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6" r:id="rId6"/>
    <p:sldId id="260" r:id="rId7"/>
    <p:sldId id="261" r:id="rId8"/>
    <p:sldId id="262" r:id="rId9"/>
    <p:sldId id="263" r:id="rId10"/>
    <p:sldId id="264" r:id="rId11"/>
    <p:sldId id="265"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6136E64-D739-4960-A2A4-3E5C64838B63}" type="datetimeFigureOut">
              <a:rPr lang="en-US" smtClean="0"/>
              <a:pPr/>
              <a:t>07-Sep-20</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CBA8D92-1126-4DB1-9A75-0202043FAAD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6136E64-D739-4960-A2A4-3E5C64838B63}" type="datetimeFigureOut">
              <a:rPr lang="en-US" smtClean="0"/>
              <a:pPr/>
              <a:t>07-Sep-20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8CBA8D92-1126-4DB1-9A75-0202043FAAD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6136E64-D739-4960-A2A4-3E5C64838B63}" type="datetimeFigureOut">
              <a:rPr lang="en-US" smtClean="0"/>
              <a:pPr/>
              <a:t>07-Sep-20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8CBA8D92-1126-4DB1-9A75-0202043FAAD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6136E64-D739-4960-A2A4-3E5C64838B63}" type="datetimeFigureOut">
              <a:rPr lang="en-US" smtClean="0"/>
              <a:pPr/>
              <a:t>07-Sep-20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8CBA8D92-1126-4DB1-9A75-0202043FAAD0}"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6136E64-D739-4960-A2A4-3E5C64838B63}" type="datetimeFigureOut">
              <a:rPr lang="en-US" smtClean="0"/>
              <a:pPr/>
              <a:t>07-Sep-20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8CBA8D92-1126-4DB1-9A75-0202043FAAD0}"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6136E64-D739-4960-A2A4-3E5C64838B63}" type="datetimeFigureOut">
              <a:rPr lang="en-US" smtClean="0"/>
              <a:pPr/>
              <a:t>07-Sep-20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8CBA8D92-1126-4DB1-9A75-0202043FAAD0}"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6136E64-D739-4960-A2A4-3E5C64838B63}" type="datetimeFigureOut">
              <a:rPr lang="en-US" smtClean="0"/>
              <a:pPr/>
              <a:t>07-Sep-20</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8CBA8D92-1126-4DB1-9A75-0202043FAAD0}"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6136E64-D739-4960-A2A4-3E5C64838B63}" type="datetimeFigureOut">
              <a:rPr lang="en-US" smtClean="0"/>
              <a:pPr/>
              <a:t>07-Sep-20</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8CBA8D92-1126-4DB1-9A75-0202043FAAD0}"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6136E64-D739-4960-A2A4-3E5C64838B63}" type="datetimeFigureOut">
              <a:rPr lang="en-US" smtClean="0"/>
              <a:pPr/>
              <a:t>07-Sep-20</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8CBA8D92-1126-4DB1-9A75-0202043FAAD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6136E64-D739-4960-A2A4-3E5C64838B63}" type="datetimeFigureOut">
              <a:rPr lang="en-US" smtClean="0"/>
              <a:pPr/>
              <a:t>07-Sep-20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8CBA8D92-1126-4DB1-9A75-0202043FAAD0}"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6136E64-D739-4960-A2A4-3E5C64838B63}" type="datetimeFigureOut">
              <a:rPr lang="en-US" smtClean="0"/>
              <a:pPr/>
              <a:t>07-Sep-20</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CBA8D92-1126-4DB1-9A75-0202043FAAD0}"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6136E64-D739-4960-A2A4-3E5C64838B63}" type="datetimeFigureOut">
              <a:rPr lang="en-US" smtClean="0"/>
              <a:pPr/>
              <a:t>07-Sep-20</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CBA8D92-1126-4DB1-9A75-0202043FAAD0}"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524000"/>
          </a:xfrm>
        </p:spPr>
        <p:txBody>
          <a:bodyPr>
            <a:noAutofit/>
          </a:bodyPr>
          <a:lstStyle/>
          <a:p>
            <a:pPr lvl="0" algn="ctr"/>
            <a:r>
              <a:rPr lang="en-US" sz="2800" dirty="0" smtClean="0">
                <a:solidFill>
                  <a:srgbClr val="C00000"/>
                </a:solidFill>
              </a:rPr>
              <a:t/>
            </a:r>
            <a:br>
              <a:rPr lang="en-US" sz="2800" dirty="0" smtClean="0">
                <a:solidFill>
                  <a:srgbClr val="C00000"/>
                </a:solidFill>
              </a:rPr>
            </a:br>
            <a:r>
              <a:rPr lang="en-US" sz="2800" dirty="0" smtClean="0">
                <a:solidFill>
                  <a:srgbClr val="C00000"/>
                </a:solidFill>
              </a:rPr>
              <a:t/>
            </a:r>
            <a:br>
              <a:rPr lang="en-US" sz="2800" dirty="0" smtClean="0">
                <a:solidFill>
                  <a:srgbClr val="C00000"/>
                </a:solidFill>
              </a:rPr>
            </a:br>
            <a:r>
              <a:rPr lang="en-US" sz="2800" dirty="0" smtClean="0">
                <a:solidFill>
                  <a:srgbClr val="C00000"/>
                </a:solidFill>
              </a:rPr>
              <a:t/>
            </a:r>
            <a:br>
              <a:rPr lang="en-US" sz="2800" dirty="0" smtClean="0">
                <a:solidFill>
                  <a:srgbClr val="C00000"/>
                </a:solidFill>
              </a:rPr>
            </a:br>
            <a:r>
              <a:rPr lang="en-US" sz="2800" dirty="0" smtClean="0">
                <a:solidFill>
                  <a:srgbClr val="C00000"/>
                </a:solidFill>
              </a:rPr>
              <a:t/>
            </a:r>
            <a:br>
              <a:rPr lang="en-US" sz="2800" dirty="0" smtClean="0">
                <a:solidFill>
                  <a:srgbClr val="C00000"/>
                </a:solidFill>
              </a:rPr>
            </a:br>
            <a:r>
              <a:rPr lang="en-US" sz="2800" dirty="0" smtClean="0">
                <a:solidFill>
                  <a:srgbClr val="C00000"/>
                </a:solidFill>
              </a:rPr>
              <a:t/>
            </a:r>
            <a:br>
              <a:rPr lang="en-US" sz="2800" dirty="0" smtClean="0">
                <a:solidFill>
                  <a:srgbClr val="C00000"/>
                </a:solidFill>
              </a:rPr>
            </a:br>
            <a:r>
              <a:rPr lang="en-US" sz="2800" dirty="0" smtClean="0">
                <a:solidFill>
                  <a:srgbClr val="C00000"/>
                </a:solidFill>
              </a:rPr>
              <a:t>Communication and presentation skills</a:t>
            </a:r>
            <a:r>
              <a:rPr lang="en-US" sz="4400" dirty="0" smtClean="0">
                <a:solidFill>
                  <a:srgbClr val="C00000"/>
                </a:solidFill>
              </a:rPr>
              <a:t/>
            </a:r>
            <a:br>
              <a:rPr lang="en-US" sz="4400" dirty="0" smtClean="0">
                <a:solidFill>
                  <a:srgbClr val="C00000"/>
                </a:solidFill>
              </a:rPr>
            </a:br>
            <a:endParaRPr lang="en-US" sz="4400" dirty="0"/>
          </a:p>
        </p:txBody>
      </p:sp>
      <p:sp>
        <p:nvSpPr>
          <p:cNvPr id="3" name="Subtitle 2"/>
          <p:cNvSpPr>
            <a:spLocks noGrp="1"/>
          </p:cNvSpPr>
          <p:nvPr>
            <p:ph type="subTitle" idx="1"/>
          </p:nvPr>
        </p:nvSpPr>
        <p:spPr>
          <a:xfrm>
            <a:off x="685800" y="1600200"/>
            <a:ext cx="6858000" cy="4191000"/>
          </a:xfrm>
        </p:spPr>
        <p:txBody>
          <a:bodyPr>
            <a:normAutofit/>
          </a:bodyPr>
          <a:lstStyle/>
          <a:p>
            <a:pPr algn="l"/>
            <a:r>
              <a:rPr lang="en-US" dirty="0"/>
              <a:t/>
            </a:r>
            <a:br>
              <a:rPr lang="en-US" dirty="0"/>
            </a:br>
            <a:r>
              <a:rPr lang="en-US" dirty="0" smtClean="0">
                <a:solidFill>
                  <a:schemeClr val="tx1"/>
                </a:solidFill>
                <a:latin typeface="Arial" pitchFamily="34" charset="0"/>
                <a:cs typeface="Arial" pitchFamily="34" charset="0"/>
              </a:rPr>
              <a:t>Name</a:t>
            </a:r>
            <a:r>
              <a:rPr lang="en-US" dirty="0">
                <a:solidFill>
                  <a:schemeClr val="tx1"/>
                </a:solidFill>
                <a:latin typeface="Arial" pitchFamily="34" charset="0"/>
                <a:cs typeface="Arial" pitchFamily="34" charset="0"/>
              </a:rPr>
              <a:t>: Ashfaq </a:t>
            </a:r>
            <a:r>
              <a:rPr lang="en-US" dirty="0" smtClean="0">
                <a:solidFill>
                  <a:schemeClr val="tx1"/>
                </a:solidFill>
                <a:latin typeface="Arial" pitchFamily="34" charset="0"/>
                <a:cs typeface="Arial" pitchFamily="34" charset="0"/>
              </a:rPr>
              <a:t>Ahmad</a:t>
            </a:r>
          </a:p>
          <a:p>
            <a:pPr algn="l"/>
            <a:r>
              <a:rPr lang="en-US" dirty="0" smtClean="0">
                <a:solidFill>
                  <a:schemeClr val="tx1"/>
                </a:solidFill>
                <a:latin typeface="Arial" pitchFamily="34" charset="0"/>
                <a:cs typeface="Arial" pitchFamily="34" charset="0"/>
              </a:rPr>
              <a:t>Department</a:t>
            </a:r>
            <a:r>
              <a:rPr lang="en-US" dirty="0">
                <a:solidFill>
                  <a:schemeClr val="tx1"/>
                </a:solidFill>
                <a:latin typeface="Arial" pitchFamily="34" charset="0"/>
                <a:cs typeface="Arial" pitchFamily="34" charset="0"/>
              </a:rPr>
              <a:t>: </a:t>
            </a:r>
            <a:r>
              <a:rPr lang="en-US" dirty="0" smtClean="0">
                <a:solidFill>
                  <a:schemeClr val="tx1"/>
                </a:solidFill>
                <a:latin typeface="Arial" pitchFamily="34" charset="0"/>
                <a:cs typeface="Arial" pitchFamily="34" charset="0"/>
              </a:rPr>
              <a:t>CSE</a:t>
            </a:r>
            <a:r>
              <a:rPr lang="en-US" dirty="0">
                <a:solidFill>
                  <a:schemeClr val="tx1"/>
                </a:solidFill>
                <a:latin typeface="Arial" pitchFamily="34" charset="0"/>
                <a:cs typeface="Arial" pitchFamily="34" charset="0"/>
              </a:rPr>
              <a:t/>
            </a:r>
            <a:br>
              <a:rPr lang="en-US" dirty="0">
                <a:solidFill>
                  <a:schemeClr val="tx1"/>
                </a:solidFill>
                <a:latin typeface="Arial" pitchFamily="34" charset="0"/>
                <a:cs typeface="Arial" pitchFamily="34" charset="0"/>
              </a:rPr>
            </a:br>
            <a:r>
              <a:rPr lang="en-US" dirty="0">
                <a:solidFill>
                  <a:schemeClr val="tx1"/>
                </a:solidFill>
                <a:latin typeface="Arial" pitchFamily="34" charset="0"/>
                <a:cs typeface="Arial" pitchFamily="34" charset="0"/>
              </a:rPr>
              <a:t>Section:  B</a:t>
            </a:r>
            <a:br>
              <a:rPr lang="en-US" dirty="0">
                <a:solidFill>
                  <a:schemeClr val="tx1"/>
                </a:solidFill>
                <a:latin typeface="Arial" pitchFamily="34" charset="0"/>
                <a:cs typeface="Arial" pitchFamily="34" charset="0"/>
              </a:rPr>
            </a:br>
            <a:r>
              <a:rPr lang="en-US" dirty="0">
                <a:solidFill>
                  <a:schemeClr val="tx1"/>
                </a:solidFill>
                <a:latin typeface="Arial" pitchFamily="34" charset="0"/>
                <a:cs typeface="Arial" pitchFamily="34" charset="0"/>
              </a:rPr>
              <a:t>Reg no: 19pwcse1795</a:t>
            </a:r>
            <a:r>
              <a:rPr lang="en-US" sz="1600" dirty="0">
                <a:solidFill>
                  <a:schemeClr val="tx1"/>
                </a:solidFill>
              </a:rPr>
              <a:t/>
            </a:r>
            <a:br>
              <a:rPr lang="en-US" sz="1600" dirty="0">
                <a:solidFill>
                  <a:schemeClr val="tx1"/>
                </a:solidFill>
              </a:rPr>
            </a:br>
            <a:endParaRPr lang="en-US" sz="16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lstStyle/>
          <a:p>
            <a:pPr marL="914400" lvl="1" indent="-514350">
              <a:buFont typeface="Wingdings" pitchFamily="2" charset="2"/>
              <a:buChar char="Ø"/>
            </a:pPr>
            <a:r>
              <a:rPr lang="en-US" dirty="0" smtClean="0"/>
              <a:t>Second  one may declare the humboldtian university dead, consign it to the past and fit all the universities into a utilitarian  and  managerial mould; that is how pessimistic critics see the trend  of policy under the recent governments.</a:t>
            </a:r>
          </a:p>
          <a:p>
            <a:pPr marL="914400" lvl="1" indent="-514350">
              <a:buFont typeface="Wingdings" pitchFamily="2" charset="2"/>
              <a:buChar char="Ø"/>
            </a:pPr>
            <a:r>
              <a:rPr lang="en-US" dirty="0" smtClean="0"/>
              <a:t>Thirdly, there can be more open acceptance  that universities have different mission, interpreting the idea of the university in different in different way – on condition that access to  </a:t>
            </a:r>
            <a:r>
              <a:rPr lang="en-US" dirty="0" smtClean="0"/>
              <a:t>research-led.</a:t>
            </a:r>
            <a:endParaRPr lang="en-US" dirty="0"/>
          </a:p>
        </p:txBody>
      </p:sp>
      <p:sp>
        <p:nvSpPr>
          <p:cNvPr id="2" name="Title 1"/>
          <p:cNvSpPr>
            <a:spLocks noGrp="1"/>
          </p:cNvSpPr>
          <p:nvPr>
            <p:ph type="title"/>
          </p:nvPr>
        </p:nvSpPr>
        <p:spPr>
          <a:xfrm>
            <a:off x="457200" y="274638"/>
            <a:ext cx="8229600" cy="792162"/>
          </a:xfrm>
        </p:spPr>
        <p:txBody>
          <a:bodyPr>
            <a:normAutofit/>
          </a:bodyPr>
          <a:lstStyle/>
          <a:p>
            <a:pPr algn="ctr"/>
            <a:r>
              <a:rPr lang="en-US" dirty="0" smtClean="0">
                <a:solidFill>
                  <a:srgbClr val="FF0000"/>
                </a:solidFill>
              </a:rPr>
              <a:t>Conclusion</a:t>
            </a:r>
            <a:r>
              <a:rPr lang="en-US" dirty="0" smtClean="0"/>
              <a:t>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4525963"/>
          </a:xfrm>
        </p:spPr>
        <p:txBody>
          <a:bodyPr/>
          <a:lstStyle/>
          <a:p>
            <a:r>
              <a:rPr lang="en-US" dirty="0" smtClean="0"/>
              <a:t>universities is fair and democratic, a stipulation unlikely to be meet  if they are privatized or allowed to charge market fees.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4525963"/>
          </a:xfrm>
        </p:spPr>
        <p:txBody>
          <a:bodyPr/>
          <a:lstStyle/>
          <a:p>
            <a:pPr>
              <a:buNone/>
            </a:pPr>
            <a:endParaRPr lang="en-US" dirty="0" smtClean="0"/>
          </a:p>
          <a:p>
            <a:pPr>
              <a:buNone/>
            </a:pPr>
            <a:endParaRPr lang="en-US" dirty="0" smtClean="0"/>
          </a:p>
          <a:p>
            <a:pPr>
              <a:buNone/>
            </a:pPr>
            <a:endParaRPr lang="en-US" dirty="0" smtClean="0"/>
          </a:p>
          <a:p>
            <a:pPr algn="ctr">
              <a:buNone/>
            </a:pPr>
            <a:endParaRPr lang="en-US" dirty="0" smtClean="0"/>
          </a:p>
          <a:p>
            <a:pPr algn="ctr">
              <a:buNone/>
            </a:pPr>
            <a:r>
              <a:rPr lang="en-US" sz="4000" b="1" dirty="0" smtClean="0">
                <a:solidFill>
                  <a:srgbClr val="FF0000"/>
                </a:solidFill>
                <a:latin typeface="Arial" pitchFamily="34" charset="0"/>
                <a:cs typeface="Arial" pitchFamily="34" charset="0"/>
              </a:rPr>
              <a:t>Thanks you</a:t>
            </a:r>
            <a:endParaRPr lang="en-US" sz="4000" b="1" dirty="0">
              <a:solidFill>
                <a:srgbClr val="FF0000"/>
              </a:solidFill>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990600"/>
          </a:xfrm>
        </p:spPr>
        <p:txBody>
          <a:bodyPr/>
          <a:lstStyle/>
          <a:p>
            <a:pPr algn="ctr"/>
            <a:r>
              <a:rPr lang="en-US" dirty="0" smtClean="0">
                <a:solidFill>
                  <a:srgbClr val="FF0000"/>
                </a:solidFill>
              </a:rPr>
              <a:t>About book</a:t>
            </a:r>
            <a:endParaRPr lang="en-US" dirty="0">
              <a:solidFill>
                <a:srgbClr val="FF0000"/>
              </a:solidFill>
            </a:endParaRPr>
          </a:p>
        </p:txBody>
      </p:sp>
      <p:sp>
        <p:nvSpPr>
          <p:cNvPr id="3" name="Subtitle 2"/>
          <p:cNvSpPr>
            <a:spLocks noGrp="1"/>
          </p:cNvSpPr>
          <p:nvPr>
            <p:ph type="subTitle" idx="1"/>
          </p:nvPr>
        </p:nvSpPr>
        <p:spPr>
          <a:xfrm>
            <a:off x="838200" y="1143000"/>
            <a:ext cx="7467600" cy="4495800"/>
          </a:xfrm>
        </p:spPr>
        <p:txBody>
          <a:bodyPr/>
          <a:lstStyle/>
          <a:p>
            <a:pPr algn="l"/>
            <a:r>
              <a:rPr lang="en-US" dirty="0" smtClean="0">
                <a:solidFill>
                  <a:schemeClr val="tx1"/>
                </a:solidFill>
              </a:rPr>
              <a:t>Book name: The idea of a university</a:t>
            </a:r>
          </a:p>
          <a:p>
            <a:pPr algn="l"/>
            <a:r>
              <a:rPr lang="en-US" dirty="0" smtClean="0">
                <a:solidFill>
                  <a:schemeClr val="tx1"/>
                </a:solidFill>
              </a:rPr>
              <a:t>Author:         John Henry Newman</a:t>
            </a:r>
          </a:p>
          <a:p>
            <a:pPr algn="l"/>
            <a:r>
              <a:rPr lang="en-US" dirty="0" smtClean="0">
                <a:solidFill>
                  <a:schemeClr val="tx1"/>
                </a:solidFill>
              </a:rPr>
              <a:t>Total pages:   48</a:t>
            </a:r>
          </a:p>
          <a:p>
            <a:pPr algn="l"/>
            <a:r>
              <a:rPr lang="en-US" dirty="0" smtClean="0">
                <a:solidFill>
                  <a:schemeClr val="tx1"/>
                </a:solidFill>
              </a:rPr>
              <a:t>Product dimension: 5*0.11*8 inches</a:t>
            </a:r>
          </a:p>
          <a:p>
            <a:pPr algn="l"/>
            <a:r>
              <a:rPr lang="en-US" dirty="0" smtClean="0">
                <a:solidFill>
                  <a:schemeClr val="tx1"/>
                </a:solidFill>
              </a:rPr>
              <a:t>Language :      English     </a:t>
            </a:r>
            <a:endParaRPr lang="en-US" dirty="0">
              <a:solidFill>
                <a:schemeClr val="tx1"/>
              </a:solidFill>
            </a:endParaRPr>
          </a:p>
        </p:txBody>
      </p:sp>
      <p:pic>
        <p:nvPicPr>
          <p:cNvPr id="4" name="Picture 3" descr="https://www.truerestoration.org/wp-content/uploads/2016/02/Image-The-Idea-of-a-University.jpg"/>
          <p:cNvPicPr/>
          <p:nvPr/>
        </p:nvPicPr>
        <p:blipFill>
          <a:blip r:embed="rId2"/>
          <a:srcRect/>
          <a:stretch>
            <a:fillRect/>
          </a:stretch>
        </p:blipFill>
        <p:spPr bwMode="auto">
          <a:xfrm>
            <a:off x="7239000" y="1828800"/>
            <a:ext cx="1905000" cy="340042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Born in 21 </a:t>
            </a:r>
            <a:r>
              <a:rPr lang="en-US" dirty="0"/>
              <a:t>February 1801, City of </a:t>
            </a:r>
            <a:r>
              <a:rPr lang="en-US" dirty="0" smtClean="0"/>
              <a:t>London.</a:t>
            </a:r>
          </a:p>
          <a:p>
            <a:r>
              <a:rPr lang="en-US" dirty="0" smtClean="0"/>
              <a:t>He was </a:t>
            </a:r>
            <a:r>
              <a:rPr lang="en-US" dirty="0"/>
              <a:t>an English theologian and poet, first an Anglican priest and later a Catholic priest and cardinal, who was an important and controversial figure in the religious history of England in the 19th century.</a:t>
            </a:r>
          </a:p>
        </p:txBody>
      </p:sp>
      <p:sp>
        <p:nvSpPr>
          <p:cNvPr id="2" name="Title 1"/>
          <p:cNvSpPr>
            <a:spLocks noGrp="1"/>
          </p:cNvSpPr>
          <p:nvPr>
            <p:ph type="title"/>
          </p:nvPr>
        </p:nvSpPr>
        <p:spPr/>
        <p:txBody>
          <a:bodyPr/>
          <a:lstStyle/>
          <a:p>
            <a:pPr algn="ctr"/>
            <a:r>
              <a:rPr lang="en-US" dirty="0" smtClean="0">
                <a:solidFill>
                  <a:srgbClr val="FF0000"/>
                </a:solidFill>
              </a:rPr>
              <a:t>About author</a:t>
            </a:r>
            <a:endParaRPr lang="en-US"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Newman was also a literary figure: his major writings include </a:t>
            </a:r>
            <a:r>
              <a:rPr lang="en-US" dirty="0" smtClean="0"/>
              <a:t>the </a:t>
            </a:r>
            <a:r>
              <a:rPr lang="en-US" i="1" dirty="0" smtClean="0">
                <a:solidFill>
                  <a:srgbClr val="FF0000"/>
                </a:solidFill>
              </a:rPr>
              <a:t>TRACTS FOR THE TIMES</a:t>
            </a:r>
            <a:r>
              <a:rPr lang="en-US" dirty="0" smtClean="0"/>
              <a:t>.</a:t>
            </a:r>
            <a:endParaRPr lang="en-US" b="1" dirty="0" smtClean="0"/>
          </a:p>
          <a:p>
            <a:r>
              <a:rPr lang="en-US" b="1" dirty="0"/>
              <a:t> </a:t>
            </a:r>
            <a:r>
              <a:rPr lang="en-US" dirty="0" smtClean="0"/>
              <a:t>he was died in 11 </a:t>
            </a:r>
            <a:r>
              <a:rPr lang="en-US" dirty="0"/>
              <a:t>August </a:t>
            </a:r>
            <a:r>
              <a:rPr lang="en-US" dirty="0" smtClean="0"/>
              <a:t>1890</a:t>
            </a:r>
            <a:r>
              <a:rPr lang="en-US" dirty="0"/>
              <a:t>.</a:t>
            </a:r>
            <a:endParaRPr lang="en-US" dirty="0" smtClean="0"/>
          </a:p>
          <a:p>
            <a:endParaRPr lang="en-US" dirty="0"/>
          </a:p>
        </p:txBody>
      </p:sp>
      <p:sp>
        <p:nvSpPr>
          <p:cNvPr id="2" name="Title 1"/>
          <p:cNvSpPr>
            <a:spLocks noGrp="1"/>
          </p:cNvSpPr>
          <p:nvPr>
            <p:ph type="title"/>
          </p:nvPr>
        </p:nvSpPr>
        <p:spPr/>
        <p:txBody>
          <a:bodyPr/>
          <a:lstStyle/>
          <a:p>
            <a:pPr algn="ctr"/>
            <a:r>
              <a:rPr lang="en-US" dirty="0" smtClean="0">
                <a:solidFill>
                  <a:srgbClr val="FF0000"/>
                </a:solidFill>
              </a:rPr>
              <a:t>About author </a:t>
            </a:r>
            <a:endParaRPr lang="en-US" dirty="0">
              <a:solidFill>
                <a:srgbClr val="FF0000"/>
              </a:solidFill>
            </a:endParaRPr>
          </a:p>
        </p:txBody>
      </p:sp>
      <p:pic>
        <p:nvPicPr>
          <p:cNvPr id="4" name="Picture 3" descr="download.jpg"/>
          <p:cNvPicPr>
            <a:picLocks noChangeAspect="1"/>
          </p:cNvPicPr>
          <p:nvPr/>
        </p:nvPicPr>
        <p:blipFill>
          <a:blip r:embed="rId2"/>
          <a:stretch>
            <a:fillRect/>
          </a:stretch>
        </p:blipFill>
        <p:spPr>
          <a:xfrm>
            <a:off x="6629401" y="3657600"/>
            <a:ext cx="2514600" cy="3200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pPr>
            <a:r>
              <a:rPr lang="en-US" dirty="0" smtClean="0"/>
              <a:t>To aware about the university life.</a:t>
            </a:r>
          </a:p>
          <a:p>
            <a:pPr>
              <a:buFont typeface="Arial" pitchFamily="34" charset="0"/>
              <a:buChar char="•"/>
            </a:pPr>
            <a:r>
              <a:rPr lang="en-US" dirty="0" smtClean="0"/>
              <a:t>To distinguish between university and college life.</a:t>
            </a:r>
          </a:p>
          <a:p>
            <a:pPr>
              <a:buFont typeface="Arial" pitchFamily="34" charset="0"/>
              <a:buChar char="•"/>
            </a:pPr>
            <a:r>
              <a:rPr lang="en-US" dirty="0" smtClean="0"/>
              <a:t>To change our mind to the university life.</a:t>
            </a:r>
          </a:p>
          <a:p>
            <a:pPr>
              <a:buFont typeface="Arial" pitchFamily="34" charset="0"/>
              <a:buChar char="•"/>
            </a:pPr>
            <a:r>
              <a:rPr lang="en-US" dirty="0" smtClean="0"/>
              <a:t>To know about the method of learning in university.</a:t>
            </a:r>
            <a:endParaRPr lang="en-US" smtClean="0"/>
          </a:p>
          <a:p>
            <a:pPr>
              <a:buFont typeface="Arial" pitchFamily="34" charset="0"/>
              <a:buChar char="•"/>
            </a:pPr>
            <a:r>
              <a:rPr lang="en-US" smtClean="0"/>
              <a:t>etc  </a:t>
            </a:r>
            <a:endParaRPr lang="en-US" dirty="0"/>
          </a:p>
        </p:txBody>
      </p:sp>
      <p:sp>
        <p:nvSpPr>
          <p:cNvPr id="3" name="Title 2"/>
          <p:cNvSpPr>
            <a:spLocks noGrp="1"/>
          </p:cNvSpPr>
          <p:nvPr>
            <p:ph type="title"/>
          </p:nvPr>
        </p:nvSpPr>
        <p:spPr>
          <a:xfrm>
            <a:off x="457200" y="274638"/>
            <a:ext cx="8229600" cy="944562"/>
          </a:xfrm>
        </p:spPr>
        <p:txBody>
          <a:bodyPr/>
          <a:lstStyle/>
          <a:p>
            <a:r>
              <a:rPr lang="en-US" dirty="0" smtClean="0"/>
              <a:t>Reason of choosing this book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1"/>
            <a:ext cx="7772400" cy="990599"/>
          </a:xfrm>
        </p:spPr>
        <p:txBody>
          <a:bodyPr>
            <a:normAutofit fontScale="90000"/>
          </a:bodyPr>
          <a:lstStyle/>
          <a:p>
            <a:r>
              <a:rPr lang="en-US" dirty="0" smtClean="0">
                <a:solidFill>
                  <a:srgbClr val="FF0000"/>
                </a:solidFill>
              </a:rPr>
              <a:t>The main idea of the book</a:t>
            </a:r>
            <a:endParaRPr lang="en-US" dirty="0">
              <a:solidFill>
                <a:srgbClr val="FF0000"/>
              </a:solidFill>
            </a:endParaRPr>
          </a:p>
        </p:txBody>
      </p:sp>
      <p:sp>
        <p:nvSpPr>
          <p:cNvPr id="3" name="Subtitle 2"/>
          <p:cNvSpPr>
            <a:spLocks noGrp="1"/>
          </p:cNvSpPr>
          <p:nvPr>
            <p:ph type="subTitle" idx="1"/>
          </p:nvPr>
        </p:nvSpPr>
        <p:spPr>
          <a:xfrm>
            <a:off x="457200" y="1371600"/>
            <a:ext cx="8382000" cy="4495800"/>
          </a:xfrm>
        </p:spPr>
        <p:txBody>
          <a:bodyPr>
            <a:normAutofit/>
          </a:bodyPr>
          <a:lstStyle/>
          <a:p>
            <a:pPr algn="l">
              <a:buFont typeface="Arial" pitchFamily="34" charset="0"/>
              <a:buChar char="•"/>
            </a:pPr>
            <a:r>
              <a:rPr lang="en-US" dirty="0" smtClean="0"/>
              <a:t>Newman saw the University as a place for the free exchange of ideas but not the unmoored "values-neutral" free-for-all that we have now but one that occurs within the moral authority of Christian revelation. Although Newman's book is called </a:t>
            </a:r>
            <a:r>
              <a:rPr lang="en-US" i="1" dirty="0" smtClean="0"/>
              <a:t>The Idea of a University</a:t>
            </a:r>
          </a:p>
          <a:p>
            <a:pPr algn="l">
              <a:buFont typeface="Arial" pitchFamily="34" charset="0"/>
              <a:buChar char="•"/>
            </a:pP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0"/>
            <a:ext cx="7772400" cy="1470025"/>
          </a:xfrm>
        </p:spPr>
        <p:txBody>
          <a:bodyPr>
            <a:normAutofit/>
          </a:bodyPr>
          <a:lstStyle/>
          <a:p>
            <a:pPr algn="ctr"/>
            <a:r>
              <a:rPr lang="en-US" sz="3600" dirty="0" smtClean="0">
                <a:solidFill>
                  <a:srgbClr val="FF0000"/>
                </a:solidFill>
              </a:rPr>
              <a:t>The main idea of the book</a:t>
            </a:r>
            <a:endParaRPr lang="en-US" sz="3600" dirty="0">
              <a:solidFill>
                <a:srgbClr val="FF0000"/>
              </a:solidFill>
            </a:endParaRPr>
          </a:p>
        </p:txBody>
      </p:sp>
      <p:sp>
        <p:nvSpPr>
          <p:cNvPr id="3" name="Subtitle 2"/>
          <p:cNvSpPr>
            <a:spLocks noGrp="1"/>
          </p:cNvSpPr>
          <p:nvPr>
            <p:ph type="subTitle" idx="1"/>
          </p:nvPr>
        </p:nvSpPr>
        <p:spPr>
          <a:xfrm>
            <a:off x="533400" y="1371600"/>
            <a:ext cx="8077200" cy="4572000"/>
          </a:xfrm>
        </p:spPr>
        <p:txBody>
          <a:bodyPr/>
          <a:lstStyle/>
          <a:p>
            <a:pPr algn="l">
              <a:buFont typeface="Arial" pitchFamily="34" charset="0"/>
              <a:buChar char="•"/>
            </a:pPr>
            <a:r>
              <a:rPr lang="en-US" dirty="0" smtClean="0"/>
              <a:t>Newman wanted to make Catholic Universities great again. It was by allowing the freedom to research and publish findings free of censorship that Catholicism could be restored to the place of primacy in European intellectual-life. </a:t>
            </a:r>
          </a:p>
          <a:p>
            <a:pPr algn="l">
              <a:buFont typeface="Arial" pitchFamily="34" charset="0"/>
              <a:buChar char="•"/>
            </a:pPr>
            <a:r>
              <a:rPr lang="en-US" dirty="0" smtClean="0"/>
              <a:t>Newman believed in the idea of a University as a place where knowledge could be pursued for its own sake.</a:t>
            </a:r>
          </a:p>
          <a:p>
            <a:pPr algn="l">
              <a:buFont typeface="Arial" pitchFamily="34" charset="0"/>
              <a:buChar cha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Arial" pitchFamily="34" charset="0"/>
              <a:buChar char="•"/>
            </a:pPr>
            <a:r>
              <a:rPr lang="en-US" dirty="0" smtClean="0"/>
              <a:t>Newman was a believer in the University as a place where education should aim at producing generalists rather than narrow specialists.</a:t>
            </a:r>
            <a:endParaRPr lang="en-US" dirty="0"/>
          </a:p>
        </p:txBody>
      </p:sp>
      <p:sp>
        <p:nvSpPr>
          <p:cNvPr id="2" name="Title 1"/>
          <p:cNvSpPr>
            <a:spLocks noGrp="1"/>
          </p:cNvSpPr>
          <p:nvPr>
            <p:ph type="title"/>
          </p:nvPr>
        </p:nvSpPr>
        <p:spPr>
          <a:xfrm>
            <a:off x="457200" y="274638"/>
            <a:ext cx="8229600" cy="868362"/>
          </a:xfrm>
        </p:spPr>
        <p:txBody>
          <a:bodyPr/>
          <a:lstStyle/>
          <a:p>
            <a:r>
              <a:rPr lang="en-US" dirty="0" smtClean="0">
                <a:solidFill>
                  <a:srgbClr val="FF0000"/>
                </a:solidFill>
              </a:rPr>
              <a:t>The main idea of the book</a:t>
            </a:r>
            <a:endParaRPr lang="en-US"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
            <a:ext cx="7772400" cy="1219200"/>
          </a:xfrm>
        </p:spPr>
        <p:txBody>
          <a:bodyPr/>
          <a:lstStyle/>
          <a:p>
            <a:pPr algn="ctr"/>
            <a:r>
              <a:rPr lang="en-US" dirty="0" smtClean="0">
                <a:solidFill>
                  <a:srgbClr val="FF0000"/>
                </a:solidFill>
              </a:rPr>
              <a:t>conclusion</a:t>
            </a:r>
            <a:endParaRPr lang="en-US" dirty="0">
              <a:solidFill>
                <a:srgbClr val="FF0000"/>
              </a:solidFill>
            </a:endParaRPr>
          </a:p>
        </p:txBody>
      </p:sp>
      <p:sp>
        <p:nvSpPr>
          <p:cNvPr id="3" name="Subtitle 2"/>
          <p:cNvSpPr>
            <a:spLocks noGrp="1"/>
          </p:cNvSpPr>
          <p:nvPr>
            <p:ph type="subTitle" idx="1"/>
          </p:nvPr>
        </p:nvSpPr>
        <p:spPr>
          <a:xfrm>
            <a:off x="685800" y="990600"/>
            <a:ext cx="7848600" cy="4953000"/>
          </a:xfrm>
        </p:spPr>
        <p:txBody>
          <a:bodyPr/>
          <a:lstStyle/>
          <a:p>
            <a:pPr algn="l">
              <a:buFont typeface="Arial" pitchFamily="34" charset="0"/>
              <a:buChar char="•"/>
            </a:pPr>
            <a:r>
              <a:rPr lang="en-US" dirty="0" smtClean="0"/>
              <a:t>The idea of university combine teaching and research and develops the general powers of mind as well as giving specialized training has three possible fates.</a:t>
            </a:r>
          </a:p>
          <a:p>
            <a:pPr marL="1428750" lvl="2" indent="-514350" algn="l">
              <a:buFont typeface="Wingdings" pitchFamily="2" charset="2"/>
              <a:buChar char="Ø"/>
            </a:pPr>
            <a:r>
              <a:rPr lang="en-US" dirty="0" smtClean="0"/>
              <a:t>First it could be extended with only minor compromises to all part of a mass higher education system. This was the Robbins vision, but it makes excessive demands on resource , and seems unnecessary  for much vocational training.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159</TotalTime>
  <Words>444</Words>
  <Application>Microsoft Office PowerPoint</Application>
  <PresentationFormat>On-screen Show (4:3)</PresentationFormat>
  <Paragraphs>40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     Communication and presentation skills </vt:lpstr>
      <vt:lpstr>About book</vt:lpstr>
      <vt:lpstr>About author</vt:lpstr>
      <vt:lpstr>About author </vt:lpstr>
      <vt:lpstr>Reason of choosing this book </vt:lpstr>
      <vt:lpstr>The main idea of the book</vt:lpstr>
      <vt:lpstr>The main idea of the book</vt:lpstr>
      <vt:lpstr>The main idea of the book</vt:lpstr>
      <vt:lpstr>conclusion</vt:lpstr>
      <vt:lpstr>Conclusion </vt:lpstr>
      <vt:lpstr>Slide 11</vt:lpstr>
      <vt:lpstr>Slide 12</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and presentation skills</dc:title>
  <dc:creator>AshfaqAhmad</dc:creator>
  <cp:lastModifiedBy>AshfaqAhmad</cp:lastModifiedBy>
  <cp:revision>18</cp:revision>
  <dcterms:created xsi:type="dcterms:W3CDTF">2020-09-07T18:12:19Z</dcterms:created>
  <dcterms:modified xsi:type="dcterms:W3CDTF">2020-09-07T23:11:03Z</dcterms:modified>
</cp:coreProperties>
</file>