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97" r:id="rId2"/>
    <p:sldId id="294" r:id="rId3"/>
    <p:sldId id="258" r:id="rId4"/>
    <p:sldId id="259" r:id="rId5"/>
    <p:sldId id="260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6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164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9012-01D1-4DCB-84DA-C72FAF06C4B8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728A8F3-3B73-4B3E-8EA2-6C30CE50B072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9012-01D1-4DCB-84DA-C72FAF06C4B8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A8F3-3B73-4B3E-8EA2-6C30CE50B07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9012-01D1-4DCB-84DA-C72FAF06C4B8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A8F3-3B73-4B3E-8EA2-6C30CE50B07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9012-01D1-4DCB-84DA-C72FAF06C4B8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A8F3-3B73-4B3E-8EA2-6C30CE50B072}" type="slidenum">
              <a:rPr lang="fr-FR" smtClean="0"/>
              <a:t>‹#›</a:t>
            </a:fld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9012-01D1-4DCB-84DA-C72FAF06C4B8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728A8F3-3B73-4B3E-8EA2-6C30CE50B072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9012-01D1-4DCB-84DA-C72FAF06C4B8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A8F3-3B73-4B3E-8EA2-6C30CE50B072}" type="slidenum">
              <a:rPr lang="fr-FR" smtClean="0"/>
              <a:t>‹#›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9012-01D1-4DCB-84DA-C72FAF06C4B8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A8F3-3B73-4B3E-8EA2-6C30CE50B072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9012-01D1-4DCB-84DA-C72FAF06C4B8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A8F3-3B73-4B3E-8EA2-6C30CE50B07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9012-01D1-4DCB-84DA-C72FAF06C4B8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A8F3-3B73-4B3E-8EA2-6C30CE50B07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9012-01D1-4DCB-84DA-C72FAF06C4B8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A8F3-3B73-4B3E-8EA2-6C30CE50B072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9012-01D1-4DCB-84DA-C72FAF06C4B8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728A8F3-3B73-4B3E-8EA2-6C30CE50B072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F979012-01D1-4DCB-84DA-C72FAF06C4B8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728A8F3-3B73-4B3E-8EA2-6C30CE50B072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47664" y="510220"/>
            <a:ext cx="6292228" cy="572709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n-US" sz="2000" kern="0" dirty="0" smtClean="0">
                <a:solidFill>
                  <a:srgbClr val="C00000"/>
                </a:solidFill>
              </a:rPr>
              <a:t> </a:t>
            </a:r>
            <a:endParaRPr lang="en-US" altLang="fr-FR" b="1" kern="0" dirty="0" smtClean="0">
              <a:solidFill>
                <a:srgbClr val="C00000"/>
              </a:solidFill>
            </a:endParaRPr>
          </a:p>
          <a:p>
            <a:pPr algn="l" eaLnBrk="1" hangingPunct="1"/>
            <a:r>
              <a:rPr lang="en-US" altLang="fr-FR" b="1" kern="0" dirty="0" smtClean="0">
                <a:solidFill>
                  <a:srgbClr val="0070C0"/>
                </a:solidFill>
              </a:rPr>
              <a:t>Overview</a:t>
            </a:r>
          </a:p>
          <a:p>
            <a:pPr marL="730250" lvl="1" indent="-273050" algn="l"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Arial" charset="0"/>
              <a:buChar char="•"/>
            </a:pPr>
            <a:r>
              <a:rPr lang="en-US" altLang="fr-FR" sz="2800" dirty="0" smtClean="0">
                <a:solidFill>
                  <a:prstClr val="black"/>
                </a:solidFill>
                <a:latin typeface="Perpetua"/>
              </a:rPr>
              <a:t>Adder</a:t>
            </a:r>
          </a:p>
          <a:p>
            <a:pPr marL="730250" lvl="1" indent="-273050" algn="l"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Arial" charset="0"/>
              <a:buChar char="•"/>
            </a:pPr>
            <a:r>
              <a:rPr lang="en-US" altLang="fr-FR" sz="2800" dirty="0">
                <a:solidFill>
                  <a:prstClr val="black"/>
                </a:solidFill>
                <a:latin typeface="Perpetua"/>
              </a:rPr>
              <a:t>Ripple Carry Adder</a:t>
            </a:r>
            <a:endParaRPr lang="en-US" altLang="fr-FR" sz="2800" dirty="0" smtClean="0">
              <a:solidFill>
                <a:prstClr val="black"/>
              </a:solidFill>
              <a:latin typeface="Perpetua"/>
              <a:ea typeface="+mn-ea"/>
              <a:cs typeface="+mn-cs"/>
            </a:endParaRPr>
          </a:p>
          <a:p>
            <a:pPr marL="730250" lvl="1" indent="-273050" algn="l"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Arial" charset="0"/>
              <a:buChar char="•"/>
            </a:pPr>
            <a:r>
              <a:rPr lang="en-US" altLang="fr-FR" sz="2800" dirty="0">
                <a:solidFill>
                  <a:prstClr val="black"/>
                </a:solidFill>
                <a:latin typeface="Perpetua"/>
              </a:rPr>
              <a:t> </a:t>
            </a:r>
            <a:r>
              <a:rPr lang="en-US" altLang="fr-FR" sz="2800" dirty="0" smtClean="0">
                <a:solidFill>
                  <a:prstClr val="black"/>
                </a:solidFill>
                <a:latin typeface="Perpetua"/>
              </a:rPr>
              <a:t>Subtraction</a:t>
            </a:r>
          </a:p>
          <a:p>
            <a:pPr marL="730250" lvl="1" indent="-273050" algn="l"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Arial" charset="0"/>
              <a:buChar char="•"/>
            </a:pPr>
            <a:r>
              <a:rPr lang="en-US" altLang="fr-FR" sz="2800" dirty="0" smtClean="0">
                <a:solidFill>
                  <a:prstClr val="black"/>
                </a:solidFill>
                <a:latin typeface="Perpetua"/>
              </a:rPr>
              <a:t>Adder/</a:t>
            </a:r>
            <a:r>
              <a:rPr lang="en-US" altLang="fr-FR" sz="2800" dirty="0" err="1" smtClean="0">
                <a:solidFill>
                  <a:prstClr val="black"/>
                </a:solidFill>
                <a:latin typeface="Perpetua"/>
              </a:rPr>
              <a:t>Subtractor</a:t>
            </a:r>
            <a:endParaRPr lang="en-US" altLang="fr-FR" sz="2800" dirty="0">
              <a:solidFill>
                <a:prstClr val="black"/>
              </a:solidFill>
              <a:latin typeface="Perpetua"/>
              <a:ea typeface="+mn-ea"/>
              <a:cs typeface="+mn-cs"/>
            </a:endParaRPr>
          </a:p>
          <a:p>
            <a:pPr algn="l" eaLnBrk="1" hangingPunct="1"/>
            <a:endParaRPr lang="en-US" altLang="fr-FR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13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Bigger Adders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fr-FR" smtClean="0"/>
              <a:t>How to build an adder for n-bit numbers?</a:t>
            </a:r>
          </a:p>
          <a:p>
            <a:pPr lvl="1">
              <a:buFont typeface="Arial" pitchFamily="34" charset="0"/>
              <a:buChar char="•"/>
            </a:pPr>
            <a:r>
              <a:rPr lang="en-US" altLang="fr-FR" smtClean="0"/>
              <a:t>Example: 4-Bit Adder</a:t>
            </a:r>
          </a:p>
          <a:p>
            <a:pPr lvl="2">
              <a:buFont typeface="Arial" pitchFamily="34" charset="0"/>
              <a:buChar char="•"/>
            </a:pPr>
            <a:r>
              <a:rPr lang="en-US" altLang="fr-FR" smtClean="0"/>
              <a:t>Inputs ?</a:t>
            </a:r>
          </a:p>
          <a:p>
            <a:pPr lvl="2">
              <a:buFont typeface="Arial" pitchFamily="34" charset="0"/>
              <a:buChar char="•"/>
            </a:pPr>
            <a:r>
              <a:rPr lang="en-US" altLang="fr-FR" smtClean="0"/>
              <a:t>Outputs ?</a:t>
            </a:r>
          </a:p>
          <a:p>
            <a:pPr lvl="2">
              <a:buFont typeface="Arial" pitchFamily="34" charset="0"/>
              <a:buChar char="•"/>
            </a:pPr>
            <a:r>
              <a:rPr lang="en-US" altLang="fr-FR" smtClean="0"/>
              <a:t>What is the size of the truth table?</a:t>
            </a:r>
          </a:p>
          <a:p>
            <a:pPr lvl="2">
              <a:buFont typeface="Arial" pitchFamily="34" charset="0"/>
              <a:buChar char="•"/>
            </a:pPr>
            <a:r>
              <a:rPr lang="en-US" altLang="fr-FR" smtClean="0"/>
              <a:t>How many functions to optimize?</a:t>
            </a:r>
          </a:p>
        </p:txBody>
      </p:sp>
    </p:spTree>
    <p:extLst>
      <p:ext uri="{BB962C8B-B14F-4D97-AF65-F5344CB8AC3E}">
        <p14:creationId xmlns:p14="http://schemas.microsoft.com/office/powerpoint/2010/main" val="184091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Bigger Adders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fr-FR" smtClean="0"/>
              <a:t>How to build an adder for n-bit numbers?</a:t>
            </a:r>
          </a:p>
          <a:p>
            <a:pPr lvl="1">
              <a:buFont typeface="Arial" pitchFamily="34" charset="0"/>
              <a:buChar char="•"/>
            </a:pPr>
            <a:r>
              <a:rPr lang="en-US" altLang="fr-FR" smtClean="0"/>
              <a:t>Example: 4-Bit Adder</a:t>
            </a:r>
          </a:p>
          <a:p>
            <a:pPr lvl="2">
              <a:buFont typeface="Arial" pitchFamily="34" charset="0"/>
              <a:buChar char="•"/>
            </a:pPr>
            <a:r>
              <a:rPr lang="en-US" altLang="fr-FR" smtClean="0"/>
              <a:t>Inputs ?  </a:t>
            </a:r>
            <a:r>
              <a:rPr lang="en-US" altLang="fr-FR" smtClean="0">
                <a:solidFill>
                  <a:srgbClr val="FF0000"/>
                </a:solidFill>
              </a:rPr>
              <a:t>9 inputs</a:t>
            </a:r>
          </a:p>
          <a:p>
            <a:pPr lvl="2">
              <a:buFont typeface="Arial" pitchFamily="34" charset="0"/>
              <a:buChar char="•"/>
            </a:pPr>
            <a:r>
              <a:rPr lang="en-US" altLang="fr-FR" smtClean="0"/>
              <a:t>Outputs ? </a:t>
            </a:r>
            <a:r>
              <a:rPr lang="en-US" altLang="fr-FR" smtClean="0">
                <a:solidFill>
                  <a:srgbClr val="FF0000"/>
                </a:solidFill>
              </a:rPr>
              <a:t>5 outputs</a:t>
            </a:r>
          </a:p>
          <a:p>
            <a:pPr lvl="2">
              <a:buFont typeface="Arial" pitchFamily="34" charset="0"/>
              <a:buChar char="•"/>
            </a:pPr>
            <a:r>
              <a:rPr lang="en-US" altLang="fr-FR" smtClean="0"/>
              <a:t>What is the size of the truth table? </a:t>
            </a:r>
            <a:r>
              <a:rPr lang="en-US" altLang="fr-FR" smtClean="0">
                <a:solidFill>
                  <a:srgbClr val="FF0000"/>
                </a:solidFill>
              </a:rPr>
              <a:t>512 rows!</a:t>
            </a:r>
          </a:p>
          <a:p>
            <a:pPr lvl="2">
              <a:buFont typeface="Arial" pitchFamily="34" charset="0"/>
              <a:buChar char="•"/>
            </a:pPr>
            <a:r>
              <a:rPr lang="en-US" altLang="fr-FR" smtClean="0"/>
              <a:t>How many functions to optimize? </a:t>
            </a:r>
            <a:r>
              <a:rPr lang="en-US" altLang="fr-FR" smtClean="0">
                <a:solidFill>
                  <a:srgbClr val="FF0000"/>
                </a:solidFill>
              </a:rPr>
              <a:t>5 functions</a:t>
            </a:r>
          </a:p>
        </p:txBody>
      </p:sp>
    </p:spTree>
    <p:extLst>
      <p:ext uri="{BB962C8B-B14F-4D97-AF65-F5344CB8AC3E}">
        <p14:creationId xmlns:p14="http://schemas.microsoft.com/office/powerpoint/2010/main" val="300719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b="1" dirty="0" smtClean="0">
                <a:solidFill>
                  <a:srgbClr val="C00000"/>
                </a:solidFill>
              </a:rPr>
              <a:t>Ripple </a:t>
            </a:r>
            <a:r>
              <a:rPr lang="en-US" altLang="fr-FR" b="1" dirty="0">
                <a:solidFill>
                  <a:srgbClr val="C00000"/>
                </a:solidFill>
              </a:rPr>
              <a:t>C</a:t>
            </a:r>
            <a:r>
              <a:rPr lang="en-US" altLang="fr-FR" b="1" dirty="0" smtClean="0">
                <a:solidFill>
                  <a:srgbClr val="C00000"/>
                </a:solidFill>
              </a:rPr>
              <a:t>arry </a:t>
            </a:r>
            <a:r>
              <a:rPr lang="en-US" altLang="fr-FR" b="1" dirty="0">
                <a:solidFill>
                  <a:srgbClr val="C00000"/>
                </a:solidFill>
              </a:rPr>
              <a:t>Adder</a:t>
            </a:r>
            <a:endParaRPr lang="en-US" altLang="fr-FR" b="1" dirty="0" smtClean="0">
              <a:solidFill>
                <a:srgbClr val="C00000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905000"/>
            <a:ext cx="7693025" cy="4191000"/>
          </a:xfrm>
        </p:spPr>
        <p:txBody>
          <a:bodyPr/>
          <a:lstStyle/>
          <a:p>
            <a:r>
              <a:rPr lang="en-US" altLang="fr-FR" sz="2400" dirty="0" smtClean="0"/>
              <a:t>To add n-bit numbers:</a:t>
            </a:r>
          </a:p>
          <a:p>
            <a:pPr>
              <a:buFont typeface="Arial" pitchFamily="34" charset="0"/>
              <a:buChar char="•"/>
            </a:pPr>
            <a:r>
              <a:rPr lang="en-US" altLang="fr-FR" sz="2400" dirty="0" smtClean="0"/>
              <a:t>Use n Full-Adders</a:t>
            </a:r>
          </a:p>
          <a:p>
            <a:pPr>
              <a:buFont typeface="Arial" pitchFamily="34" charset="0"/>
              <a:buChar char="•"/>
            </a:pPr>
            <a:r>
              <a:rPr lang="en-US" altLang="fr-FR" sz="2400" dirty="0" smtClean="0"/>
              <a:t>The carries propagates as in addition by hand</a:t>
            </a:r>
          </a:p>
          <a:p>
            <a:pPr>
              <a:buFont typeface="Arial" pitchFamily="34" charset="0"/>
              <a:buChar char="•"/>
            </a:pPr>
            <a:r>
              <a:rPr lang="en-US" altLang="fr-FR" sz="2400" dirty="0" smtClean="0"/>
              <a:t>Use Z in the circuit as a </a:t>
            </a:r>
            <a:r>
              <a:rPr lang="en-US" altLang="fr-FR" sz="2400" dirty="0" err="1" smtClean="0"/>
              <a:t>C</a:t>
            </a:r>
            <a:r>
              <a:rPr lang="en-US" altLang="fr-FR" sz="2400" baseline="-25000" dirty="0" err="1" smtClean="0"/>
              <a:t>in</a:t>
            </a:r>
            <a:endParaRPr lang="en-US" altLang="fr-FR" sz="2400" baseline="-25000" dirty="0" smtClean="0"/>
          </a:p>
          <a:p>
            <a:pPr>
              <a:buFont typeface="Arial" pitchFamily="34" charset="0"/>
              <a:buChar char="•"/>
            </a:pPr>
            <a:endParaRPr lang="en-US" altLang="fr-FR" sz="2400" baseline="-25000" dirty="0" smtClean="0"/>
          </a:p>
          <a:p>
            <a:r>
              <a:rPr lang="en-US" altLang="fr-FR" sz="1800" dirty="0" smtClean="0">
                <a:solidFill>
                  <a:schemeClr val="accent2"/>
                </a:solidFill>
              </a:rPr>
              <a:t>                                    1  0  0  0</a:t>
            </a:r>
          </a:p>
          <a:p>
            <a:r>
              <a:rPr lang="en-US" altLang="fr-FR" sz="2400" dirty="0" smtClean="0"/>
              <a:t>                           0 1 0 1</a:t>
            </a:r>
          </a:p>
          <a:p>
            <a:r>
              <a:rPr lang="en-US" altLang="fr-FR" sz="2400" dirty="0" smtClean="0"/>
              <a:t>                           0 1 1 0</a:t>
            </a:r>
          </a:p>
          <a:p>
            <a:r>
              <a:rPr lang="en-US" altLang="fr-FR" sz="2400" dirty="0" smtClean="0"/>
              <a:t>                           1 0 1 1</a:t>
            </a:r>
          </a:p>
        </p:txBody>
      </p:sp>
      <p:cxnSp>
        <p:nvCxnSpPr>
          <p:cNvPr id="18437" name="Straight Connector 7"/>
          <p:cNvCxnSpPr>
            <a:cxnSpLocks noChangeShapeType="1"/>
          </p:cNvCxnSpPr>
          <p:nvPr/>
        </p:nvCxnSpPr>
        <p:spPr bwMode="auto">
          <a:xfrm>
            <a:off x="2819400" y="5229200"/>
            <a:ext cx="1600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8744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smtClean="0"/>
              <a:t>Ripple Carry Adder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905000"/>
            <a:ext cx="7693025" cy="4191000"/>
          </a:xfrm>
        </p:spPr>
        <p:txBody>
          <a:bodyPr/>
          <a:lstStyle/>
          <a:p>
            <a:r>
              <a:rPr lang="en-US" altLang="fr-FR" sz="2400" dirty="0" smtClean="0"/>
              <a:t>To add n-bit numbers:</a:t>
            </a:r>
          </a:p>
          <a:p>
            <a:pPr>
              <a:buFont typeface="Arial" pitchFamily="34" charset="0"/>
              <a:buChar char="•"/>
            </a:pPr>
            <a:r>
              <a:rPr lang="en-US" altLang="fr-FR" sz="2400" dirty="0" smtClean="0"/>
              <a:t>Use n Full-Adders</a:t>
            </a:r>
          </a:p>
          <a:p>
            <a:pPr>
              <a:buFont typeface="Arial" pitchFamily="34" charset="0"/>
              <a:buChar char="•"/>
            </a:pPr>
            <a:r>
              <a:rPr lang="en-US" altLang="fr-FR" sz="2400" dirty="0" smtClean="0"/>
              <a:t>The carries propagates as in addition by hand</a:t>
            </a:r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3429000"/>
            <a:ext cx="6253162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Box 5"/>
          <p:cNvSpPr txBox="1">
            <a:spLocks noChangeArrowheads="1"/>
          </p:cNvSpPr>
          <p:nvPr/>
        </p:nvSpPr>
        <p:spPr bwMode="auto">
          <a:xfrm>
            <a:off x="1892300" y="5715000"/>
            <a:ext cx="46131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fr-FR" sz="2000" dirty="0"/>
              <a:t>This adder is called</a:t>
            </a:r>
            <a:r>
              <a:rPr lang="en-US" altLang="fr-FR" sz="2000" b="1" i="1" dirty="0"/>
              <a:t> </a:t>
            </a:r>
            <a:r>
              <a:rPr lang="en-US" altLang="fr-FR" sz="2000" b="1" i="1" dirty="0" smtClean="0"/>
              <a:t>a 4-bit ripple </a:t>
            </a:r>
            <a:r>
              <a:rPr lang="en-US" altLang="fr-FR" sz="2000" b="1" i="1" dirty="0"/>
              <a:t>carry adder </a:t>
            </a:r>
          </a:p>
        </p:txBody>
      </p:sp>
      <p:sp>
        <p:nvSpPr>
          <p:cNvPr id="19463" name="TextBox 6"/>
          <p:cNvSpPr txBox="1">
            <a:spLocks noChangeArrowheads="1"/>
          </p:cNvSpPr>
          <p:nvPr/>
        </p:nvSpPr>
        <p:spPr bwMode="auto">
          <a:xfrm>
            <a:off x="6948488" y="5105400"/>
            <a:ext cx="15859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fr-FR" sz="1400"/>
              <a:t>Src: Mano’s Book</a:t>
            </a:r>
          </a:p>
        </p:txBody>
      </p:sp>
    </p:spTree>
    <p:extLst>
      <p:ext uri="{BB962C8B-B14F-4D97-AF65-F5344CB8AC3E}">
        <p14:creationId xmlns:p14="http://schemas.microsoft.com/office/powerpoint/2010/main" val="237244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Subtraction (2’s Complement)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fr-FR" smtClean="0"/>
              <a:t>How to build a subtractor using 2’s complement?</a:t>
            </a:r>
          </a:p>
        </p:txBody>
      </p:sp>
    </p:spTree>
    <p:extLst>
      <p:ext uri="{BB962C8B-B14F-4D97-AF65-F5344CB8AC3E}">
        <p14:creationId xmlns:p14="http://schemas.microsoft.com/office/powerpoint/2010/main" val="422912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smtClean="0">
                <a:solidFill>
                  <a:srgbClr val="C00000"/>
                </a:solidFill>
              </a:rPr>
              <a:t>Subtraction (2’s Complement)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fr-FR" smtClean="0"/>
              <a:t>How to build a subtractor using 2’s complement?</a:t>
            </a:r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2819400"/>
            <a:ext cx="778827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4" name="Group 7"/>
          <p:cNvGrpSpPr>
            <a:grpSpLocks/>
          </p:cNvGrpSpPr>
          <p:nvPr/>
        </p:nvGrpSpPr>
        <p:grpSpPr bwMode="auto">
          <a:xfrm>
            <a:off x="1697038" y="3503613"/>
            <a:ext cx="196850" cy="217487"/>
            <a:chOff x="945142" y="3649400"/>
            <a:chExt cx="288758" cy="313000"/>
          </a:xfrm>
        </p:grpSpPr>
        <p:sp>
          <p:nvSpPr>
            <p:cNvPr id="22547" name="Isosceles Triangle 5"/>
            <p:cNvSpPr>
              <a:spLocks noChangeArrowheads="1"/>
            </p:cNvSpPr>
            <p:nvPr/>
          </p:nvSpPr>
          <p:spPr bwMode="auto">
            <a:xfrm flipV="1">
              <a:off x="945142" y="3649400"/>
              <a:ext cx="288758" cy="2368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altLang="fr-FR"/>
            </a:p>
          </p:txBody>
        </p:sp>
        <p:sp>
          <p:nvSpPr>
            <p:cNvPr id="22548" name="Oval 6"/>
            <p:cNvSpPr>
              <a:spLocks noChangeArrowheads="1"/>
            </p:cNvSpPr>
            <p:nvPr/>
          </p:nvSpPr>
          <p:spPr bwMode="auto">
            <a:xfrm flipV="1">
              <a:off x="1050400" y="388620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altLang="fr-FR"/>
            </a:p>
          </p:txBody>
        </p:sp>
      </p:grpSp>
      <p:grpSp>
        <p:nvGrpSpPr>
          <p:cNvPr id="22535" name="Group 17"/>
          <p:cNvGrpSpPr>
            <a:grpSpLocks/>
          </p:cNvGrpSpPr>
          <p:nvPr/>
        </p:nvGrpSpPr>
        <p:grpSpPr bwMode="auto">
          <a:xfrm>
            <a:off x="3348038" y="3503613"/>
            <a:ext cx="196850" cy="217487"/>
            <a:chOff x="945142" y="3649400"/>
            <a:chExt cx="288758" cy="313000"/>
          </a:xfrm>
        </p:grpSpPr>
        <p:sp>
          <p:nvSpPr>
            <p:cNvPr id="22545" name="Isosceles Triangle 18"/>
            <p:cNvSpPr>
              <a:spLocks noChangeArrowheads="1"/>
            </p:cNvSpPr>
            <p:nvPr/>
          </p:nvSpPr>
          <p:spPr bwMode="auto">
            <a:xfrm flipV="1">
              <a:off x="945142" y="3649400"/>
              <a:ext cx="288758" cy="2368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altLang="fr-FR"/>
            </a:p>
          </p:txBody>
        </p:sp>
        <p:sp>
          <p:nvSpPr>
            <p:cNvPr id="22546" name="Oval 19"/>
            <p:cNvSpPr>
              <a:spLocks noChangeArrowheads="1"/>
            </p:cNvSpPr>
            <p:nvPr/>
          </p:nvSpPr>
          <p:spPr bwMode="auto">
            <a:xfrm flipV="1">
              <a:off x="1050400" y="388620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altLang="fr-FR"/>
            </a:p>
          </p:txBody>
        </p:sp>
      </p:grpSp>
      <p:grpSp>
        <p:nvGrpSpPr>
          <p:cNvPr id="22536" name="Group 20"/>
          <p:cNvGrpSpPr>
            <a:grpSpLocks/>
          </p:cNvGrpSpPr>
          <p:nvPr/>
        </p:nvGrpSpPr>
        <p:grpSpPr bwMode="auto">
          <a:xfrm>
            <a:off x="4994275" y="3503613"/>
            <a:ext cx="196850" cy="217487"/>
            <a:chOff x="945142" y="3649400"/>
            <a:chExt cx="288758" cy="313000"/>
          </a:xfrm>
        </p:grpSpPr>
        <p:sp>
          <p:nvSpPr>
            <p:cNvPr id="22543" name="Isosceles Triangle 21"/>
            <p:cNvSpPr>
              <a:spLocks noChangeArrowheads="1"/>
            </p:cNvSpPr>
            <p:nvPr/>
          </p:nvSpPr>
          <p:spPr bwMode="auto">
            <a:xfrm flipV="1">
              <a:off x="945142" y="3649400"/>
              <a:ext cx="288758" cy="2368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altLang="fr-FR"/>
            </a:p>
          </p:txBody>
        </p:sp>
        <p:sp>
          <p:nvSpPr>
            <p:cNvPr id="22544" name="Oval 22"/>
            <p:cNvSpPr>
              <a:spLocks noChangeArrowheads="1"/>
            </p:cNvSpPr>
            <p:nvPr/>
          </p:nvSpPr>
          <p:spPr bwMode="auto">
            <a:xfrm flipV="1">
              <a:off x="1050400" y="388620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altLang="fr-FR"/>
            </a:p>
          </p:txBody>
        </p:sp>
      </p:grpSp>
      <p:grpSp>
        <p:nvGrpSpPr>
          <p:cNvPr id="22537" name="Group 23"/>
          <p:cNvGrpSpPr>
            <a:grpSpLocks/>
          </p:cNvGrpSpPr>
          <p:nvPr/>
        </p:nvGrpSpPr>
        <p:grpSpPr bwMode="auto">
          <a:xfrm>
            <a:off x="6650038" y="3503613"/>
            <a:ext cx="198437" cy="217487"/>
            <a:chOff x="945142" y="3649400"/>
            <a:chExt cx="288758" cy="313000"/>
          </a:xfrm>
        </p:grpSpPr>
        <p:sp>
          <p:nvSpPr>
            <p:cNvPr id="22541" name="Isosceles Triangle 24"/>
            <p:cNvSpPr>
              <a:spLocks noChangeArrowheads="1"/>
            </p:cNvSpPr>
            <p:nvPr/>
          </p:nvSpPr>
          <p:spPr bwMode="auto">
            <a:xfrm flipV="1">
              <a:off x="945142" y="3649400"/>
              <a:ext cx="288758" cy="2368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altLang="fr-FR"/>
            </a:p>
          </p:txBody>
        </p:sp>
        <p:sp>
          <p:nvSpPr>
            <p:cNvPr id="22542" name="Oval 25"/>
            <p:cNvSpPr>
              <a:spLocks noChangeArrowheads="1"/>
            </p:cNvSpPr>
            <p:nvPr/>
          </p:nvSpPr>
          <p:spPr bwMode="auto">
            <a:xfrm flipV="1">
              <a:off x="1050400" y="388620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altLang="fr-FR"/>
            </a:p>
          </p:txBody>
        </p:sp>
      </p:grpSp>
      <p:sp>
        <p:nvSpPr>
          <p:cNvPr id="22538" name="Rectangle 26"/>
          <p:cNvSpPr>
            <a:spLocks noChangeArrowheads="1"/>
          </p:cNvSpPr>
          <p:nvPr/>
        </p:nvSpPr>
        <p:spPr bwMode="auto">
          <a:xfrm>
            <a:off x="8305800" y="3962400"/>
            <a:ext cx="3048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fr-FR" sz="2800" b="1"/>
              <a:t>1</a:t>
            </a:r>
          </a:p>
        </p:txBody>
      </p:sp>
      <p:sp>
        <p:nvSpPr>
          <p:cNvPr id="22539" name="TextBox 27"/>
          <p:cNvSpPr txBox="1">
            <a:spLocks noChangeArrowheads="1"/>
          </p:cNvSpPr>
          <p:nvPr/>
        </p:nvSpPr>
        <p:spPr bwMode="auto">
          <a:xfrm>
            <a:off x="3287713" y="5638800"/>
            <a:ext cx="2193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fr-FR" sz="2800" b="1" i="1"/>
              <a:t>S = A + ( -B)</a:t>
            </a:r>
          </a:p>
        </p:txBody>
      </p:sp>
      <p:sp>
        <p:nvSpPr>
          <p:cNvPr id="22540" name="TextBox 28"/>
          <p:cNvSpPr txBox="1">
            <a:spLocks noChangeArrowheads="1"/>
          </p:cNvSpPr>
          <p:nvPr/>
        </p:nvSpPr>
        <p:spPr bwMode="auto">
          <a:xfrm>
            <a:off x="7253288" y="5407025"/>
            <a:ext cx="15859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fr-FR" sz="1400"/>
              <a:t>Src: Mano’s Book</a:t>
            </a:r>
          </a:p>
        </p:txBody>
      </p:sp>
    </p:spTree>
    <p:extLst>
      <p:ext uri="{BB962C8B-B14F-4D97-AF65-F5344CB8AC3E}">
        <p14:creationId xmlns:p14="http://schemas.microsoft.com/office/powerpoint/2010/main" val="46298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b="1" dirty="0" smtClean="0">
                <a:solidFill>
                  <a:srgbClr val="C00000"/>
                </a:solidFill>
              </a:rPr>
              <a:t>Adder/</a:t>
            </a:r>
            <a:r>
              <a:rPr lang="en-US" altLang="fr-FR" b="1" dirty="0" err="1" smtClean="0">
                <a:solidFill>
                  <a:srgbClr val="C00000"/>
                </a:solidFill>
              </a:rPr>
              <a:t>Subtractor</a:t>
            </a:r>
            <a:endParaRPr lang="en-US" altLang="fr-FR" b="1" dirty="0" smtClean="0">
              <a:solidFill>
                <a:srgbClr val="C00000"/>
              </a:solidFill>
            </a:endParaRPr>
          </a:p>
        </p:txBody>
      </p:sp>
      <p:sp>
        <p:nvSpPr>
          <p:cNvPr id="23555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fr-FR" dirty="0" smtClean="0"/>
              <a:t>How to build a circuit that performs both addition and subtraction?</a:t>
            </a:r>
          </a:p>
        </p:txBody>
      </p:sp>
    </p:spTree>
    <p:extLst>
      <p:ext uri="{BB962C8B-B14F-4D97-AF65-F5344CB8AC3E}">
        <p14:creationId xmlns:p14="http://schemas.microsoft.com/office/powerpoint/2010/main" val="266986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Adder/Subtractor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7086600" cy="357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Box 5"/>
          <p:cNvSpPr txBox="1">
            <a:spLocks noChangeArrowheads="1"/>
          </p:cNvSpPr>
          <p:nvPr/>
        </p:nvSpPr>
        <p:spPr bwMode="auto">
          <a:xfrm>
            <a:off x="7177088" y="5257800"/>
            <a:ext cx="15859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fr-FR" sz="1400"/>
              <a:t>Src: Mano’s Book</a:t>
            </a:r>
          </a:p>
        </p:txBody>
      </p:sp>
      <p:sp>
        <p:nvSpPr>
          <p:cNvPr id="24582" name="TextBox 6"/>
          <p:cNvSpPr txBox="1">
            <a:spLocks noChangeArrowheads="1"/>
          </p:cNvSpPr>
          <p:nvPr/>
        </p:nvSpPr>
        <p:spPr bwMode="auto">
          <a:xfrm>
            <a:off x="720725" y="5715000"/>
            <a:ext cx="6442075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fr-FR"/>
              <a:t>Using full adders and XOR we can build an Adder/Subtractor!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7696200" y="2438400"/>
            <a:ext cx="9144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fr-FR" sz="1200"/>
              <a:t>0 : Add</a:t>
            </a:r>
          </a:p>
          <a:p>
            <a:pPr algn="l"/>
            <a:r>
              <a:rPr lang="en-US" altLang="fr-FR" sz="1200"/>
              <a:t>1: subtract</a:t>
            </a:r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26806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1464"/>
            <a:ext cx="8663068" cy="5401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577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b="1" dirty="0" smtClean="0">
                <a:solidFill>
                  <a:srgbClr val="C00000"/>
                </a:solidFill>
              </a:rPr>
              <a:t>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Design an Adder for 1-bit numbers?</a:t>
            </a:r>
          </a:p>
          <a:p>
            <a:pPr marL="457200" indent="-457200">
              <a:defRPr/>
            </a:pPr>
            <a:r>
              <a:rPr lang="en-US" sz="2400" b="1" dirty="0" smtClean="0"/>
              <a:t>1. Specification: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900" dirty="0" smtClean="0"/>
              <a:t>2 inputs (</a:t>
            </a:r>
            <a:r>
              <a:rPr lang="en-US" sz="1900" dirty="0"/>
              <a:t>X</a:t>
            </a:r>
            <a:r>
              <a:rPr lang="en-US" sz="1900" dirty="0" smtClean="0"/>
              <a:t>, </a:t>
            </a:r>
            <a:r>
              <a:rPr lang="en-US" sz="1900" dirty="0"/>
              <a:t>Y</a:t>
            </a:r>
            <a:r>
              <a:rPr lang="en-US" sz="1900" dirty="0" smtClean="0"/>
              <a:t>)</a:t>
            </a:r>
            <a:br>
              <a:rPr lang="en-US" sz="1900" dirty="0" smtClean="0"/>
            </a:br>
            <a:r>
              <a:rPr lang="en-US" sz="1900" dirty="0" smtClean="0"/>
              <a:t>2 outputs (C,S)</a:t>
            </a:r>
          </a:p>
          <a:p>
            <a:pPr marL="457200" indent="-457200">
              <a:defRPr/>
            </a:pPr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150831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Design an Adder for 1-bit numbers?</a:t>
            </a:r>
          </a:p>
          <a:p>
            <a:pPr marL="457200" indent="-457200">
              <a:defRPr/>
            </a:pPr>
            <a:r>
              <a:rPr lang="en-US" sz="2400" b="1" dirty="0" smtClean="0"/>
              <a:t>1. Specification: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900" dirty="0" smtClean="0"/>
              <a:t>2 inputs (X,Y)</a:t>
            </a:r>
            <a:br>
              <a:rPr lang="en-US" sz="1900" dirty="0" smtClean="0"/>
            </a:br>
            <a:r>
              <a:rPr lang="en-US" sz="1900" dirty="0" smtClean="0"/>
              <a:t>2 outputs (C,S)</a:t>
            </a:r>
          </a:p>
          <a:p>
            <a:pPr marL="457200" indent="-457200">
              <a:defRPr/>
            </a:pPr>
            <a:r>
              <a:rPr lang="en-US" sz="2400" b="1" dirty="0" smtClean="0"/>
              <a:t>2. Formulation:</a:t>
            </a:r>
          </a:p>
          <a:p>
            <a:pPr marL="457200" indent="-457200">
              <a:defRPr/>
            </a:pPr>
            <a:endParaRPr lang="en-US" sz="2400" b="1" dirty="0" smtClean="0"/>
          </a:p>
          <a:p>
            <a:pPr marL="457200" indent="-457200">
              <a:defRPr/>
            </a:pPr>
            <a:endParaRPr lang="en-US" sz="19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270996"/>
              </p:ext>
            </p:extLst>
          </p:nvPr>
        </p:nvGraphicFramePr>
        <p:xfrm>
          <a:off x="914400" y="4089400"/>
          <a:ext cx="27432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81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Design an Adder for 1-bit numbers?</a:t>
            </a:r>
          </a:p>
          <a:p>
            <a:pPr marL="457200" indent="-457200">
              <a:defRPr/>
            </a:pPr>
            <a:r>
              <a:rPr lang="en-US" sz="2400" b="1" dirty="0" smtClean="0"/>
              <a:t>1. Specification:                     3. Circuit 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900" dirty="0" smtClean="0"/>
              <a:t>2 inputs (X,Y)</a:t>
            </a:r>
            <a:br>
              <a:rPr lang="en-US" sz="1900" dirty="0" smtClean="0"/>
            </a:br>
            <a:r>
              <a:rPr lang="en-US" sz="1900" dirty="0" smtClean="0"/>
              <a:t>2 outputs (C,S)</a:t>
            </a:r>
          </a:p>
          <a:p>
            <a:pPr marL="457200" indent="-457200">
              <a:defRPr/>
            </a:pPr>
            <a:r>
              <a:rPr lang="en-US" sz="2400" b="1" dirty="0" smtClean="0"/>
              <a:t>2. Formulation:</a:t>
            </a:r>
          </a:p>
          <a:p>
            <a:pPr marL="457200" indent="-457200">
              <a:defRPr/>
            </a:pPr>
            <a:endParaRPr lang="en-US" sz="2400" b="1" dirty="0" smtClean="0"/>
          </a:p>
          <a:p>
            <a:pPr marL="457200" indent="-457200">
              <a:defRPr/>
            </a:pPr>
            <a:endParaRPr lang="en-US" sz="19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4089400"/>
          <a:ext cx="27432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8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303588"/>
            <a:ext cx="4248150" cy="210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590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Full Adder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fr-FR" sz="2400" smtClean="0"/>
              <a:t>A combinational circuit that adds 3 input bits to generate a Sum bit and a Carry bit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708920"/>
            <a:ext cx="82581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5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Full Adder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fr-FR" sz="2400" dirty="0" smtClean="0"/>
              <a:t>A combinational circuit that adds 3 input bits to generate a Sum bit and a Carry bit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4375" y="2851150"/>
          <a:ext cx="1981200" cy="32924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6240"/>
                <a:gridCol w="396240"/>
                <a:gridCol w="396240"/>
                <a:gridCol w="396240"/>
                <a:gridCol w="396240"/>
              </a:tblGrid>
              <a:tr h="3658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368" name="Text Box 229"/>
          <p:cNvSpPr txBox="1">
            <a:spLocks noChangeArrowheads="1"/>
          </p:cNvSpPr>
          <p:nvPr/>
        </p:nvSpPr>
        <p:spPr bwMode="auto">
          <a:xfrm>
            <a:off x="3203848" y="2924944"/>
            <a:ext cx="3456384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fr-FR" dirty="0"/>
              <a:t>S = X’Y’Z + X’YZ’ + XY’Z’ +XYZ</a:t>
            </a:r>
          </a:p>
          <a:p>
            <a:pPr>
              <a:spcBef>
                <a:spcPct val="50000"/>
              </a:spcBef>
            </a:pPr>
            <a:r>
              <a:rPr lang="en-US" altLang="fr-FR" dirty="0"/>
              <a:t>= X </a:t>
            </a:r>
            <a:r>
              <a:rPr lang="en-US" altLang="fr-FR" dirty="0">
                <a:sym typeface="Symbol" pitchFamily="18" charset="2"/>
              </a:rPr>
              <a:t></a:t>
            </a:r>
            <a:r>
              <a:rPr lang="en-US" altLang="fr-FR" dirty="0"/>
              <a:t> Y </a:t>
            </a:r>
            <a:r>
              <a:rPr lang="en-US" altLang="fr-FR" dirty="0">
                <a:sym typeface="Symbol" pitchFamily="18" charset="2"/>
              </a:rPr>
              <a:t></a:t>
            </a:r>
            <a:r>
              <a:rPr lang="en-US" altLang="fr-FR" dirty="0"/>
              <a:t> Z</a:t>
            </a:r>
          </a:p>
        </p:txBody>
      </p:sp>
      <p:sp>
        <p:nvSpPr>
          <p:cNvPr id="12369" name="Text Box 239"/>
          <p:cNvSpPr txBox="1">
            <a:spLocks noChangeArrowheads="1"/>
          </p:cNvSpPr>
          <p:nvPr/>
        </p:nvSpPr>
        <p:spPr bwMode="auto">
          <a:xfrm>
            <a:off x="3203848" y="4005064"/>
            <a:ext cx="3600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fr-FR" dirty="0"/>
              <a:t>C = </a:t>
            </a:r>
            <a:r>
              <a:rPr lang="en-US" altLang="fr-FR" dirty="0" smtClean="0"/>
              <a:t>X’YZ </a:t>
            </a:r>
            <a:r>
              <a:rPr lang="en-US" altLang="fr-FR" dirty="0"/>
              <a:t>+ </a:t>
            </a:r>
            <a:r>
              <a:rPr lang="en-US" altLang="fr-FR" dirty="0" smtClean="0"/>
              <a:t>XY’Z </a:t>
            </a:r>
            <a:r>
              <a:rPr lang="en-US" altLang="fr-FR" dirty="0"/>
              <a:t>+ </a:t>
            </a:r>
            <a:r>
              <a:rPr lang="en-US" altLang="fr-FR" dirty="0" smtClean="0"/>
              <a:t>XYZ’ + XYZ</a:t>
            </a:r>
          </a:p>
          <a:p>
            <a:pPr>
              <a:spcBef>
                <a:spcPct val="50000"/>
              </a:spcBef>
            </a:pPr>
            <a:r>
              <a:rPr lang="en-US" altLang="fr-FR" dirty="0" smtClean="0"/>
              <a:t>=(X’Y + XY’). Z + XY (Z’ + Z)</a:t>
            </a:r>
          </a:p>
          <a:p>
            <a:pPr>
              <a:spcBef>
                <a:spcPct val="50000"/>
              </a:spcBef>
            </a:pPr>
            <a:r>
              <a:rPr lang="en-US" altLang="fr-FR" dirty="0" smtClean="0"/>
              <a:t>=(X</a:t>
            </a:r>
            <a:r>
              <a:rPr lang="en-US" altLang="fr-FR" dirty="0">
                <a:sym typeface="Symbol" pitchFamily="18" charset="2"/>
              </a:rPr>
              <a:t> </a:t>
            </a:r>
            <a:r>
              <a:rPr lang="en-US" altLang="fr-FR" dirty="0" smtClean="0">
                <a:sym typeface="Symbol" pitchFamily="18" charset="2"/>
              </a:rPr>
              <a:t> Y)Z + XY</a:t>
            </a:r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8598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Full Adder = 2 Half Adders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000" b="1" dirty="0"/>
              <a:t>Manipulating the Equations: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/>
              <a:t>	</a:t>
            </a:r>
            <a:r>
              <a:rPr lang="en-US" sz="2000" dirty="0" smtClean="0"/>
              <a:t> S = (X </a:t>
            </a:r>
            <a:r>
              <a:rPr lang="en-US" sz="2000" dirty="0" smtClean="0">
                <a:sym typeface="Symbol" pitchFamily="18" charset="2"/>
              </a:rPr>
              <a:t></a:t>
            </a:r>
            <a:r>
              <a:rPr lang="en-US" sz="2000" dirty="0" smtClean="0"/>
              <a:t> Y) </a:t>
            </a:r>
            <a:r>
              <a:rPr lang="en-US" sz="2000" dirty="0" smtClean="0">
                <a:sym typeface="Symbol" pitchFamily="18" charset="2"/>
              </a:rPr>
              <a:t></a:t>
            </a:r>
            <a:r>
              <a:rPr lang="en-US" sz="2000" dirty="0" smtClean="0"/>
              <a:t> Z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      C = (X </a:t>
            </a:r>
            <a:r>
              <a:rPr lang="en-US" sz="2000" dirty="0" smtClean="0">
                <a:sym typeface="Symbol" pitchFamily="18" charset="2"/>
              </a:rPr>
              <a:t></a:t>
            </a:r>
            <a:r>
              <a:rPr lang="en-US" sz="2000" dirty="0" smtClean="0"/>
              <a:t> </a:t>
            </a:r>
            <a:r>
              <a:rPr lang="en-US" sz="2000" dirty="0"/>
              <a:t>Y )Z + XY </a:t>
            </a:r>
          </a:p>
        </p:txBody>
      </p:sp>
    </p:spTree>
    <p:extLst>
      <p:ext uri="{BB962C8B-B14F-4D97-AF65-F5344CB8AC3E}">
        <p14:creationId xmlns:p14="http://schemas.microsoft.com/office/powerpoint/2010/main" val="204641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Full Adder = 2 Half Adders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fr-FR" sz="2000" b="1" dirty="0" smtClean="0"/>
              <a:t>Manipulating the Equations:</a:t>
            </a:r>
          </a:p>
          <a:p>
            <a:pPr>
              <a:buFont typeface="Wingdings" pitchFamily="2" charset="2"/>
              <a:buNone/>
            </a:pPr>
            <a:r>
              <a:rPr lang="en-US" altLang="fr-FR" sz="2000" dirty="0" smtClean="0"/>
              <a:t>	 S = ( X </a:t>
            </a:r>
            <a:r>
              <a:rPr lang="en-US" altLang="fr-FR" sz="2000" dirty="0" smtClean="0">
                <a:sym typeface="Symbol" pitchFamily="18" charset="2"/>
              </a:rPr>
              <a:t></a:t>
            </a:r>
            <a:r>
              <a:rPr lang="en-US" altLang="fr-FR" sz="2000" dirty="0" smtClean="0"/>
              <a:t> Y ) </a:t>
            </a:r>
            <a:r>
              <a:rPr lang="en-US" altLang="fr-FR" sz="2000" dirty="0" smtClean="0">
                <a:sym typeface="Symbol" pitchFamily="18" charset="2"/>
              </a:rPr>
              <a:t></a:t>
            </a:r>
            <a:r>
              <a:rPr lang="en-US" altLang="fr-FR" sz="2000" dirty="0" smtClean="0"/>
              <a:t> Z </a:t>
            </a:r>
          </a:p>
          <a:p>
            <a:pPr>
              <a:buFont typeface="Wingdings" pitchFamily="2" charset="2"/>
              <a:buNone/>
            </a:pPr>
            <a:r>
              <a:rPr lang="en-US" altLang="fr-FR" sz="2000" dirty="0" smtClean="0"/>
              <a:t>      C = </a:t>
            </a:r>
            <a:r>
              <a:rPr lang="en-US" sz="2000" dirty="0"/>
              <a:t>(X </a:t>
            </a:r>
            <a:r>
              <a:rPr lang="en-US" sz="2000" dirty="0">
                <a:sym typeface="Symbol" pitchFamily="18" charset="2"/>
              </a:rPr>
              <a:t></a:t>
            </a:r>
            <a:r>
              <a:rPr lang="en-US" sz="2000" dirty="0"/>
              <a:t> Y )Z + XY </a:t>
            </a:r>
            <a:endParaRPr lang="en-US" altLang="fr-FR" sz="2000" dirty="0" smtClean="0"/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3551238"/>
            <a:ext cx="7439025" cy="254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5"/>
          <p:cNvSpPr txBox="1">
            <a:spLocks noChangeArrowheads="1"/>
          </p:cNvSpPr>
          <p:nvPr/>
        </p:nvSpPr>
        <p:spPr bwMode="auto">
          <a:xfrm>
            <a:off x="5794375" y="5940425"/>
            <a:ext cx="15859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fr-FR" sz="1400"/>
              <a:t>Src: Mano’s Book</a:t>
            </a:r>
          </a:p>
        </p:txBody>
      </p:sp>
      <p:sp>
        <p:nvSpPr>
          <p:cNvPr id="15367" name="TextBox 6"/>
          <p:cNvSpPr txBox="1">
            <a:spLocks noChangeArrowheads="1"/>
          </p:cNvSpPr>
          <p:nvPr/>
        </p:nvSpPr>
        <p:spPr bwMode="auto">
          <a:xfrm>
            <a:off x="304800" y="4495800"/>
            <a:ext cx="914400" cy="8302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fr-FR" sz="1600"/>
              <a:t>Think of Z as a carry in</a:t>
            </a:r>
          </a:p>
        </p:txBody>
      </p:sp>
      <p:cxnSp>
        <p:nvCxnSpPr>
          <p:cNvPr id="15368" name="Straight Arrow Connector 8"/>
          <p:cNvCxnSpPr>
            <a:cxnSpLocks noChangeShapeType="1"/>
          </p:cNvCxnSpPr>
          <p:nvPr/>
        </p:nvCxnSpPr>
        <p:spPr bwMode="auto">
          <a:xfrm>
            <a:off x="990600" y="54864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6581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174</TotalTime>
  <Words>481</Words>
  <Application>Microsoft Office PowerPoint</Application>
  <PresentationFormat>On-screen Show (4:3)</PresentationFormat>
  <Paragraphs>165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Equity</vt:lpstr>
      <vt:lpstr>PowerPoint Presentation</vt:lpstr>
      <vt:lpstr>PowerPoint Presentation</vt:lpstr>
      <vt:lpstr>Adder</vt:lpstr>
      <vt:lpstr>Adder</vt:lpstr>
      <vt:lpstr>Adder</vt:lpstr>
      <vt:lpstr>Full Adder</vt:lpstr>
      <vt:lpstr>Full Adder</vt:lpstr>
      <vt:lpstr>Full Adder = 2 Half Adders</vt:lpstr>
      <vt:lpstr>Full Adder = 2 Half Adders</vt:lpstr>
      <vt:lpstr>Bigger Adders</vt:lpstr>
      <vt:lpstr>Bigger Adders</vt:lpstr>
      <vt:lpstr>Ripple Carry Adder</vt:lpstr>
      <vt:lpstr>Ripple Carry Adder</vt:lpstr>
      <vt:lpstr>Subtraction (2’s Complement)</vt:lpstr>
      <vt:lpstr>Subtraction (2’s Complement)</vt:lpstr>
      <vt:lpstr>Adder/Subtractor</vt:lpstr>
      <vt:lpstr>Adder/Subtractor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soudani;Dr Saif</dc:creator>
  <cp:lastModifiedBy>Ullah, R. (Rehmat, ITC)</cp:lastModifiedBy>
  <cp:revision>22</cp:revision>
  <dcterms:created xsi:type="dcterms:W3CDTF">2015-01-08T06:36:25Z</dcterms:created>
  <dcterms:modified xsi:type="dcterms:W3CDTF">2020-11-08T04:53:40Z</dcterms:modified>
</cp:coreProperties>
</file>