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  <p:sldId id="267" r:id="rId11"/>
    <p:sldId id="262" r:id="rId12"/>
    <p:sldId id="282" r:id="rId13"/>
    <p:sldId id="283" r:id="rId14"/>
    <p:sldId id="268" r:id="rId15"/>
    <p:sldId id="269" r:id="rId16"/>
    <p:sldId id="281" r:id="rId17"/>
    <p:sldId id="284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91C93-51B0-472F-A6A5-0E4F83DF118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A18D4-7640-4773-9B52-AEF7E3C9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4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AB3BC-5837-4D37-A1B2-83C9A8F36F55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89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00E83D-77D1-4A9F-9B95-46FA362510D6}" type="slidenum">
              <a:rPr lang="fr-CH" altLang="en-US" i="0"/>
              <a:pPr eaLnBrk="1" hangingPunct="1"/>
              <a:t>15</a:t>
            </a:fld>
            <a:endParaRPr lang="fr-CH" altLang="en-US" i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59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E2AD8-F43D-496F-B519-D325758E9590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196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93F90C-634B-40B7-B6E4-C5FBE053F0BA}" type="slidenum">
              <a:rPr lang="fr-CH" altLang="en-US" i="0"/>
              <a:pPr eaLnBrk="1" hangingPunct="1"/>
              <a:t>18</a:t>
            </a:fld>
            <a:endParaRPr lang="fr-CH" altLang="en-US" i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01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2A95C9-7D29-45B8-810C-FC3D94595B08}" type="slidenum">
              <a:rPr lang="fr-CH" altLang="en-US" i="0"/>
              <a:pPr eaLnBrk="1" hangingPunct="1"/>
              <a:t>19</a:t>
            </a:fld>
            <a:endParaRPr lang="fr-CH" altLang="en-US" i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44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8AF1A1-9E99-4D3D-8C54-CD98438F30F6}" type="slidenum">
              <a:rPr lang="fr-CH" altLang="en-US" i="0"/>
              <a:pPr eaLnBrk="1" hangingPunct="1"/>
              <a:t>20</a:t>
            </a:fld>
            <a:endParaRPr lang="fr-CH" altLang="en-US" i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79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21E0F0-134B-4BEB-8E29-AEC722A75341}" type="slidenum">
              <a:rPr lang="fr-CH" altLang="en-US" i="0"/>
              <a:pPr eaLnBrk="1" hangingPunct="1"/>
              <a:t>21</a:t>
            </a:fld>
            <a:endParaRPr lang="fr-CH" altLang="en-US" i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812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607A4B-494D-4F1F-8E3B-4F1575EF1FEA}" type="slidenum">
              <a:rPr lang="fr-CH" altLang="en-US" i="0"/>
              <a:pPr eaLnBrk="1" hangingPunct="1"/>
              <a:t>22</a:t>
            </a:fld>
            <a:endParaRPr lang="fr-CH" altLang="en-US" i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10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075C8D-60A4-420F-91B2-BE40F76D0EAF}" type="slidenum">
              <a:rPr lang="fr-CH" altLang="en-US" i="0"/>
              <a:pPr eaLnBrk="1" hangingPunct="1"/>
              <a:t>23</a:t>
            </a:fld>
            <a:endParaRPr lang="fr-CH" altLang="en-US" i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738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9FC05F-F357-4F42-A50F-9A09FD127A6B}" type="slidenum">
              <a:rPr lang="fr-CH" altLang="en-US" i="0"/>
              <a:pPr eaLnBrk="1" hangingPunct="1"/>
              <a:t>24</a:t>
            </a:fld>
            <a:endParaRPr lang="fr-CH" altLang="en-US" i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500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9240AE-B200-4E7D-9C95-87D67259FCAD}" type="slidenum">
              <a:rPr lang="fr-CH" altLang="en-US" i="0"/>
              <a:pPr eaLnBrk="1" hangingPunct="1"/>
              <a:t>25</a:t>
            </a:fld>
            <a:endParaRPr lang="fr-CH" altLang="en-US" i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9D5BE0-825A-440F-B653-C852489C2BE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840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E15B5F-96B6-426A-AC16-7B7CDFECEADF}" type="slidenum">
              <a:rPr lang="fr-CH" altLang="en-US" i="0"/>
              <a:pPr eaLnBrk="1" hangingPunct="1"/>
              <a:t>26</a:t>
            </a:fld>
            <a:endParaRPr lang="fr-CH" altLang="en-US" i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0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6A1908-41EA-4B48-AC94-077E6141FB2B}" type="slidenum">
              <a:rPr lang="fr-CH" altLang="en-US" i="0"/>
              <a:pPr eaLnBrk="1" hangingPunct="1"/>
              <a:t>27</a:t>
            </a:fld>
            <a:endParaRPr lang="fr-CH" altLang="en-US" i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92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7A7F8-AFE0-4BD1-8B28-1022F51576D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02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B1A57-FCF1-4DBE-9F34-A08A997B264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594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7E76D-6F13-498A-9C7E-CA7A72DA984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87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CDB1B-CF54-47C3-A0DF-5E5AD04D5E28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866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B5BA5B-655C-4038-9E31-99386ADBEC92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13315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Pct val="85000"/>
            </a:pPr>
            <a:fld id="{BC57FEBE-625C-4D8E-8444-1C857B5312D9}" type="slidenum">
              <a:rPr lang="en-US" altLang="en-US">
                <a:solidFill>
                  <a:srgbClr val="333333"/>
                </a:solidFill>
                <a:latin typeface="Times New Roman" panose="02020603050405020304" pitchFamily="18" charset="0"/>
                <a:ea typeface="WenQuanYi Micro Hei" charset="0"/>
                <a:cs typeface="WenQuanYi Micro Hei" charset="0"/>
              </a:rPr>
              <a:pPr algn="r" eaLnBrk="1" hangingPunct="1">
                <a:spcBef>
                  <a:spcPct val="0"/>
                </a:spcBef>
                <a:buSzPct val="85000"/>
              </a:pPr>
              <a:t>12</a:t>
            </a:fld>
            <a:endParaRPr lang="en-US" altLang="en-US">
              <a:solidFill>
                <a:srgbClr val="333333"/>
              </a:solidFill>
              <a:latin typeface="Times New Roman" panose="02020603050405020304" pitchFamily="18" charset="0"/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90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023A56-9482-48AF-A40B-791652EC1343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E7C1224-005C-4065-A597-EAF13D51D1CD}" type="slidenum">
              <a:rPr lang="en-US" altLang="en-US">
                <a:solidFill>
                  <a:srgbClr val="4D4D4D"/>
                </a:solidFill>
                <a:ea typeface="ＭＳ Ｐゴシック" panose="020B0600070205080204" pitchFamily="34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>
              <a:solidFill>
                <a:srgbClr val="4D4D4D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5060" name="Rectangle 2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016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E2C66E-6D0F-4871-A273-667D9BD25C0F}" type="slidenum">
              <a:rPr lang="fr-CH" altLang="en-US" i="0"/>
              <a:pPr eaLnBrk="1" hangingPunct="1"/>
              <a:t>14</a:t>
            </a:fld>
            <a:endParaRPr lang="fr-CH" altLang="en-US" i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2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0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D825CC5-5184-4DFB-AEBF-A173781BED7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7118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9978C866-ACE7-461A-92DB-193D1A618BD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56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0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2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1C6C-E4DF-450D-9BDC-98B42133AD6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2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41C6C-E4DF-450D-9BDC-98B42133AD63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E5AC2-2CBA-4A27-A75F-C9CCD03AB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3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Asymptotic 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Dr. Khurram S. Khattak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9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2006 Pearson Addison-Wesley. All rights reserved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10 A-</a:t>
            </a:r>
            <a:fld id="{E3C077B5-D788-47D1-86A5-64583EA148D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pPr algn="ctr"/>
            <a:r>
              <a:rPr lang="en-US" altLang="en-US" dirty="0"/>
              <a:t>Order-of-Magnitude Analysis </a:t>
            </a:r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1" y="1524000"/>
            <a:ext cx="5795963" cy="403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133600" y="5486401"/>
            <a:ext cx="80010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Figure 10-3b</a:t>
            </a:r>
          </a:p>
          <a:p>
            <a:pPr>
              <a:lnSpc>
                <a:spcPts val="2800"/>
              </a:lnSpc>
            </a:pPr>
            <a:r>
              <a:rPr lang="en-US" altLang="en-US" sz="1600">
                <a:latin typeface="Arial" panose="020B0604020202020204" pitchFamily="34" charset="0"/>
              </a:rPr>
              <a:t>A comparison of growth-rate functions: b) in graphical form</a:t>
            </a:r>
          </a:p>
        </p:txBody>
      </p:sp>
    </p:spTree>
    <p:extLst>
      <p:ext uri="{BB962C8B-B14F-4D97-AF65-F5344CB8AC3E}">
        <p14:creationId xmlns:p14="http://schemas.microsoft.com/office/powerpoint/2010/main" val="409104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836613"/>
            <a:ext cx="8785225" cy="5472112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Asymptotic Notations </a:t>
            </a:r>
            <a:r>
              <a:rPr lang="en-US" altLang="en-US" b="1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altLang="en-US" b="1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, </a:t>
            </a:r>
            <a:r>
              <a:rPr lang="en-US" altLang="en-US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O</a:t>
            </a:r>
            <a:r>
              <a:rPr lang="en-US" altLang="en-US" b="1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, </a:t>
            </a:r>
            <a:r>
              <a:rPr lang="en-US" altLang="en-US" b="1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</a:t>
            </a:r>
            <a:r>
              <a:rPr lang="en-US" altLang="en-US" b="1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, </a:t>
            </a:r>
            <a:r>
              <a:rPr lang="en-US" altLang="en-US" b="1" i="1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o</a:t>
            </a:r>
            <a:r>
              <a:rPr lang="en-US" altLang="en-US" b="1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, </a:t>
            </a:r>
            <a:r>
              <a:rPr lang="en-US" altLang="en-US" b="1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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altLang="en-US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We use </a:t>
            </a:r>
            <a:r>
              <a:rPr lang="en-US" altLang="en-US" b="1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GB" altLang="en-US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to mean “order exactly”,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O</a:t>
            </a:r>
            <a:r>
              <a:rPr lang="en-GB" altLang="en-US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to mean “order at most”,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</a:t>
            </a:r>
            <a:r>
              <a:rPr lang="en-GB" altLang="en-US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to mean “order at least”,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o</a:t>
            </a:r>
            <a:r>
              <a:rPr lang="en-GB" altLang="en-US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to mean “tight upper bound”, </a:t>
            </a:r>
          </a:p>
          <a:p>
            <a:r>
              <a:rPr lang="en-US" altLang="en-US" b="1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GB" altLang="en-US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to mean “tight lower bound”,</a:t>
            </a:r>
            <a:endParaRPr lang="en-US" altLang="en-US" dirty="0">
              <a:solidFill>
                <a:schemeClr val="accent2"/>
              </a:solidFill>
              <a:latin typeface="Microsoft Sans Serif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	Define a </a:t>
            </a:r>
            <a:r>
              <a:rPr lang="en-US" altLang="en-US" b="1" i="1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set</a:t>
            </a:r>
            <a:r>
              <a:rPr lang="en-US" altLang="en-US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of functions: which is in practice used to compare two function sizes.</a:t>
            </a:r>
            <a:endParaRPr lang="en-US" altLang="en-US" dirty="0">
              <a:solidFill>
                <a:schemeClr val="accent2"/>
              </a:solidFill>
              <a:latin typeface="Microsoft Sans Serif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14338" name="Picture 2" descr="siide bar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524000" y="-698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chemeClr val="bg1"/>
                </a:solidFill>
              </a:rPr>
              <a:t>Asymptotic Notations</a:t>
            </a:r>
          </a:p>
        </p:txBody>
      </p:sp>
    </p:spTree>
    <p:extLst>
      <p:ext uri="{BB962C8B-B14F-4D97-AF65-F5344CB8AC3E}">
        <p14:creationId xmlns:p14="http://schemas.microsoft.com/office/powerpoint/2010/main" val="3180231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828800" y="0"/>
            <a:ext cx="77724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838200" indent="-836613"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/>
            </a:pPr>
            <a:r>
              <a:rPr lang="en-US" sz="4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WenQuanYi Micro Hei" charset="0"/>
                <a:cs typeface="WenQuanYi Micro Hei" charset="0"/>
              </a:rPr>
              <a:t>Algorithm Types</a:t>
            </a:r>
            <a:endParaRPr lang="en-US" sz="4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WenQuanYi Micro Hei" charset="0"/>
              <a:cs typeface="WenQuanYi Micro Hei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468192" y="685801"/>
            <a:ext cx="8985496" cy="586954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500"/>
              </a:spcBef>
              <a:buClr>
                <a:srgbClr val="E0914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US" altLang="en-US" sz="18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Iterative and Recursive Algorithms</a:t>
            </a:r>
          </a:p>
          <a:p>
            <a:pPr>
              <a:spcBef>
                <a:spcPts val="500"/>
              </a:spcBef>
              <a:buClr>
                <a:srgbClr val="E09142"/>
              </a:buClr>
              <a:buSzPct val="85000"/>
              <a:buFont typeface="Times New Roman" panose="02020603050405020304" pitchFamily="18" charset="0"/>
              <a:buAutoNum type="arabicPeriod"/>
            </a:pPr>
            <a:r>
              <a:rPr lang="en-US" altLang="en-US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 Algorithms </a:t>
            </a:r>
          </a:p>
          <a:p>
            <a:pPr>
              <a:spcBef>
                <a:spcPts val="500"/>
              </a:spcBef>
              <a:buClr>
                <a:srgbClr val="E09142"/>
              </a:buClr>
              <a:buSzPct val="85000"/>
              <a:buFont typeface="Times New Roman" panose="02020603050405020304" pitchFamily="18" charset="0"/>
              <a:buAutoNum type="arabicPeriod"/>
            </a:pPr>
            <a:r>
              <a:rPr lang="en-US" altLang="en-US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Algorithms</a:t>
            </a:r>
          </a:p>
          <a:p>
            <a:pPr>
              <a:spcBef>
                <a:spcPts val="500"/>
              </a:spcBef>
              <a:buClr>
                <a:srgbClr val="E0914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US" altLang="en-US" sz="18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Algorithm Design Methodologies</a:t>
            </a:r>
          </a:p>
          <a:p>
            <a:pPr>
              <a:spcBef>
                <a:spcPts val="500"/>
              </a:spcBef>
              <a:buClr>
                <a:srgbClr val="E09142"/>
              </a:buClr>
              <a:buSzPct val="85000"/>
              <a:buFont typeface="Times New Roman" panose="02020603050405020304" pitchFamily="18" charset="0"/>
              <a:buAutoNum type="arabicPeriod"/>
            </a:pPr>
            <a:r>
              <a:rPr lang="en-US" altLang="en-US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&amp; Conquer </a:t>
            </a:r>
            <a:r>
              <a:rPr lang="en-US" altLang="en-US" sz="18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altLang="en-US" sz="1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dirty="0">
                <a:solidFill>
                  <a:srgbClr val="4D4D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convert problem to another </a:t>
            </a:r>
            <a:r>
              <a:rPr lang="en-US" altLang="en-US" sz="1800" dirty="0" smtClean="0">
                <a:solidFill>
                  <a:srgbClr val="4D4D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one)</a:t>
            </a:r>
            <a:endParaRPr lang="en-US" altLang="en-US" sz="1800" dirty="0">
              <a:solidFill>
                <a:srgbClr val="4D4D4D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buClr>
                <a:srgbClr val="E09142"/>
              </a:buClr>
              <a:buSzPct val="85000"/>
              <a:buFont typeface="Times New Roman" panose="02020603050405020304" pitchFamily="18" charset="0"/>
              <a:buAutoNum type="arabicPeriod"/>
            </a:pPr>
            <a:r>
              <a:rPr lang="en-US" altLang="en-US" sz="18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US" altLang="en-US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Conquer Algorithms</a:t>
            </a:r>
          </a:p>
          <a:p>
            <a:pPr>
              <a:spcBef>
                <a:spcPts val="500"/>
              </a:spcBef>
              <a:buClr>
                <a:srgbClr val="E09142"/>
              </a:buClr>
              <a:buSzPct val="85000"/>
              <a:buFont typeface="Times New Roman" panose="02020603050405020304" pitchFamily="18" charset="0"/>
              <a:buAutoNum type="arabicPeriod"/>
            </a:pPr>
            <a:r>
              <a:rPr lang="en-US" altLang="en-US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</a:t>
            </a:r>
            <a:r>
              <a:rPr lang="en-US" altLang="en-US" sz="18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(</a:t>
            </a:r>
            <a:r>
              <a:rPr lang="en-US" altLang="en-US" sz="1800" dirty="0">
                <a:solidFill>
                  <a:srgbClr val="4D4D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model objects and their </a:t>
            </a:r>
            <a:r>
              <a:rPr lang="en-US" altLang="en-US" sz="1800" dirty="0" smtClean="0">
                <a:solidFill>
                  <a:srgbClr val="4D4D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relationships)</a:t>
            </a:r>
            <a:endParaRPr lang="en-US" altLang="en-US" sz="1800" dirty="0">
              <a:solidFill>
                <a:srgbClr val="4D4D4D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buClr>
                <a:srgbClr val="E09142"/>
              </a:buClr>
              <a:buSzPct val="85000"/>
              <a:buFont typeface="Times New Roman" panose="02020603050405020304" pitchFamily="18" charset="0"/>
              <a:buAutoNum type="arabicPeriod"/>
            </a:pPr>
            <a:r>
              <a:rPr lang="en-US" altLang="en-US" sz="18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Intermezzo</a:t>
            </a:r>
            <a:endParaRPr lang="en-US" altLang="en-US" sz="18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buClr>
                <a:srgbClr val="E09142"/>
              </a:buClr>
              <a:buSzPct val="85000"/>
              <a:buFont typeface="Times New Roman" panose="02020603050405020304" pitchFamily="18" charset="0"/>
              <a:buAutoNum type="arabicPeriod"/>
            </a:pPr>
            <a:r>
              <a:rPr lang="en-US" altLang="en-US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en-US" sz="18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(</a:t>
            </a:r>
            <a:r>
              <a:rPr lang="en-US" altLang="en-US" sz="1800" dirty="0">
                <a:solidFill>
                  <a:srgbClr val="4D4D4D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break problem into overlapping </a:t>
            </a:r>
            <a:r>
              <a:rPr lang="en-US" altLang="en-US" sz="1800" dirty="0" smtClean="0">
                <a:solidFill>
                  <a:srgbClr val="4D4D4D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sub-problems)</a:t>
            </a:r>
            <a:endParaRPr lang="en-US" altLang="en-US" sz="1800" b="1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buClr>
                <a:srgbClr val="E09142"/>
              </a:buClr>
              <a:buSzPct val="85000"/>
              <a:buFont typeface="Times New Roman" panose="02020603050405020304" pitchFamily="18" charset="0"/>
              <a:buAutoNum type="arabicPeriod"/>
            </a:pPr>
            <a:r>
              <a:rPr lang="en-US" altLang="en-US" sz="18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Programming</a:t>
            </a:r>
          </a:p>
          <a:p>
            <a:pPr>
              <a:spcBef>
                <a:spcPts val="500"/>
              </a:spcBef>
              <a:buClr>
                <a:srgbClr val="E09142"/>
              </a:buClr>
              <a:buSzPct val="85000"/>
              <a:buFont typeface="Times New Roman" panose="02020603050405020304" pitchFamily="18" charset="0"/>
              <a:buAutoNum type="arabicPeriod"/>
            </a:pPr>
            <a:r>
              <a:rPr lang="en-US" altLang="en-US" sz="18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Programming</a:t>
            </a:r>
            <a:endParaRPr lang="en-US" altLang="en-US" sz="18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buClr>
                <a:srgbClr val="E09142"/>
              </a:buClr>
              <a:buSzPct val="85000"/>
              <a:buFont typeface="Times New Roman" panose="02020603050405020304" pitchFamily="18" charset="0"/>
              <a:buAutoNum type="arabicPeriod"/>
            </a:pPr>
            <a:r>
              <a:rPr lang="en-US" altLang="en-US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Algorithms</a:t>
            </a:r>
          </a:p>
          <a:p>
            <a:pPr>
              <a:spcBef>
                <a:spcPts val="500"/>
              </a:spcBef>
              <a:buClr>
                <a:srgbClr val="E09142"/>
              </a:buClr>
              <a:buSzPct val="85000"/>
              <a:buFont typeface="Times New Roman" panose="02020603050405020304" pitchFamily="18" charset="0"/>
              <a:buAutoNum type="arabicPeriod"/>
            </a:pPr>
            <a:r>
              <a:rPr lang="en-US" altLang="en-US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Algorithms</a:t>
            </a:r>
          </a:p>
          <a:p>
            <a:pPr>
              <a:spcBef>
                <a:spcPts val="500"/>
              </a:spcBef>
              <a:buClr>
                <a:srgbClr val="E09142"/>
              </a:buClr>
              <a:buSzPct val="85000"/>
              <a:buFont typeface="Times New Roman" panose="02020603050405020304" pitchFamily="18" charset="0"/>
              <a:buAutoNum type="arabicPeriod"/>
            </a:pPr>
            <a:r>
              <a:rPr lang="en-US" altLang="en-US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&amp; </a:t>
            </a:r>
            <a:r>
              <a:rPr lang="en-US" altLang="en-US" sz="18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</a:p>
          <a:p>
            <a:pPr>
              <a:spcBef>
                <a:spcPts val="500"/>
              </a:spcBef>
              <a:buClr>
                <a:srgbClr val="E09142"/>
              </a:buClr>
              <a:buSzPct val="85000"/>
              <a:buFont typeface="Times New Roman" panose="02020603050405020304" pitchFamily="18" charset="0"/>
              <a:buAutoNum type="arabicPeriod"/>
            </a:pPr>
            <a:r>
              <a:rPr lang="en-US" altLang="en-US" sz="1800" b="1" dirty="0" smtClean="0">
                <a:solidFill>
                  <a:srgbClr val="4D4D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Iterative Improvement </a:t>
            </a:r>
            <a:r>
              <a:rPr lang="en-US" altLang="en-US" sz="1800" dirty="0" smtClean="0">
                <a:solidFill>
                  <a:srgbClr val="4D4D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(repeatedly </a:t>
            </a:r>
            <a:r>
              <a:rPr lang="en-US" altLang="en-US" sz="1800" dirty="0">
                <a:solidFill>
                  <a:srgbClr val="4D4D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improve current </a:t>
            </a:r>
            <a:r>
              <a:rPr lang="en-US" altLang="en-US" sz="1800" dirty="0" smtClean="0">
                <a:solidFill>
                  <a:srgbClr val="4D4D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solution)</a:t>
            </a:r>
          </a:p>
          <a:p>
            <a:pPr>
              <a:spcBef>
                <a:spcPts val="500"/>
              </a:spcBef>
              <a:buClr>
                <a:srgbClr val="E09142"/>
              </a:buClr>
              <a:buSzPct val="85000"/>
              <a:buFont typeface="Times New Roman" panose="02020603050405020304" pitchFamily="18" charset="0"/>
              <a:buAutoNum type="arabicPeriod"/>
            </a:pPr>
            <a:r>
              <a:rPr lang="en-US" altLang="en-US" sz="1800" dirty="0">
                <a:solidFill>
                  <a:srgbClr val="4D4D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1800" b="1" dirty="0" smtClean="0">
                <a:solidFill>
                  <a:srgbClr val="4D4D4D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Randomization </a:t>
            </a:r>
            <a:r>
              <a:rPr lang="en-US" altLang="en-US" sz="1800" dirty="0" smtClean="0">
                <a:solidFill>
                  <a:srgbClr val="4D4D4D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solidFill>
                  <a:srgbClr val="4D4D4D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use random </a:t>
            </a:r>
            <a:r>
              <a:rPr lang="en-US" altLang="en-US" sz="1800" dirty="0" smtClean="0">
                <a:solidFill>
                  <a:srgbClr val="4D4D4D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numbers)</a:t>
            </a:r>
            <a:endParaRPr lang="en-US" altLang="en-US" sz="1800" dirty="0">
              <a:solidFill>
                <a:srgbClr val="4D4D4D"/>
              </a:solidFill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500"/>
              </a:spcBef>
              <a:buClr>
                <a:srgbClr val="E09142"/>
              </a:buClr>
              <a:buSzPct val="85000"/>
              <a:buFont typeface="Times New Roman" panose="02020603050405020304" pitchFamily="18" charset="0"/>
              <a:buAutoNum type="arabicPeriod"/>
            </a:pPr>
            <a:r>
              <a:rPr lang="en-US" altLang="en-US" sz="18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altLang="en-US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 (Heuristics, String &amp; Numerical Algorithms)</a:t>
            </a:r>
          </a:p>
        </p:txBody>
      </p:sp>
    </p:spTree>
    <p:extLst>
      <p:ext uri="{BB962C8B-B14F-4D97-AF65-F5344CB8AC3E}">
        <p14:creationId xmlns:p14="http://schemas.microsoft.com/office/powerpoint/2010/main" val="713083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2057400" y="473075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rgbClr val="006699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Real-World Applications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828800" y="1828800"/>
            <a:ext cx="4229100" cy="5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>
                <a:solidFill>
                  <a:srgbClr val="4D4D4D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Hardware design:  VLSI chips</a:t>
            </a:r>
          </a:p>
          <a:p>
            <a:pPr>
              <a:spcBef>
                <a:spcPts val="7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>
                <a:solidFill>
                  <a:srgbClr val="4D4D4D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Compilers</a:t>
            </a:r>
          </a:p>
          <a:p>
            <a:pPr>
              <a:spcBef>
                <a:spcPts val="7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>
                <a:solidFill>
                  <a:srgbClr val="4D4D4D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Computer graphics: movies, video games</a:t>
            </a:r>
          </a:p>
          <a:p>
            <a:pPr>
              <a:spcBef>
                <a:spcPts val="7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>
                <a:solidFill>
                  <a:srgbClr val="4D4D4D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Routing messages in the Internet</a:t>
            </a:r>
          </a:p>
          <a:p>
            <a:pPr>
              <a:spcBef>
                <a:spcPts val="7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>
                <a:solidFill>
                  <a:srgbClr val="4D4D4D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Searching the Web</a:t>
            </a:r>
          </a:p>
          <a:p>
            <a:pPr>
              <a:spcBef>
                <a:spcPts val="7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>
                <a:solidFill>
                  <a:srgbClr val="4D4D4D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Distributed file sharing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6210300" y="1828801"/>
            <a:ext cx="4229100" cy="608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>
                <a:solidFill>
                  <a:srgbClr val="4D4D4D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Computer aided design and manufacturing</a:t>
            </a:r>
          </a:p>
          <a:p>
            <a:pPr>
              <a:spcBef>
                <a:spcPts val="7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>
                <a:solidFill>
                  <a:srgbClr val="4D4D4D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Security:  e-commerce, voting machines</a:t>
            </a:r>
          </a:p>
          <a:p>
            <a:pPr>
              <a:spcBef>
                <a:spcPts val="7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>
                <a:solidFill>
                  <a:srgbClr val="4D4D4D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Multimedia:  CD player, DVD, MP3, JPG, HDTV</a:t>
            </a:r>
          </a:p>
          <a:p>
            <a:pPr>
              <a:spcBef>
                <a:spcPts val="7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>
                <a:solidFill>
                  <a:srgbClr val="4D4D4D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DNA sequencing, protein folding</a:t>
            </a:r>
          </a:p>
          <a:p>
            <a:pPr>
              <a:spcBef>
                <a:spcPts val="7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800">
                <a:solidFill>
                  <a:srgbClr val="4D4D4D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rPr>
              <a:t>and many more!</a:t>
            </a:r>
          </a:p>
          <a:p>
            <a:pPr>
              <a:spcBef>
                <a:spcPts val="700"/>
              </a:spcBef>
              <a:buClr>
                <a:srgbClr val="3366FF"/>
              </a:buClr>
              <a:buSzPct val="75000"/>
              <a:buNone/>
            </a:pPr>
            <a:endParaRPr lang="en-US" altLang="en-US" sz="2800">
              <a:solidFill>
                <a:srgbClr val="4D4D4D"/>
              </a:solidFill>
              <a:latin typeface="Franklin Gothic Book" panose="020B05030201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909AB4B-1F15-4861-88C1-E584741C626A}" type="slidenum">
              <a:rPr lang="en-US" altLang="en-US" sz="1000">
                <a:solidFill>
                  <a:srgbClr val="4D4D4D"/>
                </a:solidFill>
                <a:ea typeface="ＭＳ Ｐゴシック" panose="020B060007020508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rgbClr val="4D4D4D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B70ED9-DB3B-458C-AC16-C9B89F52AAED}" type="datetime1">
              <a:rPr lang="en-US"/>
              <a:pPr>
                <a:defRPr/>
              </a:pPr>
              <a:t>7/18/2020</a:t>
            </a:fld>
            <a:endParaRPr lang="en-US"/>
          </a:p>
        </p:txBody>
      </p:sp>
      <p:sp>
        <p:nvSpPr>
          <p:cNvPr id="4403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CA2FEA-19FC-4B7C-A0AA-EA9F65E9341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DAA - Unit - I Presentation Slides</a:t>
            </a:r>
          </a:p>
        </p:txBody>
      </p:sp>
    </p:spTree>
    <p:extLst>
      <p:ext uri="{BB962C8B-B14F-4D97-AF65-F5344CB8AC3E}">
        <p14:creationId xmlns:p14="http://schemas.microsoft.com/office/powerpoint/2010/main" val="1861472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1"/>
          <p:cNvSpPr>
            <a:spLocks noChangeArrowheads="1"/>
          </p:cNvSpPr>
          <p:nvPr/>
        </p:nvSpPr>
        <p:spPr bwMode="auto">
          <a:xfrm>
            <a:off x="2136775" y="1484313"/>
            <a:ext cx="813593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i="0">
                <a:latin typeface="Verdana" panose="020B0604030504040204" pitchFamily="34" charset="0"/>
              </a:rPr>
              <a:t>One of the popular notations expressing the relationship between task size and amount of computational resources required.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i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400" i="0">
                <a:latin typeface="Verdana" panose="020B0604030504040204" pitchFamily="34" charset="0"/>
              </a:rPr>
              <a:t>It provides a model of relative execution time and task size. Therefore, “Big Oh” notation is very useful for classifying levels of computational complexity.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i="0">
              <a:latin typeface="Verdana" panose="020B0604030504040204" pitchFamily="34" charset="0"/>
            </a:endParaRPr>
          </a:p>
        </p:txBody>
      </p:sp>
      <p:sp>
        <p:nvSpPr>
          <p:cNvPr id="30724" name="Text Box 30"/>
          <p:cNvSpPr txBox="1">
            <a:spLocks noChangeArrowheads="1"/>
          </p:cNvSpPr>
          <p:nvPr/>
        </p:nvSpPr>
        <p:spPr bwMode="auto">
          <a:xfrm>
            <a:off x="3935414" y="473075"/>
            <a:ext cx="4295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i="0">
                <a:solidFill>
                  <a:srgbClr val="0033CC"/>
                </a:solidFill>
                <a:latin typeface="Verdana" panose="020B0604030504040204" pitchFamily="34" charset="0"/>
              </a:rPr>
              <a:t>"Big Oh" Notation</a:t>
            </a:r>
            <a:endParaRPr lang="en-US" altLang="en-US" sz="3200" b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8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2063749" y="1916113"/>
            <a:ext cx="930829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 dirty="0">
                <a:latin typeface="Verdana" panose="020B0604030504040204" pitchFamily="34" charset="0"/>
              </a:rPr>
              <a:t>If	</a:t>
            </a:r>
            <a:r>
              <a:rPr lang="en-US" altLang="en-US" sz="2400" dirty="0">
                <a:latin typeface="Verdana" panose="020B0604030504040204" pitchFamily="34" charset="0"/>
              </a:rPr>
              <a:t>n</a:t>
            </a:r>
            <a:r>
              <a:rPr lang="en-US" altLang="en-US" sz="2400" i="0" dirty="0">
                <a:latin typeface="Verdana" panose="020B0604030504040204" pitchFamily="34" charset="0"/>
              </a:rPr>
              <a:t>   	   =	  task size 				  (integer, </a:t>
            </a:r>
            <a:r>
              <a:rPr lang="en-US" altLang="en-US" sz="2400" dirty="0">
                <a:latin typeface="Verdana" panose="020B0604030504040204" pitchFamily="34" charset="0"/>
              </a:rPr>
              <a:t>n&gt;0</a:t>
            </a:r>
            <a:r>
              <a:rPr lang="en-US" altLang="en-US" sz="2400" i="0" dirty="0">
                <a:latin typeface="Verdana" panose="020B0604030504040204" pitchFamily="34" charset="0"/>
              </a:rPr>
              <a:t>)</a:t>
            </a:r>
          </a:p>
          <a:p>
            <a:pPr eaLnBrk="1" hangingPunct="1"/>
            <a:r>
              <a:rPr lang="en-US" altLang="en-US" sz="2400" i="0" dirty="0">
                <a:latin typeface="Verdana" panose="020B0604030504040204" pitchFamily="34" charset="0"/>
              </a:rPr>
              <a:t>	</a:t>
            </a:r>
            <a:r>
              <a:rPr lang="en-US" altLang="en-US" sz="2400" dirty="0">
                <a:latin typeface="Verdana" panose="020B0604030504040204" pitchFamily="34" charset="0"/>
              </a:rPr>
              <a:t>f(n)</a:t>
            </a:r>
            <a:r>
              <a:rPr lang="en-US" altLang="en-US" sz="2400" i="0" dirty="0">
                <a:latin typeface="Verdana" panose="020B0604030504040204" pitchFamily="34" charset="0"/>
              </a:rPr>
              <a:t>	   =	  execution time 		  (&gt;0)</a:t>
            </a:r>
          </a:p>
          <a:p>
            <a:pPr eaLnBrk="1" hangingPunct="1"/>
            <a:r>
              <a:rPr lang="en-US" altLang="en-US" sz="2400" i="0" dirty="0">
                <a:latin typeface="Verdana" panose="020B0604030504040204" pitchFamily="34" charset="0"/>
              </a:rPr>
              <a:t>	</a:t>
            </a:r>
            <a:r>
              <a:rPr lang="en-US" altLang="en-US" sz="2400" dirty="0">
                <a:latin typeface="Verdana" panose="020B0604030504040204" pitchFamily="34" charset="0"/>
              </a:rPr>
              <a:t>g(n)</a:t>
            </a:r>
            <a:r>
              <a:rPr lang="en-US" altLang="en-US" sz="2400" i="0" dirty="0">
                <a:latin typeface="Verdana" panose="020B0604030504040204" pitchFamily="34" charset="0"/>
              </a:rPr>
              <a:t>   =  relative execution </a:t>
            </a:r>
            <a:r>
              <a:rPr lang="en-US" altLang="en-US" sz="2400" i="0" dirty="0" smtClean="0">
                <a:latin typeface="Verdana" panose="020B0604030504040204" pitchFamily="34" charset="0"/>
              </a:rPr>
              <a:t>time   </a:t>
            </a:r>
            <a:r>
              <a:rPr lang="en-US" altLang="en-US" sz="1400" i="0" dirty="0" smtClean="0">
                <a:latin typeface="Verdana" panose="020B0604030504040204" pitchFamily="34" charset="0"/>
              </a:rPr>
              <a:t>(asymptotically upper bound)</a:t>
            </a:r>
          </a:p>
          <a:p>
            <a:pPr eaLnBrk="1" hangingPunct="1"/>
            <a:endParaRPr lang="en-US" altLang="en-US" sz="1400" i="0" dirty="0">
              <a:latin typeface="Verdana" panose="020B0604030504040204" pitchFamily="34" charset="0"/>
            </a:endParaRPr>
          </a:p>
          <a:p>
            <a:pPr eaLnBrk="1" hangingPunct="1"/>
            <a:endParaRPr lang="en-US" altLang="en-US" sz="1400" i="0" dirty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400" i="0" dirty="0">
                <a:latin typeface="Verdana" panose="020B0604030504040204" pitchFamily="34" charset="0"/>
              </a:rPr>
              <a:t>Then there exists a positive constant </a:t>
            </a:r>
            <a:r>
              <a:rPr lang="en-US" altLang="en-US" sz="2400" dirty="0">
                <a:latin typeface="Verdana" panose="020B0604030504040204" pitchFamily="34" charset="0"/>
              </a:rPr>
              <a:t>c</a:t>
            </a:r>
            <a:r>
              <a:rPr lang="en-US" altLang="en-US" sz="2400" i="0" dirty="0">
                <a:latin typeface="Verdana" panose="020B0604030504040204" pitchFamily="34" charset="0"/>
              </a:rPr>
              <a:t> such that</a:t>
            </a:r>
          </a:p>
          <a:p>
            <a:pPr eaLnBrk="1" hangingPunct="1"/>
            <a:r>
              <a:rPr lang="en-US" altLang="en-US" sz="2400" dirty="0">
                <a:latin typeface="Verdana" panose="020B0604030504040204" pitchFamily="34" charset="0"/>
              </a:rPr>
              <a:t>	</a:t>
            </a:r>
            <a:r>
              <a:rPr lang="en-US" altLang="en-US" sz="2400" dirty="0" smtClean="0">
                <a:latin typeface="Verdana" panose="020B0604030504040204" pitchFamily="34" charset="0"/>
              </a:rPr>
              <a:t>0 </a:t>
            </a:r>
            <a:r>
              <a:rPr lang="en-US" altLang="en-US" sz="2400" dirty="0">
                <a:latin typeface="Verdana" panose="020B0604030504040204" pitchFamily="34" charset="0"/>
              </a:rPr>
              <a:t>≤ </a:t>
            </a:r>
            <a:r>
              <a:rPr lang="en-US" altLang="en-US" sz="2400" dirty="0" smtClean="0">
                <a:latin typeface="Verdana" panose="020B0604030504040204" pitchFamily="34" charset="0"/>
              </a:rPr>
              <a:t>f(n</a:t>
            </a:r>
            <a:r>
              <a:rPr lang="en-US" altLang="en-US" sz="2400" dirty="0">
                <a:latin typeface="Verdana" panose="020B0604030504040204" pitchFamily="34" charset="0"/>
              </a:rPr>
              <a:t>) ≤ c ◦ g(n)</a:t>
            </a:r>
          </a:p>
          <a:p>
            <a:pPr eaLnBrk="1" hangingPunct="1"/>
            <a:endParaRPr lang="fr-CH" altLang="en-US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eaLnBrk="1" hangingPunct="1"/>
            <a:endParaRPr lang="fr-CH" altLang="en-US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fr-CH" altLang="en-US" sz="2400" b="1" i="0" dirty="0">
                <a:solidFill>
                  <a:srgbClr val="FF0000"/>
                </a:solidFill>
                <a:latin typeface="Verdana" panose="020B0604030504040204" pitchFamily="34" charset="0"/>
              </a:rPr>
              <a:t>Note the </a:t>
            </a:r>
            <a:r>
              <a:rPr lang="fr-CH" altLang="en-US" sz="2400" b="1" i="0" dirty="0" err="1">
                <a:solidFill>
                  <a:srgbClr val="FF0000"/>
                </a:solidFill>
                <a:latin typeface="Verdana" panose="020B0604030504040204" pitchFamily="34" charset="0"/>
              </a:rPr>
              <a:t>inequality</a:t>
            </a:r>
            <a:r>
              <a:rPr lang="fr-CH" altLang="en-US" sz="2400" b="1" i="0" dirty="0">
                <a:solidFill>
                  <a:srgbClr val="FF0000"/>
                </a:solidFill>
                <a:latin typeface="Verdana" panose="020B0604030504040204" pitchFamily="34" charset="0"/>
              </a:rPr>
              <a:t>!</a:t>
            </a:r>
            <a:endParaRPr lang="en-US" altLang="en-US" sz="2400" b="1" i="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655764" y="549275"/>
            <a:ext cx="9012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i="0">
                <a:solidFill>
                  <a:srgbClr val="0033CC"/>
                </a:solidFill>
                <a:latin typeface="Verdana" panose="020B0604030504040204" pitchFamily="34" charset="0"/>
              </a:rPr>
              <a:t>"Big Oh" Notation (cont’d.)</a:t>
            </a:r>
            <a:endParaRPr lang="en-US" altLang="en-US" sz="3200" b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siide bar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9" name="Picture 11" descr="graph_O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850" y="836614"/>
            <a:ext cx="4679950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2670176" y="5676900"/>
            <a:ext cx="60182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en-US" sz="26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is an </a:t>
            </a:r>
            <a:r>
              <a:rPr kumimoji="1" lang="en-US" altLang="en-US" sz="26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asymptotic upper bound</a:t>
            </a:r>
            <a:r>
              <a:rPr kumimoji="1" lang="en-US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for </a:t>
            </a:r>
            <a:r>
              <a:rPr kumimoji="1" lang="en-US" altLang="en-US" sz="26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1524000" y="-698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chemeClr val="bg1"/>
                </a:solidFill>
              </a:rPr>
              <a:t>Big-Oh Notation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888164" y="2781301"/>
            <a:ext cx="3565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f(n)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O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(g(n))</a:t>
            </a:r>
          </a:p>
        </p:txBody>
      </p:sp>
    </p:spTree>
    <p:extLst>
      <p:ext uri="{BB962C8B-B14F-4D97-AF65-F5344CB8AC3E}">
        <p14:creationId xmlns:p14="http://schemas.microsoft.com/office/powerpoint/2010/main" val="1761017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DDD34B-F47C-451C-A2B0-CB887A8E85B7}" type="datetime1">
              <a:rPr lang="en-US" smtClean="0"/>
              <a:pPr>
                <a:defRPr/>
              </a:pPr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DAA - Unit - I Presentation Slides</a:t>
            </a:r>
            <a:endParaRPr lang="en-US"/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CD4D2-C620-449B-9CC8-CCB119B8432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9830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1" y="1"/>
            <a:ext cx="3286125" cy="2295525"/>
          </a:xfrm>
          <a:noFill/>
        </p:spPr>
      </p:pic>
      <p:pic>
        <p:nvPicPr>
          <p:cNvPr id="983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53340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81343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36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1"/>
          <p:cNvSpPr>
            <a:spLocks noChangeArrowheads="1"/>
          </p:cNvSpPr>
          <p:nvPr/>
        </p:nvSpPr>
        <p:spPr bwMode="auto">
          <a:xfrm>
            <a:off x="1919288" y="1484313"/>
            <a:ext cx="84248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>
                <a:latin typeface="Verdana" panose="020B0604030504040204" pitchFamily="34" charset="0"/>
              </a:rPr>
              <a:t>We are interested in upper bound, or </a:t>
            </a:r>
            <a:r>
              <a:rPr lang="en-US" altLang="en-US" sz="2400" b="1" i="0">
                <a:solidFill>
                  <a:srgbClr val="FF0000"/>
                </a:solidFill>
                <a:latin typeface="Verdana" panose="020B0604030504040204" pitchFamily="34" charset="0"/>
              </a:rPr>
              <a:t>worst case</a:t>
            </a:r>
            <a:r>
              <a:rPr lang="en-US" altLang="en-US" sz="2400" i="0">
                <a:latin typeface="Verdana" panose="020B0604030504040204" pitchFamily="34" charset="0"/>
              </a:rPr>
              <a:t>, estimates of execution time. </a:t>
            </a:r>
          </a:p>
          <a:p>
            <a:pPr eaLnBrk="1" hangingPunct="1"/>
            <a:endParaRPr lang="en-US" altLang="en-US" sz="2400" i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400" i="0">
                <a:latin typeface="Verdana" panose="020B0604030504040204" pitchFamily="34" charset="0"/>
              </a:rPr>
              <a:t>For small values of </a:t>
            </a:r>
            <a:r>
              <a:rPr lang="en-US" altLang="en-US" sz="2400">
                <a:latin typeface="Verdana" panose="020B0604030504040204" pitchFamily="34" charset="0"/>
              </a:rPr>
              <a:t>n</a:t>
            </a:r>
            <a:r>
              <a:rPr lang="en-US" altLang="en-US" sz="2400" i="0">
                <a:latin typeface="Verdana" panose="020B0604030504040204" pitchFamily="34" charset="0"/>
              </a:rPr>
              <a:t>, say </a:t>
            </a:r>
            <a:r>
              <a:rPr lang="en-US" altLang="en-US" sz="2400">
                <a:latin typeface="Verdana" panose="020B0604030504040204" pitchFamily="34" charset="0"/>
              </a:rPr>
              <a:t>n&lt;n</a:t>
            </a:r>
            <a:r>
              <a:rPr lang="en-US" altLang="en-US" sz="2400" baseline="-25000">
                <a:latin typeface="Verdana" panose="020B0604030504040204" pitchFamily="34" charset="0"/>
              </a:rPr>
              <a:t>0</a:t>
            </a:r>
            <a:r>
              <a:rPr lang="en-US" altLang="en-US" sz="2400" i="0">
                <a:latin typeface="Verdana" panose="020B0604030504040204" pitchFamily="34" charset="0"/>
              </a:rPr>
              <a:t>, this may not be true. An extra condition is </a:t>
            </a:r>
            <a:r>
              <a:rPr lang="en-US" altLang="en-US" sz="2400">
                <a:latin typeface="Verdana" panose="020B0604030504040204" pitchFamily="34" charset="0"/>
              </a:rPr>
              <a:t>n≥n</a:t>
            </a:r>
            <a:r>
              <a:rPr lang="en-US" altLang="en-US" sz="2400" baseline="-25000">
                <a:latin typeface="Verdana" panose="020B0604030504040204" pitchFamily="34" charset="0"/>
              </a:rPr>
              <a:t>0</a:t>
            </a:r>
            <a:r>
              <a:rPr lang="en-US" altLang="en-US" sz="2400" i="0">
                <a:latin typeface="Verdana" panose="020B0604030504040204" pitchFamily="34" charset="0"/>
              </a:rPr>
              <a:t>.</a:t>
            </a:r>
          </a:p>
          <a:p>
            <a:pPr eaLnBrk="1" hangingPunct="1"/>
            <a:endParaRPr lang="en-US" altLang="en-US" sz="2400" i="0">
              <a:latin typeface="Verdana" panose="020B0604030504040204" pitchFamily="34" charset="0"/>
            </a:endParaRPr>
          </a:p>
        </p:txBody>
      </p:sp>
      <p:sp>
        <p:nvSpPr>
          <p:cNvPr id="32772" name="Text Box 30"/>
          <p:cNvSpPr txBox="1">
            <a:spLocks noChangeArrowheads="1"/>
          </p:cNvSpPr>
          <p:nvPr/>
        </p:nvSpPr>
        <p:spPr bwMode="auto">
          <a:xfrm>
            <a:off x="1655764" y="476250"/>
            <a:ext cx="9012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i="0">
                <a:solidFill>
                  <a:srgbClr val="0033CC"/>
                </a:solidFill>
                <a:latin typeface="Verdana" panose="020B0604030504040204" pitchFamily="34" charset="0"/>
              </a:rPr>
              <a:t>"Big Oh" Notation (cont’d.)</a:t>
            </a:r>
            <a:endParaRPr lang="en-US" altLang="en-US" sz="3200" b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655764" y="476250"/>
            <a:ext cx="9012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i="0">
                <a:solidFill>
                  <a:srgbClr val="0033CC"/>
                </a:solidFill>
                <a:latin typeface="Verdana" panose="020B0604030504040204" pitchFamily="34" charset="0"/>
              </a:rPr>
              <a:t>"Big Oh" Notation: </a:t>
            </a:r>
            <a:r>
              <a:rPr lang="en-US" altLang="en-US" sz="3200" b="1">
                <a:solidFill>
                  <a:srgbClr val="0033CC"/>
                </a:solidFill>
                <a:latin typeface="Verdana" panose="020B0604030504040204" pitchFamily="34" charset="0"/>
              </a:rPr>
              <a:t>O(g(n))</a:t>
            </a:r>
          </a:p>
        </p:txBody>
      </p:sp>
      <p:sp>
        <p:nvSpPr>
          <p:cNvPr id="33796" name="Rectangle 11"/>
          <p:cNvSpPr>
            <a:spLocks noChangeArrowheads="1"/>
          </p:cNvSpPr>
          <p:nvPr/>
        </p:nvSpPr>
        <p:spPr bwMode="auto">
          <a:xfrm>
            <a:off x="1847851" y="1557338"/>
            <a:ext cx="85693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>
                <a:latin typeface="Verdana" panose="020B0604030504040204" pitchFamily="34" charset="0"/>
              </a:rPr>
              <a:t>The constant, </a:t>
            </a:r>
            <a:r>
              <a:rPr lang="en-US" altLang="en-US" sz="2400" b="1">
                <a:latin typeface="Verdana" panose="020B0604030504040204" pitchFamily="34" charset="0"/>
              </a:rPr>
              <a:t>c</a:t>
            </a:r>
            <a:r>
              <a:rPr lang="en-US" altLang="en-US" sz="2400" i="0">
                <a:latin typeface="Verdana" panose="020B0604030504040204" pitchFamily="34" charset="0"/>
              </a:rPr>
              <a:t>, contains machine specific aspects of execution (hardware, compiler, etc.). These aspects are assumed to be independent of task size </a:t>
            </a:r>
            <a:r>
              <a:rPr lang="en-US" altLang="en-US" sz="2400">
                <a:latin typeface="Verdana" panose="020B0604030504040204" pitchFamily="34" charset="0"/>
              </a:rPr>
              <a:t>n (n≥n</a:t>
            </a:r>
            <a:r>
              <a:rPr lang="en-US" altLang="en-US" sz="2400" baseline="-25000">
                <a:latin typeface="Verdana" panose="020B0604030504040204" pitchFamily="34" charset="0"/>
              </a:rPr>
              <a:t>0</a:t>
            </a:r>
            <a:r>
              <a:rPr lang="en-US" altLang="en-US" sz="2400">
                <a:latin typeface="Verdana" panose="020B0604030504040204" pitchFamily="34" charset="0"/>
              </a:rPr>
              <a:t>)</a:t>
            </a:r>
            <a:r>
              <a:rPr lang="en-US" altLang="en-US" sz="2400" i="0">
                <a:latin typeface="Verdana" panose="020B0604030504040204" pitchFamily="34" charset="0"/>
              </a:rPr>
              <a:t>.</a:t>
            </a:r>
          </a:p>
          <a:p>
            <a:pPr eaLnBrk="1" hangingPunct="1"/>
            <a:endParaRPr lang="en-US" altLang="en-US" sz="2400" i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400" i="0">
                <a:latin typeface="Verdana" panose="020B0604030504040204" pitchFamily="34" charset="0"/>
              </a:rPr>
              <a:t>The function </a:t>
            </a:r>
            <a:r>
              <a:rPr lang="en-US" altLang="en-US" sz="2400">
                <a:latin typeface="Verdana" panose="020B0604030504040204" pitchFamily="34" charset="0"/>
              </a:rPr>
              <a:t>g(n)</a:t>
            </a:r>
            <a:r>
              <a:rPr lang="en-US" altLang="en-US" sz="2400" i="0">
                <a:latin typeface="Verdana" panose="020B0604030504040204" pitchFamily="34" charset="0"/>
              </a:rPr>
              <a:t> represents the </a:t>
            </a:r>
            <a:r>
              <a:rPr lang="en-US" altLang="en-US" sz="2400" b="1">
                <a:solidFill>
                  <a:srgbClr val="FF0000"/>
                </a:solidFill>
                <a:latin typeface="Verdana" panose="020B0604030504040204" pitchFamily="34" charset="0"/>
              </a:rPr>
              <a:t>trend in execution time</a:t>
            </a:r>
            <a:r>
              <a:rPr lang="en-US" altLang="en-US" sz="2400" i="0">
                <a:latin typeface="Verdana" panose="020B0604030504040204" pitchFamily="34" charset="0"/>
              </a:rPr>
              <a:t> for varying values of task size, </a:t>
            </a:r>
            <a:r>
              <a:rPr lang="en-US" altLang="en-US" sz="2400">
                <a:latin typeface="Verdana" panose="020B0604030504040204" pitchFamily="34" charset="0"/>
              </a:rPr>
              <a:t>n</a:t>
            </a:r>
            <a:r>
              <a:rPr lang="en-US" altLang="en-US" sz="2400" i="0">
                <a:latin typeface="Verdana" panose="020B0604030504040204" pitchFamily="34" charset="0"/>
              </a:rPr>
              <a:t>. </a:t>
            </a:r>
          </a:p>
          <a:p>
            <a:pPr eaLnBrk="1" hangingPunct="1"/>
            <a:endParaRPr lang="en-US" altLang="en-US" sz="2400" i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400" i="0">
                <a:latin typeface="Verdana" panose="020B0604030504040204" pitchFamily="34" charset="0"/>
              </a:rPr>
              <a:t>The notation </a:t>
            </a:r>
            <a:r>
              <a:rPr lang="en-US" altLang="en-US" sz="2400">
                <a:latin typeface="Verdana" panose="020B0604030504040204" pitchFamily="34" charset="0"/>
              </a:rPr>
              <a:t>O(g(n))</a:t>
            </a:r>
            <a:r>
              <a:rPr lang="en-US" altLang="en-US" sz="2400" i="0">
                <a:latin typeface="Verdana" panose="020B0604030504040204" pitchFamily="34" charset="0"/>
              </a:rPr>
              <a:t> signifies "Order of </a:t>
            </a:r>
            <a:r>
              <a:rPr lang="en-US" altLang="en-US" sz="2400">
                <a:latin typeface="Verdana" panose="020B0604030504040204" pitchFamily="34" charset="0"/>
              </a:rPr>
              <a:t>g(n)</a:t>
            </a:r>
            <a:r>
              <a:rPr lang="en-US" altLang="en-US" sz="2400" i="0">
                <a:latin typeface="Verdana" panose="020B0604030504040204" pitchFamily="34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6126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765176"/>
            <a:ext cx="8785225" cy="5616575"/>
          </a:xfrm>
        </p:spPr>
        <p:txBody>
          <a:bodyPr/>
          <a:lstStyle/>
          <a:p>
            <a:r>
              <a:rPr lang="en-US" altLang="en-US" dirty="0"/>
              <a:t>The level in difficulty in solving mathematically posed problems as measured by</a:t>
            </a:r>
          </a:p>
          <a:p>
            <a:pPr lvl="1"/>
            <a:r>
              <a:rPr lang="en-US" altLang="en-US" dirty="0"/>
              <a:t>The time </a:t>
            </a:r>
          </a:p>
          <a:p>
            <a:pPr lvl="1">
              <a:buFontTx/>
              <a:buNone/>
            </a:pPr>
            <a:r>
              <a:rPr lang="en-US" altLang="en-US" dirty="0"/>
              <a:t>	(time complexity)</a:t>
            </a:r>
          </a:p>
          <a:p>
            <a:pPr lvl="1"/>
            <a:r>
              <a:rPr lang="en-US" altLang="en-US" dirty="0"/>
              <a:t>number of steps or arithmetic operations</a:t>
            </a:r>
          </a:p>
          <a:p>
            <a:pPr lvl="1">
              <a:buFontTx/>
              <a:buNone/>
            </a:pPr>
            <a:r>
              <a:rPr lang="en-US" altLang="en-US" dirty="0"/>
              <a:t>	(computational complexity) </a:t>
            </a:r>
          </a:p>
          <a:p>
            <a:pPr lvl="1"/>
            <a:r>
              <a:rPr lang="en-US" altLang="en-US" dirty="0"/>
              <a:t>memory space required</a:t>
            </a:r>
          </a:p>
          <a:p>
            <a:pPr lvl="1"/>
            <a:r>
              <a:rPr lang="en-US" altLang="en-US" dirty="0"/>
              <a:t>(space complexity) </a:t>
            </a:r>
            <a:endParaRPr lang="en-GB" altLang="en-US" dirty="0"/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41678" name="Picture 14" descr="siide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1679" name="Text Box 15"/>
          <p:cNvSpPr txBox="1">
            <a:spLocks noChangeArrowheads="1"/>
          </p:cNvSpPr>
          <p:nvPr/>
        </p:nvSpPr>
        <p:spPr bwMode="auto">
          <a:xfrm>
            <a:off x="152400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>
                <a:solidFill>
                  <a:schemeClr val="bg1"/>
                </a:solidFill>
              </a:rPr>
              <a:t>What is Complexity?</a:t>
            </a:r>
            <a:endParaRPr lang="en-US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655764" y="404814"/>
            <a:ext cx="9012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i="0">
                <a:solidFill>
                  <a:srgbClr val="0033CC"/>
                </a:solidFill>
                <a:latin typeface="Verdana" panose="020B0604030504040204" pitchFamily="34" charset="0"/>
              </a:rPr>
              <a:t>Examples Revisited</a:t>
            </a:r>
          </a:p>
        </p:txBody>
      </p:sp>
      <p:sp>
        <p:nvSpPr>
          <p:cNvPr id="34820" name="Rectangle 11"/>
          <p:cNvSpPr>
            <a:spLocks noChangeArrowheads="1"/>
          </p:cNvSpPr>
          <p:nvPr/>
        </p:nvSpPr>
        <p:spPr bwMode="auto">
          <a:xfrm>
            <a:off x="1992313" y="1554164"/>
            <a:ext cx="8280400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b="1" i="0">
                <a:latin typeface="Verdana" panose="020B0604030504040204" pitchFamily="34" charset="0"/>
              </a:rPr>
              <a:t>Example 1, Part 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i="0">
                <a:latin typeface="Verdana" panose="020B0604030504040204" pitchFamily="34" charset="0"/>
              </a:rPr>
              <a:t>The complexity is </a:t>
            </a:r>
            <a:r>
              <a:rPr lang="en-US" altLang="en-US" sz="2400" b="1">
                <a:solidFill>
                  <a:srgbClr val="FF0000"/>
                </a:solidFill>
                <a:latin typeface="Verdana" panose="020B0604030504040204" pitchFamily="34" charset="0"/>
              </a:rPr>
              <a:t>O(n)</a:t>
            </a:r>
            <a:r>
              <a:rPr lang="en-US" altLang="en-US" sz="2400" i="0">
                <a:latin typeface="Verdana" panose="020B0604030504040204" pitchFamily="34" charset="0"/>
              </a:rPr>
              <a:t> with respect to the number of samples taken in the interval [–10,10]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i="0">
              <a:latin typeface="Verdana" panose="020B060403050404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b="1" i="0">
                <a:latin typeface="Verdana" panose="020B0604030504040204" pitchFamily="34" charset="0"/>
              </a:rPr>
              <a:t>Example 1, Part B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i="0">
                <a:latin typeface="Verdana" panose="020B0604030504040204" pitchFamily="34" charset="0"/>
              </a:rPr>
              <a:t>With three variables (</a:t>
            </a:r>
            <a:r>
              <a:rPr lang="en-US" altLang="en-US" sz="2400">
                <a:latin typeface="Verdana" panose="020B0604030504040204" pitchFamily="34" charset="0"/>
              </a:rPr>
              <a:t>N=3</a:t>
            </a:r>
            <a:r>
              <a:rPr lang="en-US" altLang="en-US" sz="2400" i="0">
                <a:latin typeface="Verdana" panose="020B0604030504040204" pitchFamily="34" charset="0"/>
              </a:rPr>
              <a:t>), the complexity is </a:t>
            </a:r>
            <a:r>
              <a:rPr lang="en-US" altLang="en-US" sz="2400" b="1">
                <a:solidFill>
                  <a:srgbClr val="FF0000"/>
                </a:solidFill>
                <a:latin typeface="Verdana" panose="020B0604030504040204" pitchFamily="34" charset="0"/>
              </a:rPr>
              <a:t>O(n</a:t>
            </a:r>
            <a:r>
              <a:rPr lang="en-US" altLang="en-US" sz="2400" b="1" baseline="30000">
                <a:solidFill>
                  <a:srgbClr val="FF0000"/>
                </a:solidFill>
                <a:latin typeface="Verdana" panose="020B0604030504040204" pitchFamily="34" charset="0"/>
              </a:rPr>
              <a:t>3</a:t>
            </a:r>
            <a:r>
              <a:rPr lang="en-US" altLang="en-US" sz="2400" b="1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  <a:r>
              <a:rPr lang="en-US" altLang="en-US" sz="2400" i="0">
                <a:latin typeface="Verdana" panose="020B0604030504040204" pitchFamily="34" charset="0"/>
              </a:rPr>
              <a:t> with respect to the number of samples, </a:t>
            </a:r>
            <a:r>
              <a:rPr lang="en-US" altLang="en-US" sz="2400">
                <a:latin typeface="Verdana" panose="020B0604030504040204" pitchFamily="34" charset="0"/>
              </a:rPr>
              <a:t>n</a:t>
            </a:r>
            <a:r>
              <a:rPr lang="en-US" altLang="en-US" sz="2400" i="0">
                <a:latin typeface="Verdana" panose="020B0604030504040204" pitchFamily="34" charset="0"/>
              </a:rPr>
              <a:t>, taken in the interval [–10, 10]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655764" y="333375"/>
            <a:ext cx="9012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i="0">
                <a:solidFill>
                  <a:srgbClr val="0033CC"/>
                </a:solidFill>
                <a:latin typeface="Verdana" panose="020B0604030504040204" pitchFamily="34" charset="0"/>
              </a:rPr>
              <a:t>Examples Revisited (cont’d.)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1992313" y="1439863"/>
            <a:ext cx="82804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b="1" i="0">
                <a:latin typeface="Verdana" panose="020B0604030504040204" pitchFamily="34" charset="0"/>
              </a:rPr>
              <a:t>Example 1, Part B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i="0">
                <a:latin typeface="Verdana" panose="020B0604030504040204" pitchFamily="34" charset="0"/>
              </a:rPr>
              <a:t>With 10 samples taken in the interval [–10, 10] on each axis, the complexity is </a:t>
            </a:r>
            <a:r>
              <a:rPr lang="en-US" altLang="en-US" sz="2400" b="1">
                <a:solidFill>
                  <a:srgbClr val="FF0000"/>
                </a:solidFill>
                <a:latin typeface="Verdana" panose="020B0604030504040204" pitchFamily="34" charset="0"/>
              </a:rPr>
              <a:t>O(10</a:t>
            </a:r>
            <a:r>
              <a:rPr lang="en-US" altLang="en-US" sz="2400" b="1" baseline="30000">
                <a:solidFill>
                  <a:srgbClr val="FF0000"/>
                </a:solidFill>
                <a:latin typeface="Verdana" panose="020B0604030504040204" pitchFamily="34" charset="0"/>
              </a:rPr>
              <a:t>N</a:t>
            </a:r>
            <a:r>
              <a:rPr lang="en-US" altLang="en-US" sz="2400" b="1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  <a:r>
              <a:rPr lang="en-US" altLang="en-US" sz="2400" i="0">
                <a:latin typeface="Verdana" panose="020B0604030504040204" pitchFamily="34" charset="0"/>
              </a:rPr>
              <a:t> with respect to the number of variables (axes), </a:t>
            </a:r>
            <a:r>
              <a:rPr lang="en-US" altLang="en-US" sz="2400">
                <a:latin typeface="Verdana" panose="020B0604030504040204" pitchFamily="34" charset="0"/>
              </a:rPr>
              <a:t>N</a:t>
            </a:r>
            <a:r>
              <a:rPr lang="en-US" altLang="en-US" sz="2400" i="0"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76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655764" y="333375"/>
            <a:ext cx="9012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i="0">
                <a:solidFill>
                  <a:srgbClr val="0033CC"/>
                </a:solidFill>
                <a:latin typeface="Verdana" panose="020B0604030504040204" pitchFamily="34" charset="0"/>
              </a:rPr>
              <a:t>Classifications in “Big Oh” Notation</a:t>
            </a:r>
          </a:p>
        </p:txBody>
      </p:sp>
      <p:sp>
        <p:nvSpPr>
          <p:cNvPr id="37892" name="Rectangle 11"/>
          <p:cNvSpPr>
            <a:spLocks noChangeArrowheads="1"/>
          </p:cNvSpPr>
          <p:nvPr/>
        </p:nvSpPr>
        <p:spPr bwMode="auto">
          <a:xfrm>
            <a:off x="1992313" y="1412876"/>
            <a:ext cx="640715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76225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Logarithmic time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	</a:t>
            </a:r>
            <a:r>
              <a:rPr lang="en-US" altLang="en-US" sz="2400">
                <a:latin typeface="Verdana" panose="020B0604030504040204" pitchFamily="34" charset="0"/>
              </a:rPr>
              <a:t>O(log(n)): f(n) ≤ c ◦ log(n)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Linear time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Verdana" panose="020B0604030504040204" pitchFamily="34" charset="0"/>
              </a:rPr>
              <a:t>	O(n): f(n) ≤ c ◦ 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Polynomial time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	</a:t>
            </a:r>
            <a:r>
              <a:rPr lang="en-US" altLang="en-US" sz="2400">
                <a:latin typeface="Verdana" panose="020B0604030504040204" pitchFamily="34" charset="0"/>
              </a:rPr>
              <a:t>O(n</a:t>
            </a:r>
            <a:r>
              <a:rPr lang="en-US" altLang="en-US" sz="2400" baseline="30000">
                <a:latin typeface="Verdana" panose="020B0604030504040204" pitchFamily="34" charset="0"/>
              </a:rPr>
              <a:t>2</a:t>
            </a:r>
            <a:r>
              <a:rPr lang="en-US" altLang="en-US" sz="2400">
                <a:latin typeface="Verdana" panose="020B0604030504040204" pitchFamily="34" charset="0"/>
              </a:rPr>
              <a:t>): f(n) ≤ c ◦ n</a:t>
            </a:r>
            <a:r>
              <a:rPr lang="en-US" altLang="en-US" sz="2400" baseline="30000">
                <a:latin typeface="Verdana" panose="020B0604030504040204" pitchFamily="34" charset="0"/>
              </a:rPr>
              <a:t>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i="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Exponential time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Verdana" panose="020B0604030504040204" pitchFamily="34" charset="0"/>
              </a:rPr>
              <a:t>	O(2</a:t>
            </a:r>
            <a:r>
              <a:rPr lang="en-US" altLang="en-US" sz="2400" baseline="30000">
                <a:latin typeface="Verdana" panose="020B0604030504040204" pitchFamily="34" charset="0"/>
              </a:rPr>
              <a:t>n</a:t>
            </a:r>
            <a:r>
              <a:rPr lang="en-US" altLang="en-US" sz="2400">
                <a:latin typeface="Verdana" panose="020B0604030504040204" pitchFamily="34" charset="0"/>
              </a:rPr>
              <a:t>): f(n) ≤ c ◦ 2</a:t>
            </a:r>
            <a:r>
              <a:rPr lang="en-US" altLang="en-US" sz="2400" baseline="30000">
                <a:latin typeface="Verdana" panose="020B0604030504040204" pitchFamily="34" charset="0"/>
              </a:rPr>
              <a:t>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baseline="300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3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524000" y="346075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i="0">
                <a:solidFill>
                  <a:srgbClr val="0033CC"/>
                </a:solidFill>
                <a:latin typeface="Verdana" panose="020B0604030504040204" pitchFamily="34" charset="0"/>
              </a:rPr>
              <a:t>Classifications in “Big Oh” Notation (cont’d.)</a:t>
            </a:r>
          </a:p>
        </p:txBody>
      </p:sp>
      <p:sp>
        <p:nvSpPr>
          <p:cNvPr id="38916" name="Rectangle 11"/>
          <p:cNvSpPr>
            <a:spLocks noChangeArrowheads="1"/>
          </p:cNvSpPr>
          <p:nvPr/>
        </p:nvSpPr>
        <p:spPr bwMode="auto">
          <a:xfrm>
            <a:off x="1919289" y="1846263"/>
            <a:ext cx="81375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346200" indent="-1166813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Factorial time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	</a:t>
            </a:r>
            <a:r>
              <a:rPr lang="en-US" altLang="en-US" sz="2400">
                <a:latin typeface="Verdana" panose="020B0604030504040204" pitchFamily="34" charset="0"/>
              </a:rPr>
              <a:t>O(n!): f(n) ≤ c ◦ n!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i="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Double exponential time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	</a:t>
            </a:r>
            <a:r>
              <a:rPr lang="en-US" altLang="en-US" sz="2400">
                <a:latin typeface="Verdana" panose="020B0604030504040204" pitchFamily="34" charset="0"/>
              </a:rPr>
              <a:t>O(n</a:t>
            </a:r>
            <a:r>
              <a:rPr lang="en-US" altLang="en-US" sz="2400" baseline="30000">
                <a:latin typeface="Verdana" panose="020B0604030504040204" pitchFamily="34" charset="0"/>
              </a:rPr>
              <a:t>n</a:t>
            </a:r>
            <a:r>
              <a:rPr lang="en-US" altLang="en-US" sz="2400">
                <a:latin typeface="Verdana" panose="020B0604030504040204" pitchFamily="34" charset="0"/>
              </a:rPr>
              <a:t>): f(n) ≤ c ◦ n</a:t>
            </a:r>
            <a:r>
              <a:rPr lang="en-US" altLang="en-US" sz="2400" baseline="30000">
                <a:latin typeface="Verdana" panose="020B0604030504040204" pitchFamily="34" charset="0"/>
              </a:rPr>
              <a:t>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i="0">
                <a:solidFill>
                  <a:srgbClr val="FF0000"/>
                </a:solidFill>
                <a:latin typeface="Verdana" panose="020B0604030504040204" pitchFamily="34" charset="0"/>
              </a:rPr>
              <a:t>Note:	</a:t>
            </a:r>
            <a:r>
              <a:rPr lang="en-US" altLang="en-US" sz="2400" i="0">
                <a:latin typeface="Verdana" panose="020B0604030504040204" pitchFamily="34" charset="0"/>
              </a:rPr>
              <a:t>“Big Oh” notation is independent of the number of commands a machine executes in a second.</a:t>
            </a:r>
          </a:p>
        </p:txBody>
      </p:sp>
    </p:spTree>
    <p:extLst>
      <p:ext uri="{BB962C8B-B14F-4D97-AF65-F5344CB8AC3E}">
        <p14:creationId xmlns:p14="http://schemas.microsoft.com/office/powerpoint/2010/main" val="16190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655764" y="404814"/>
            <a:ext cx="9012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i="0">
                <a:solidFill>
                  <a:srgbClr val="0033CC"/>
                </a:solidFill>
                <a:latin typeface="Verdana" panose="020B0604030504040204" pitchFamily="34" charset="0"/>
              </a:rPr>
              <a:t>Simplification </a:t>
            </a:r>
          </a:p>
        </p:txBody>
      </p:sp>
      <p:sp>
        <p:nvSpPr>
          <p:cNvPr id="39940" name="Rectangle 14"/>
          <p:cNvSpPr>
            <a:spLocks noChangeArrowheads="1"/>
          </p:cNvSpPr>
          <p:nvPr/>
        </p:nvSpPr>
        <p:spPr bwMode="auto">
          <a:xfrm>
            <a:off x="1992313" y="1419225"/>
            <a:ext cx="820896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0">
                <a:latin typeface="Verdana" panose="020B0604030504040204" pitchFamily="34" charset="0"/>
              </a:rPr>
              <a:t>What are the “Big Oh” notations for the following?</a:t>
            </a:r>
          </a:p>
          <a:p>
            <a:pPr eaLnBrk="1" hangingPunct="1"/>
            <a:endParaRPr lang="en-US" altLang="en-US" sz="2400" i="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i="0">
                <a:latin typeface="Verdana" panose="020B0604030504040204" pitchFamily="34" charset="0"/>
              </a:rPr>
              <a:t>	 f(n) = 5n</a:t>
            </a:r>
            <a:r>
              <a:rPr lang="en-US" altLang="en-US" sz="2400" i="0" baseline="30000">
                <a:latin typeface="Verdana" panose="020B0604030504040204" pitchFamily="34" charset="0"/>
              </a:rPr>
              <a:t>3</a:t>
            </a:r>
            <a:r>
              <a:rPr lang="en-US" altLang="en-US" sz="2400" i="0">
                <a:latin typeface="Verdana" panose="020B0604030504040204" pitchFamily="34" charset="0"/>
              </a:rPr>
              <a:t> + 4n</a:t>
            </a:r>
            <a:r>
              <a:rPr lang="en-US" altLang="en-US" sz="2400" i="0" baseline="30000">
                <a:latin typeface="Verdana" panose="020B0604030504040204" pitchFamily="34" charset="0"/>
              </a:rPr>
              <a:t>2</a:t>
            </a:r>
            <a:r>
              <a:rPr lang="en-US" altLang="en-US" sz="2400" i="0">
                <a:latin typeface="Verdana" panose="020B0604030504040204" pitchFamily="34" charset="0"/>
              </a:rPr>
              <a:t> + 3n + 5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endParaRPr lang="en-US" altLang="en-US" sz="2400" i="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i="0">
                <a:latin typeface="Verdana" panose="020B0604030504040204" pitchFamily="34" charset="0"/>
              </a:rPr>
              <a:t>	 f(n) = 3n</a:t>
            </a:r>
            <a:r>
              <a:rPr lang="en-US" altLang="en-US" sz="2400" i="0" baseline="30000">
                <a:latin typeface="Verdana" panose="020B0604030504040204" pitchFamily="34" charset="0"/>
              </a:rPr>
              <a:t>3</a:t>
            </a:r>
            <a:r>
              <a:rPr lang="en-US" altLang="en-US" sz="2400" i="0">
                <a:latin typeface="Verdana" panose="020B0604030504040204" pitchFamily="34" charset="0"/>
              </a:rPr>
              <a:t> + 2</a:t>
            </a:r>
            <a:r>
              <a:rPr lang="en-US" altLang="en-US" sz="2400" i="0" baseline="30000">
                <a:latin typeface="Verdana" panose="020B0604030504040204" pitchFamily="34" charset="0"/>
              </a:rPr>
              <a:t>n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endParaRPr lang="en-US" altLang="en-US" sz="2400" i="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i="0">
                <a:latin typeface="Verdana" panose="020B0604030504040204" pitchFamily="34" charset="0"/>
              </a:rPr>
              <a:t>	 f(n) = 3n + log(n)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endParaRPr lang="en-US" altLang="en-US" sz="2400" i="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i="0">
                <a:latin typeface="Verdana" panose="020B0604030504040204" pitchFamily="34" charset="0"/>
              </a:rPr>
              <a:t>	 f(n) = 6n! + 2n</a:t>
            </a:r>
            <a:r>
              <a:rPr lang="en-US" altLang="en-US" sz="2400" i="0" baseline="30000">
                <a:latin typeface="Verdana" panose="020B0604030504040204" pitchFamily="34" charset="0"/>
              </a:rPr>
              <a:t>4</a:t>
            </a:r>
            <a:r>
              <a:rPr lang="en-US" altLang="en-US" sz="2400" i="0">
                <a:latin typeface="Verdana" panose="020B0604030504040204" pitchFamily="34" charset="0"/>
              </a:rPr>
              <a:t> + n</a:t>
            </a:r>
          </a:p>
        </p:txBody>
      </p:sp>
    </p:spTree>
    <p:extLst>
      <p:ext uri="{BB962C8B-B14F-4D97-AF65-F5344CB8AC3E}">
        <p14:creationId xmlns:p14="http://schemas.microsoft.com/office/powerpoint/2010/main" val="20361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655764" y="635000"/>
            <a:ext cx="9012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i="0">
                <a:solidFill>
                  <a:srgbClr val="0033CC"/>
                </a:solidFill>
                <a:latin typeface="Verdana" panose="020B0604030504040204" pitchFamily="34" charset="0"/>
              </a:rPr>
              <a:t>Simplification – Answers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2135189" y="1412875"/>
            <a:ext cx="7850187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i="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i="0">
                <a:latin typeface="Verdana" panose="020B0604030504040204" pitchFamily="34" charset="0"/>
              </a:rPr>
              <a:t>	 f(n) = 5n</a:t>
            </a:r>
            <a:r>
              <a:rPr lang="en-US" altLang="en-US" sz="2400" i="0" baseline="30000">
                <a:latin typeface="Verdana" panose="020B0604030504040204" pitchFamily="34" charset="0"/>
              </a:rPr>
              <a:t>3</a:t>
            </a:r>
            <a:r>
              <a:rPr lang="en-US" altLang="en-US" sz="2400" i="0">
                <a:latin typeface="Verdana" panose="020B0604030504040204" pitchFamily="34" charset="0"/>
              </a:rPr>
              <a:t> + 4n</a:t>
            </a:r>
            <a:r>
              <a:rPr lang="en-US" altLang="en-US" sz="2400" i="0" baseline="30000">
                <a:latin typeface="Verdana" panose="020B0604030504040204" pitchFamily="34" charset="0"/>
              </a:rPr>
              <a:t>2</a:t>
            </a:r>
            <a:r>
              <a:rPr lang="en-US" altLang="en-US" sz="2400" i="0">
                <a:latin typeface="Verdana" panose="020B0604030504040204" pitchFamily="34" charset="0"/>
              </a:rPr>
              <a:t> + 3n + 5		</a:t>
            </a:r>
            <a:r>
              <a:rPr lang="en-US" altLang="en-US" sz="2400" b="1" i="0">
                <a:solidFill>
                  <a:srgbClr val="FF0000"/>
                </a:solidFill>
                <a:latin typeface="Verdana" panose="020B0604030504040204" pitchFamily="34" charset="0"/>
              </a:rPr>
              <a:t>O(n</a:t>
            </a:r>
            <a:r>
              <a:rPr lang="en-US" altLang="en-US" sz="2400" b="1" i="0" baseline="30000">
                <a:solidFill>
                  <a:srgbClr val="FF0000"/>
                </a:solidFill>
                <a:latin typeface="Verdana" panose="020B0604030504040204" pitchFamily="34" charset="0"/>
              </a:rPr>
              <a:t>3</a:t>
            </a:r>
            <a:r>
              <a:rPr lang="en-US" altLang="en-US" sz="2400" b="1" i="0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2400" i="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i="0">
                <a:latin typeface="Verdana" panose="020B0604030504040204" pitchFamily="34" charset="0"/>
              </a:rPr>
              <a:t>	 f(n) = 3n</a:t>
            </a:r>
            <a:r>
              <a:rPr lang="en-US" altLang="en-US" sz="2400" i="0" baseline="30000">
                <a:latin typeface="Verdana" panose="020B0604030504040204" pitchFamily="34" charset="0"/>
              </a:rPr>
              <a:t>3</a:t>
            </a:r>
            <a:r>
              <a:rPr lang="en-US" altLang="en-US" sz="2400" i="0">
                <a:latin typeface="Verdana" panose="020B0604030504040204" pitchFamily="34" charset="0"/>
              </a:rPr>
              <a:t> + 2</a:t>
            </a:r>
            <a:r>
              <a:rPr lang="en-US" altLang="en-US" sz="2400" i="0" baseline="30000">
                <a:latin typeface="Verdana" panose="020B0604030504040204" pitchFamily="34" charset="0"/>
              </a:rPr>
              <a:t>n					</a:t>
            </a:r>
            <a:r>
              <a:rPr lang="en-US" altLang="en-US" sz="2400" b="1" i="0">
                <a:solidFill>
                  <a:srgbClr val="FF0000"/>
                </a:solidFill>
                <a:latin typeface="Verdana" panose="020B0604030504040204" pitchFamily="34" charset="0"/>
              </a:rPr>
              <a:t>O(2</a:t>
            </a:r>
            <a:r>
              <a:rPr lang="en-US" altLang="en-US" sz="2400" b="1" i="0" baseline="30000">
                <a:solidFill>
                  <a:srgbClr val="FF0000"/>
                </a:solidFill>
                <a:latin typeface="Verdana" panose="020B0604030504040204" pitchFamily="34" charset="0"/>
              </a:rPr>
              <a:t>n</a:t>
            </a:r>
            <a:r>
              <a:rPr lang="en-US" altLang="en-US" sz="2400" b="1" i="0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  <a:endParaRPr lang="en-US" altLang="en-US" sz="2400" b="1" i="0" baseline="3000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endParaRPr lang="en-US" altLang="en-US" sz="2400" b="1" i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i="0">
                <a:latin typeface="Verdana" panose="020B0604030504040204" pitchFamily="34" charset="0"/>
              </a:rPr>
              <a:t>	 f(n) = 3n + log(n)				</a:t>
            </a:r>
            <a:r>
              <a:rPr lang="en-US" altLang="en-US" sz="2400" b="1" i="0">
                <a:solidFill>
                  <a:srgbClr val="FF0000"/>
                </a:solidFill>
                <a:latin typeface="Verdana" panose="020B0604030504040204" pitchFamily="34" charset="0"/>
              </a:rPr>
              <a:t>O(n)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endParaRPr lang="en-US" altLang="en-US" sz="2400" b="1" i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i="0">
                <a:latin typeface="Verdana" panose="020B0604030504040204" pitchFamily="34" charset="0"/>
              </a:rPr>
              <a:t>	 f(n) = 6n! + 2n</a:t>
            </a:r>
            <a:r>
              <a:rPr lang="en-US" altLang="en-US" sz="2400" i="0" baseline="30000">
                <a:latin typeface="Verdana" panose="020B0604030504040204" pitchFamily="34" charset="0"/>
              </a:rPr>
              <a:t>4</a:t>
            </a:r>
            <a:r>
              <a:rPr lang="en-US" altLang="en-US" sz="2400" i="0">
                <a:latin typeface="Verdana" panose="020B0604030504040204" pitchFamily="34" charset="0"/>
              </a:rPr>
              <a:t> + n			</a:t>
            </a:r>
            <a:r>
              <a:rPr lang="en-US" altLang="en-US" sz="2400" b="1" i="0">
                <a:solidFill>
                  <a:srgbClr val="FF0000"/>
                </a:solidFill>
                <a:latin typeface="Verdana" panose="020B0604030504040204" pitchFamily="34" charset="0"/>
              </a:rPr>
              <a:t>O(n!)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en-US" sz="2400" b="1" i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 i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Explanations follow.</a:t>
            </a:r>
          </a:p>
        </p:txBody>
      </p:sp>
    </p:spTree>
    <p:extLst>
      <p:ext uri="{BB962C8B-B14F-4D97-AF65-F5344CB8AC3E}">
        <p14:creationId xmlns:p14="http://schemas.microsoft.com/office/powerpoint/2010/main" val="19635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655764" y="635000"/>
            <a:ext cx="9012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i="0">
                <a:solidFill>
                  <a:srgbClr val="0033CC"/>
                </a:solidFill>
                <a:latin typeface="Verdana" panose="020B0604030504040204" pitchFamily="34" charset="0"/>
              </a:rPr>
              <a:t>Simplification – Answers (cont’d.)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774826" y="1412876"/>
            <a:ext cx="88931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i="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i="0">
                <a:latin typeface="Verdana" panose="020B0604030504040204" pitchFamily="34" charset="0"/>
              </a:rPr>
              <a:t>	 f(n) = 5n</a:t>
            </a:r>
            <a:r>
              <a:rPr lang="en-US" altLang="en-US" sz="2400" i="0" baseline="30000">
                <a:latin typeface="Verdana" panose="020B0604030504040204" pitchFamily="34" charset="0"/>
              </a:rPr>
              <a:t>3</a:t>
            </a:r>
            <a:r>
              <a:rPr lang="en-US" altLang="en-US" sz="2400" i="0">
                <a:latin typeface="Verdana" panose="020B0604030504040204" pitchFamily="34" charset="0"/>
              </a:rPr>
              <a:t> + 4n</a:t>
            </a:r>
            <a:r>
              <a:rPr lang="en-US" altLang="en-US" sz="2400" i="0" baseline="30000">
                <a:latin typeface="Verdana" panose="020B0604030504040204" pitchFamily="34" charset="0"/>
              </a:rPr>
              <a:t>2</a:t>
            </a:r>
            <a:r>
              <a:rPr lang="en-US" altLang="en-US" sz="2400" i="0">
                <a:latin typeface="Verdana" panose="020B0604030504040204" pitchFamily="34" charset="0"/>
              </a:rPr>
              <a:t> + 3n + 5		</a:t>
            </a:r>
            <a:endParaRPr lang="en-US" altLang="en-US" sz="2400" b="1" i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endParaRPr lang="en-US" altLang="en-US" sz="2400" b="1" i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lvl="4" algn="just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		f(n) = 5n</a:t>
            </a:r>
            <a:r>
              <a:rPr lang="en-US" altLang="en-US" sz="2400" b="1" i="0" baseline="30000">
                <a:latin typeface="Verdana" panose="020B0604030504040204" pitchFamily="34" charset="0"/>
              </a:rPr>
              <a:t>3</a:t>
            </a:r>
            <a:r>
              <a:rPr lang="en-US" altLang="en-US" sz="2400" i="0">
                <a:latin typeface="Verdana" panose="020B0604030504040204" pitchFamily="34" charset="0"/>
              </a:rPr>
              <a:t> + 4n</a:t>
            </a:r>
            <a:r>
              <a:rPr lang="en-US" altLang="en-US" sz="2400" b="1" i="0" baseline="30000">
                <a:latin typeface="Verdana" panose="020B0604030504040204" pitchFamily="34" charset="0"/>
              </a:rPr>
              <a:t>2</a:t>
            </a:r>
            <a:r>
              <a:rPr lang="en-US" altLang="en-US" sz="2400" i="0">
                <a:latin typeface="Verdana" panose="020B0604030504040204" pitchFamily="34" charset="0"/>
              </a:rPr>
              <a:t> + 3n + 5</a:t>
            </a:r>
          </a:p>
          <a:p>
            <a:pPr lvl="4" algn="just" eaLnBrk="1" hangingPunct="1">
              <a:buFont typeface="Wingdings" panose="05000000000000000000" pitchFamily="2" charset="2"/>
              <a:buNone/>
            </a:pPr>
            <a:endParaRPr lang="en-US" altLang="en-US" sz="2400" i="0">
              <a:latin typeface="Verdana" panose="020B0604030504040204" pitchFamily="34" charset="0"/>
            </a:endParaRPr>
          </a:p>
          <a:p>
            <a:pPr lvl="4" algn="just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 		f(n) ≤ 5n</a:t>
            </a:r>
            <a:r>
              <a:rPr lang="en-US" altLang="en-US" sz="2400" b="1" i="0" baseline="30000">
                <a:latin typeface="Verdana" panose="020B0604030504040204" pitchFamily="34" charset="0"/>
              </a:rPr>
              <a:t>3</a:t>
            </a:r>
            <a:r>
              <a:rPr lang="en-US" altLang="en-US" sz="2400" i="0">
                <a:latin typeface="Verdana" panose="020B0604030504040204" pitchFamily="34" charset="0"/>
              </a:rPr>
              <a:t> + 4n</a:t>
            </a:r>
            <a:r>
              <a:rPr lang="en-US" altLang="en-US" sz="2400" b="1" i="0" baseline="30000">
                <a:latin typeface="Verdana" panose="020B0604030504040204" pitchFamily="34" charset="0"/>
              </a:rPr>
              <a:t>3</a:t>
            </a:r>
            <a:r>
              <a:rPr lang="en-US" altLang="en-US" sz="2400" i="0">
                <a:latin typeface="Verdana" panose="020B0604030504040204" pitchFamily="34" charset="0"/>
              </a:rPr>
              <a:t> + 3n</a:t>
            </a:r>
            <a:r>
              <a:rPr lang="en-US" altLang="en-US" sz="2400" i="0" baseline="30000">
                <a:latin typeface="Verdana" panose="020B0604030504040204" pitchFamily="34" charset="0"/>
              </a:rPr>
              <a:t>3</a:t>
            </a:r>
            <a:r>
              <a:rPr lang="en-US" altLang="en-US" sz="2400" i="0">
                <a:latin typeface="Verdana" panose="020B0604030504040204" pitchFamily="34" charset="0"/>
              </a:rPr>
              <a:t> + 5n</a:t>
            </a:r>
            <a:r>
              <a:rPr lang="en-US" altLang="en-US" sz="2400" i="0" baseline="30000">
                <a:latin typeface="Verdana" panose="020B0604030504040204" pitchFamily="34" charset="0"/>
              </a:rPr>
              <a:t>3</a:t>
            </a:r>
          </a:p>
          <a:p>
            <a:pPr lvl="4" algn="just" eaLnBrk="1" hangingPunct="1">
              <a:buFont typeface="Wingdings" panose="05000000000000000000" pitchFamily="2" charset="2"/>
              <a:buNone/>
            </a:pPr>
            <a:endParaRPr lang="en-US" altLang="en-US" sz="2400" i="0">
              <a:latin typeface="Verdana" panose="020B0604030504040204" pitchFamily="34" charset="0"/>
            </a:endParaRPr>
          </a:p>
          <a:p>
            <a:pPr lvl="4" algn="just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		f(n) ≤ 17n</a:t>
            </a:r>
            <a:r>
              <a:rPr lang="en-US" altLang="en-US" sz="2400" b="1" i="0" baseline="30000">
                <a:latin typeface="Verdana" panose="020B0604030504040204" pitchFamily="34" charset="0"/>
              </a:rPr>
              <a:t>3</a:t>
            </a:r>
          </a:p>
          <a:p>
            <a:pPr lvl="4" algn="just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	</a:t>
            </a:r>
          </a:p>
          <a:p>
            <a:pPr lvl="4" algn="just" eaLnBrk="1" hangingPunct="1">
              <a:buFont typeface="Wingdings" panose="05000000000000000000" pitchFamily="2" charset="2"/>
              <a:buNone/>
            </a:pPr>
            <a:endParaRPr lang="en-US" altLang="en-US" sz="2400" i="0">
              <a:latin typeface="Verdana" panose="020B0604030504040204" pitchFamily="34" charset="0"/>
            </a:endParaRPr>
          </a:p>
          <a:p>
            <a:pPr lvl="4" algn="just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		f(n) is </a:t>
            </a:r>
            <a:r>
              <a:rPr lang="en-US" altLang="en-US" sz="2400" b="1" i="0">
                <a:solidFill>
                  <a:srgbClr val="FF0000"/>
                </a:solidFill>
                <a:latin typeface="Verdana" panose="020B0604030504040204" pitchFamily="34" charset="0"/>
              </a:rPr>
              <a:t>O(n</a:t>
            </a:r>
            <a:r>
              <a:rPr lang="en-US" altLang="en-US" sz="2400" b="1" i="0" baseline="30000">
                <a:solidFill>
                  <a:srgbClr val="FF0000"/>
                </a:solidFill>
                <a:latin typeface="Verdana" panose="020B0604030504040204" pitchFamily="34" charset="0"/>
              </a:rPr>
              <a:t>3</a:t>
            </a:r>
            <a:r>
              <a:rPr lang="en-US" altLang="en-US" sz="2400" b="1" i="0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  <a:endParaRPr lang="en-US" altLang="en-US" sz="2400" i="0">
              <a:latin typeface="Verdana" panose="020B0604030504040204" pitchFamily="34" charset="0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endParaRPr lang="en-US" altLang="en-US" sz="240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655764" y="546100"/>
            <a:ext cx="9012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i="0">
                <a:solidFill>
                  <a:srgbClr val="0033CC"/>
                </a:solidFill>
                <a:latin typeface="Verdana" panose="020B0604030504040204" pitchFamily="34" charset="0"/>
              </a:rPr>
              <a:t>Simplification – Answers (cont’d.)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1774826" y="1412875"/>
            <a:ext cx="88931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81125" defTabSz="6286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8325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95525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52725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9925" defTabSz="62865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i="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AutoNum type="arabicPeriod" startAt="3"/>
            </a:pPr>
            <a:r>
              <a:rPr lang="en-US" altLang="en-US" sz="2400" i="0">
                <a:latin typeface="Verdana" panose="020B0604030504040204" pitchFamily="34" charset="0"/>
              </a:rPr>
              <a:t>	 f(n) = 3n + log n</a:t>
            </a:r>
            <a:endParaRPr lang="en-US" altLang="en-US" sz="2400" b="1" i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AutoNum type="arabicPeriod" startAt="3"/>
            </a:pPr>
            <a:endParaRPr lang="en-US" altLang="en-US" sz="2400" b="1" i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lvl="4" algn="just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		log n &lt; n</a:t>
            </a:r>
          </a:p>
          <a:p>
            <a:pPr lvl="4" algn="just" eaLnBrk="1" hangingPunct="1">
              <a:buFont typeface="Wingdings" panose="05000000000000000000" pitchFamily="2" charset="2"/>
              <a:buNone/>
            </a:pPr>
            <a:endParaRPr lang="en-US" altLang="en-US" sz="2400" i="0">
              <a:latin typeface="Verdana" panose="020B0604030504040204" pitchFamily="34" charset="0"/>
            </a:endParaRPr>
          </a:p>
          <a:p>
            <a:pPr lvl="4" algn="just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		f(n) ≤ 4n</a:t>
            </a:r>
            <a:endParaRPr lang="en-US" altLang="en-US" sz="2400" i="0" baseline="30000">
              <a:latin typeface="Verdana" panose="020B0604030504040204" pitchFamily="34" charset="0"/>
            </a:endParaRPr>
          </a:p>
          <a:p>
            <a:pPr lvl="4" algn="just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	</a:t>
            </a:r>
          </a:p>
          <a:p>
            <a:pPr lvl="4" algn="just" eaLnBrk="1" hangingPunct="1">
              <a:buFont typeface="Wingdings" panose="05000000000000000000" pitchFamily="2" charset="2"/>
              <a:buNone/>
            </a:pPr>
            <a:r>
              <a:rPr lang="en-US" altLang="en-US" sz="2400" i="0">
                <a:latin typeface="Verdana" panose="020B0604030504040204" pitchFamily="34" charset="0"/>
              </a:rPr>
              <a:t>Therefore, f(n) is </a:t>
            </a:r>
            <a:r>
              <a:rPr lang="en-US" altLang="en-US" sz="2400" b="1" i="0">
                <a:solidFill>
                  <a:srgbClr val="FF0000"/>
                </a:solidFill>
                <a:latin typeface="Verdana" panose="020B0604030504040204" pitchFamily="34" charset="0"/>
              </a:rPr>
              <a:t>O(n)</a:t>
            </a:r>
            <a:endParaRPr lang="en-US" altLang="en-US" sz="2400" i="0">
              <a:latin typeface="Verdana" panose="020B0604030504040204" pitchFamily="34" charset="0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endParaRPr lang="en-US" altLang="en-US" sz="2400" i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9" y="0"/>
            <a:ext cx="8620125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990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88392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38835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765176"/>
            <a:ext cx="8785225" cy="5616575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>
                <a:solidFill>
                  <a:srgbClr val="FF00FF"/>
                </a:solidFill>
              </a:rPr>
              <a:t>1. Correctness</a:t>
            </a:r>
          </a:p>
          <a:p>
            <a:pPr>
              <a:buFontTx/>
              <a:buNone/>
            </a:pPr>
            <a:r>
              <a:rPr lang="en-GB" altLang="en-US" dirty="0"/>
              <a:t>An </a:t>
            </a:r>
            <a:r>
              <a:rPr lang="en-GB" altLang="en-US" dirty="0">
                <a:solidFill>
                  <a:srgbClr val="FF00FF"/>
                </a:solidFill>
              </a:rPr>
              <a:t>algorithm</a:t>
            </a:r>
            <a:r>
              <a:rPr lang="en-GB" altLang="en-US" dirty="0"/>
              <a:t> is said to be </a:t>
            </a:r>
            <a:r>
              <a:rPr lang="en-GB" altLang="en-US" dirty="0">
                <a:solidFill>
                  <a:srgbClr val="800080"/>
                </a:solidFill>
              </a:rPr>
              <a:t>correct</a:t>
            </a:r>
            <a:r>
              <a:rPr lang="en-GB" altLang="en-US" dirty="0"/>
              <a:t> if </a:t>
            </a:r>
          </a:p>
          <a:p>
            <a:r>
              <a:rPr lang="en-GB" altLang="en-US" dirty="0"/>
              <a:t>For every input, it </a:t>
            </a:r>
            <a:r>
              <a:rPr lang="en-GB" altLang="en-US" dirty="0">
                <a:solidFill>
                  <a:srgbClr val="800080"/>
                </a:solidFill>
              </a:rPr>
              <a:t>halts</a:t>
            </a:r>
            <a:r>
              <a:rPr lang="en-GB" altLang="en-US" dirty="0"/>
              <a:t> with </a:t>
            </a:r>
            <a:r>
              <a:rPr lang="en-GB" altLang="en-US" dirty="0">
                <a:solidFill>
                  <a:srgbClr val="800080"/>
                </a:solidFill>
              </a:rPr>
              <a:t>correct</a:t>
            </a:r>
            <a:r>
              <a:rPr lang="en-GB" altLang="en-US" dirty="0"/>
              <a:t> output.</a:t>
            </a:r>
          </a:p>
          <a:p>
            <a:r>
              <a:rPr lang="en-GB" altLang="en-US" dirty="0"/>
              <a:t>An </a:t>
            </a:r>
            <a:r>
              <a:rPr lang="en-GB" altLang="en-US" dirty="0">
                <a:solidFill>
                  <a:srgbClr val="800080"/>
                </a:solidFill>
              </a:rPr>
              <a:t>incorrect</a:t>
            </a:r>
            <a:r>
              <a:rPr lang="en-GB" altLang="en-US" dirty="0"/>
              <a:t> algorithm might </a:t>
            </a:r>
            <a:r>
              <a:rPr lang="en-GB" altLang="en-US" dirty="0">
                <a:solidFill>
                  <a:srgbClr val="800080"/>
                </a:solidFill>
              </a:rPr>
              <a:t>not halt</a:t>
            </a:r>
            <a:r>
              <a:rPr lang="en-GB" altLang="en-US" dirty="0"/>
              <a:t> at all OR</a:t>
            </a:r>
          </a:p>
          <a:p>
            <a:r>
              <a:rPr lang="en-GB" altLang="en-US" dirty="0"/>
              <a:t>It </a:t>
            </a:r>
            <a:r>
              <a:rPr lang="en-GB" altLang="en-US" dirty="0">
                <a:solidFill>
                  <a:srgbClr val="800080"/>
                </a:solidFill>
              </a:rPr>
              <a:t>might halt</a:t>
            </a:r>
            <a:r>
              <a:rPr lang="en-GB" altLang="en-US" dirty="0"/>
              <a:t> with an answer </a:t>
            </a:r>
            <a:r>
              <a:rPr lang="en-GB" altLang="en-US" dirty="0">
                <a:solidFill>
                  <a:srgbClr val="800080"/>
                </a:solidFill>
              </a:rPr>
              <a:t>other than desired one</a:t>
            </a:r>
            <a:r>
              <a:rPr lang="en-GB" altLang="en-US" dirty="0"/>
              <a:t>.</a:t>
            </a:r>
          </a:p>
          <a:p>
            <a:r>
              <a:rPr lang="en-GB" altLang="en-US" dirty="0">
                <a:solidFill>
                  <a:srgbClr val="800080"/>
                </a:solidFill>
              </a:rPr>
              <a:t>Correct algorithm</a:t>
            </a:r>
            <a:r>
              <a:rPr lang="en-GB" altLang="en-US" dirty="0"/>
              <a:t> solves a computational problem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FF"/>
                </a:solidFill>
              </a:rPr>
              <a:t>2.	Algorithm Efficiency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Measuring efficiency of an algorithm, 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do its analysis i.e. growth rate. 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Compare efficiencies of different algorithms for the same problem. </a:t>
            </a:r>
            <a:endParaRPr lang="en-GB" altLang="en-US" dirty="0">
              <a:solidFill>
                <a:schemeClr val="accent2"/>
              </a:solidFill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96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53966" name="Picture 14" descr="siide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967" name="Text Box 15"/>
          <p:cNvSpPr txBox="1">
            <a:spLocks noChangeArrowheads="1"/>
          </p:cNvSpPr>
          <p:nvPr/>
        </p:nvSpPr>
        <p:spPr bwMode="auto">
          <a:xfrm>
            <a:off x="152400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>
                <a:solidFill>
                  <a:schemeClr val="bg1"/>
                </a:solidFill>
              </a:rPr>
              <a:t>Major Factors in Algorithms Design</a:t>
            </a:r>
            <a:endParaRPr lang="en-US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765176"/>
            <a:ext cx="8785225" cy="56880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rgbClr val="FF00FF"/>
                </a:solidFill>
              </a:rPr>
              <a:t>Algorithm Growth Rates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It measures algorithm efficiency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00FF"/>
                </a:solidFill>
              </a:rPr>
              <a:t>What means by efficient?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2"/>
                </a:solidFill>
              </a:rPr>
              <a:t>If running time is bounded by polynomial in the input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FF"/>
                </a:solidFill>
              </a:rPr>
              <a:t>Notations for Asymptotic performance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How running time increases with input size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O, Omega, Theta, etc. for asymptotic running time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These notations defined in terms of functions whose domains are natural numbers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convenient for worst case running time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Algorithms, asymptotically efficient best choice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5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7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8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9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30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31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32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3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43734" name="Picture 22" descr="siide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735" name="Text Box 23"/>
          <p:cNvSpPr txBox="1">
            <a:spLocks noChangeArrowheads="1"/>
          </p:cNvSpPr>
          <p:nvPr/>
        </p:nvSpPr>
        <p:spPr bwMode="auto">
          <a:xfrm>
            <a:off x="152400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bg1"/>
                </a:solidFill>
              </a:rPr>
              <a:t>Algorithms Growth Rate </a:t>
            </a:r>
          </a:p>
        </p:txBody>
      </p:sp>
    </p:spTree>
    <p:extLst>
      <p:ext uri="{BB962C8B-B14F-4D97-AF65-F5344CB8AC3E}">
        <p14:creationId xmlns:p14="http://schemas.microsoft.com/office/powerpoint/2010/main" val="37113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74825" y="776288"/>
            <a:ext cx="8713788" cy="5605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chemeClr val="accent2"/>
                </a:solidFill>
              </a:rPr>
              <a:t>Algorithm analysis means predicting resources such as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olidFill>
                  <a:srgbClr val="D60093"/>
                </a:solidFill>
              </a:rPr>
              <a:t>computational time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olidFill>
                  <a:srgbClr val="D60093"/>
                </a:solidFill>
              </a:rPr>
              <a:t>memory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olidFill>
                  <a:srgbClr val="D60093"/>
                </a:solidFill>
              </a:rPr>
              <a:t>computer hardware</a:t>
            </a:r>
            <a:r>
              <a:rPr lang="en-US" altLang="en-US" sz="2600" dirty="0"/>
              <a:t> </a:t>
            </a:r>
            <a:r>
              <a:rPr lang="en-US" altLang="en-US" sz="2600" dirty="0" err="1">
                <a:solidFill>
                  <a:srgbClr val="D60093"/>
                </a:solidFill>
              </a:rPr>
              <a:t>etc</a:t>
            </a:r>
            <a:endParaRPr lang="en-US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chemeClr val="accent2"/>
                </a:solidFill>
              </a:rPr>
              <a:t>Worst case analysis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olidFill>
                  <a:srgbClr val="D60093"/>
                </a:solidFill>
              </a:rPr>
              <a:t>Provides an upper bound on running time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olidFill>
                  <a:srgbClr val="D60093"/>
                </a:solidFill>
              </a:rPr>
              <a:t>An absolute guarantee</a:t>
            </a:r>
          </a:p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chemeClr val="accent2"/>
                </a:solidFill>
              </a:rPr>
              <a:t>Average case analysis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olidFill>
                  <a:srgbClr val="D60093"/>
                </a:solidFill>
              </a:rPr>
              <a:t>Provides the expected running time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olidFill>
                  <a:srgbClr val="D60093"/>
                </a:solidFill>
              </a:rPr>
              <a:t>Very useful, but treat with care: what is “average”?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>
                <a:solidFill>
                  <a:srgbClr val="D60093"/>
                </a:solidFill>
              </a:rPr>
              <a:t>Random (equally likely) inputs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>
                <a:solidFill>
                  <a:srgbClr val="D60093"/>
                </a:solidFill>
              </a:rPr>
              <a:t>Real-life inputs</a:t>
            </a:r>
          </a:p>
        </p:txBody>
      </p:sp>
      <p:sp>
        <p:nvSpPr>
          <p:cNvPr id="24576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6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69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0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4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6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777" name="Rectangle 1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45778" name="Picture 18" descr="siide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79" name="Text Box 19"/>
          <p:cNvSpPr txBox="1">
            <a:spLocks noChangeArrowheads="1"/>
          </p:cNvSpPr>
          <p:nvPr/>
        </p:nvSpPr>
        <p:spPr bwMode="auto">
          <a:xfrm>
            <a:off x="152400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>
                <a:solidFill>
                  <a:schemeClr val="bg1"/>
                </a:solidFill>
              </a:rPr>
              <a:t>Complexity Analysis</a:t>
            </a:r>
            <a:endParaRPr lang="en-US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iide bar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1588"/>
            <a:ext cx="9144000" cy="690562"/>
          </a:xfrm>
        </p:spPr>
        <p:txBody>
          <a:bodyPr/>
          <a:lstStyle/>
          <a:p>
            <a:r>
              <a:rPr lang="en-US" altLang="en-US" sz="3200">
                <a:solidFill>
                  <a:schemeClr val="bg1"/>
                </a:solidFill>
              </a:rPr>
              <a:t>Asymptotic Notations Properties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631951" y="765176"/>
            <a:ext cx="8856663" cy="5616575"/>
          </a:xfrm>
        </p:spPr>
        <p:txBody>
          <a:bodyPr/>
          <a:lstStyle/>
          <a:p>
            <a:r>
              <a:rPr lang="en-GB" altLang="en-US" dirty="0">
                <a:solidFill>
                  <a:schemeClr val="accent2"/>
                </a:solidFill>
              </a:rPr>
              <a:t>Categorize algorithms based on asymptotic growth rate </a:t>
            </a:r>
            <a:r>
              <a:rPr lang="en-US" altLang="en-US" dirty="0">
                <a:solidFill>
                  <a:schemeClr val="accent2"/>
                </a:solidFill>
              </a:rPr>
              <a:t>e.g. linear, quadratic, polynomial, exponential</a:t>
            </a:r>
            <a:endParaRPr lang="en-GB" altLang="en-US" dirty="0">
              <a:solidFill>
                <a:schemeClr val="accent2"/>
              </a:solidFill>
            </a:endParaRPr>
          </a:p>
          <a:p>
            <a:r>
              <a:rPr lang="en-GB" altLang="en-US" dirty="0">
                <a:solidFill>
                  <a:schemeClr val="accent2"/>
                </a:solidFill>
              </a:rPr>
              <a:t>Ignore small constant and small inputs </a:t>
            </a:r>
          </a:p>
          <a:p>
            <a:r>
              <a:rPr lang="en-GB" altLang="en-US" dirty="0">
                <a:solidFill>
                  <a:schemeClr val="accent2"/>
                </a:solidFill>
              </a:rPr>
              <a:t>Estimate upper bound and lower bound on growth rate of time complexity function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Describe running time of algorithm as n grows to 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.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Describes behavior of function within the limit.</a:t>
            </a:r>
          </a:p>
          <a:p>
            <a:pPr>
              <a:buFontTx/>
              <a:buNone/>
            </a:pPr>
            <a:r>
              <a:rPr lang="en-US" altLang="en-US" i="1" dirty="0">
                <a:solidFill>
                  <a:srgbClr val="CC00FF"/>
                </a:solidFill>
              </a:rPr>
              <a:t>Limitations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not always useful for analysis on fixed-size inputs. 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All results are for </a:t>
            </a:r>
            <a:r>
              <a:rPr lang="en-US" altLang="en-US" i="1" dirty="0">
                <a:solidFill>
                  <a:schemeClr val="accent2"/>
                </a:solidFill>
              </a:rPr>
              <a:t>sufficiently large </a:t>
            </a:r>
            <a:r>
              <a:rPr lang="en-US" altLang="en-US" dirty="0">
                <a:solidFill>
                  <a:schemeClr val="accent2"/>
                </a:solidFill>
              </a:rPr>
              <a:t>inputs.</a:t>
            </a:r>
          </a:p>
        </p:txBody>
      </p:sp>
    </p:spTree>
    <p:extLst>
      <p:ext uri="{BB962C8B-B14F-4D97-AF65-F5344CB8AC3E}">
        <p14:creationId xmlns:p14="http://schemas.microsoft.com/office/powerpoint/2010/main" val="1602257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2006 Pearson Addison-Wesley.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10 A-</a:t>
            </a:r>
            <a:fld id="{BC59D1A3-EB14-45A2-BA77-C57FDADD7F2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90188"/>
          </a:xfrm>
        </p:spPr>
        <p:txBody>
          <a:bodyPr/>
          <a:lstStyle/>
          <a:p>
            <a:pPr algn="ctr"/>
            <a:r>
              <a:rPr lang="en-US" altLang="en-US" dirty="0"/>
              <a:t>Algorithm Growth Rates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An </a:t>
            </a:r>
            <a:r>
              <a:rPr lang="en-US" altLang="en-US" dirty="0"/>
              <a:t>algorithm’s time requirements can be measured as a function of the problem size</a:t>
            </a:r>
          </a:p>
          <a:p>
            <a:r>
              <a:rPr lang="en-US" altLang="en-US" dirty="0" smtClean="0"/>
              <a:t>Algorithm’s </a:t>
            </a:r>
            <a:r>
              <a:rPr lang="en-US" altLang="en-US" dirty="0"/>
              <a:t>growth rate</a:t>
            </a:r>
          </a:p>
          <a:p>
            <a:pPr lvl="1"/>
            <a:r>
              <a:rPr lang="en-US" altLang="en-US" dirty="0"/>
              <a:t>Enables the comparison of one algorithm with another</a:t>
            </a:r>
          </a:p>
          <a:p>
            <a:pPr lvl="1"/>
            <a:r>
              <a:rPr lang="en-US" altLang="en-US" dirty="0"/>
              <a:t>Examples</a:t>
            </a:r>
          </a:p>
          <a:p>
            <a:pPr lvl="2">
              <a:buFontTx/>
              <a:buNone/>
            </a:pPr>
            <a:r>
              <a:rPr lang="en-US" altLang="en-US" dirty="0"/>
              <a:t>Algorithm A requires time proportional to n</a:t>
            </a:r>
            <a:r>
              <a:rPr lang="en-US" altLang="en-US" baseline="30000" dirty="0"/>
              <a:t>2</a:t>
            </a:r>
          </a:p>
          <a:p>
            <a:pPr lvl="2">
              <a:buFontTx/>
              <a:buNone/>
            </a:pPr>
            <a:r>
              <a:rPr lang="en-US" altLang="en-US" dirty="0"/>
              <a:t>Algorithm B requires time proportional to n</a:t>
            </a:r>
          </a:p>
          <a:p>
            <a:r>
              <a:rPr lang="en-US" altLang="en-US" dirty="0"/>
              <a:t>Algorithm efficiency is typically a concern for large problems only</a:t>
            </a:r>
          </a:p>
        </p:txBody>
      </p:sp>
    </p:spTree>
    <p:extLst>
      <p:ext uri="{BB962C8B-B14F-4D97-AF65-F5344CB8AC3E}">
        <p14:creationId xmlns:p14="http://schemas.microsoft.com/office/powerpoint/2010/main" val="285677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2006 Pearson Addison-Wesley. All rights reserved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10 A-</a:t>
            </a:r>
            <a:fld id="{1DBBD60D-595B-482C-B65C-B72349D784D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Algorithm Growth Rates</a:t>
            </a:r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1752600"/>
            <a:ext cx="6135688" cy="3810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438400" y="5410201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Figure 10-1</a:t>
            </a:r>
          </a:p>
          <a:p>
            <a:pPr>
              <a:lnSpc>
                <a:spcPts val="2800"/>
              </a:lnSpc>
            </a:pPr>
            <a:r>
              <a:rPr lang="en-US" altLang="en-US" sz="1600">
                <a:latin typeface="Arial" panose="020B0604020202020204" pitchFamily="34" charset="0"/>
              </a:rPr>
              <a:t>Time requirements as a function of the problem size </a:t>
            </a:r>
            <a:r>
              <a:rPr lang="en-US" altLang="en-US" sz="1600" i="1">
                <a:latin typeface="Arial" panose="020B0604020202020204" pitchFamily="34" charset="0"/>
              </a:rPr>
              <a:t>n</a:t>
            </a:r>
            <a:endParaRPr lang="en-US" altLang="en-US" sz="1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2006 Pearson Addison-Wesley. All rights reserved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10 A-</a:t>
            </a:r>
            <a:fld id="{690EA8B1-FA16-4957-BD73-3AA1296C86A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Order-of-Magnitude </a:t>
            </a:r>
            <a:r>
              <a:rPr lang="en-US" altLang="en-US" dirty="0" smtClean="0"/>
              <a:t>Analysis</a:t>
            </a:r>
            <a:endParaRPr lang="en-US" altLang="en-US" dirty="0"/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800226"/>
            <a:ext cx="7772400" cy="3332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362200" y="5486401"/>
            <a:ext cx="7924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Figure 10-3a</a:t>
            </a:r>
          </a:p>
          <a:p>
            <a:pPr>
              <a:lnSpc>
                <a:spcPts val="2800"/>
              </a:lnSpc>
            </a:pPr>
            <a:r>
              <a:rPr lang="en-US" altLang="en-US" sz="1600">
                <a:latin typeface="Arial" panose="020B0604020202020204" pitchFamily="34" charset="0"/>
              </a:rPr>
              <a:t>A comparison of growth-rate functions: a) in tabular form</a:t>
            </a:r>
          </a:p>
        </p:txBody>
      </p:sp>
    </p:spTree>
    <p:extLst>
      <p:ext uri="{BB962C8B-B14F-4D97-AF65-F5344CB8AC3E}">
        <p14:creationId xmlns:p14="http://schemas.microsoft.com/office/powerpoint/2010/main" val="227392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1012</Words>
  <Application>Microsoft Office PowerPoint</Application>
  <PresentationFormat>Widescreen</PresentationFormat>
  <Paragraphs>251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ＭＳ Ｐゴシック</vt:lpstr>
      <vt:lpstr>SimSun</vt:lpstr>
      <vt:lpstr>Arial</vt:lpstr>
      <vt:lpstr>Calibri</vt:lpstr>
      <vt:lpstr>Calibri Light</vt:lpstr>
      <vt:lpstr>Franklin Gothic Book</vt:lpstr>
      <vt:lpstr>Microsoft Sans Serif</vt:lpstr>
      <vt:lpstr>Symbol</vt:lpstr>
      <vt:lpstr>Times New Roman</vt:lpstr>
      <vt:lpstr>Verdana</vt:lpstr>
      <vt:lpstr>WenQuanYi Micro Hei</vt:lpstr>
      <vt:lpstr>Wingdings</vt:lpstr>
      <vt:lpstr>Office Theme</vt:lpstr>
      <vt:lpstr>Asymptotic Notations</vt:lpstr>
      <vt:lpstr>PowerPoint Presentation</vt:lpstr>
      <vt:lpstr>PowerPoint Presentation</vt:lpstr>
      <vt:lpstr>PowerPoint Presentation</vt:lpstr>
      <vt:lpstr>PowerPoint Presentation</vt:lpstr>
      <vt:lpstr>Asymptotic Notations Properties</vt:lpstr>
      <vt:lpstr>Algorithm Growth Rates</vt:lpstr>
      <vt:lpstr>Algorithm Growth Rates</vt:lpstr>
      <vt:lpstr>Order-of-Magnitude Analysis</vt:lpstr>
      <vt:lpstr>Order-of-Magnitude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Notations</dc:title>
  <dc:creator>Windows User</dc:creator>
  <cp:lastModifiedBy>Windows User</cp:lastModifiedBy>
  <cp:revision>10</cp:revision>
  <dcterms:created xsi:type="dcterms:W3CDTF">2020-07-13T04:11:34Z</dcterms:created>
  <dcterms:modified xsi:type="dcterms:W3CDTF">2020-07-18T05:43:52Z</dcterms:modified>
</cp:coreProperties>
</file>