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24" r:id="rId24"/>
    <p:sldId id="315" r:id="rId25"/>
    <p:sldId id="316" r:id="rId26"/>
    <p:sldId id="317" r:id="rId27"/>
    <p:sldId id="319" r:id="rId28"/>
    <p:sldId id="320" r:id="rId29"/>
    <p:sldId id="321" r:id="rId30"/>
    <p:sldId id="322" r:id="rId31"/>
    <p:sldId id="323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E306-1AAD-4A16-8162-1AD3C8650F5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9EFA-172B-4059-9EAA-4B7104B1BD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F18A-EA6E-4E90-A778-16EEA951CDF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3051"/>
            <a:ext cx="8229600" cy="585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C01DF6-01F3-45CB-A5F1-BC6B32803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AB9F-8F21-4B70-96D1-D20C90229732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6BC8-C7D1-4982-97D7-5E64877F0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STRAIGHT LINE IS THE SHORTEST DISTANCE BETWEEN TWO POINTS.</a:t>
            </a:r>
          </a:p>
          <a:p>
            <a:r>
              <a:rPr lang="en-AU" dirty="0" smtClean="0"/>
              <a:t>PROJECTIONS OF THE ENDS OF ANY LINE CAN BE DRAWN USING THE PRINCIPLES FOR THE PROJECTIONS OF POINTS.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85D7-F8C1-4781-AF6A-7DDFAF57678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GB"/>
              <a:t>Parallel to Both Planes</a:t>
            </a:r>
            <a:endParaRPr lang="en-US"/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7170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2"/>
            </a:pPr>
            <a:r>
              <a:rPr lang="en-GB"/>
              <a:t>Perpendicular to One Plane (parallel to the other plane)</a:t>
            </a:r>
          </a:p>
          <a:p>
            <a:pPr marL="342900" indent="-342900" algn="just">
              <a:buFontTx/>
              <a:buAutoNum type="arabicPeriod" startAt="2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Perpendicular to H.P. (must be parallel to the V.P.)</a:t>
            </a:r>
            <a:endParaRPr lang="en-US" i="1"/>
          </a:p>
        </p:txBody>
      </p:sp>
      <p:graphicFrame>
        <p:nvGraphicFramePr>
          <p:cNvPr id="283655" name="Object 7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8194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81354" y="304801"/>
            <a:ext cx="710418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800100" lvl="1" indent="-342900" algn="just">
              <a:buFontTx/>
              <a:buChar char="•"/>
            </a:pPr>
            <a:r>
              <a:rPr lang="en-GB" i="1"/>
              <a:t>Perpendicular to V.P. (must be parallel to the H.P.)</a:t>
            </a:r>
            <a:endParaRPr lang="en-US" i="1"/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9218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3"/>
            </a:pPr>
            <a:r>
              <a:rPr lang="en-GB"/>
              <a:t>Inclined to One Plane and parallel to the other plane</a:t>
            </a:r>
          </a:p>
          <a:p>
            <a:pPr marL="342900" indent="-342900" algn="just">
              <a:buFontTx/>
              <a:buAutoNum type="arabicPeriod" startAt="3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Inclined to the H.P. and parallel to the V.P.</a:t>
            </a:r>
            <a:endParaRPr lang="en-US" i="1"/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10242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281354" y="304800"/>
            <a:ext cx="710418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3"/>
            </a:pPr>
            <a:r>
              <a:rPr lang="en-GB"/>
              <a:t>Inclined to One Plane and parallel to the other plane</a:t>
            </a:r>
          </a:p>
          <a:p>
            <a:pPr marL="342900" indent="-342900" algn="just">
              <a:buFontTx/>
              <a:buAutoNum type="arabicPeriod" startAt="3"/>
            </a:pPr>
            <a:endParaRPr lang="en-GB"/>
          </a:p>
          <a:p>
            <a:pPr marL="800100" lvl="1" indent="-342900" algn="just">
              <a:buFontTx/>
              <a:buChar char="•"/>
            </a:pPr>
            <a:r>
              <a:rPr lang="en-GB" i="1"/>
              <a:t>Inclined to the V.P. and parallel to the H.P.</a:t>
            </a:r>
            <a:endParaRPr lang="en-US" i="1"/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11266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281354" y="304801"/>
            <a:ext cx="710418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 startAt="4"/>
            </a:pPr>
            <a:r>
              <a:rPr lang="en-GB"/>
              <a:t>Inclined to Both Planes</a:t>
            </a:r>
            <a:endParaRPr lang="en-US" i="1"/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12290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031" y="228600"/>
            <a:ext cx="8229600" cy="5715000"/>
          </a:xfrm>
        </p:spPr>
        <p:txBody>
          <a:bodyPr/>
          <a:lstStyle/>
          <a:p>
            <a:pPr marL="660400" indent="-660400" algn="ctr">
              <a:buClr>
                <a:schemeClr val="tx1"/>
              </a:buClr>
              <a:buFontTx/>
              <a:buNone/>
            </a:pPr>
            <a:r>
              <a:rPr lang="en-GB" sz="1800" b="1" u="sng"/>
              <a:t>POSITIONS OF A STRAIGHT LINE WITH RESPECT TO THE TWO PLANES</a:t>
            </a:r>
            <a:endParaRPr lang="en-GB" sz="1800" b="1"/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 b="1" u="sng"/>
          </a:p>
          <a:p>
            <a:pPr marL="660400" indent="-660400" algn="just">
              <a:buClr>
                <a:schemeClr val="tx1"/>
              </a:buClr>
              <a:buFontTx/>
              <a:buAutoNum type="arabicPeriod"/>
            </a:pPr>
            <a:r>
              <a:rPr lang="en-GB" sz="1800"/>
              <a:t>Parallel to both planes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/>
          </a:p>
          <a:p>
            <a:pPr marL="660400" indent="-660400" algn="just">
              <a:buClr>
                <a:schemeClr val="tx1"/>
              </a:buClr>
              <a:buFontTx/>
              <a:buAutoNum type="arabicPeriod" startAt="2"/>
            </a:pPr>
            <a:r>
              <a:rPr lang="en-GB" sz="1800"/>
              <a:t>Perpendicular to one plane (must be parallel to the other plane)</a:t>
            </a:r>
          </a:p>
          <a:p>
            <a:pPr marL="1409700" lvl="2" indent="-495300" algn="just">
              <a:buClr>
                <a:schemeClr val="tx1"/>
              </a:buClr>
              <a:buFontTx/>
              <a:buNone/>
            </a:pPr>
            <a:endParaRPr lang="en-GB" sz="1400"/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/>
              <a:t>Perpendicular to the H.P. (must be parallel to the V.P.)</a:t>
            </a:r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/>
              <a:t>Perpendicular to the V.P. (must be parallel to the H.P.)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2400"/>
          </a:p>
          <a:p>
            <a:pPr marL="660400" indent="-660400" algn="just">
              <a:buClr>
                <a:schemeClr val="tx1"/>
              </a:buClr>
              <a:buFontTx/>
              <a:buAutoNum type="arabicPeriod" startAt="3"/>
            </a:pPr>
            <a:r>
              <a:rPr lang="en-GB" sz="1800"/>
              <a:t>Inclined to one plane and parallel to the other plane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1800"/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/>
              <a:t>Inclined to the H.P. and parallel to the V.P.</a:t>
            </a:r>
          </a:p>
          <a:p>
            <a:pPr marL="1409700" lvl="2" indent="-495300" algn="just">
              <a:buClr>
                <a:schemeClr val="tx1"/>
              </a:buClr>
              <a:buFontTx/>
              <a:buAutoNum type="romanLcPeriod"/>
            </a:pPr>
            <a:r>
              <a:rPr lang="en-GB" sz="1800"/>
              <a:t>Inclined to the V.P. and parallel to the H.P.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endParaRPr lang="en-GB" sz="2400"/>
          </a:p>
          <a:p>
            <a:pPr marL="660400" indent="-660400" algn="just">
              <a:buClr>
                <a:schemeClr val="tx1"/>
              </a:buClr>
              <a:buFontTx/>
              <a:buAutoNum type="arabicPeriod" startAt="4"/>
            </a:pPr>
            <a:r>
              <a:rPr lang="en-GB" sz="1800"/>
              <a:t>Inclined to both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422031" y="228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r>
              <a:rPr lang="en-GB" b="1"/>
              <a:t>PROJECTION RULE OF PARALLELISM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endParaRPr lang="en-GB" b="1"/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a straight line is parallel to a principal plane, its projection on the same principal plane must be equal to its True Length (T.L.), whereas its projection on the other principal plane must be parallel to the </a:t>
            </a:r>
            <a:r>
              <a:rPr lang="en-GB" i="1"/>
              <a:t>xy</a:t>
            </a:r>
            <a:r>
              <a:rPr lang="en-GB"/>
              <a:t> line.</a:t>
            </a:r>
          </a:p>
        </p:txBody>
      </p:sp>
      <p:graphicFrame>
        <p:nvGraphicFramePr>
          <p:cNvPr id="288793" name="Object 25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3314" name="Drawing" r:id="rId3" imgW="9553680" imgH="5133960" progId="">
              <p:embed/>
            </p:oleObj>
          </a:graphicData>
        </a:graphic>
      </p:graphicFrame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5627077" y="2133600"/>
            <a:ext cx="337624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4338" name="Drawing" r:id="rId3" imgW="9553680" imgH="5133960" progId="">
              <p:embed/>
            </p:oleObj>
          </a:graphicData>
        </a:graphic>
      </p:graphicFrame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0" name="Object 6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5362" name="Drawing" r:id="rId3" imgW="9553680" imgH="5133960" progId="">
              <p:embed/>
            </p:oleObj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TOP VIEWS OF THE TWO END POINTS OF A LINE, WHEN JOINED GIVE THE TOP VIEW OF THE LINE.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FRONT VIEWS OF THE TWO END POINTS OF THE LINE ,WHEN JOINED ,GIVE THE FRONT VIEW OF THE LINE. BOTH THESE PROJECTIONS ARE STRAIGHT LINES.</a:t>
            </a:r>
          </a:p>
          <a:p>
            <a:pPr>
              <a:buFontTx/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A18E-496A-4513-990E-176BA8E53DC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9" name="Object 7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6386" name="Drawing" r:id="rId3" imgW="9553680" imgH="5133960" progId="">
              <p:embed/>
            </p:oleObj>
          </a:graphicData>
        </a:graphic>
      </p:graphicFrame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1" name="Object 5"/>
          <p:cNvGraphicFramePr>
            <a:graphicFrameLocks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p:oleObj spid="_x0000_s17410" name="Drawing" r:id="rId3" imgW="9553680" imgH="5133960" progId="">
              <p:embed/>
            </p:oleObj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22031" y="457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T.L., then the T.V.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T.L., then the F.V.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parallel to </a:t>
            </a:r>
            <a:r>
              <a:rPr lang="en-GB" i="1"/>
              <a:t>xy</a:t>
            </a:r>
            <a:r>
              <a:rPr lang="en-GB"/>
              <a:t> line, then the F.V.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parallel to </a:t>
            </a:r>
            <a:r>
              <a:rPr lang="en-GB" i="1"/>
              <a:t>xy</a:t>
            </a:r>
            <a:r>
              <a:rPr lang="en-GB"/>
              <a:t> line, then the T.V.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T.L., the other must be parallel to </a:t>
            </a:r>
            <a:r>
              <a:rPr lang="en-GB" i="1"/>
              <a:t>xy</a:t>
            </a:r>
            <a:r>
              <a:rPr lang="en-GB"/>
              <a:t>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parallel to </a:t>
            </a:r>
            <a:r>
              <a:rPr lang="en-GB" i="1"/>
              <a:t>xy</a:t>
            </a:r>
            <a:r>
              <a:rPr lang="en-GB"/>
              <a:t>, the other must be T.L.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 b="1">
                <a:latin typeface="Calibri" pitchFamily="34" charset="0"/>
              </a:rPr>
              <a:t>SUMMARY OF PROJECTION OF 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143000"/>
          <a:ext cx="84582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543300"/>
                <a:gridCol w="2114550"/>
                <a:gridCol w="21145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VIEW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BOTH V.P &amp; H.P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 PARALLEL TO XY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</a:t>
                      </a:r>
                      <a:r>
                        <a:rPr lang="en-US" b="1" baseline="0" dirty="0" smtClean="0"/>
                        <a:t> PARALLEL TO XY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 TO H.P AND PARALLEL TO V.P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</a:t>
                      </a:r>
                      <a:r>
                        <a:rPr lang="en-US" b="1" baseline="0" dirty="0" smtClean="0"/>
                        <a:t> TO V.P AND PARALLEL TO H.P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H.P AND INCLINED TO V.P</a:t>
                      </a:r>
                      <a:r>
                        <a:rPr lang="en-US" b="1" baseline="0" dirty="0" smtClean="0"/>
                        <a:t> AT ANGLE 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</a:t>
                      </a:r>
                      <a:r>
                        <a:rPr lang="en-US" b="1" baseline="0" dirty="0" smtClean="0"/>
                        <a:t> LINE WITH TRUE LENGTH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r>
                        <a:rPr lang="en-US" b="1" baseline="0" dirty="0" smtClean="0"/>
                        <a:t> PARALLEL TO V.P AND INCLINED TO H.P AT ANGLE“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 LINE</a:t>
                      </a:r>
                      <a:r>
                        <a:rPr lang="en-US" b="1" baseline="0" dirty="0" smtClean="0"/>
                        <a:t> WITH TRUE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p:oleObj spid="_x0000_s19458" name="Drawing" r:id="rId3" imgW="9553680" imgH="5133960" progId="">
              <p:embed/>
            </p:oleObj>
          </a:graphicData>
        </a:graphic>
      </p:graphicFrame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1016" y="228600"/>
            <a:ext cx="3727938" cy="192360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Straight line AB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A is 40 mm above the H.P. and 50 mm in front of the V.P.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 and inclined to the H.P., therefore F.V. (a’b’) is T.L.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B is also above the H.P. and in front of the V.P.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p:oleObj spid="_x0000_s20482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p:oleObj spid="_x0000_s21506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I.DRAW THE PROJECTION OF A LINE PQ, 25 mm LONG IN THE FOLLOWING POSITIONS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H.P., 20 mm infront of V.P and its one end 15 mm above the H.P  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2050"/>
            <a:ext cx="30956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ii.DRAW THE PROJECTION OF A LINE PQ, 25 mm LONG IN THE FOLLOWING POSITIONS</a:t>
            </a:r>
            <a:endParaRPr lang="en-US" sz="23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V.P., 25 mm above the H.P and its end in the V.P  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38576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iii.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both H.P and V.P and 25 mm above H.P and 20 mm infront of V.P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125" y="1905000"/>
            <a:ext cx="6518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031" y="914400"/>
            <a:ext cx="8229600" cy="5715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GB" sz="1800" b="1"/>
              <a:t>POSSIBLE POSITIONS</a:t>
            </a:r>
          </a:p>
          <a:p>
            <a:pPr marL="609600" indent="-6096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990600" lvl="1" indent="-533400" algn="just">
              <a:buClr>
                <a:schemeClr val="tx1"/>
              </a:buClr>
              <a:buFontTx/>
              <a:buAutoNum type="alphaUcPeriod"/>
            </a:pPr>
            <a:r>
              <a:rPr lang="en-GB" sz="1800" b="1"/>
              <a:t>With Respect to H.P.</a:t>
            </a:r>
            <a:endParaRPr lang="en-GB" sz="1800"/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Parallel to the H.P.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Perpendicular to the H.P.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Inclined to the H.P.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2000"/>
          </a:p>
          <a:p>
            <a:pPr marL="990600" lvl="1" indent="-533400" algn="just">
              <a:buClr>
                <a:schemeClr val="tx1"/>
              </a:buClr>
              <a:buFontTx/>
              <a:buAutoNum type="alphaUcPeriod" startAt="2"/>
            </a:pPr>
            <a:r>
              <a:rPr lang="en-GB" sz="1800" b="1"/>
              <a:t>With Respect to V.P.</a:t>
            </a:r>
            <a:endParaRPr lang="en-GB" sz="1800"/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1800" b="1"/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Parallel to the V.P.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Perpendicular to the V.P.</a:t>
            </a:r>
          </a:p>
          <a:p>
            <a:pPr marL="1371600" lvl="2" indent="-457200" algn="just">
              <a:buClr>
                <a:schemeClr val="tx1"/>
              </a:buClr>
            </a:pPr>
            <a:r>
              <a:rPr lang="en-GB" sz="1800"/>
              <a:t>Inclined to the V.P.</a:t>
            </a:r>
          </a:p>
          <a:p>
            <a:pPr marL="990600" lvl="1" indent="-533400" algn="just">
              <a:buClr>
                <a:schemeClr val="tx1"/>
              </a:buClr>
              <a:buFontTx/>
              <a:buNone/>
            </a:pPr>
            <a:endParaRPr lang="en-GB" sz="200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422031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</a:pPr>
            <a:r>
              <a:rPr lang="en-US" sz="2400" b="1" u="sng"/>
              <a:t>PROJECTIONS OF STRAIGHT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IV.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and 30 mm above H.P and in the V.P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209800"/>
            <a:ext cx="721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V.</a:t>
            </a:r>
            <a:r>
              <a:rPr lang="en-US" sz="2300" dirty="0">
                <a:latin typeface="Calibri" pitchFamily="34" charset="0"/>
              </a:rPr>
              <a:t>Draw the projection of a straight line AB of 40 mm length is parallel to the H.P and inclined at 30° to the V.P. its end point A is 10 mm from the H.P and 15 mm from the V.P 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81200"/>
            <a:ext cx="3414713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 smtClean="0"/>
              <a:t>THANK YOU</a:t>
            </a:r>
            <a:endParaRPr lang="en-US" sz="7200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Parallel to the H.P.</a:t>
            </a:r>
            <a:endParaRPr lang="en-US"/>
          </a:p>
        </p:txBody>
      </p:sp>
      <p:graphicFrame>
        <p:nvGraphicFramePr>
          <p:cNvPr id="274444" name="Object 12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1026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Perpendicular to the H.P.</a:t>
            </a:r>
            <a:endParaRPr lang="en-US"/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2050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Inclined to the H.P.</a:t>
            </a:r>
            <a:endParaRPr lang="en-US"/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3074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Parallel to the V.P.</a:t>
            </a:r>
            <a:endParaRPr lang="en-US"/>
          </a:p>
        </p:txBody>
      </p:sp>
      <p:graphicFrame>
        <p:nvGraphicFramePr>
          <p:cNvPr id="279560" name="Object 8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4098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Perpendicular to the V.P.</a:t>
            </a:r>
            <a:endParaRPr lang="en-US"/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5122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281354" y="304801"/>
            <a:ext cx="3024554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en-GB"/>
              <a:t>Inclined to the V.P.</a:t>
            </a:r>
            <a:endParaRPr lang="en-US"/>
          </a:p>
        </p:txBody>
      </p:sp>
      <p:graphicFrame>
        <p:nvGraphicFramePr>
          <p:cNvPr id="281605" name="Object 5"/>
          <p:cNvGraphicFramePr>
            <a:graphicFrameLocks noChangeAspect="1"/>
          </p:cNvGraphicFramePr>
          <p:nvPr>
            <p:ph/>
          </p:nvPr>
        </p:nvGraphicFramePr>
        <p:xfrm>
          <a:off x="457200" y="1381126"/>
          <a:ext cx="8229600" cy="4791075"/>
        </p:xfrm>
        <a:graphic>
          <a:graphicData uri="http://schemas.openxmlformats.org/presentationml/2006/ole">
            <p:oleObj spid="_x0000_s6146" name="Drawing" r:id="rId3" imgW="9553680" imgH="5133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968</Words>
  <Application>Microsoft Office PowerPoint</Application>
  <PresentationFormat>On-screen Show (4:3)</PresentationFormat>
  <Paragraphs>127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Drawing</vt:lpstr>
      <vt:lpstr>INTRODUCTION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Usmans</dc:creator>
  <cp:lastModifiedBy>Usmans</cp:lastModifiedBy>
  <cp:revision>6</cp:revision>
  <dcterms:created xsi:type="dcterms:W3CDTF">2015-09-17T14:34:28Z</dcterms:created>
  <dcterms:modified xsi:type="dcterms:W3CDTF">2015-10-01T15:04:56Z</dcterms:modified>
</cp:coreProperties>
</file>