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0"/>
  </p:notesMasterIdLst>
  <p:handoutMasterIdLst>
    <p:handoutMasterId r:id="rId51"/>
  </p:handoutMasterIdLst>
  <p:sldIdLst>
    <p:sldId id="446" r:id="rId2"/>
    <p:sldId id="299" r:id="rId3"/>
    <p:sldId id="300" r:id="rId4"/>
    <p:sldId id="301" r:id="rId5"/>
    <p:sldId id="302" r:id="rId6"/>
    <p:sldId id="303" r:id="rId7"/>
    <p:sldId id="304" r:id="rId8"/>
    <p:sldId id="305" r:id="rId9"/>
    <p:sldId id="306" r:id="rId10"/>
    <p:sldId id="307" r:id="rId11"/>
    <p:sldId id="383" r:id="rId12"/>
    <p:sldId id="442" r:id="rId13"/>
    <p:sldId id="384" r:id="rId14"/>
    <p:sldId id="443" r:id="rId15"/>
    <p:sldId id="351" r:id="rId16"/>
    <p:sldId id="352" r:id="rId17"/>
    <p:sldId id="353" r:id="rId18"/>
    <p:sldId id="354" r:id="rId19"/>
    <p:sldId id="445" r:id="rId20"/>
    <p:sldId id="355" r:id="rId21"/>
    <p:sldId id="356" r:id="rId22"/>
    <p:sldId id="406" r:id="rId23"/>
    <p:sldId id="407" r:id="rId24"/>
    <p:sldId id="357" r:id="rId25"/>
    <p:sldId id="408" r:id="rId26"/>
    <p:sldId id="409" r:id="rId27"/>
    <p:sldId id="358" r:id="rId28"/>
    <p:sldId id="359" r:id="rId29"/>
    <p:sldId id="410" r:id="rId30"/>
    <p:sldId id="411" r:id="rId31"/>
    <p:sldId id="360" r:id="rId32"/>
    <p:sldId id="361" r:id="rId33"/>
    <p:sldId id="413" r:id="rId34"/>
    <p:sldId id="415" r:id="rId35"/>
    <p:sldId id="416" r:id="rId36"/>
    <p:sldId id="362" r:id="rId37"/>
    <p:sldId id="420" r:id="rId38"/>
    <p:sldId id="421" r:id="rId39"/>
    <p:sldId id="363" r:id="rId40"/>
    <p:sldId id="422" r:id="rId41"/>
    <p:sldId id="423" r:id="rId42"/>
    <p:sldId id="419" r:id="rId43"/>
    <p:sldId id="424" r:id="rId44"/>
    <p:sldId id="425" r:id="rId45"/>
    <p:sldId id="364" r:id="rId46"/>
    <p:sldId id="426" r:id="rId47"/>
    <p:sldId id="412" r:id="rId48"/>
    <p:sldId id="414" r:id="rId49"/>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6344" autoAdjust="0"/>
  </p:normalViewPr>
  <p:slideViewPr>
    <p:cSldViewPr>
      <p:cViewPr varScale="1">
        <p:scale>
          <a:sx n="90" d="100"/>
          <a:sy n="90" d="100"/>
        </p:scale>
        <p:origin x="143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36195" name="Rectangle 3"/>
          <p:cNvSpPr>
            <a:spLocks noGrp="1" noChangeArrowheads="1"/>
          </p:cNvSpPr>
          <p:nvPr>
            <p:ph type="dt" sz="quarter" idx="1"/>
          </p:nvPr>
        </p:nvSpPr>
        <p:spPr bwMode="auto">
          <a:xfrm>
            <a:off x="1588"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36196" name="Rectangle 4"/>
          <p:cNvSpPr>
            <a:spLocks noGrp="1" noChangeArrowheads="1"/>
          </p:cNvSpPr>
          <p:nvPr>
            <p:ph type="ftr" sz="quarter" idx="2"/>
          </p:nvPr>
        </p:nvSpPr>
        <p:spPr bwMode="auto">
          <a:xfrm>
            <a:off x="518160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p>
        </p:txBody>
      </p:sp>
      <p:sp>
        <p:nvSpPr>
          <p:cNvPr id="136197" name="Rectangle 5"/>
          <p:cNvSpPr>
            <a:spLocks noGrp="1" noChangeArrowheads="1"/>
          </p:cNvSpPr>
          <p:nvPr>
            <p:ph type="sldNum" sz="quarter" idx="3"/>
          </p:nvPr>
        </p:nvSpPr>
        <p:spPr bwMode="auto">
          <a:xfrm>
            <a:off x="1588"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C135F768-C582-4623-88CA-C80EE08EF985}" type="slidenum">
              <a:rPr lang="ar-SA"/>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7FB0952-3CB9-4C0E-B7FC-6661A2809FFD}" type="slidenum">
              <a:rPr lang="ar-SA"/>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1E1110-0B55-4804-BE90-3A280169FAC2}"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909715-A5F1-4C33-9487-428F218F4722}"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0258FF-9F2A-46D9-A6BF-A95C22509C98}"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71E9C95-63E1-49B6-8E1A-096A6800A1C0}"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8B7D80B-F417-4D81-BC0B-C179325A5329}"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788B47-54AB-441F-AC38-8251584CEBC0}"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F146BC-8151-44AE-8FC5-B6C5EB36B06B}"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74672FC-08AA-494C-91E4-423ABD37EFEF}"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7E9547-520E-4B75-9A55-6AF5332C4F79}"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ACAD926-1E5D-4902-BF58-E61CE27D80F9}"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CEF165F-4E6E-4F2F-8C3B-BB020BFE77F8}"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70DC39-1C88-4854-A4F0-B2F5CB89C4A2}"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EEAEF3-9AE2-473F-9D53-86B850663235}"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ar-SA"/>
              <a:t>انقر لتحرير نمط العنوان الرئيسي</a:t>
            </a:r>
            <a:endParaRPr lang="en-US"/>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a:t>انقر لتحرير أنماط النص الرئيسي</a:t>
            </a:r>
            <a:endParaRPr lang="en-US"/>
          </a:p>
          <a:p>
            <a:pPr lvl="1"/>
            <a:r>
              <a:rPr lang="ar-SA"/>
              <a:t>المستوى الثاني</a:t>
            </a:r>
            <a:endParaRPr lang="en-US"/>
          </a:p>
          <a:p>
            <a:pPr lvl="2"/>
            <a:r>
              <a:rPr lang="ar-SA"/>
              <a:t>المستوى الثالث</a:t>
            </a:r>
            <a:endParaRPr lang="en-US"/>
          </a:p>
          <a:p>
            <a:pPr lvl="3"/>
            <a:r>
              <a:rPr lang="ar-SA"/>
              <a:t>المستوى الرابع</a:t>
            </a:r>
            <a:endParaRPr lang="en-US"/>
          </a:p>
          <a:p>
            <a:pPr lvl="4"/>
            <a:r>
              <a:rPr lang="ar-SA"/>
              <a:t>المستوى الخامس</a:t>
            </a:r>
            <a:endParaRPr lang="en-US"/>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FBFE7B4-C754-45FD-B284-8242D142CA45}"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711FE0-1962-4603-852C-8E422670A41D}" type="slidenum">
              <a:rPr kumimoji="0" lang="ar-SA" sz="14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74" name="Rectangle 2"/>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sp3d>
        </p:spPr>
        <p:txBody>
          <a:bodyPr>
            <a:flatTx/>
          </a:bodyPr>
          <a:lstStyle/>
          <a:p>
            <a:br>
              <a:rPr lang="en-US" sz="6000" dirty="0">
                <a:solidFill>
                  <a:srgbClr val="FF0000"/>
                </a:solidFill>
              </a:rPr>
            </a:br>
            <a:r>
              <a:rPr lang="en-US" sz="7200" dirty="0">
                <a:solidFill>
                  <a:schemeClr val="bg1"/>
                </a:solidFill>
              </a:rPr>
              <a:t>Introduction</a:t>
            </a:r>
            <a:r>
              <a:rPr lang="en-US" sz="6000" dirty="0">
                <a:solidFill>
                  <a:schemeClr val="bg1"/>
                </a:solidFill>
              </a:rPr>
              <a:t> to</a:t>
            </a:r>
            <a:br>
              <a:rPr lang="en-US" sz="6000" dirty="0">
                <a:solidFill>
                  <a:schemeClr val="bg1"/>
                </a:solidFill>
              </a:rPr>
            </a:br>
            <a:r>
              <a:rPr lang="en-US" sz="6000" dirty="0">
                <a:solidFill>
                  <a:schemeClr val="bg1"/>
                </a:solidFill>
              </a:rPr>
              <a:t> </a:t>
            </a:r>
            <a:r>
              <a:rPr lang="en-US" sz="8800" dirty="0">
                <a:solidFill>
                  <a:srgbClr val="FF0000"/>
                </a:solidFill>
              </a:rPr>
              <a:t>H</a:t>
            </a:r>
            <a:r>
              <a:rPr lang="en-US" sz="8800" dirty="0"/>
              <a:t>T</a:t>
            </a:r>
            <a:r>
              <a:rPr lang="en-US" sz="8800" dirty="0">
                <a:solidFill>
                  <a:schemeClr val="bg1"/>
                </a:solidFill>
              </a:rPr>
              <a:t>M</a:t>
            </a:r>
            <a:r>
              <a:rPr lang="en-US" sz="8800" dirty="0">
                <a:solidFill>
                  <a:srgbClr val="FFFF00"/>
                </a:solidFill>
              </a:rPr>
              <a:t>L </a:t>
            </a:r>
            <a:r>
              <a:rPr lang="en-US" sz="4800" dirty="0">
                <a:solidFill>
                  <a:srgbClr val="FFFF00"/>
                </a:solidFill>
              </a:rPr>
              <a:t>Part 2</a:t>
            </a:r>
            <a:br>
              <a:rPr lang="en-US" sz="8800" dirty="0">
                <a:solidFill>
                  <a:schemeClr val="bg1"/>
                </a:solidFill>
              </a:rPr>
            </a:br>
            <a:endParaRPr lang="en-US" sz="8800" dirty="0">
              <a:solidFill>
                <a:schemeClr val="bg1"/>
              </a:solidFill>
            </a:endParaRPr>
          </a:p>
        </p:txBody>
      </p:sp>
      <p:grpSp>
        <p:nvGrpSpPr>
          <p:cNvPr id="3076" name="Group 4"/>
          <p:cNvGrpSpPr>
            <a:grpSpLocks/>
          </p:cNvGrpSpPr>
          <p:nvPr/>
        </p:nvGrpSpPr>
        <p:grpSpPr bwMode="auto">
          <a:xfrm>
            <a:off x="685800" y="5105400"/>
            <a:ext cx="925513" cy="1068388"/>
            <a:chOff x="480" y="3168"/>
            <a:chExt cx="583" cy="673"/>
          </a:xfrm>
        </p:grpSpPr>
        <p:sp>
          <p:nvSpPr>
            <p:cNvPr id="3077" name="Freeform 5"/>
            <p:cNvSpPr>
              <a:spLocks/>
            </p:cNvSpPr>
            <p:nvPr/>
          </p:nvSpPr>
          <p:spPr bwMode="auto">
            <a:xfrm>
              <a:off x="487" y="3172"/>
              <a:ext cx="418" cy="663"/>
            </a:xfrm>
            <a:custGeom>
              <a:avLst/>
              <a:gdLst/>
              <a:ahLst/>
              <a:cxnLst>
                <a:cxn ang="0">
                  <a:pos x="2389" y="220"/>
                </a:cxn>
                <a:cxn ang="0">
                  <a:pos x="1751" y="45"/>
                </a:cxn>
                <a:cxn ang="0">
                  <a:pos x="639" y="0"/>
                </a:cxn>
                <a:cxn ang="0">
                  <a:pos x="78" y="123"/>
                </a:cxn>
                <a:cxn ang="0">
                  <a:pos x="72" y="1024"/>
                </a:cxn>
                <a:cxn ang="0">
                  <a:pos x="251" y="1767"/>
                </a:cxn>
                <a:cxn ang="0">
                  <a:pos x="418" y="1805"/>
                </a:cxn>
                <a:cxn ang="0">
                  <a:pos x="251" y="2307"/>
                </a:cxn>
                <a:cxn ang="0">
                  <a:pos x="407" y="2862"/>
                </a:cxn>
                <a:cxn ang="0">
                  <a:pos x="226" y="2881"/>
                </a:cxn>
                <a:cxn ang="0">
                  <a:pos x="0" y="3571"/>
                </a:cxn>
                <a:cxn ang="0">
                  <a:pos x="116" y="3668"/>
                </a:cxn>
                <a:cxn ang="0">
                  <a:pos x="2389" y="3687"/>
                </a:cxn>
                <a:cxn ang="0">
                  <a:pos x="2492" y="3539"/>
                </a:cxn>
                <a:cxn ang="0">
                  <a:pos x="2171" y="2862"/>
                </a:cxn>
                <a:cxn ang="0">
                  <a:pos x="1990" y="2862"/>
                </a:cxn>
                <a:cxn ang="0">
                  <a:pos x="2233" y="2339"/>
                </a:cxn>
                <a:cxn ang="0">
                  <a:pos x="1996" y="1965"/>
                </a:cxn>
                <a:cxn ang="0">
                  <a:pos x="2036" y="1838"/>
                </a:cxn>
                <a:cxn ang="0">
                  <a:pos x="2176" y="1798"/>
                </a:cxn>
                <a:cxn ang="0">
                  <a:pos x="2349" y="1064"/>
                </a:cxn>
                <a:cxn ang="0">
                  <a:pos x="2389" y="220"/>
                </a:cxn>
                <a:cxn ang="0">
                  <a:pos x="2389" y="220"/>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78" name="Freeform 6"/>
            <p:cNvSpPr>
              <a:spLocks/>
            </p:cNvSpPr>
            <p:nvPr/>
          </p:nvSpPr>
          <p:spPr bwMode="auto">
            <a:xfrm>
              <a:off x="495" y="3188"/>
              <a:ext cx="411" cy="645"/>
            </a:xfrm>
            <a:custGeom>
              <a:avLst/>
              <a:gdLst/>
              <a:ahLst/>
              <a:cxnLst>
                <a:cxn ang="0">
                  <a:pos x="69" y="108"/>
                </a:cxn>
                <a:cxn ang="0">
                  <a:pos x="650" y="0"/>
                </a:cxn>
                <a:cxn ang="0">
                  <a:pos x="1648" y="27"/>
                </a:cxn>
                <a:cxn ang="0">
                  <a:pos x="2306" y="125"/>
                </a:cxn>
                <a:cxn ang="0">
                  <a:pos x="2331" y="734"/>
                </a:cxn>
                <a:cxn ang="0">
                  <a:pos x="2116" y="1734"/>
                </a:cxn>
                <a:cxn ang="0">
                  <a:pos x="1966" y="1783"/>
                </a:cxn>
                <a:cxn ang="0">
                  <a:pos x="2173" y="2283"/>
                </a:cxn>
                <a:cxn ang="0">
                  <a:pos x="1966" y="2792"/>
                </a:cxn>
                <a:cxn ang="0">
                  <a:pos x="2131" y="2800"/>
                </a:cxn>
                <a:cxn ang="0">
                  <a:pos x="2449" y="3376"/>
                </a:cxn>
                <a:cxn ang="0">
                  <a:pos x="2407" y="3534"/>
                </a:cxn>
                <a:cxn ang="0">
                  <a:pos x="76" y="3593"/>
                </a:cxn>
                <a:cxn ang="0">
                  <a:pos x="0" y="3444"/>
                </a:cxn>
                <a:cxn ang="0">
                  <a:pos x="232" y="2832"/>
                </a:cxn>
                <a:cxn ang="0">
                  <a:pos x="496" y="2807"/>
                </a:cxn>
                <a:cxn ang="0">
                  <a:pos x="265" y="2271"/>
                </a:cxn>
                <a:cxn ang="0">
                  <a:pos x="825" y="2279"/>
                </a:cxn>
                <a:cxn ang="0">
                  <a:pos x="291" y="2175"/>
                </a:cxn>
                <a:cxn ang="0">
                  <a:pos x="384" y="1692"/>
                </a:cxn>
                <a:cxn ang="0">
                  <a:pos x="234" y="1650"/>
                </a:cxn>
                <a:cxn ang="0">
                  <a:pos x="94" y="834"/>
                </a:cxn>
                <a:cxn ang="0">
                  <a:pos x="69" y="108"/>
                </a:cxn>
                <a:cxn ang="0">
                  <a:pos x="69" y="108"/>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79" name="Freeform 7"/>
            <p:cNvSpPr>
              <a:spLocks/>
            </p:cNvSpPr>
            <p:nvPr/>
          </p:nvSpPr>
          <p:spPr bwMode="auto">
            <a:xfrm>
              <a:off x="951" y="3740"/>
              <a:ext cx="106" cy="88"/>
            </a:xfrm>
            <a:custGeom>
              <a:avLst/>
              <a:gdLst/>
              <a:ahLst/>
              <a:cxnLst>
                <a:cxn ang="0">
                  <a:pos x="406" y="75"/>
                </a:cxn>
                <a:cxn ang="0">
                  <a:pos x="332" y="0"/>
                </a:cxn>
                <a:cxn ang="0">
                  <a:pos x="57" y="25"/>
                </a:cxn>
                <a:cxn ang="0">
                  <a:pos x="0" y="116"/>
                </a:cxn>
                <a:cxn ang="0">
                  <a:pos x="83" y="367"/>
                </a:cxn>
                <a:cxn ang="0">
                  <a:pos x="315" y="491"/>
                </a:cxn>
                <a:cxn ang="0">
                  <a:pos x="574" y="417"/>
                </a:cxn>
                <a:cxn ang="0">
                  <a:pos x="633" y="274"/>
                </a:cxn>
                <a:cxn ang="0">
                  <a:pos x="406" y="75"/>
                </a:cxn>
                <a:cxn ang="0">
                  <a:pos x="406" y="75"/>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0" name="Freeform 8"/>
            <p:cNvSpPr>
              <a:spLocks/>
            </p:cNvSpPr>
            <p:nvPr/>
          </p:nvSpPr>
          <p:spPr bwMode="auto">
            <a:xfrm>
              <a:off x="551" y="3228"/>
              <a:ext cx="283" cy="228"/>
            </a:xfrm>
            <a:custGeom>
              <a:avLst/>
              <a:gdLst/>
              <a:ahLst/>
              <a:cxnLst>
                <a:cxn ang="0">
                  <a:pos x="0" y="84"/>
                </a:cxn>
                <a:cxn ang="0">
                  <a:pos x="15" y="650"/>
                </a:cxn>
                <a:cxn ang="0">
                  <a:pos x="99" y="1182"/>
                </a:cxn>
                <a:cxn ang="0">
                  <a:pos x="557" y="1249"/>
                </a:cxn>
                <a:cxn ang="0">
                  <a:pos x="1131" y="1266"/>
                </a:cxn>
                <a:cxn ang="0">
                  <a:pos x="1540" y="1224"/>
                </a:cxn>
                <a:cxn ang="0">
                  <a:pos x="1688" y="732"/>
                </a:cxn>
                <a:cxn ang="0">
                  <a:pos x="1663" y="74"/>
                </a:cxn>
                <a:cxn ang="0">
                  <a:pos x="1165" y="25"/>
                </a:cxn>
                <a:cxn ang="0">
                  <a:pos x="407" y="0"/>
                </a:cxn>
                <a:cxn ang="0">
                  <a:pos x="0" y="84"/>
                </a:cxn>
                <a:cxn ang="0">
                  <a:pos x="0" y="84"/>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1" name="Freeform 9"/>
            <p:cNvSpPr>
              <a:spLocks/>
            </p:cNvSpPr>
            <p:nvPr/>
          </p:nvSpPr>
          <p:spPr bwMode="auto">
            <a:xfrm>
              <a:off x="536" y="3592"/>
              <a:ext cx="342" cy="153"/>
            </a:xfrm>
            <a:custGeom>
              <a:avLst/>
              <a:gdLst/>
              <a:ahLst/>
              <a:cxnLst>
                <a:cxn ang="0">
                  <a:pos x="0" y="24"/>
                </a:cxn>
                <a:cxn ang="0">
                  <a:pos x="118" y="524"/>
                </a:cxn>
                <a:cxn ang="0">
                  <a:pos x="625" y="640"/>
                </a:cxn>
                <a:cxn ang="0">
                  <a:pos x="1807" y="650"/>
                </a:cxn>
                <a:cxn ang="0">
                  <a:pos x="2039" y="849"/>
                </a:cxn>
                <a:cxn ang="0">
                  <a:pos x="1857" y="532"/>
                </a:cxn>
                <a:cxn ang="0">
                  <a:pos x="1682" y="517"/>
                </a:cxn>
                <a:cxn ang="0">
                  <a:pos x="1931" y="0"/>
                </a:cxn>
                <a:cxn ang="0">
                  <a:pos x="733" y="115"/>
                </a:cxn>
                <a:cxn ang="0">
                  <a:pos x="642" y="441"/>
                </a:cxn>
                <a:cxn ang="0">
                  <a:pos x="591" y="58"/>
                </a:cxn>
                <a:cxn ang="0">
                  <a:pos x="0" y="24"/>
                </a:cxn>
                <a:cxn ang="0">
                  <a:pos x="0" y="24"/>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2" name="Freeform 10"/>
            <p:cNvSpPr>
              <a:spLocks/>
            </p:cNvSpPr>
            <p:nvPr/>
          </p:nvSpPr>
          <p:spPr bwMode="auto">
            <a:xfrm>
              <a:off x="491" y="3788"/>
              <a:ext cx="412" cy="45"/>
            </a:xfrm>
            <a:custGeom>
              <a:avLst/>
              <a:gdLst/>
              <a:ahLst/>
              <a:cxnLst>
                <a:cxn ang="0">
                  <a:pos x="0" y="100"/>
                </a:cxn>
                <a:cxn ang="0">
                  <a:pos x="159" y="142"/>
                </a:cxn>
                <a:cxn ang="0">
                  <a:pos x="2347" y="133"/>
                </a:cxn>
                <a:cxn ang="0">
                  <a:pos x="2455" y="0"/>
                </a:cxn>
                <a:cxn ang="0">
                  <a:pos x="2431" y="209"/>
                </a:cxn>
                <a:cxn ang="0">
                  <a:pos x="2305" y="251"/>
                </a:cxn>
                <a:cxn ang="0">
                  <a:pos x="76" y="241"/>
                </a:cxn>
                <a:cxn ang="0">
                  <a:pos x="0" y="100"/>
                </a:cxn>
                <a:cxn ang="0">
                  <a:pos x="0" y="100"/>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3" name="Freeform 11"/>
            <p:cNvSpPr>
              <a:spLocks/>
            </p:cNvSpPr>
            <p:nvPr/>
          </p:nvSpPr>
          <p:spPr bwMode="auto">
            <a:xfrm>
              <a:off x="524" y="3204"/>
              <a:ext cx="368" cy="361"/>
            </a:xfrm>
            <a:custGeom>
              <a:avLst/>
              <a:gdLst/>
              <a:ahLst/>
              <a:cxnLst>
                <a:cxn ang="0">
                  <a:pos x="41" y="158"/>
                </a:cxn>
                <a:cxn ang="0">
                  <a:pos x="0" y="741"/>
                </a:cxn>
                <a:cxn ang="0">
                  <a:pos x="59" y="1557"/>
                </a:cxn>
                <a:cxn ang="0">
                  <a:pos x="598" y="1699"/>
                </a:cxn>
                <a:cxn ang="0">
                  <a:pos x="1056" y="2000"/>
                </a:cxn>
                <a:cxn ang="0">
                  <a:pos x="1680" y="2007"/>
                </a:cxn>
                <a:cxn ang="0">
                  <a:pos x="1840" y="1633"/>
                </a:cxn>
                <a:cxn ang="0">
                  <a:pos x="1956" y="1616"/>
                </a:cxn>
                <a:cxn ang="0">
                  <a:pos x="2138" y="874"/>
                </a:cxn>
                <a:cxn ang="0">
                  <a:pos x="2195" y="72"/>
                </a:cxn>
                <a:cxn ang="0">
                  <a:pos x="1553" y="0"/>
                </a:cxn>
                <a:cxn ang="0">
                  <a:pos x="484" y="65"/>
                </a:cxn>
                <a:cxn ang="0">
                  <a:pos x="1836" y="226"/>
                </a:cxn>
                <a:cxn ang="0">
                  <a:pos x="1781" y="1433"/>
                </a:cxn>
                <a:cxn ang="0">
                  <a:pos x="998" y="1490"/>
                </a:cxn>
                <a:cxn ang="0">
                  <a:pos x="216" y="1399"/>
                </a:cxn>
                <a:cxn ang="0">
                  <a:pos x="142" y="259"/>
                </a:cxn>
                <a:cxn ang="0">
                  <a:pos x="41" y="158"/>
                </a:cxn>
                <a:cxn ang="0">
                  <a:pos x="41" y="158"/>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4" name="Freeform 12"/>
            <p:cNvSpPr>
              <a:spLocks/>
            </p:cNvSpPr>
            <p:nvPr/>
          </p:nvSpPr>
          <p:spPr bwMode="auto">
            <a:xfrm>
              <a:off x="596" y="3228"/>
              <a:ext cx="231" cy="229"/>
            </a:xfrm>
            <a:custGeom>
              <a:avLst/>
              <a:gdLst/>
              <a:ahLst/>
              <a:cxnLst>
                <a:cxn ang="0">
                  <a:pos x="1355" y="74"/>
                </a:cxn>
                <a:cxn ang="0">
                  <a:pos x="1372" y="783"/>
                </a:cxn>
                <a:cxn ang="0">
                  <a:pos x="1289" y="1217"/>
                </a:cxn>
                <a:cxn ang="0">
                  <a:pos x="857" y="1274"/>
                </a:cxn>
                <a:cxn ang="0">
                  <a:pos x="333" y="1274"/>
                </a:cxn>
                <a:cxn ang="0">
                  <a:pos x="0" y="1207"/>
                </a:cxn>
                <a:cxn ang="0">
                  <a:pos x="599" y="1125"/>
                </a:cxn>
                <a:cxn ang="0">
                  <a:pos x="1089" y="799"/>
                </a:cxn>
                <a:cxn ang="0">
                  <a:pos x="1047" y="291"/>
                </a:cxn>
                <a:cxn ang="0">
                  <a:pos x="190" y="0"/>
                </a:cxn>
                <a:cxn ang="0">
                  <a:pos x="1355" y="74"/>
                </a:cxn>
                <a:cxn ang="0">
                  <a:pos x="1355" y="74"/>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5" name="Freeform 13"/>
            <p:cNvSpPr>
              <a:spLocks/>
            </p:cNvSpPr>
            <p:nvPr/>
          </p:nvSpPr>
          <p:spPr bwMode="auto">
            <a:xfrm>
              <a:off x="725" y="3618"/>
              <a:ext cx="103" cy="26"/>
            </a:xfrm>
            <a:custGeom>
              <a:avLst/>
              <a:gdLst/>
              <a:ahLst/>
              <a:cxnLst>
                <a:cxn ang="0">
                  <a:pos x="78" y="15"/>
                </a:cxn>
                <a:cxn ang="0">
                  <a:pos x="0" y="137"/>
                </a:cxn>
                <a:cxn ang="0">
                  <a:pos x="532" y="144"/>
                </a:cxn>
                <a:cxn ang="0">
                  <a:pos x="620" y="0"/>
                </a:cxn>
                <a:cxn ang="0">
                  <a:pos x="78" y="15"/>
                </a:cxn>
                <a:cxn ang="0">
                  <a:pos x="78" y="15"/>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6" name="Freeform 14"/>
            <p:cNvSpPr>
              <a:spLocks/>
            </p:cNvSpPr>
            <p:nvPr/>
          </p:nvSpPr>
          <p:spPr bwMode="auto">
            <a:xfrm>
              <a:off x="969" y="3743"/>
              <a:ext cx="92" cy="88"/>
            </a:xfrm>
            <a:custGeom>
              <a:avLst/>
              <a:gdLst/>
              <a:ahLst/>
              <a:cxnLst>
                <a:cxn ang="0">
                  <a:pos x="0" y="249"/>
                </a:cxn>
                <a:cxn ang="0">
                  <a:pos x="175" y="357"/>
                </a:cxn>
                <a:cxn ang="0">
                  <a:pos x="367" y="348"/>
                </a:cxn>
                <a:cxn ang="0">
                  <a:pos x="325" y="197"/>
                </a:cxn>
                <a:cxn ang="0">
                  <a:pos x="91" y="106"/>
                </a:cxn>
                <a:cxn ang="0">
                  <a:pos x="258" y="74"/>
                </a:cxn>
                <a:cxn ang="0">
                  <a:pos x="17" y="32"/>
                </a:cxn>
                <a:cxn ang="0">
                  <a:pos x="192" y="0"/>
                </a:cxn>
                <a:cxn ang="0">
                  <a:pos x="266" y="15"/>
                </a:cxn>
                <a:cxn ang="0">
                  <a:pos x="549" y="298"/>
                </a:cxn>
                <a:cxn ang="0">
                  <a:pos x="458" y="448"/>
                </a:cxn>
                <a:cxn ang="0">
                  <a:pos x="118" y="490"/>
                </a:cxn>
                <a:cxn ang="0">
                  <a:pos x="0" y="249"/>
                </a:cxn>
                <a:cxn ang="0">
                  <a:pos x="0" y="249"/>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7" name="Freeform 15"/>
            <p:cNvSpPr>
              <a:spLocks/>
            </p:cNvSpPr>
            <p:nvPr/>
          </p:nvSpPr>
          <p:spPr bwMode="auto">
            <a:xfrm>
              <a:off x="525" y="3718"/>
              <a:ext cx="251" cy="75"/>
            </a:xfrm>
            <a:custGeom>
              <a:avLst/>
              <a:gdLst/>
              <a:ahLst/>
              <a:cxnLst>
                <a:cxn ang="0">
                  <a:pos x="84" y="0"/>
                </a:cxn>
                <a:cxn ang="0">
                  <a:pos x="1433" y="25"/>
                </a:cxn>
                <a:cxn ang="0">
                  <a:pos x="1500" y="409"/>
                </a:cxn>
                <a:cxn ang="0">
                  <a:pos x="0" y="416"/>
                </a:cxn>
                <a:cxn ang="0">
                  <a:pos x="84" y="0"/>
                </a:cxn>
                <a:cxn ang="0">
                  <a:pos x="84" y="0"/>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8" name="Freeform 16"/>
            <p:cNvSpPr>
              <a:spLocks/>
            </p:cNvSpPr>
            <p:nvPr/>
          </p:nvSpPr>
          <p:spPr bwMode="auto">
            <a:xfrm>
              <a:off x="796" y="3715"/>
              <a:ext cx="71" cy="75"/>
            </a:xfrm>
            <a:custGeom>
              <a:avLst/>
              <a:gdLst/>
              <a:ahLst/>
              <a:cxnLst>
                <a:cxn ang="0">
                  <a:pos x="283" y="76"/>
                </a:cxn>
                <a:cxn ang="0">
                  <a:pos x="217" y="0"/>
                </a:cxn>
                <a:cxn ang="0">
                  <a:pos x="0" y="17"/>
                </a:cxn>
                <a:cxn ang="0">
                  <a:pos x="125" y="416"/>
                </a:cxn>
                <a:cxn ang="0">
                  <a:pos x="424" y="401"/>
                </a:cxn>
                <a:cxn ang="0">
                  <a:pos x="283" y="76"/>
                </a:cxn>
                <a:cxn ang="0">
                  <a:pos x="283" y="76"/>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89" name="Freeform 17"/>
            <p:cNvSpPr>
              <a:spLocks/>
            </p:cNvSpPr>
            <p:nvPr/>
          </p:nvSpPr>
          <p:spPr bwMode="auto">
            <a:xfrm>
              <a:off x="954" y="3748"/>
              <a:ext cx="49" cy="45"/>
            </a:xfrm>
            <a:custGeom>
              <a:avLst/>
              <a:gdLst/>
              <a:ahLst/>
              <a:cxnLst>
                <a:cxn ang="0">
                  <a:pos x="57" y="0"/>
                </a:cxn>
                <a:cxn ang="0">
                  <a:pos x="0" y="42"/>
                </a:cxn>
                <a:cxn ang="0">
                  <a:pos x="40" y="200"/>
                </a:cxn>
                <a:cxn ang="0">
                  <a:pos x="298" y="249"/>
                </a:cxn>
                <a:cxn ang="0">
                  <a:pos x="66" y="74"/>
                </a:cxn>
                <a:cxn ang="0">
                  <a:pos x="57" y="0"/>
                </a:cxn>
                <a:cxn ang="0">
                  <a:pos x="57" y="0"/>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0" name="Freeform 18"/>
            <p:cNvSpPr>
              <a:spLocks/>
            </p:cNvSpPr>
            <p:nvPr/>
          </p:nvSpPr>
          <p:spPr bwMode="auto">
            <a:xfrm>
              <a:off x="529" y="3216"/>
              <a:ext cx="328" cy="250"/>
            </a:xfrm>
            <a:custGeom>
              <a:avLst/>
              <a:gdLst/>
              <a:ahLst/>
              <a:cxnLst>
                <a:cxn ang="0">
                  <a:pos x="0" y="91"/>
                </a:cxn>
                <a:cxn ang="0">
                  <a:pos x="424" y="0"/>
                </a:cxn>
                <a:cxn ang="0">
                  <a:pos x="1456" y="24"/>
                </a:cxn>
                <a:cxn ang="0">
                  <a:pos x="1954" y="123"/>
                </a:cxn>
                <a:cxn ang="0">
                  <a:pos x="1897" y="273"/>
                </a:cxn>
                <a:cxn ang="0">
                  <a:pos x="1897" y="766"/>
                </a:cxn>
                <a:cxn ang="0">
                  <a:pos x="1754" y="1391"/>
                </a:cxn>
                <a:cxn ang="0">
                  <a:pos x="1646" y="1298"/>
                </a:cxn>
                <a:cxn ang="0">
                  <a:pos x="1754" y="857"/>
                </a:cxn>
                <a:cxn ang="0">
                  <a:pos x="1722" y="182"/>
                </a:cxn>
                <a:cxn ang="0">
                  <a:pos x="1190" y="98"/>
                </a:cxn>
                <a:cxn ang="0">
                  <a:pos x="739" y="81"/>
                </a:cxn>
                <a:cxn ang="0">
                  <a:pos x="224" y="150"/>
                </a:cxn>
                <a:cxn ang="0">
                  <a:pos x="182" y="724"/>
                </a:cxn>
                <a:cxn ang="0">
                  <a:pos x="241" y="1241"/>
                </a:cxn>
                <a:cxn ang="0">
                  <a:pos x="158" y="1332"/>
                </a:cxn>
                <a:cxn ang="0">
                  <a:pos x="32" y="741"/>
                </a:cxn>
                <a:cxn ang="0">
                  <a:pos x="49" y="157"/>
                </a:cxn>
                <a:cxn ang="0">
                  <a:pos x="0" y="91"/>
                </a:cxn>
                <a:cxn ang="0">
                  <a:pos x="0" y="91"/>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1" name="Freeform 19"/>
            <p:cNvSpPr>
              <a:spLocks/>
            </p:cNvSpPr>
            <p:nvPr/>
          </p:nvSpPr>
          <p:spPr bwMode="auto">
            <a:xfrm>
              <a:off x="515" y="3168"/>
              <a:ext cx="355" cy="39"/>
            </a:xfrm>
            <a:custGeom>
              <a:avLst/>
              <a:gdLst/>
              <a:ahLst/>
              <a:cxnLst>
                <a:cxn ang="0">
                  <a:pos x="0" y="125"/>
                </a:cxn>
                <a:cxn ang="0">
                  <a:pos x="483" y="0"/>
                </a:cxn>
                <a:cxn ang="0">
                  <a:pos x="1589" y="41"/>
                </a:cxn>
                <a:cxn ang="0">
                  <a:pos x="2114" y="216"/>
                </a:cxn>
                <a:cxn ang="0">
                  <a:pos x="1490" y="83"/>
                </a:cxn>
                <a:cxn ang="0">
                  <a:pos x="591" y="51"/>
                </a:cxn>
                <a:cxn ang="0">
                  <a:pos x="0" y="125"/>
                </a:cxn>
                <a:cxn ang="0">
                  <a:pos x="0" y="12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2" name="Freeform 20"/>
            <p:cNvSpPr>
              <a:spLocks/>
            </p:cNvSpPr>
            <p:nvPr/>
          </p:nvSpPr>
          <p:spPr bwMode="auto">
            <a:xfrm>
              <a:off x="497" y="3237"/>
              <a:ext cx="392" cy="291"/>
            </a:xfrm>
            <a:custGeom>
              <a:avLst/>
              <a:gdLst/>
              <a:ahLst/>
              <a:cxnLst>
                <a:cxn ang="0">
                  <a:pos x="2338" y="83"/>
                </a:cxn>
                <a:cxn ang="0">
                  <a:pos x="2306" y="800"/>
                </a:cxn>
                <a:cxn ang="0">
                  <a:pos x="2163" y="1425"/>
                </a:cxn>
                <a:cxn ang="0">
                  <a:pos x="2106" y="1475"/>
                </a:cxn>
                <a:cxn ang="0">
                  <a:pos x="1914" y="1516"/>
                </a:cxn>
                <a:cxn ang="0">
                  <a:pos x="1865" y="1615"/>
                </a:cxn>
                <a:cxn ang="0">
                  <a:pos x="500" y="1591"/>
                </a:cxn>
                <a:cxn ang="0">
                  <a:pos x="416" y="1458"/>
                </a:cxn>
                <a:cxn ang="0">
                  <a:pos x="192" y="1450"/>
                </a:cxn>
                <a:cxn ang="0">
                  <a:pos x="84" y="1115"/>
                </a:cxn>
                <a:cxn ang="0">
                  <a:pos x="0" y="699"/>
                </a:cxn>
                <a:cxn ang="0">
                  <a:pos x="7" y="0"/>
                </a:cxn>
                <a:cxn ang="0">
                  <a:pos x="59" y="674"/>
                </a:cxn>
                <a:cxn ang="0">
                  <a:pos x="232" y="1366"/>
                </a:cxn>
                <a:cxn ang="0">
                  <a:pos x="633" y="1440"/>
                </a:cxn>
                <a:cxn ang="0">
                  <a:pos x="1756" y="1482"/>
                </a:cxn>
                <a:cxn ang="0">
                  <a:pos x="2064" y="1433"/>
                </a:cxn>
                <a:cxn ang="0">
                  <a:pos x="2281" y="633"/>
                </a:cxn>
                <a:cxn ang="0">
                  <a:pos x="2338" y="83"/>
                </a:cxn>
                <a:cxn ang="0">
                  <a:pos x="2338" y="83"/>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3" name="Freeform 21"/>
            <p:cNvSpPr>
              <a:spLocks/>
            </p:cNvSpPr>
            <p:nvPr/>
          </p:nvSpPr>
          <p:spPr bwMode="auto">
            <a:xfrm>
              <a:off x="569" y="3515"/>
              <a:ext cx="334" cy="279"/>
            </a:xfrm>
            <a:custGeom>
              <a:avLst/>
              <a:gdLst/>
              <a:ahLst/>
              <a:cxnLst>
                <a:cxn ang="0">
                  <a:pos x="1527" y="0"/>
                </a:cxn>
                <a:cxn ang="0">
                  <a:pos x="1793" y="408"/>
                </a:cxn>
                <a:cxn ang="0">
                  <a:pos x="1584" y="916"/>
                </a:cxn>
                <a:cxn ang="0">
                  <a:pos x="1702" y="933"/>
                </a:cxn>
                <a:cxn ang="0">
                  <a:pos x="1992" y="1551"/>
                </a:cxn>
                <a:cxn ang="0">
                  <a:pos x="1643" y="1000"/>
                </a:cxn>
                <a:cxn ang="0">
                  <a:pos x="0" y="963"/>
                </a:cxn>
                <a:cxn ang="0">
                  <a:pos x="1443" y="925"/>
                </a:cxn>
                <a:cxn ang="0">
                  <a:pos x="1692" y="475"/>
                </a:cxn>
                <a:cxn ang="0">
                  <a:pos x="1236" y="492"/>
                </a:cxn>
                <a:cxn ang="0">
                  <a:pos x="778" y="317"/>
                </a:cxn>
                <a:cxn ang="0">
                  <a:pos x="229" y="300"/>
                </a:cxn>
                <a:cxn ang="0">
                  <a:pos x="137" y="216"/>
                </a:cxn>
                <a:cxn ang="0">
                  <a:pos x="229" y="83"/>
                </a:cxn>
                <a:cxn ang="0">
                  <a:pos x="219" y="201"/>
                </a:cxn>
                <a:cxn ang="0">
                  <a:pos x="1251" y="226"/>
                </a:cxn>
                <a:cxn ang="0">
                  <a:pos x="1226" y="100"/>
                </a:cxn>
                <a:cxn ang="0">
                  <a:pos x="1460" y="93"/>
                </a:cxn>
                <a:cxn ang="0">
                  <a:pos x="1527" y="0"/>
                </a:cxn>
                <a:cxn ang="0">
                  <a:pos x="1527" y="0"/>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4" name="Freeform 22"/>
            <p:cNvSpPr>
              <a:spLocks/>
            </p:cNvSpPr>
            <p:nvPr/>
          </p:nvSpPr>
          <p:spPr bwMode="auto">
            <a:xfrm>
              <a:off x="641" y="3529"/>
              <a:ext cx="99" cy="16"/>
            </a:xfrm>
            <a:custGeom>
              <a:avLst/>
              <a:gdLst/>
              <a:ahLst/>
              <a:cxnLst>
                <a:cxn ang="0">
                  <a:pos x="0" y="0"/>
                </a:cxn>
                <a:cxn ang="0">
                  <a:pos x="116" y="66"/>
                </a:cxn>
                <a:cxn ang="0">
                  <a:pos x="500" y="83"/>
                </a:cxn>
                <a:cxn ang="0">
                  <a:pos x="591" y="0"/>
                </a:cxn>
                <a:cxn ang="0">
                  <a:pos x="0" y="0"/>
                </a:cxn>
                <a:cxn ang="0">
                  <a:pos x="0" y="0"/>
                </a:cxn>
              </a:cxnLst>
              <a:rect l="0" t="0" r="r" b="b"/>
              <a:pathLst>
                <a:path w="591" h="83">
                  <a:moveTo>
                    <a:pt x="0" y="0"/>
                  </a:moveTo>
                  <a:lnTo>
                    <a:pt x="116" y="66"/>
                  </a:lnTo>
                  <a:lnTo>
                    <a:pt x="500" y="83"/>
                  </a:lnTo>
                  <a:lnTo>
                    <a:pt x="591" y="0"/>
                  </a:lnTo>
                  <a:lnTo>
                    <a:pt x="0" y="0"/>
                  </a:lnTo>
                  <a:lnTo>
                    <a:pt x="0"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5" name="Freeform 23"/>
            <p:cNvSpPr>
              <a:spLocks/>
            </p:cNvSpPr>
            <p:nvPr/>
          </p:nvSpPr>
          <p:spPr bwMode="auto">
            <a:xfrm>
              <a:off x="519" y="3507"/>
              <a:ext cx="126" cy="172"/>
            </a:xfrm>
            <a:custGeom>
              <a:avLst/>
              <a:gdLst/>
              <a:ahLst/>
              <a:cxnLst>
                <a:cxn ang="0">
                  <a:pos x="207" y="0"/>
                </a:cxn>
                <a:cxn ang="0">
                  <a:pos x="0" y="441"/>
                </a:cxn>
                <a:cxn ang="0">
                  <a:pos x="217" y="958"/>
                </a:cxn>
                <a:cxn ang="0">
                  <a:pos x="148" y="555"/>
                </a:cxn>
                <a:cxn ang="0">
                  <a:pos x="532" y="567"/>
                </a:cxn>
                <a:cxn ang="0">
                  <a:pos x="699" y="833"/>
                </a:cxn>
                <a:cxn ang="0">
                  <a:pos x="736" y="941"/>
                </a:cxn>
                <a:cxn ang="0">
                  <a:pos x="749" y="517"/>
                </a:cxn>
                <a:cxn ang="0">
                  <a:pos x="65" y="458"/>
                </a:cxn>
                <a:cxn ang="0">
                  <a:pos x="207" y="0"/>
                </a:cxn>
                <a:cxn ang="0">
                  <a:pos x="207" y="0"/>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6" name="Freeform 24"/>
            <p:cNvSpPr>
              <a:spLocks/>
            </p:cNvSpPr>
            <p:nvPr/>
          </p:nvSpPr>
          <p:spPr bwMode="auto">
            <a:xfrm>
              <a:off x="480" y="3691"/>
              <a:ext cx="423" cy="147"/>
            </a:xfrm>
            <a:custGeom>
              <a:avLst/>
              <a:gdLst/>
              <a:ahLst/>
              <a:cxnLst>
                <a:cxn ang="0">
                  <a:pos x="276" y="0"/>
                </a:cxn>
                <a:cxn ang="0">
                  <a:pos x="0" y="667"/>
                </a:cxn>
                <a:cxn ang="0">
                  <a:pos x="27" y="734"/>
                </a:cxn>
                <a:cxn ang="0">
                  <a:pos x="133" y="808"/>
                </a:cxn>
                <a:cxn ang="0">
                  <a:pos x="2431" y="817"/>
                </a:cxn>
                <a:cxn ang="0">
                  <a:pos x="2522" y="766"/>
                </a:cxn>
                <a:cxn ang="0">
                  <a:pos x="2522" y="650"/>
                </a:cxn>
                <a:cxn ang="0">
                  <a:pos x="2439" y="734"/>
                </a:cxn>
                <a:cxn ang="0">
                  <a:pos x="175" y="751"/>
                </a:cxn>
                <a:cxn ang="0">
                  <a:pos x="93" y="625"/>
                </a:cxn>
                <a:cxn ang="0">
                  <a:pos x="276" y="0"/>
                </a:cxn>
                <a:cxn ang="0">
                  <a:pos x="276" y="0"/>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7" name="Freeform 25"/>
            <p:cNvSpPr>
              <a:spLocks/>
            </p:cNvSpPr>
            <p:nvPr/>
          </p:nvSpPr>
          <p:spPr bwMode="auto">
            <a:xfrm>
              <a:off x="514" y="3715"/>
              <a:ext cx="40" cy="84"/>
            </a:xfrm>
            <a:custGeom>
              <a:avLst/>
              <a:gdLst/>
              <a:ahLst/>
              <a:cxnLst>
                <a:cxn ang="0">
                  <a:pos x="150" y="0"/>
                </a:cxn>
                <a:cxn ang="0">
                  <a:pos x="0" y="468"/>
                </a:cxn>
                <a:cxn ang="0">
                  <a:pos x="241" y="468"/>
                </a:cxn>
                <a:cxn ang="0">
                  <a:pos x="100" y="367"/>
                </a:cxn>
                <a:cxn ang="0">
                  <a:pos x="150" y="0"/>
                </a:cxn>
                <a:cxn ang="0">
                  <a:pos x="150" y="0"/>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8" name="Freeform 26"/>
            <p:cNvSpPr>
              <a:spLocks/>
            </p:cNvSpPr>
            <p:nvPr/>
          </p:nvSpPr>
          <p:spPr bwMode="auto">
            <a:xfrm>
              <a:off x="586" y="3719"/>
              <a:ext cx="215" cy="81"/>
            </a:xfrm>
            <a:custGeom>
              <a:avLst/>
              <a:gdLst/>
              <a:ahLst/>
              <a:cxnLst>
                <a:cxn ang="0">
                  <a:pos x="0" y="433"/>
                </a:cxn>
                <a:cxn ang="0">
                  <a:pos x="1281" y="450"/>
                </a:cxn>
                <a:cxn ang="0">
                  <a:pos x="1057" y="0"/>
                </a:cxn>
                <a:cxn ang="0">
                  <a:pos x="1057" y="68"/>
                </a:cxn>
                <a:cxn ang="0">
                  <a:pos x="899" y="68"/>
                </a:cxn>
                <a:cxn ang="0">
                  <a:pos x="857" y="125"/>
                </a:cxn>
                <a:cxn ang="0">
                  <a:pos x="1049" y="125"/>
                </a:cxn>
                <a:cxn ang="0">
                  <a:pos x="1082" y="201"/>
                </a:cxn>
                <a:cxn ang="0">
                  <a:pos x="958" y="192"/>
                </a:cxn>
                <a:cxn ang="0">
                  <a:pos x="899" y="258"/>
                </a:cxn>
                <a:cxn ang="0">
                  <a:pos x="850" y="201"/>
                </a:cxn>
                <a:cxn ang="0">
                  <a:pos x="675" y="201"/>
                </a:cxn>
                <a:cxn ang="0">
                  <a:pos x="616" y="275"/>
                </a:cxn>
                <a:cxn ang="0">
                  <a:pos x="1066" y="309"/>
                </a:cxn>
                <a:cxn ang="0">
                  <a:pos x="998" y="367"/>
                </a:cxn>
                <a:cxn ang="0">
                  <a:pos x="882" y="334"/>
                </a:cxn>
                <a:cxn ang="0">
                  <a:pos x="741" y="351"/>
                </a:cxn>
                <a:cxn ang="0">
                  <a:pos x="650" y="384"/>
                </a:cxn>
                <a:cxn ang="0">
                  <a:pos x="591" y="334"/>
                </a:cxn>
                <a:cxn ang="0">
                  <a:pos x="342" y="351"/>
                </a:cxn>
                <a:cxn ang="0">
                  <a:pos x="276" y="401"/>
                </a:cxn>
                <a:cxn ang="0">
                  <a:pos x="217" y="342"/>
                </a:cxn>
                <a:cxn ang="0">
                  <a:pos x="76" y="359"/>
                </a:cxn>
                <a:cxn ang="0">
                  <a:pos x="0" y="433"/>
                </a:cxn>
                <a:cxn ang="0">
                  <a:pos x="0" y="433"/>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099" name="Freeform 27"/>
            <p:cNvSpPr>
              <a:spLocks/>
            </p:cNvSpPr>
            <p:nvPr/>
          </p:nvSpPr>
          <p:spPr bwMode="auto">
            <a:xfrm>
              <a:off x="556" y="3749"/>
              <a:ext cx="110" cy="14"/>
            </a:xfrm>
            <a:custGeom>
              <a:avLst/>
              <a:gdLst/>
              <a:ahLst/>
              <a:cxnLst>
                <a:cxn ang="0">
                  <a:pos x="0" y="76"/>
                </a:cxn>
                <a:cxn ang="0">
                  <a:pos x="657" y="76"/>
                </a:cxn>
                <a:cxn ang="0">
                  <a:pos x="557" y="9"/>
                </a:cxn>
                <a:cxn ang="0">
                  <a:pos x="349" y="0"/>
                </a:cxn>
                <a:cxn ang="0">
                  <a:pos x="273" y="49"/>
                </a:cxn>
                <a:cxn ang="0">
                  <a:pos x="216" y="0"/>
                </a:cxn>
                <a:cxn ang="0">
                  <a:pos x="66" y="0"/>
                </a:cxn>
                <a:cxn ang="0">
                  <a:pos x="0" y="76"/>
                </a:cxn>
                <a:cxn ang="0">
                  <a:pos x="0" y="76"/>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0" name="Freeform 28"/>
            <p:cNvSpPr>
              <a:spLocks/>
            </p:cNvSpPr>
            <p:nvPr/>
          </p:nvSpPr>
          <p:spPr bwMode="auto">
            <a:xfrm>
              <a:off x="814" y="3721"/>
              <a:ext cx="71" cy="73"/>
            </a:xfrm>
            <a:custGeom>
              <a:avLst/>
              <a:gdLst/>
              <a:ahLst/>
              <a:cxnLst>
                <a:cxn ang="0">
                  <a:pos x="166" y="0"/>
                </a:cxn>
                <a:cxn ang="0">
                  <a:pos x="424" y="409"/>
                </a:cxn>
                <a:cxn ang="0">
                  <a:pos x="33" y="399"/>
                </a:cxn>
                <a:cxn ang="0">
                  <a:pos x="74" y="308"/>
                </a:cxn>
                <a:cxn ang="0">
                  <a:pos x="242" y="342"/>
                </a:cxn>
                <a:cxn ang="0">
                  <a:pos x="274" y="242"/>
                </a:cxn>
                <a:cxn ang="0">
                  <a:pos x="17" y="242"/>
                </a:cxn>
                <a:cxn ang="0">
                  <a:pos x="57" y="183"/>
                </a:cxn>
                <a:cxn ang="0">
                  <a:pos x="200" y="175"/>
                </a:cxn>
                <a:cxn ang="0">
                  <a:pos x="158" y="91"/>
                </a:cxn>
                <a:cxn ang="0">
                  <a:pos x="0" y="91"/>
                </a:cxn>
                <a:cxn ang="0">
                  <a:pos x="42" y="17"/>
                </a:cxn>
                <a:cxn ang="0">
                  <a:pos x="166" y="0"/>
                </a:cxn>
                <a:cxn ang="0">
                  <a:pos x="166" y="0"/>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1" name="Freeform 29"/>
            <p:cNvSpPr>
              <a:spLocks/>
            </p:cNvSpPr>
            <p:nvPr/>
          </p:nvSpPr>
          <p:spPr bwMode="auto">
            <a:xfrm>
              <a:off x="875" y="3577"/>
              <a:ext cx="96" cy="165"/>
            </a:xfrm>
            <a:custGeom>
              <a:avLst/>
              <a:gdLst/>
              <a:ahLst/>
              <a:cxnLst>
                <a:cxn ang="0">
                  <a:pos x="0" y="0"/>
                </a:cxn>
                <a:cxn ang="0">
                  <a:pos x="325" y="142"/>
                </a:cxn>
                <a:cxn ang="0">
                  <a:pos x="401" y="276"/>
                </a:cxn>
                <a:cxn ang="0">
                  <a:pos x="133" y="433"/>
                </a:cxn>
                <a:cxn ang="0">
                  <a:pos x="109" y="534"/>
                </a:cxn>
                <a:cxn ang="0">
                  <a:pos x="574" y="817"/>
                </a:cxn>
                <a:cxn ang="0">
                  <a:pos x="508" y="916"/>
                </a:cxn>
                <a:cxn ang="0">
                  <a:pos x="458" y="832"/>
                </a:cxn>
                <a:cxn ang="0">
                  <a:pos x="27" y="525"/>
                </a:cxn>
                <a:cxn ang="0">
                  <a:pos x="34" y="399"/>
                </a:cxn>
                <a:cxn ang="0">
                  <a:pos x="325" y="258"/>
                </a:cxn>
                <a:cxn ang="0">
                  <a:pos x="251" y="133"/>
                </a:cxn>
                <a:cxn ang="0">
                  <a:pos x="0" y="0"/>
                </a:cxn>
                <a:cxn ang="0">
                  <a:pos x="0" y="0"/>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2" name="Freeform 30"/>
            <p:cNvSpPr>
              <a:spLocks/>
            </p:cNvSpPr>
            <p:nvPr/>
          </p:nvSpPr>
          <p:spPr bwMode="auto">
            <a:xfrm>
              <a:off x="726" y="3615"/>
              <a:ext cx="103" cy="23"/>
            </a:xfrm>
            <a:custGeom>
              <a:avLst/>
              <a:gdLst/>
              <a:ahLst/>
              <a:cxnLst>
                <a:cxn ang="0">
                  <a:pos x="0" y="133"/>
                </a:cxn>
                <a:cxn ang="0">
                  <a:pos x="49" y="0"/>
                </a:cxn>
                <a:cxn ang="0">
                  <a:pos x="615" y="8"/>
                </a:cxn>
                <a:cxn ang="0">
                  <a:pos x="541" y="133"/>
                </a:cxn>
                <a:cxn ang="0">
                  <a:pos x="515" y="67"/>
                </a:cxn>
                <a:cxn ang="0">
                  <a:pos x="175" y="49"/>
                </a:cxn>
                <a:cxn ang="0">
                  <a:pos x="0" y="133"/>
                </a:cxn>
                <a:cxn ang="0">
                  <a:pos x="0" y="133"/>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3" name="Freeform 31"/>
            <p:cNvSpPr>
              <a:spLocks/>
            </p:cNvSpPr>
            <p:nvPr/>
          </p:nvSpPr>
          <p:spPr bwMode="auto">
            <a:xfrm>
              <a:off x="710" y="3649"/>
              <a:ext cx="99" cy="24"/>
            </a:xfrm>
            <a:custGeom>
              <a:avLst/>
              <a:gdLst/>
              <a:ahLst/>
              <a:cxnLst>
                <a:cxn ang="0">
                  <a:pos x="57" y="59"/>
                </a:cxn>
                <a:cxn ang="0">
                  <a:pos x="232" y="51"/>
                </a:cxn>
                <a:cxn ang="0">
                  <a:pos x="273" y="0"/>
                </a:cxn>
                <a:cxn ang="0">
                  <a:pos x="456" y="0"/>
                </a:cxn>
                <a:cxn ang="0">
                  <a:pos x="498" y="51"/>
                </a:cxn>
                <a:cxn ang="0">
                  <a:pos x="589" y="51"/>
                </a:cxn>
                <a:cxn ang="0">
                  <a:pos x="547" y="93"/>
                </a:cxn>
                <a:cxn ang="0">
                  <a:pos x="490" y="101"/>
                </a:cxn>
                <a:cxn ang="0">
                  <a:pos x="382" y="135"/>
                </a:cxn>
                <a:cxn ang="0">
                  <a:pos x="249" y="135"/>
                </a:cxn>
                <a:cxn ang="0">
                  <a:pos x="207" y="93"/>
                </a:cxn>
                <a:cxn ang="0">
                  <a:pos x="0" y="101"/>
                </a:cxn>
                <a:cxn ang="0">
                  <a:pos x="57" y="59"/>
                </a:cxn>
                <a:cxn ang="0">
                  <a:pos x="57" y="59"/>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4" name="Freeform 32"/>
            <p:cNvSpPr>
              <a:spLocks/>
            </p:cNvSpPr>
            <p:nvPr/>
          </p:nvSpPr>
          <p:spPr bwMode="auto">
            <a:xfrm>
              <a:off x="667" y="3598"/>
              <a:ext cx="53" cy="73"/>
            </a:xfrm>
            <a:custGeom>
              <a:avLst/>
              <a:gdLst/>
              <a:ahLst/>
              <a:cxnLst>
                <a:cxn ang="0">
                  <a:pos x="0" y="0"/>
                </a:cxn>
                <a:cxn ang="0">
                  <a:pos x="315" y="34"/>
                </a:cxn>
                <a:cxn ang="0">
                  <a:pos x="207" y="409"/>
                </a:cxn>
                <a:cxn ang="0">
                  <a:pos x="175" y="76"/>
                </a:cxn>
                <a:cxn ang="0">
                  <a:pos x="0" y="0"/>
                </a:cxn>
                <a:cxn ang="0">
                  <a:pos x="0" y="0"/>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5" name="Freeform 33"/>
            <p:cNvSpPr>
              <a:spLocks/>
            </p:cNvSpPr>
            <p:nvPr/>
          </p:nvSpPr>
          <p:spPr bwMode="auto">
            <a:xfrm>
              <a:off x="948" y="3748"/>
              <a:ext cx="115" cy="93"/>
            </a:xfrm>
            <a:custGeom>
              <a:avLst/>
              <a:gdLst/>
              <a:ahLst/>
              <a:cxnLst>
                <a:cxn ang="0">
                  <a:pos x="7" y="84"/>
                </a:cxn>
                <a:cxn ang="0">
                  <a:pos x="0" y="225"/>
                </a:cxn>
                <a:cxn ang="0">
                  <a:pos x="157" y="483"/>
                </a:cxn>
                <a:cxn ang="0">
                  <a:pos x="458" y="515"/>
                </a:cxn>
                <a:cxn ang="0">
                  <a:pos x="665" y="392"/>
                </a:cxn>
                <a:cxn ang="0">
                  <a:pos x="690" y="225"/>
                </a:cxn>
                <a:cxn ang="0">
                  <a:pos x="408" y="0"/>
                </a:cxn>
                <a:cxn ang="0">
                  <a:pos x="140" y="74"/>
                </a:cxn>
                <a:cxn ang="0">
                  <a:pos x="423" y="74"/>
                </a:cxn>
                <a:cxn ang="0">
                  <a:pos x="615" y="249"/>
                </a:cxn>
                <a:cxn ang="0">
                  <a:pos x="490" y="367"/>
                </a:cxn>
                <a:cxn ang="0">
                  <a:pos x="249" y="375"/>
                </a:cxn>
                <a:cxn ang="0">
                  <a:pos x="7" y="84"/>
                </a:cxn>
                <a:cxn ang="0">
                  <a:pos x="7" y="84"/>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106" name="Freeform 34"/>
            <p:cNvSpPr>
              <a:spLocks/>
            </p:cNvSpPr>
            <p:nvPr/>
          </p:nvSpPr>
          <p:spPr bwMode="auto">
            <a:xfrm>
              <a:off x="553" y="3725"/>
              <a:ext cx="145" cy="15"/>
            </a:xfrm>
            <a:custGeom>
              <a:avLst/>
              <a:gdLst/>
              <a:ahLst/>
              <a:cxnLst>
                <a:cxn ang="0">
                  <a:pos x="35" y="17"/>
                </a:cxn>
                <a:cxn ang="0">
                  <a:pos x="0" y="83"/>
                </a:cxn>
                <a:cxn ang="0">
                  <a:pos x="861" y="80"/>
                </a:cxn>
                <a:cxn ang="0">
                  <a:pos x="820" y="34"/>
                </a:cxn>
                <a:cxn ang="0">
                  <a:pos x="658" y="25"/>
                </a:cxn>
                <a:cxn ang="0">
                  <a:pos x="612" y="59"/>
                </a:cxn>
                <a:cxn ang="0">
                  <a:pos x="538" y="13"/>
                </a:cxn>
                <a:cxn ang="0">
                  <a:pos x="399" y="13"/>
                </a:cxn>
                <a:cxn ang="0">
                  <a:pos x="367" y="45"/>
                </a:cxn>
                <a:cxn ang="0">
                  <a:pos x="333" y="13"/>
                </a:cxn>
                <a:cxn ang="0">
                  <a:pos x="200" y="7"/>
                </a:cxn>
                <a:cxn ang="0">
                  <a:pos x="171" y="49"/>
                </a:cxn>
                <a:cxn ang="0">
                  <a:pos x="139" y="0"/>
                </a:cxn>
                <a:cxn ang="0">
                  <a:pos x="35" y="17"/>
                </a:cxn>
                <a:cxn ang="0">
                  <a:pos x="35" y="17"/>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60E6D71-1A52-40F4-956C-792AD0EFF4E1}" type="slidenum">
              <a:rPr lang="ar-SA"/>
              <a:pPr/>
              <a:t>10</a:t>
            </a:fld>
            <a:endParaRPr lang="en-US"/>
          </a:p>
        </p:txBody>
      </p:sp>
      <p:sp>
        <p:nvSpPr>
          <p:cNvPr id="57346" name="Rectangle 2"/>
          <p:cNvSpPr>
            <a:spLocks noGrp="1" noChangeArrowheads="1"/>
          </p:cNvSpPr>
          <p:nvPr>
            <p:ph type="title"/>
          </p:nvPr>
        </p:nvSpPr>
        <p:spPr>
          <a:xfrm>
            <a:off x="4572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Nesting Lists</a:t>
            </a:r>
          </a:p>
        </p:txBody>
      </p:sp>
      <p:sp>
        <p:nvSpPr>
          <p:cNvPr id="57347" name="Rectangle 3"/>
          <p:cNvSpPr>
            <a:spLocks noGrp="1" noChangeArrowheads="1"/>
          </p:cNvSpPr>
          <p:nvPr>
            <p:ph type="body" idx="1"/>
          </p:nvPr>
        </p:nvSpPr>
        <p:spPr>
          <a:xfrm>
            <a:off x="228600" y="1143000"/>
            <a:ext cx="8534400" cy="5715000"/>
          </a:xfrm>
          <a:solidFill>
            <a:schemeClr val="accent1"/>
          </a:solidFill>
        </p:spPr>
        <p:txBody>
          <a:bodyPr/>
          <a:lstStyle/>
          <a:p>
            <a:pPr>
              <a:lnSpc>
                <a:spcPct val="80000"/>
              </a:lnSpc>
              <a:buClr>
                <a:schemeClr val="bg1"/>
              </a:buClr>
              <a:buFont typeface="Wingdings" pitchFamily="2" charset="2"/>
              <a:buChar char="§"/>
            </a:pPr>
            <a:r>
              <a:rPr lang="en-US" sz="2400"/>
              <a:t>You can nest lists by inserting a UL, OL, etc., inside a list item (LI).</a:t>
            </a:r>
          </a:p>
          <a:p>
            <a:pPr>
              <a:lnSpc>
                <a:spcPct val="80000"/>
              </a:lnSpc>
              <a:buClr>
                <a:schemeClr val="bg1"/>
              </a:buClr>
              <a:buFont typeface="Wingdings" pitchFamily="2" charset="2"/>
              <a:buNone/>
            </a:pPr>
            <a:r>
              <a:rPr lang="en-US" sz="2400" b="1">
                <a:solidFill>
                  <a:srgbClr val="FF0000"/>
                </a:solidFill>
              </a:rPr>
              <a:t>EXample</a:t>
            </a:r>
          </a:p>
          <a:p>
            <a:pPr>
              <a:lnSpc>
                <a:spcPct val="80000"/>
              </a:lnSpc>
              <a:buClr>
                <a:schemeClr val="bg1"/>
              </a:buClr>
              <a:buFont typeface="Wingdings" pitchFamily="2" charset="2"/>
              <a:buNone/>
            </a:pPr>
            <a:r>
              <a:rPr lang="en-US" sz="2400"/>
              <a:t>&lt;UL TYPE = “square”&gt;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&lt;LI&gt; List item …</a:t>
            </a:r>
          </a:p>
          <a:p>
            <a:pPr>
              <a:lnSpc>
                <a:spcPct val="80000"/>
              </a:lnSpc>
              <a:buClr>
                <a:schemeClr val="bg1"/>
              </a:buClr>
              <a:buFont typeface="Wingdings" pitchFamily="2" charset="2"/>
              <a:buNone/>
            </a:pPr>
            <a:r>
              <a:rPr lang="en-US" sz="2400" b="1">
                <a:solidFill>
                  <a:srgbClr val="FF0000"/>
                </a:solidFill>
              </a:rPr>
              <a:t>&lt;OL TYPE=“i” START=“3”&gt;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&lt;LI&gt; List item …&lt;/LI&gt;</a:t>
            </a:r>
          </a:p>
          <a:p>
            <a:pPr>
              <a:lnSpc>
                <a:spcPct val="80000"/>
              </a:lnSpc>
              <a:buClr>
                <a:schemeClr val="bg1"/>
              </a:buClr>
              <a:buFont typeface="Wingdings" pitchFamily="2" charset="2"/>
              <a:buNone/>
            </a:pPr>
            <a:r>
              <a:rPr lang="en-US" sz="2400" b="1">
                <a:solidFill>
                  <a:srgbClr val="FF0000"/>
                </a:solidFill>
              </a:rPr>
              <a:t>&lt;/OL&gt;</a:t>
            </a:r>
          </a:p>
          <a:p>
            <a:pPr>
              <a:lnSpc>
                <a:spcPct val="80000"/>
              </a:lnSpc>
              <a:buClr>
                <a:schemeClr val="bg1"/>
              </a:buClr>
              <a:buFont typeface="Wingdings" pitchFamily="2" charset="2"/>
              <a:buNone/>
            </a:pPr>
            <a:r>
              <a:rPr lang="en-US" sz="2400"/>
              <a:t>&lt;/LI&gt;</a:t>
            </a:r>
          </a:p>
          <a:p>
            <a:pPr>
              <a:lnSpc>
                <a:spcPct val="80000"/>
              </a:lnSpc>
              <a:buClr>
                <a:schemeClr val="bg1"/>
              </a:buClr>
              <a:buFont typeface="Wingdings" pitchFamily="2" charset="2"/>
              <a:buNone/>
            </a:pPr>
            <a:r>
              <a:rPr lang="en-US" sz="2400"/>
              <a:t>&lt;LI&gt; List item …&lt;/LI&gt;</a:t>
            </a:r>
          </a:p>
          <a:p>
            <a:pPr>
              <a:lnSpc>
                <a:spcPct val="80000"/>
              </a:lnSpc>
              <a:buClr>
                <a:schemeClr val="bg1"/>
              </a:buClr>
              <a:buFont typeface="Wingdings" pitchFamily="2" charset="2"/>
              <a:buNone/>
            </a:pPr>
            <a:r>
              <a:rPr lang="en-US" sz="2400"/>
              <a:t>&lt;/UL&gt;</a:t>
            </a:r>
          </a:p>
        </p:txBody>
      </p:sp>
      <p:pic>
        <p:nvPicPr>
          <p:cNvPr id="57348" name="Picture 4"/>
          <p:cNvPicPr>
            <a:picLocks noChangeAspect="1" noChangeArrowheads="1"/>
          </p:cNvPicPr>
          <p:nvPr/>
        </p:nvPicPr>
        <p:blipFill>
          <a:blip r:embed="rId2"/>
          <a:srcRect/>
          <a:stretch>
            <a:fillRect/>
          </a:stretch>
        </p:blipFill>
        <p:spPr bwMode="auto">
          <a:xfrm>
            <a:off x="5322888" y="1828800"/>
            <a:ext cx="2916237" cy="4267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2529AD-550B-44CB-ABDB-1F82705A37EF}" type="slidenum">
              <a:rPr lang="ar-SA"/>
              <a:pPr/>
              <a:t>11</a:t>
            </a:fld>
            <a:endParaRPr lang="en-US"/>
          </a:p>
        </p:txBody>
      </p:sp>
      <p:sp>
        <p:nvSpPr>
          <p:cNvPr id="142340" name="Rectangle 4"/>
          <p:cNvSpPr>
            <a:spLocks noChangeArrowheads="1"/>
          </p:cNvSpPr>
          <p:nvPr/>
        </p:nvSpPr>
        <p:spPr bwMode="auto">
          <a:xfrm>
            <a:off x="381000" y="1089025"/>
            <a:ext cx="8763000" cy="5568950"/>
          </a:xfrm>
          <a:prstGeom prst="rect">
            <a:avLst/>
          </a:prstGeom>
          <a:solidFill>
            <a:schemeClr val="accent1"/>
          </a:solidFill>
          <a:ln w="9525">
            <a:noFill/>
            <a:miter lim="800000"/>
            <a:headEnd/>
            <a:tailEnd/>
          </a:ln>
          <a:effectLst/>
        </p:spPr>
        <p:txBody>
          <a:bodyPr anchor="ctr">
            <a:spAutoFit/>
          </a:bodyPr>
          <a:lstStyle/>
          <a:p>
            <a:pPr eaLnBrk="1" hangingPunct="1"/>
            <a:endParaRPr lang="en-US" sz="2400"/>
          </a:p>
          <a:p>
            <a:pPr eaLnBrk="1" hangingPunct="1"/>
            <a:r>
              <a:rPr lang="en-US" sz="2400">
                <a:latin typeface="Times New Roman" pitchFamily="18" charset="0"/>
                <a:cs typeface="Times New Roman" pitchFamily="18" charset="0"/>
              </a:rPr>
              <a:t>&lt;H1 ALIGN="CENTER"&gt;SAFETY TIPS FOR CANOEISTS&lt;/H1&gt;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 </a:t>
            </a:r>
            <a:r>
              <a:rPr lang="en-US" sz="2400" b="1">
                <a:solidFill>
                  <a:srgbClr val="FF0000"/>
                </a:solidFill>
                <a:latin typeface="Times New Roman" pitchFamily="18" charset="0"/>
                <a:cs typeface="Times New Roman" pitchFamily="18" charset="0"/>
              </a:rPr>
              <a:t>TYPE=“a” START=“2”&gt;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&lt;LI&gt;Be able to swim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&lt;LI&gt;Wear a life jacket at all times &lt;/LI&gt;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&lt;LI&gt;Don't stand up or move around. If canoe tips, </a:t>
            </a:r>
          </a:p>
          <a:p>
            <a:pPr lvl="1" eaLnBrk="1" hangingPunct="1"/>
            <a:r>
              <a:rPr lang="en-US" sz="2400">
                <a:latin typeface="Times New Roman" pitchFamily="18" charset="0"/>
                <a:cs typeface="Times New Roman" pitchFamily="18" charset="0"/>
              </a:rPr>
              <a:t>&lt;UL&gt;</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&lt;LI&gt;Hang on to the canoe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the canoe for support and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&lt;LI&gt;Swim to shore</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&lt;/UL&gt; &lt;/LI&gt;</a:t>
            </a:r>
          </a:p>
          <a:p>
            <a:pPr eaLnBrk="1" hangingPunct="1"/>
            <a:r>
              <a:rPr lang="en-US" sz="2400">
                <a:latin typeface="Times New Roman" pitchFamily="18" charset="0"/>
                <a:cs typeface="Times New Roman" pitchFamily="18" charset="0"/>
              </a:rPr>
              <a:t>&lt;LI&gt;Don't overexert yourself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&lt;LI&gt;Use a bow light at night &lt;/LI&gt;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&lt;/OL&gt;</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p:txBody>
      </p:sp>
      <p:sp>
        <p:nvSpPr>
          <p:cNvPr id="142341" name="Rectangle 5"/>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969F82-97AD-416B-88BF-B8E1603AD4BD}" type="slidenum">
              <a:rPr lang="ar-SA"/>
              <a:pPr/>
              <a:t>12</a:t>
            </a:fld>
            <a:endParaRPr lang="en-US"/>
          </a:p>
        </p:txBody>
      </p:sp>
      <p:pic>
        <p:nvPicPr>
          <p:cNvPr id="209925" name="Picture 5"/>
          <p:cNvPicPr>
            <a:picLocks noChangeAspect="1" noChangeArrowheads="1"/>
          </p:cNvPicPr>
          <p:nvPr/>
        </p:nvPicPr>
        <p:blipFill>
          <a:blip r:embed="rId2"/>
          <a:srcRect/>
          <a:stretch>
            <a:fillRect/>
          </a:stretch>
        </p:blipFill>
        <p:spPr bwMode="auto">
          <a:xfrm>
            <a:off x="228600" y="1654175"/>
            <a:ext cx="8686800" cy="4060825"/>
          </a:xfrm>
          <a:prstGeom prst="rect">
            <a:avLst/>
          </a:prstGeom>
          <a:noFill/>
        </p:spPr>
      </p:pic>
      <p:sp>
        <p:nvSpPr>
          <p:cNvPr id="209926" name="Rectangle 6"/>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85F7CA3-0263-4650-817E-392D9B9A6276}" type="slidenum">
              <a:rPr lang="ar-SA"/>
              <a:pPr/>
              <a:t>13</a:t>
            </a:fld>
            <a:endParaRPr lang="en-US"/>
          </a:p>
        </p:txBody>
      </p:sp>
      <p:sp>
        <p:nvSpPr>
          <p:cNvPr id="143364" name="Rectangle 4"/>
          <p:cNvSpPr>
            <a:spLocks noChangeArrowheads="1"/>
          </p:cNvSpPr>
          <p:nvPr/>
        </p:nvSpPr>
        <p:spPr bwMode="auto">
          <a:xfrm>
            <a:off x="152400" y="0"/>
            <a:ext cx="7162800" cy="6664325"/>
          </a:xfrm>
          <a:prstGeom prst="rect">
            <a:avLst/>
          </a:prstGeom>
          <a:solidFill>
            <a:schemeClr val="accent1"/>
          </a:solidFill>
          <a:ln w="9525">
            <a:noFill/>
            <a:miter lim="800000"/>
            <a:headEnd/>
            <a:tailEnd/>
          </a:ln>
          <a:effectLst/>
        </p:spPr>
        <p:txBody>
          <a:bodyPr>
            <a:spAutoFit/>
          </a:bodyPr>
          <a:lstStyle/>
          <a:p>
            <a:pPr eaLnBrk="1" hangingPunct="1"/>
            <a:r>
              <a:rPr lang="en-US" sz="2400"/>
              <a:t>&lt;H1 ALIGN="CENTER"&gt;SAFETY TIPS FOR CANOEISTS&lt;/H1&gt;</a:t>
            </a:r>
          </a:p>
          <a:p>
            <a:pPr eaLnBrk="1" hangingPunct="1"/>
            <a:r>
              <a:rPr lang="en-US" sz="2400"/>
              <a:t>&lt;OL TYPE="a" START="2"&gt;</a:t>
            </a:r>
          </a:p>
          <a:p>
            <a:pPr eaLnBrk="1" hangingPunct="1"/>
            <a:r>
              <a:rPr lang="en-US" sz="2400"/>
              <a:t>&lt;LI&gt;Be able to swim &lt;/LI&gt; </a:t>
            </a:r>
          </a:p>
          <a:p>
            <a:pPr eaLnBrk="1" hangingPunct="1"/>
            <a:r>
              <a:rPr lang="en-US" sz="2400"/>
              <a:t>&lt;LI&gt;Wear a life jacket at all times &lt;/LI&gt;</a:t>
            </a:r>
          </a:p>
          <a:p>
            <a:pPr eaLnBrk="1" hangingPunct="1"/>
            <a:r>
              <a:rPr lang="en-US" sz="2400"/>
              <a:t>&lt;LI&gt;Don't stand up or move around. If canoe tips, </a:t>
            </a:r>
          </a:p>
          <a:p>
            <a:pPr eaLnBrk="1" hangingPunct="1"/>
            <a:r>
              <a:rPr lang="en-US" sz="2400"/>
              <a:t>&lt;UL&gt;</a:t>
            </a:r>
          </a:p>
          <a:p>
            <a:pPr eaLnBrk="1" hangingPunct="1"/>
            <a:r>
              <a:rPr lang="en-US" sz="2400"/>
              <a:t>&lt;LI&gt;Hang on to the canoe &lt;/LI&gt; </a:t>
            </a:r>
          </a:p>
          <a:p>
            <a:pPr eaLnBrk="1" hangingPunct="1"/>
            <a:r>
              <a:rPr lang="en-US" sz="2400"/>
              <a:t>&lt;LI&gt;Use the canoe for support</a:t>
            </a:r>
          </a:p>
          <a:p>
            <a:pPr eaLnBrk="1" hangingPunct="1"/>
            <a:r>
              <a:rPr lang="en-US" sz="2400"/>
              <a:t>&lt;OL type="I" start="4"&gt;</a:t>
            </a:r>
          </a:p>
          <a:p>
            <a:pPr eaLnBrk="1" hangingPunct="1"/>
            <a:r>
              <a:rPr lang="en-US" sz="2400"/>
              <a:t>&lt;LI&gt; Be careful &lt;/LI&gt;</a:t>
            </a:r>
          </a:p>
          <a:p>
            <a:pPr eaLnBrk="1" hangingPunct="1"/>
            <a:r>
              <a:rPr lang="en-US" sz="2400"/>
              <a:t>&lt;LI&gt; Do not look around&lt;/LI&gt;</a:t>
            </a:r>
          </a:p>
          <a:p>
            <a:pPr eaLnBrk="1" hangingPunct="1"/>
            <a:r>
              <a:rPr lang="en-US" sz="2400"/>
              <a:t>&lt;/LI&gt; &lt;/OL&gt;</a:t>
            </a:r>
          </a:p>
          <a:p>
            <a:pPr eaLnBrk="1" hangingPunct="1"/>
            <a:r>
              <a:rPr lang="en-US" sz="2400"/>
              <a:t> &lt;LI&gt;Swim to shore</a:t>
            </a:r>
          </a:p>
          <a:p>
            <a:pPr eaLnBrk="1" hangingPunct="1"/>
            <a:r>
              <a:rPr lang="en-US" sz="2400"/>
              <a:t>&lt;/UL&gt; &lt;/LI&gt;</a:t>
            </a:r>
          </a:p>
          <a:p>
            <a:pPr eaLnBrk="1" hangingPunct="1"/>
            <a:r>
              <a:rPr lang="en-US" sz="2400"/>
              <a:t>&lt;LI&gt;Don't overexert yourself &lt;/LI&gt; </a:t>
            </a:r>
          </a:p>
          <a:p>
            <a:pPr eaLnBrk="1" hangingPunct="1"/>
            <a:r>
              <a:rPr lang="en-US" sz="2400"/>
              <a:t>&lt;LI&gt;Use a bow light at night &lt;/LI&gt; </a:t>
            </a:r>
          </a:p>
          <a:p>
            <a:pPr eaLnBrk="1" hangingPunct="1"/>
            <a:r>
              <a:rPr lang="en-US" sz="2400"/>
              <a:t>&lt;/OL&gt;</a:t>
            </a:r>
          </a:p>
        </p:txBody>
      </p:sp>
      <p:sp>
        <p:nvSpPr>
          <p:cNvPr id="143365" name="Rectangle 5"/>
          <p:cNvSpPr>
            <a:spLocks noChangeArrowheads="1"/>
          </p:cNvSpPr>
          <p:nvPr/>
        </p:nvSpPr>
        <p:spPr bwMode="auto">
          <a:xfrm>
            <a:off x="4876800" y="2895600"/>
            <a:ext cx="1536700" cy="2041525"/>
          </a:xfrm>
          <a:prstGeom prst="rect">
            <a:avLst/>
          </a:prstGeom>
          <a:solidFill>
            <a:schemeClr val="tx2"/>
          </a:solidFill>
          <a:ln w="9525">
            <a:noFill/>
            <a:miter lim="800000"/>
            <a:headEnd/>
            <a:tailEnd/>
          </a:ln>
          <a:effectLst/>
        </p:spPr>
        <p:txBody>
          <a:bodyPr wrap="none">
            <a:spAutoFit/>
          </a:bodyPr>
          <a:lstStyle/>
          <a:p>
            <a:pPr eaLnBrk="1" hangingPunct="1"/>
            <a:r>
              <a:rPr lang="en-US" sz="3200">
                <a:solidFill>
                  <a:srgbClr val="FFFF00"/>
                </a:solidFill>
              </a:rPr>
              <a:t>What </a:t>
            </a:r>
          </a:p>
          <a:p>
            <a:pPr eaLnBrk="1" hangingPunct="1"/>
            <a:r>
              <a:rPr lang="en-US" sz="3200">
                <a:solidFill>
                  <a:srgbClr val="FFFF00"/>
                </a:solidFill>
              </a:rPr>
              <a:t>will </a:t>
            </a:r>
          </a:p>
          <a:p>
            <a:pPr eaLnBrk="1" hangingPunct="1"/>
            <a:r>
              <a:rPr lang="en-US" sz="3200">
                <a:solidFill>
                  <a:srgbClr val="FFFF00"/>
                </a:solidFill>
              </a:rPr>
              <a:t>be the</a:t>
            </a:r>
          </a:p>
          <a:p>
            <a:pPr eaLnBrk="1" hangingPunct="1"/>
            <a:r>
              <a:rPr lang="en-US" sz="3200">
                <a:solidFill>
                  <a:srgbClr val="FFFF00"/>
                </a:solidFill>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A5F788-0B6A-4D70-885B-D4432B5CDB62}" type="slidenum">
              <a:rPr lang="ar-SA"/>
              <a:pPr/>
              <a:t>14</a:t>
            </a:fld>
            <a:endParaRPr lang="en-US"/>
          </a:p>
        </p:txBody>
      </p:sp>
      <p:pic>
        <p:nvPicPr>
          <p:cNvPr id="210948" name="Picture 4"/>
          <p:cNvPicPr>
            <a:picLocks noChangeAspect="1" noChangeArrowheads="1"/>
          </p:cNvPicPr>
          <p:nvPr/>
        </p:nvPicPr>
        <p:blipFill>
          <a:blip r:embed="rId2"/>
          <a:srcRect/>
          <a:stretch>
            <a:fillRect/>
          </a:stretch>
        </p:blipFill>
        <p:spPr bwMode="auto">
          <a:xfrm>
            <a:off x="228600" y="1905000"/>
            <a:ext cx="8915400" cy="4535488"/>
          </a:xfrm>
          <a:prstGeom prst="rect">
            <a:avLst/>
          </a:prstGeom>
          <a:noFill/>
        </p:spPr>
      </p:pic>
      <p:sp>
        <p:nvSpPr>
          <p:cNvPr id="210949" name="Rectangle 5"/>
          <p:cNvSpPr>
            <a:spLocks noGrp="1" noChangeArrowheads="1"/>
          </p:cNvSpPr>
          <p:nvPr>
            <p:ph type="title"/>
          </p:nvPr>
        </p:nvSpPr>
        <p:spPr>
          <a:xfrm>
            <a:off x="533400" y="274638"/>
            <a:ext cx="7929563"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a:solidFill>
                  <a:srgbClr val="FFFF00"/>
                </a:solidFill>
              </a:rPr>
              <a:t>The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BC9889-2AAF-4A3F-ADE3-3938D8371B2D}" type="slidenum">
              <a:rPr lang="ar-SA"/>
              <a:pPr/>
              <a:t>15</a:t>
            </a:fld>
            <a:endParaRPr lang="en-US"/>
          </a:p>
        </p:txBody>
      </p:sp>
      <p:sp>
        <p:nvSpPr>
          <p:cNvPr id="102402" name="Rectangle 2"/>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000" b="1">
                <a:solidFill>
                  <a:srgbClr val="FFFF00"/>
                </a:solidFill>
                <a:latin typeface="Perpetua Titling MT" pitchFamily="18" charset="0"/>
              </a:rPr>
              <a:t>Forms</a:t>
            </a:r>
          </a:p>
        </p:txBody>
      </p:sp>
      <p:sp>
        <p:nvSpPr>
          <p:cNvPr id="102403" name="Rectangle 3"/>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itchFamily="2" charset="2"/>
              <a:buChar char="§"/>
            </a:pPr>
            <a:r>
              <a:rPr lang="en-US" sz="200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a:t>Objectives:</a:t>
            </a:r>
          </a:p>
          <a:p>
            <a:pPr marL="609600" indent="-609600">
              <a:buClr>
                <a:schemeClr val="accent2"/>
              </a:buClr>
              <a:buFont typeface="Wingdings" pitchFamily="2" charset="2"/>
              <a:buNone/>
            </a:pPr>
            <a:r>
              <a:rPr lang="en-US" sz="2000"/>
              <a:t>Upon completing this section, you should be able to</a:t>
            </a:r>
          </a:p>
          <a:p>
            <a:pPr marL="609600" indent="-609600">
              <a:buClr>
                <a:schemeClr val="accent2"/>
              </a:buClr>
              <a:buFont typeface="Wingdings" pitchFamily="2" charset="2"/>
              <a:buAutoNum type="arabicPeriod"/>
            </a:pPr>
            <a:r>
              <a:rPr lang="en-US" sz="2000"/>
              <a:t>Create a FORM.</a:t>
            </a:r>
          </a:p>
          <a:p>
            <a:pPr marL="609600" indent="-609600">
              <a:buClr>
                <a:schemeClr val="accent2"/>
              </a:buClr>
              <a:buFont typeface="Wingdings" pitchFamily="2" charset="2"/>
              <a:buAutoNum type="arabicPeriod"/>
            </a:pPr>
            <a:r>
              <a:rPr lang="en-US" sz="2000"/>
              <a:t>Add elements to a FORM.</a:t>
            </a:r>
          </a:p>
          <a:p>
            <a:pPr marL="609600" indent="-609600">
              <a:buClr>
                <a:schemeClr val="accent2"/>
              </a:buClr>
              <a:buFont typeface="Wingdings" pitchFamily="2" charset="2"/>
              <a:buAutoNum type="arabicPeriod"/>
            </a:pPr>
            <a:r>
              <a:rPr lang="en-US" sz="2000"/>
              <a:t>Define CGI </a:t>
            </a:r>
            <a:r>
              <a:rPr lang="en-US"/>
              <a:t>(Common Gateway Interface).</a:t>
            </a:r>
            <a:endParaRPr lang="en-US" sz="2000"/>
          </a:p>
          <a:p>
            <a:pPr marL="609600" indent="-609600">
              <a:buClr>
                <a:schemeClr val="accent2"/>
              </a:buClr>
              <a:buFont typeface="Wingdings" pitchFamily="2" charset="2"/>
              <a:buAutoNum type="arabicPeriod"/>
            </a:pPr>
            <a:r>
              <a:rPr lang="en-US" sz="2000"/>
              <a:t>Describe the purpose of a CGI Application.</a:t>
            </a:r>
          </a:p>
          <a:p>
            <a:pPr marL="609600" indent="-609600">
              <a:buClr>
                <a:schemeClr val="accent2"/>
              </a:buClr>
              <a:buFont typeface="Wingdings" pitchFamily="2" charset="2"/>
              <a:buAutoNum type="arabicPeriod"/>
            </a:pPr>
            <a:r>
              <a:rPr lang="en-US" sz="2000"/>
              <a:t>Specify an action for the FORM.</a:t>
            </a:r>
          </a:p>
          <a:p>
            <a:pPr marL="609600" indent="-609600">
              <a:buClr>
                <a:schemeClr val="accent2"/>
              </a:buClr>
              <a:buFont typeface="Wingdings" pitchFamily="2" charset="2"/>
              <a:buChar char="§"/>
            </a:pPr>
            <a:r>
              <a:rPr lang="en-US" sz="2000"/>
              <a:t>Forms work in all browsers.</a:t>
            </a:r>
          </a:p>
          <a:p>
            <a:pPr marL="609600" indent="-609600">
              <a:buClr>
                <a:schemeClr val="accent2"/>
              </a:buClr>
              <a:buFont typeface="Wingdings" pitchFamily="2" charset="2"/>
              <a:buChar char="§"/>
            </a:pPr>
            <a:r>
              <a:rPr lang="en-US" sz="2000"/>
              <a:t>Forms are Platform Independent.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AC42CE-1AA9-4818-A09E-64C660808992}" type="slidenum">
              <a:rPr lang="ar-SA"/>
              <a:pPr/>
              <a:t>16</a:t>
            </a:fld>
            <a:endParaRPr lang="en-US"/>
          </a:p>
        </p:txBody>
      </p:sp>
      <p:sp>
        <p:nvSpPr>
          <p:cNvPr id="103426"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6600" b="1">
                <a:solidFill>
                  <a:srgbClr val="FFFF00"/>
                </a:solidFill>
                <a:latin typeface="Perpetua Titling MT" pitchFamily="18" charset="0"/>
              </a:rPr>
              <a:t>Forms</a:t>
            </a:r>
          </a:p>
        </p:txBody>
      </p:sp>
      <p:sp>
        <p:nvSpPr>
          <p:cNvPr id="103427" name="Rectangle 3"/>
          <p:cNvSpPr>
            <a:spLocks noGrp="1" noChangeArrowheads="1"/>
          </p:cNvSpPr>
          <p:nvPr>
            <p:ph type="body" idx="1"/>
          </p:nvPr>
        </p:nvSpPr>
        <p:spPr>
          <a:xfrm>
            <a:off x="228600" y="1371600"/>
            <a:ext cx="8686800" cy="5029200"/>
          </a:xfrm>
          <a:solidFill>
            <a:schemeClr val="accent1"/>
          </a:solidFill>
        </p:spPr>
        <p:txBody>
          <a:bodyPr/>
          <a:lstStyle/>
          <a:p>
            <a:pPr>
              <a:buClr>
                <a:schemeClr val="accent2"/>
              </a:buClr>
              <a:buFont typeface="Wingdings" pitchFamily="2" charset="2"/>
              <a:buChar char="§"/>
            </a:pPr>
            <a:r>
              <a:rPr lang="en-US" sz="2000"/>
              <a:t>To insert a form we use the &lt;FORM&gt;&lt;/FORM&gt; tags. The rest of the form elements must be inserted in between the form tags.</a:t>
            </a:r>
          </a:p>
          <a:p>
            <a:pPr>
              <a:buClr>
                <a:schemeClr val="accent2"/>
              </a:buClr>
              <a:buFont typeface="Wingdings" pitchFamily="2" charset="2"/>
              <a:buNone/>
            </a:pPr>
            <a:r>
              <a:rPr lang="en-US" sz="2000"/>
              <a:t>&lt;HTML&gt; &lt;HEAD&gt;</a:t>
            </a:r>
          </a:p>
          <a:p>
            <a:pPr>
              <a:buClr>
                <a:schemeClr val="accent2"/>
              </a:buClr>
              <a:buFont typeface="Wingdings" pitchFamily="2" charset="2"/>
              <a:buNone/>
            </a:pPr>
            <a:r>
              <a:rPr lang="en-US" sz="2000"/>
              <a:t>&lt;TITLE&gt; Sample Form&lt;/TITLE&gt;</a:t>
            </a:r>
          </a:p>
          <a:p>
            <a:pPr>
              <a:buClr>
                <a:schemeClr val="accent2"/>
              </a:buClr>
              <a:buFont typeface="Wingdings" pitchFamily="2" charset="2"/>
              <a:buNone/>
            </a:pPr>
            <a:r>
              <a:rPr lang="en-US" sz="2000"/>
              <a:t>&lt;/HEAD&gt;</a:t>
            </a:r>
          </a:p>
          <a:p>
            <a:pPr>
              <a:buClr>
                <a:schemeClr val="accent2"/>
              </a:buClr>
              <a:buFont typeface="Wingdings" pitchFamily="2" charset="2"/>
              <a:buNone/>
            </a:pPr>
            <a:r>
              <a:rPr lang="en-US" sz="2000"/>
              <a:t>&lt;BODY BGCOLOR=“FFFFFF”&gt;</a:t>
            </a:r>
          </a:p>
          <a:p>
            <a:pPr>
              <a:buClr>
                <a:schemeClr val="accent2"/>
              </a:buClr>
              <a:buFont typeface="Wingdings" pitchFamily="2" charset="2"/>
              <a:buNone/>
            </a:pPr>
            <a:r>
              <a:rPr lang="en-US" sz="2000"/>
              <a:t>&lt;</a:t>
            </a:r>
            <a:r>
              <a:rPr lang="en-US" sz="2000">
                <a:solidFill>
                  <a:srgbClr val="FF0000"/>
                </a:solidFill>
              </a:rPr>
              <a:t>FORM</a:t>
            </a:r>
            <a:r>
              <a:rPr lang="en-US" sz="2000"/>
              <a:t> ACTION = </a:t>
            </a:r>
            <a:r>
              <a:rPr lang="en-US" sz="2000">
                <a:hlinkClick r:id="rId2"/>
              </a:rPr>
              <a:t>http://www.xnu.com/formtest.asp</a:t>
            </a:r>
            <a:r>
              <a:rPr lang="en-US" sz="2000"/>
              <a:t>&gt;</a:t>
            </a:r>
          </a:p>
          <a:p>
            <a:pPr>
              <a:buClr>
                <a:schemeClr val="accent2"/>
              </a:buClr>
              <a:buFont typeface="Wingdings" pitchFamily="2" charset="2"/>
              <a:buNone/>
            </a:pPr>
            <a:r>
              <a:rPr lang="en-US" sz="2000"/>
              <a:t>&lt;P&gt; First Name: </a:t>
            </a:r>
            <a:r>
              <a:rPr lang="en-US" sz="2000">
                <a:solidFill>
                  <a:srgbClr val="FF0000"/>
                </a:solidFill>
              </a:rPr>
              <a:t>&lt;INPUT TYPE=“TEXT” NAME=“fname” MAXLENGTH=“50”&gt;</a:t>
            </a:r>
            <a:r>
              <a:rPr lang="en-US" sz="2000"/>
              <a:t> &lt;/P&gt;</a:t>
            </a:r>
          </a:p>
          <a:p>
            <a:pPr>
              <a:buClr>
                <a:schemeClr val="accent2"/>
              </a:buClr>
              <a:buFont typeface="Wingdings" pitchFamily="2" charset="2"/>
              <a:buNone/>
            </a:pPr>
            <a:r>
              <a:rPr lang="en-US" sz="2000"/>
              <a:t>&lt;P&gt; </a:t>
            </a:r>
            <a:r>
              <a:rPr lang="en-US" sz="2000">
                <a:solidFill>
                  <a:srgbClr val="FF0000"/>
                </a:solidFill>
              </a:rPr>
              <a:t>&lt;INPUT TYPE=“SUBMIT” NAME=“fsubmit1” VALUE=“Send Info”&gt;</a:t>
            </a:r>
            <a:r>
              <a:rPr lang="en-US" sz="2000"/>
              <a:t> &lt;/P&gt;</a:t>
            </a:r>
          </a:p>
          <a:p>
            <a:pPr>
              <a:buClr>
                <a:schemeClr val="accent2"/>
              </a:buClr>
              <a:buFont typeface="Wingdings" pitchFamily="2" charset="2"/>
              <a:buNone/>
            </a:pPr>
            <a:r>
              <a:rPr lang="en-US" sz="2000"/>
              <a:t>&lt;/</a:t>
            </a:r>
            <a:r>
              <a:rPr lang="en-US" sz="2000">
                <a:solidFill>
                  <a:srgbClr val="FF0000"/>
                </a:solidFill>
              </a:rPr>
              <a:t>FORM</a:t>
            </a:r>
            <a:r>
              <a:rPr lang="en-US" sz="2000"/>
              <a:t>&gt;</a:t>
            </a:r>
          </a:p>
          <a:p>
            <a:pPr>
              <a:buClr>
                <a:schemeClr val="accent2"/>
              </a:buClr>
              <a:buFont typeface="Wingdings" pitchFamily="2" charset="2"/>
              <a:buNone/>
            </a:pPr>
            <a:r>
              <a:rPr lang="en-US" sz="2000"/>
              <a:t>&lt;/BODY&gt; &lt;/HTML&gt;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10A7EE-E9FA-4133-B144-11A43F44187F}" type="slidenum">
              <a:rPr lang="ar-SA"/>
              <a:pPr/>
              <a:t>17</a:t>
            </a:fld>
            <a:endParaRPr lang="en-US"/>
          </a:p>
        </p:txBody>
      </p:sp>
      <p:sp>
        <p:nvSpPr>
          <p:cNvPr id="104450" name="Rectangle 2"/>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&lt;FORM&gt; element attributes</a:t>
            </a:r>
          </a:p>
        </p:txBody>
      </p:sp>
      <p:sp>
        <p:nvSpPr>
          <p:cNvPr id="104451" name="Rectangle 3"/>
          <p:cNvSpPr>
            <a:spLocks noGrp="1" noChangeArrowheads="1"/>
          </p:cNvSpPr>
          <p:nvPr>
            <p:ph type="body" idx="1"/>
          </p:nvPr>
        </p:nvSpPr>
        <p:spPr>
          <a:xfrm>
            <a:off x="838200" y="1371600"/>
            <a:ext cx="7848600" cy="5029200"/>
          </a:xfrm>
          <a:solidFill>
            <a:schemeClr val="accent1"/>
          </a:solidFill>
        </p:spPr>
        <p:txBody>
          <a:bodyPr/>
          <a:lstStyle/>
          <a:p>
            <a:pPr>
              <a:lnSpc>
                <a:spcPct val="80000"/>
              </a:lnSpc>
              <a:buClr>
                <a:schemeClr val="accent2"/>
              </a:buClr>
              <a:buFont typeface="Wingdings" pitchFamily="2" charset="2"/>
              <a:buChar char="§"/>
            </a:pPr>
            <a:r>
              <a:rPr lang="en-US" sz="2800" b="1">
                <a:solidFill>
                  <a:srgbClr val="FF0000"/>
                </a:solidFill>
              </a:rPr>
              <a:t>ACTION</a:t>
            </a:r>
            <a:r>
              <a:rPr lang="en-US" sz="2800" b="1"/>
              <a:t>:</a:t>
            </a:r>
            <a:r>
              <a:rPr lang="en-US" sz="2800"/>
              <a:t> is the</a:t>
            </a:r>
            <a:r>
              <a:rPr lang="en-US" sz="2800" b="1">
                <a:solidFill>
                  <a:srgbClr val="0000FF"/>
                </a:solidFill>
              </a:rPr>
              <a:t> URL</a:t>
            </a:r>
            <a:r>
              <a:rPr lang="en-US" sz="2800"/>
              <a:t> of the </a:t>
            </a:r>
            <a:r>
              <a:rPr lang="en-US" sz="2800" b="1">
                <a:solidFill>
                  <a:srgbClr val="0000FF"/>
                </a:solidFill>
              </a:rPr>
              <a:t>CGI</a:t>
            </a:r>
            <a:r>
              <a:rPr lang="en-US" sz="280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a:solidFill>
                  <a:srgbClr val="FF0000"/>
                </a:solidFill>
              </a:rPr>
              <a:t>METHOD</a:t>
            </a:r>
            <a:r>
              <a:rPr lang="en-US" sz="2800" b="1"/>
              <a:t>:</a:t>
            </a:r>
            <a:r>
              <a:rPr lang="en-US" sz="2800"/>
              <a:t> </a:t>
            </a:r>
            <a:r>
              <a:rPr lang="en-US" sz="2800" b="1">
                <a:solidFill>
                  <a:srgbClr val="0000FF"/>
                </a:solidFill>
              </a:rPr>
              <a:t>GET</a:t>
            </a:r>
            <a:r>
              <a:rPr lang="en-US" sz="2800"/>
              <a:t> (default) or </a:t>
            </a:r>
            <a:r>
              <a:rPr lang="en-US" sz="2800" b="1">
                <a:solidFill>
                  <a:srgbClr val="0000FF"/>
                </a:solidFill>
              </a:rPr>
              <a:t>POST</a:t>
            </a:r>
            <a:r>
              <a:rPr lang="en-US" sz="2800"/>
              <a:t> specifies which </a:t>
            </a:r>
            <a:r>
              <a:rPr lang="en-US" sz="2800" b="1">
                <a:solidFill>
                  <a:srgbClr val="0000FF"/>
                </a:solidFill>
              </a:rPr>
              <a:t>HTTP</a:t>
            </a:r>
            <a:r>
              <a:rPr lang="en-US" sz="280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a:solidFill>
                  <a:srgbClr val="FF0000"/>
                </a:solidFill>
              </a:rPr>
              <a:t>NAME</a:t>
            </a:r>
            <a:r>
              <a:rPr lang="en-US" sz="2800" b="1"/>
              <a:t>:</a:t>
            </a:r>
            <a:r>
              <a:rPr lang="en-US" sz="2800"/>
              <a:t> is a form name used by</a:t>
            </a:r>
            <a:r>
              <a:rPr lang="en-US" sz="2800">
                <a:solidFill>
                  <a:srgbClr val="0000FF"/>
                </a:solidFill>
              </a:rPr>
              <a:t> VBScript</a:t>
            </a:r>
            <a:r>
              <a:rPr lang="en-US" sz="2800"/>
              <a:t>  or </a:t>
            </a:r>
          </a:p>
          <a:p>
            <a:pPr>
              <a:lnSpc>
                <a:spcPct val="80000"/>
              </a:lnSpc>
              <a:buClr>
                <a:schemeClr val="accent2"/>
              </a:buClr>
              <a:buFont typeface="Wingdings" pitchFamily="2" charset="2"/>
              <a:buNone/>
            </a:pPr>
            <a:r>
              <a:rPr lang="en-US" sz="2800">
                <a:solidFill>
                  <a:srgbClr val="0000FF"/>
                </a:solidFill>
              </a:rPr>
              <a:t>    JavaScripts.</a:t>
            </a:r>
          </a:p>
          <a:p>
            <a:pPr>
              <a:lnSpc>
                <a:spcPct val="80000"/>
              </a:lnSpc>
              <a:buClr>
                <a:schemeClr val="accent2"/>
              </a:buClr>
              <a:buFont typeface="Wingdings" pitchFamily="2" charset="2"/>
              <a:buChar char="§"/>
            </a:pPr>
            <a:r>
              <a:rPr lang="en-US" sz="2800" b="1">
                <a:solidFill>
                  <a:srgbClr val="FF0000"/>
                </a:solidFill>
              </a:rPr>
              <a:t>TARGET</a:t>
            </a:r>
            <a:r>
              <a:rPr lang="en-US" sz="2800" b="1"/>
              <a:t>:</a:t>
            </a:r>
            <a:r>
              <a:rPr lang="en-US" sz="2800"/>
              <a:t> is the target frame where the response page will show up.</a:t>
            </a:r>
          </a:p>
          <a:p>
            <a:pPr>
              <a:lnSpc>
                <a:spcPct val="80000"/>
              </a:lnSpc>
              <a:buClr>
                <a:schemeClr val="accent2"/>
              </a:buClr>
              <a:buFont typeface="Wingdings" pitchFamily="2" charset="2"/>
              <a:buChar char="§"/>
            </a:pP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B34138-B642-4C9C-B5CF-B08F75401EB4}" type="slidenum">
              <a:rPr lang="ar-SA"/>
              <a:pPr/>
              <a:t>18</a:t>
            </a:fld>
            <a:endParaRPr lang="en-US"/>
          </a:p>
        </p:txBody>
      </p:sp>
      <p:sp>
        <p:nvSpPr>
          <p:cNvPr id="105474"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sp>
        <p:nvSpPr>
          <p:cNvPr id="105475" name="Rectangle 3"/>
          <p:cNvSpPr>
            <a:spLocks noGrp="1" noChangeArrowheads="1"/>
          </p:cNvSpPr>
          <p:nvPr>
            <p:ph type="body" idx="1"/>
          </p:nvPr>
        </p:nvSpPr>
        <p:spPr>
          <a:xfrm>
            <a:off x="457200" y="1447800"/>
            <a:ext cx="8229600" cy="4594225"/>
          </a:xfrm>
          <a:solidFill>
            <a:schemeClr val="accent1"/>
          </a:solidFill>
        </p:spPr>
        <p:txBody>
          <a:bodyPr/>
          <a:lstStyle/>
          <a:p>
            <a:pPr>
              <a:buClr>
                <a:schemeClr val="accent2"/>
              </a:buClr>
              <a:buFont typeface="Wingdings" pitchFamily="2" charset="2"/>
              <a:buChar char="§"/>
            </a:pPr>
            <a:r>
              <a:rPr lang="en-US" b="1"/>
              <a:t>Form elements have properties: </a:t>
            </a:r>
            <a:r>
              <a:rPr lang="en-US" b="1">
                <a:solidFill>
                  <a:srgbClr val="FF0000"/>
                </a:solidFill>
              </a:rPr>
              <a:t>Text</a:t>
            </a:r>
            <a:r>
              <a:rPr lang="en-US" b="1"/>
              <a:t> boxes, </a:t>
            </a:r>
            <a:r>
              <a:rPr lang="en-US" b="1">
                <a:solidFill>
                  <a:srgbClr val="FF0000"/>
                </a:solidFill>
              </a:rPr>
              <a:t>Password</a:t>
            </a:r>
            <a:r>
              <a:rPr lang="en-US" b="1"/>
              <a:t> boxes, </a:t>
            </a:r>
            <a:r>
              <a:rPr lang="en-US" b="1">
                <a:solidFill>
                  <a:srgbClr val="FF0000"/>
                </a:solidFill>
              </a:rPr>
              <a:t>Checkboxes</a:t>
            </a:r>
            <a:r>
              <a:rPr lang="en-US" b="1"/>
              <a:t>, Option(</a:t>
            </a:r>
            <a:r>
              <a:rPr lang="en-US" b="1">
                <a:solidFill>
                  <a:srgbClr val="FF0000"/>
                </a:solidFill>
              </a:rPr>
              <a:t>Radio</a:t>
            </a:r>
            <a:r>
              <a:rPr lang="en-US" b="1"/>
              <a:t>) buttons, </a:t>
            </a:r>
            <a:r>
              <a:rPr lang="en-US" b="1">
                <a:solidFill>
                  <a:srgbClr val="FF0000"/>
                </a:solidFill>
              </a:rPr>
              <a:t>Submit</a:t>
            </a:r>
            <a:r>
              <a:rPr lang="en-US" b="1"/>
              <a:t>, </a:t>
            </a:r>
            <a:r>
              <a:rPr lang="en-US" b="1">
                <a:solidFill>
                  <a:srgbClr val="FF0000"/>
                </a:solidFill>
              </a:rPr>
              <a:t>Reset</a:t>
            </a:r>
            <a:r>
              <a:rPr lang="en-US" b="1"/>
              <a:t>, </a:t>
            </a:r>
            <a:r>
              <a:rPr lang="en-US" b="1">
                <a:solidFill>
                  <a:srgbClr val="FF0000"/>
                </a:solidFill>
              </a:rPr>
              <a:t>File</a:t>
            </a:r>
            <a:r>
              <a:rPr lang="en-US" b="1"/>
              <a:t>, </a:t>
            </a:r>
            <a:r>
              <a:rPr lang="en-US" b="1">
                <a:solidFill>
                  <a:srgbClr val="FF0000"/>
                </a:solidFill>
              </a:rPr>
              <a:t>Hidden</a:t>
            </a:r>
            <a:r>
              <a:rPr lang="en-US" b="1"/>
              <a:t> and </a:t>
            </a:r>
            <a:r>
              <a:rPr lang="en-US" b="1">
                <a:solidFill>
                  <a:srgbClr val="FF0000"/>
                </a:solidFill>
              </a:rPr>
              <a:t>Image</a:t>
            </a:r>
            <a:r>
              <a:rPr lang="en-US" b="1"/>
              <a:t>.</a:t>
            </a:r>
          </a:p>
          <a:p>
            <a:pPr>
              <a:buClr>
                <a:schemeClr val="accent2"/>
              </a:buClr>
              <a:buFont typeface="Wingdings" pitchFamily="2" charset="2"/>
              <a:buChar char="§"/>
            </a:pPr>
            <a:r>
              <a:rPr lang="en-US" b="1"/>
              <a:t>The properties are specified in the TYPE Attribute of the HTML element </a:t>
            </a:r>
            <a:r>
              <a:rPr lang="en-US" b="1">
                <a:solidFill>
                  <a:srgbClr val="FF0000"/>
                </a:solidFill>
              </a:rPr>
              <a:t>&lt;INPUT&gt;&lt;/INPUT&gt;.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3453B86D-E468-4351-8668-4CBD88BADC5B}" type="slidenum">
              <a:rPr lang="ar-SA"/>
              <a:pPr/>
              <a:t>19</a:t>
            </a:fld>
            <a:endParaRPr lang="en-US"/>
          </a:p>
        </p:txBody>
      </p:sp>
      <p:grpSp>
        <p:nvGrpSpPr>
          <p:cNvPr id="247814" name="Group 6"/>
          <p:cNvGrpSpPr>
            <a:grpSpLocks/>
          </p:cNvGrpSpPr>
          <p:nvPr/>
        </p:nvGrpSpPr>
        <p:grpSpPr bwMode="auto">
          <a:xfrm>
            <a:off x="381000" y="80963"/>
            <a:ext cx="8382000" cy="6696075"/>
            <a:chOff x="240" y="51"/>
            <a:chExt cx="5280" cy="4218"/>
          </a:xfrm>
        </p:grpSpPr>
        <p:grpSp>
          <p:nvGrpSpPr>
            <p:cNvPr id="247812" name="Group 4"/>
            <p:cNvGrpSpPr>
              <a:grpSpLocks/>
            </p:cNvGrpSpPr>
            <p:nvPr/>
          </p:nvGrpSpPr>
          <p:grpSpPr bwMode="auto">
            <a:xfrm>
              <a:off x="240" y="51"/>
              <a:ext cx="5280" cy="4218"/>
              <a:chOff x="240" y="51"/>
              <a:chExt cx="5280" cy="4218"/>
            </a:xfrm>
          </p:grpSpPr>
          <p:pic>
            <p:nvPicPr>
              <p:cNvPr id="247810" name="Picture 2"/>
              <p:cNvPicPr>
                <a:picLocks noChangeAspect="1" noChangeArrowheads="1"/>
              </p:cNvPicPr>
              <p:nvPr/>
            </p:nvPicPr>
            <p:blipFill>
              <a:blip r:embed="rId2"/>
              <a:srcRect/>
              <a:stretch>
                <a:fillRect/>
              </a:stretch>
            </p:blipFill>
            <p:spPr bwMode="auto">
              <a:xfrm>
                <a:off x="240" y="51"/>
                <a:ext cx="5280" cy="4218"/>
              </a:xfrm>
              <a:prstGeom prst="rect">
                <a:avLst/>
              </a:prstGeom>
              <a:noFill/>
            </p:spPr>
          </p:pic>
          <p:sp>
            <p:nvSpPr>
              <p:cNvPr id="24781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p:spPr>
            <p:txBody>
              <a:bodyPr>
                <a:spAutoFit/>
              </a:bodyPr>
              <a:lstStyle/>
              <a:p>
                <a:pPr>
                  <a:spcBef>
                    <a:spcPct val="50000"/>
                  </a:spcBef>
                </a:pPr>
                <a:r>
                  <a:rPr lang="en-US"/>
                  <a:t>Sami Ali</a:t>
                </a:r>
              </a:p>
            </p:txBody>
          </p:sp>
        </p:grpSp>
        <p:sp>
          <p:nvSpPr>
            <p:cNvPr id="247813" name="Text Box 5"/>
            <p:cNvSpPr txBox="1">
              <a:spLocks noChangeArrowheads="1"/>
            </p:cNvSpPr>
            <p:nvPr/>
          </p:nvSpPr>
          <p:spPr bwMode="auto">
            <a:xfrm>
              <a:off x="1296" y="1158"/>
              <a:ext cx="1824" cy="192"/>
            </a:xfrm>
            <a:prstGeom prst="rect">
              <a:avLst/>
            </a:prstGeom>
            <a:solidFill>
              <a:schemeClr val="bg1"/>
            </a:solidFill>
            <a:ln w="9525">
              <a:noFill/>
              <a:miter lim="800000"/>
              <a:headEnd/>
              <a:tailEnd/>
            </a:ln>
            <a:effectLst/>
          </p:spPr>
          <p:txBody>
            <a:bodyPr>
              <a:spAutoFit/>
            </a:bodyPr>
            <a:lstStyle/>
            <a:p>
              <a:pPr>
                <a:spcBef>
                  <a:spcPct val="50000"/>
                </a:spcBef>
              </a:pPr>
              <a:r>
                <a:rPr lang="en-US" sz="1400" b="1"/>
                <a:t>Al al-Bayt University</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9CA2E2-0155-4BDA-969A-B0D6278E5AAC}" type="slidenum">
              <a:rPr lang="ar-SA"/>
              <a:pPr/>
              <a:t>2</a:t>
            </a:fld>
            <a:endParaRPr lang="en-US"/>
          </a:p>
        </p:txBody>
      </p:sp>
      <p:sp>
        <p:nvSpPr>
          <p:cNvPr id="491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a:t>
            </a:r>
            <a:r>
              <a:rPr lang="en-US" b="1">
                <a:solidFill>
                  <a:srgbClr val="FFFF00"/>
                </a:solidFill>
              </a:rPr>
              <a:t>ists</a:t>
            </a:r>
          </a:p>
        </p:txBody>
      </p:sp>
      <p:sp>
        <p:nvSpPr>
          <p:cNvPr id="49155" name="Rectangle 3"/>
          <p:cNvSpPr>
            <a:spLocks noGrp="1" noChangeArrowheads="1"/>
          </p:cNvSpPr>
          <p:nvPr>
            <p:ph type="body" idx="1"/>
          </p:nvPr>
        </p:nvSpPr>
        <p:spPr>
          <a:xfrm>
            <a:off x="381000" y="1905000"/>
            <a:ext cx="8229600" cy="4525963"/>
          </a:xfrm>
          <a:solidFill>
            <a:schemeClr val="accent1"/>
          </a:solidFill>
        </p:spPr>
        <p:txBody>
          <a:bodyPr/>
          <a:lstStyle/>
          <a:p>
            <a:pPr marL="609600" indent="-609600">
              <a:buFontTx/>
              <a:buNone/>
            </a:pPr>
            <a:r>
              <a:rPr lang="en-US" sz="2400"/>
              <a:t>In this chapter you will learn how to create a variety of lists.</a:t>
            </a:r>
          </a:p>
          <a:p>
            <a:pPr marL="609600" indent="-609600">
              <a:buClr>
                <a:schemeClr val="bg1"/>
              </a:buClr>
              <a:buFont typeface="Wingdings" pitchFamily="2" charset="2"/>
              <a:buNone/>
            </a:pPr>
            <a:r>
              <a:rPr lang="en-US" sz="2400" b="1"/>
              <a:t>Objectives</a:t>
            </a:r>
          </a:p>
          <a:p>
            <a:pPr marL="609600" indent="-609600">
              <a:buClr>
                <a:schemeClr val="bg1"/>
              </a:buClr>
              <a:buFont typeface="Wingdings" pitchFamily="2" charset="2"/>
              <a:buNone/>
            </a:pPr>
            <a:r>
              <a:rPr lang="en-US" sz="2400"/>
              <a:t>Upon completing this section, you should be able to</a:t>
            </a:r>
          </a:p>
          <a:p>
            <a:pPr marL="609600" indent="-609600">
              <a:buClr>
                <a:schemeClr val="bg1"/>
              </a:buClr>
              <a:buFont typeface="Wingdings" pitchFamily="2" charset="2"/>
              <a:buAutoNum type="arabicPeriod"/>
            </a:pPr>
            <a:r>
              <a:rPr lang="en-US" sz="2400"/>
              <a:t>Create an unordered list.</a:t>
            </a:r>
          </a:p>
          <a:p>
            <a:pPr marL="609600" indent="-609600">
              <a:buClr>
                <a:schemeClr val="bg1"/>
              </a:buClr>
              <a:buFont typeface="Wingdings" pitchFamily="2" charset="2"/>
              <a:buAutoNum type="arabicPeriod"/>
            </a:pPr>
            <a:r>
              <a:rPr lang="en-US" sz="2400"/>
              <a:t>Create an ordered list.</a:t>
            </a:r>
          </a:p>
          <a:p>
            <a:pPr marL="609600" indent="-609600">
              <a:buClr>
                <a:schemeClr val="bg1"/>
              </a:buClr>
              <a:buFont typeface="Wingdings" pitchFamily="2" charset="2"/>
              <a:buAutoNum type="arabicPeriod"/>
            </a:pPr>
            <a:r>
              <a:rPr lang="en-US" sz="2400"/>
              <a:t>Create a defined list.</a:t>
            </a:r>
          </a:p>
          <a:p>
            <a:pPr marL="609600" indent="-609600">
              <a:buClr>
                <a:schemeClr val="bg1"/>
              </a:buClr>
              <a:buFont typeface="Wingdings" pitchFamily="2" charset="2"/>
              <a:buAutoNum type="arabicPeriod"/>
            </a:pPr>
            <a:r>
              <a:rPr lang="en-US" sz="2400"/>
              <a:t>Nest Lists.</a:t>
            </a:r>
          </a:p>
          <a:p>
            <a:pPr marL="609600" indent="-609600">
              <a:buFontTx/>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54AD7603-AC03-4652-B2A8-429E3B547E4A}" type="slidenum">
              <a:rPr lang="ar-SA"/>
              <a:pPr/>
              <a:t>20</a:t>
            </a:fld>
            <a:endParaRPr lang="en-US"/>
          </a:p>
        </p:txBody>
      </p:sp>
      <p:sp>
        <p:nvSpPr>
          <p:cNvPr id="106498"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graphicFrame>
        <p:nvGraphicFramePr>
          <p:cNvPr id="106499" name="Group 3"/>
          <p:cNvGraphicFramePr>
            <a:graphicFrameLocks noGrp="1"/>
          </p:cNvGraphicFramePr>
          <p:nvPr>
            <p:ph type="tbl" idx="1"/>
          </p:nvPr>
        </p:nvGraphicFramePr>
        <p:xfrm>
          <a:off x="381000" y="1447800"/>
          <a:ext cx="8458200" cy="4495801"/>
        </p:xfrm>
        <a:graphic>
          <a:graphicData uri="http://schemas.openxmlformats.org/drawingml/2006/table">
            <a:tbl>
              <a:tblPr/>
              <a:tblGrid>
                <a:gridCol w="8458200">
                  <a:extLst>
                    <a:ext uri="{9D8B030D-6E8A-4147-A177-3AD203B41FA5}">
                      <a16:colId xmlns:a16="http://schemas.microsoft.com/office/drawing/2014/main" val="20000"/>
                    </a:ext>
                  </a:extLst>
                </a:gridCol>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TYPE=</a:t>
                      </a:r>
                      <a:r>
                        <a:rPr kumimoji="0" lang="en-US" sz="2400" b="0" i="0" u="none" strike="noStrike" cap="none" normalizeH="0" baseline="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NAME =</a:t>
                      </a:r>
                      <a:r>
                        <a:rPr kumimoji="0" lang="en-US" sz="2400" b="0" i="0" u="none" strike="noStrike" cap="none" normalizeH="0" baseline="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VALUE=</a:t>
                      </a:r>
                      <a:r>
                        <a:rPr kumimoji="0" lang="en-US" sz="2400" b="0" i="0" u="none" strike="noStrike" cap="none" normalizeH="0" baseline="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CHECKED=</a:t>
                      </a:r>
                      <a:r>
                        <a:rPr kumimoji="0" lang="en-US" sz="2400" b="0" i="0" u="none" strike="noStrike" cap="none" normalizeH="0" baseline="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SIZE=</a:t>
                      </a:r>
                      <a:r>
                        <a:rPr kumimoji="0" lang="en-US" sz="2400" b="0" i="0" u="none" strike="noStrike" cap="none" normalizeH="0" baseline="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0000"/>
                          </a:solidFill>
                          <a:effectLst/>
                          <a:latin typeface="Arial" charset="0"/>
                          <a:cs typeface="Arial" charset="0"/>
                        </a:rPr>
                        <a:t>MAXLENGHT=</a:t>
                      </a:r>
                      <a:r>
                        <a:rPr kumimoji="0" lang="en-US" sz="2400" b="0" i="0" u="none" strike="noStrike" cap="none" normalizeH="0" baseline="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7F8D051-927B-4C19-960E-47CE22B21B12}" type="slidenum">
              <a:rPr lang="ar-SA"/>
              <a:pPr/>
              <a:t>21</a:t>
            </a:fld>
            <a:endParaRPr lang="en-US"/>
          </a:p>
        </p:txBody>
      </p:sp>
      <p:sp>
        <p:nvSpPr>
          <p:cNvPr id="107522"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Text Box</a:t>
            </a:r>
          </a:p>
        </p:txBody>
      </p:sp>
      <p:sp>
        <p:nvSpPr>
          <p:cNvPr id="107523" name="Rectangle 3"/>
          <p:cNvSpPr>
            <a:spLocks noGrp="1" noChangeArrowheads="1"/>
          </p:cNvSpPr>
          <p:nvPr>
            <p:ph type="body" idx="1"/>
          </p:nvPr>
        </p:nvSpPr>
        <p:spPr>
          <a:xfrm>
            <a:off x="609600" y="1371600"/>
            <a:ext cx="7848600" cy="54864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Text boxes</a:t>
            </a:r>
            <a:r>
              <a:rPr lang="en-US" sz="2400" b="1" i="1"/>
              <a:t>:</a:t>
            </a:r>
            <a:r>
              <a:rPr lang="en-US" sz="2400"/>
              <a:t> Used to provide input fields for text, phone numbers, dates, etc.</a:t>
            </a:r>
          </a:p>
          <a:p>
            <a:pPr>
              <a:lnSpc>
                <a:spcPct val="90000"/>
              </a:lnSpc>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TEXT </a:t>
            </a:r>
            <a:r>
              <a:rPr lang="en-US" sz="2800" b="1">
                <a:solidFill>
                  <a:srgbClr val="FF0000"/>
                </a:solidFill>
              </a:rPr>
              <a:t>"</a:t>
            </a:r>
            <a:r>
              <a:rPr lang="en-US" sz="2400" b="1">
                <a:solidFill>
                  <a:srgbClr val="FF0000"/>
                </a:solidFill>
              </a:rPr>
              <a:t> &gt;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r>
              <a:rPr lang="en-US" sz="2400"/>
              <a:t>Textboxes use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text.</a:t>
            </a:r>
          </a:p>
          <a:p>
            <a:pPr>
              <a:lnSpc>
                <a:spcPct val="90000"/>
              </a:lnSpc>
              <a:buClr>
                <a:schemeClr val="accent2"/>
              </a:buClr>
              <a:buFont typeface="Wingdings" pitchFamily="2" charset="2"/>
              <a:buChar char="§"/>
            </a:pPr>
            <a:r>
              <a:rPr lang="en-US" sz="2400" b="1">
                <a:solidFill>
                  <a:srgbClr val="FF0000"/>
                </a:solidFill>
              </a:rPr>
              <a:t>SIZE:</a:t>
            </a:r>
            <a:r>
              <a:rPr lang="en-US" sz="2400"/>
              <a:t> determines the size of the textbox in characters. </a:t>
            </a:r>
            <a:r>
              <a:rPr lang="en-US" sz="2400" b="1">
                <a:solidFill>
                  <a:srgbClr val="0000FF"/>
                </a:solidFill>
              </a:rPr>
              <a:t>Default=20</a:t>
            </a:r>
            <a:r>
              <a:rPr lang="en-US" sz="2400"/>
              <a:t> characters.</a:t>
            </a:r>
          </a:p>
          <a:p>
            <a:pPr>
              <a:lnSpc>
                <a:spcPct val="90000"/>
              </a:lnSpc>
              <a:buClr>
                <a:schemeClr val="accent2"/>
              </a:buClr>
              <a:buFont typeface="Wingdings" pitchFamily="2" charset="2"/>
              <a:buChar char="§"/>
            </a:pPr>
            <a:r>
              <a:rPr lang="en-US" sz="2800" b="1">
                <a:solidFill>
                  <a:srgbClr val="FF0000"/>
                </a:solidFill>
              </a:rPr>
              <a:t>MAXLENGHT</a:t>
            </a:r>
            <a:r>
              <a:rPr lang="en-US" sz="2400" b="1">
                <a:solidFill>
                  <a:srgbClr val="FF0000"/>
                </a:solidFill>
              </a:rPr>
              <a:t> </a:t>
            </a:r>
            <a:r>
              <a:rPr lang="en-US" sz="2400" b="1" i="1"/>
              <a:t>:</a:t>
            </a:r>
            <a:r>
              <a:rPr lang="en-US" sz="2400"/>
              <a:t> determines the maximum number of characters that the field will accept.</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lnSpc>
                <a:spcPct val="90000"/>
              </a:lnSpc>
              <a:buClr>
                <a:schemeClr val="accent2"/>
              </a:buClr>
              <a:buFont typeface="Wingdings" pitchFamily="2" charset="2"/>
              <a:buChar char="§"/>
            </a:pPr>
            <a:r>
              <a:rPr lang="en-US" sz="2400" b="1">
                <a:solidFill>
                  <a:srgbClr val="FF0000"/>
                </a:solidFill>
              </a:rPr>
              <a:t>VALUE:</a:t>
            </a:r>
            <a:r>
              <a:rPr lang="en-US" sz="2400"/>
              <a:t> will display its contents as the default value.</a:t>
            </a:r>
          </a:p>
        </p:txBody>
      </p:sp>
      <p:graphicFrame>
        <p:nvGraphicFramePr>
          <p:cNvPr id="107524" name="Object 4"/>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7526"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E254EE-BA7E-445A-9B67-09B7256744E8}" type="slidenum">
              <a:rPr lang="ar-SA"/>
              <a:pPr/>
              <a:t>22</a:t>
            </a:fld>
            <a:endParaRPr lang="en-US"/>
          </a:p>
        </p:txBody>
      </p:sp>
      <p:sp>
        <p:nvSpPr>
          <p:cNvPr id="167939" name="Rectangle 3"/>
          <p:cNvSpPr>
            <a:spLocks noGrp="1" noChangeArrowheads="1"/>
          </p:cNvSpPr>
          <p:nvPr>
            <p:ph type="body" idx="1"/>
          </p:nvPr>
        </p:nvSpPr>
        <p:spPr>
          <a:xfrm>
            <a:off x="0" y="1066800"/>
            <a:ext cx="8839200" cy="5410200"/>
          </a:xfrm>
          <a:solidFill>
            <a:schemeClr val="accent1"/>
          </a:solidFill>
        </p:spPr>
        <p:txBody>
          <a:bodyPr/>
          <a:lstStyle/>
          <a:p>
            <a:pPr>
              <a:lnSpc>
                <a:spcPct val="80000"/>
              </a:lnSpc>
              <a:buFontTx/>
              <a:buNone/>
            </a:pPr>
            <a:r>
              <a:rPr lang="en-US" sz="2400" b="1"/>
              <a:t>&lt;TITLE&gt;Form_Text_Type&lt;/TITLE&gt;</a:t>
            </a:r>
          </a:p>
          <a:p>
            <a:pPr>
              <a:lnSpc>
                <a:spcPct val="80000"/>
              </a:lnSpc>
              <a:buFontTx/>
              <a:buNone/>
            </a:pPr>
            <a:r>
              <a:rPr lang="en-US" sz="2400" b="1"/>
              <a:t>&lt;/HEAD&gt; &lt;BODY&gt;</a:t>
            </a:r>
          </a:p>
          <a:p>
            <a:pPr>
              <a:lnSpc>
                <a:spcPct val="80000"/>
              </a:lnSpc>
              <a:buFontTx/>
              <a:buNone/>
            </a:pPr>
            <a:r>
              <a:rPr lang="en-US" sz="2400" b="1"/>
              <a:t>&lt;h1&gt; &lt;font color=blue&gt;Please enter the following bioData&lt;/font&gt;&lt;/h1&gt;</a:t>
            </a:r>
          </a:p>
          <a:p>
            <a:pPr>
              <a:lnSpc>
                <a:spcPct val="80000"/>
              </a:lnSpc>
              <a:buFontTx/>
              <a:buNone/>
            </a:pPr>
            <a:r>
              <a:rPr lang="en-US" sz="2400" b="1">
                <a:solidFill>
                  <a:srgbClr val="FF0000"/>
                </a:solidFill>
              </a:rPr>
              <a:t>&lt;FORM name="fome1"  Method= " get " Action= " URL " &gt;</a:t>
            </a:r>
          </a:p>
          <a:p>
            <a:pPr>
              <a:lnSpc>
                <a:spcPct val="80000"/>
              </a:lnSpc>
              <a:buFontTx/>
              <a:buNone/>
            </a:pPr>
            <a:r>
              <a:rPr lang="en-US" sz="2400" b="1">
                <a:solidFill>
                  <a:srgbClr val="0000FF"/>
                </a:solidFill>
              </a:rPr>
              <a:t>First Name: &lt;INPUT TYPE="TEXT" NAME="FName"</a:t>
            </a:r>
          </a:p>
          <a:p>
            <a:pPr>
              <a:lnSpc>
                <a:spcPct val="80000"/>
              </a:lnSpc>
              <a:buFontTx/>
              <a:buNone/>
            </a:pPr>
            <a:r>
              <a:rPr lang="en-US" sz="2400" b="1">
                <a:solidFill>
                  <a:srgbClr val="0000FF"/>
                </a:solidFill>
              </a:rPr>
              <a:t>SIZE="15" MAXLENGTH="25"&gt;&lt;BR&gt;</a:t>
            </a:r>
          </a:p>
          <a:p>
            <a:pPr>
              <a:lnSpc>
                <a:spcPct val="80000"/>
              </a:lnSpc>
              <a:buFontTx/>
              <a:buNone/>
            </a:pPr>
            <a:r>
              <a:rPr lang="en-US" sz="2400" b="1">
                <a:solidFill>
                  <a:srgbClr val="333300"/>
                </a:solidFill>
              </a:rPr>
              <a:t>Last Name: &lt;INPUT TYPE="TEXT" NAME="LName"</a:t>
            </a:r>
          </a:p>
          <a:p>
            <a:pPr>
              <a:lnSpc>
                <a:spcPct val="80000"/>
              </a:lnSpc>
              <a:buFontTx/>
              <a:buNone/>
            </a:pPr>
            <a:r>
              <a:rPr lang="en-US" sz="2400" b="1">
                <a:solidFill>
                  <a:srgbClr val="333300"/>
                </a:solidFill>
              </a:rPr>
              <a:t>SIZE="15" MAXLENGTH="25"&gt;&lt;BR&gt;</a:t>
            </a:r>
          </a:p>
          <a:p>
            <a:pPr>
              <a:lnSpc>
                <a:spcPct val="80000"/>
              </a:lnSpc>
              <a:buFontTx/>
              <a:buNone/>
            </a:pPr>
            <a:r>
              <a:rPr lang="en-US" sz="2400" b="1">
                <a:solidFill>
                  <a:srgbClr val="FF0000"/>
                </a:solidFill>
              </a:rPr>
              <a:t>Nationality: &lt;INPUT TYPE="TEXT" NAME="Country"</a:t>
            </a:r>
          </a:p>
          <a:p>
            <a:pPr>
              <a:lnSpc>
                <a:spcPct val="80000"/>
              </a:lnSpc>
              <a:buFontTx/>
              <a:buNone/>
            </a:pPr>
            <a:r>
              <a:rPr lang="en-US" sz="2400" b="1">
                <a:solidFill>
                  <a:srgbClr val="FF0000"/>
                </a:solidFill>
              </a:rPr>
              <a:t>SIZE="25" MAXLENGTH="25"&gt;&lt;BR&gt;</a:t>
            </a:r>
          </a:p>
          <a:p>
            <a:pPr>
              <a:lnSpc>
                <a:spcPct val="80000"/>
              </a:lnSpc>
              <a:buFontTx/>
              <a:buNone/>
            </a:pPr>
            <a:r>
              <a:rPr lang="en-US" sz="2400" b="1">
                <a:solidFill>
                  <a:srgbClr val="009900"/>
                </a:solidFill>
              </a:rPr>
              <a:t>The Phone Number: &lt;INPUT TYPE="TEXT" NAME="Phone"</a:t>
            </a:r>
          </a:p>
          <a:p>
            <a:pPr>
              <a:lnSpc>
                <a:spcPct val="80000"/>
              </a:lnSpc>
              <a:buFontTx/>
              <a:buNone/>
            </a:pPr>
            <a:r>
              <a:rPr lang="en-US" sz="2400" b="1">
                <a:solidFill>
                  <a:srgbClr val="009900"/>
                </a:solidFill>
              </a:rPr>
              <a:t>SIZE="15" MAXLENGTH="12"&gt;&lt;BR&gt;</a:t>
            </a:r>
          </a:p>
          <a:p>
            <a:pPr>
              <a:lnSpc>
                <a:spcPct val="80000"/>
              </a:lnSpc>
              <a:buFontTx/>
              <a:buNone/>
            </a:pPr>
            <a:r>
              <a:rPr lang="en-US" sz="2400" b="1">
                <a:solidFill>
                  <a:srgbClr val="FF0000"/>
                </a:solidFill>
              </a:rPr>
              <a:t>&lt;/FORM&gt;</a:t>
            </a:r>
            <a:r>
              <a:rPr lang="en-US" sz="2400" b="1"/>
              <a:t> &lt;/BODY&gt; &lt;/HTML&gt;</a:t>
            </a:r>
          </a:p>
          <a:p>
            <a:pPr>
              <a:lnSpc>
                <a:spcPct val="80000"/>
              </a:lnSpc>
            </a:pPr>
            <a:endParaRPr lang="en-US" sz="2400" b="1"/>
          </a:p>
          <a:p>
            <a:pPr>
              <a:lnSpc>
                <a:spcPct val="80000"/>
              </a:lnSpc>
              <a:buFontTx/>
              <a:buNone/>
            </a:pPr>
            <a:endParaRPr lang="en-US" sz="2400" b="1"/>
          </a:p>
        </p:txBody>
      </p:sp>
      <p:sp>
        <p:nvSpPr>
          <p:cNvPr id="167940" name="Rectangle 4"/>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Text 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ACCA4-06B5-4A18-9790-DF57D326D478}" type="slidenum">
              <a:rPr lang="ar-SA"/>
              <a:pPr/>
              <a:t>23</a:t>
            </a:fld>
            <a:endParaRPr lang="en-US"/>
          </a:p>
        </p:txBody>
      </p:sp>
      <p:pic>
        <p:nvPicPr>
          <p:cNvPr id="168965" name="Picture 5"/>
          <p:cNvPicPr>
            <a:picLocks noChangeAspect="1" noChangeArrowheads="1"/>
          </p:cNvPicPr>
          <p:nvPr/>
        </p:nvPicPr>
        <p:blipFill>
          <a:blip r:embed="rId2"/>
          <a:srcRect/>
          <a:stretch>
            <a:fillRect/>
          </a:stretch>
        </p:blipFill>
        <p:spPr bwMode="auto">
          <a:xfrm>
            <a:off x="685800" y="1143000"/>
            <a:ext cx="7924800" cy="5429250"/>
          </a:xfrm>
          <a:prstGeom prst="rect">
            <a:avLst/>
          </a:prstGeom>
          <a:noFill/>
        </p:spPr>
      </p:pic>
      <p:sp>
        <p:nvSpPr>
          <p:cNvPr id="168966" name="Rectangle 6"/>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AFF4FE1-EA18-4324-9A5D-5FACE7ED0123}" type="slidenum">
              <a:rPr lang="ar-SA"/>
              <a:pPr/>
              <a:t>24</a:t>
            </a:fld>
            <a:endParaRPr lang="en-US"/>
          </a:p>
        </p:txBody>
      </p:sp>
      <p:sp>
        <p:nvSpPr>
          <p:cNvPr id="108547" name="Rectangle 3"/>
          <p:cNvSpPr>
            <a:spLocks noGrp="1" noChangeArrowheads="1"/>
          </p:cNvSpPr>
          <p:nvPr>
            <p:ph type="body" idx="1"/>
          </p:nvPr>
        </p:nvSpPr>
        <p:spPr>
          <a:xfrm>
            <a:off x="228600" y="838200"/>
            <a:ext cx="8610600" cy="58674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Password</a:t>
            </a:r>
            <a:r>
              <a:rPr lang="en-US" sz="2800" b="1"/>
              <a:t>:</a:t>
            </a:r>
            <a:r>
              <a:rPr lang="en-US" sz="2400"/>
              <a:t> Used to allow entry of passwords.</a:t>
            </a:r>
          </a:p>
          <a:p>
            <a:pPr>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PASSWORD </a:t>
            </a:r>
            <a:r>
              <a:rPr lang="en-US" sz="2800" b="1">
                <a:solidFill>
                  <a:srgbClr val="FF0000"/>
                </a:solidFill>
              </a:rPr>
              <a:t>"</a:t>
            </a:r>
            <a:r>
              <a:rPr lang="en-US" sz="2400" b="1">
                <a:solidFill>
                  <a:srgbClr val="FF0000"/>
                </a:solidFill>
              </a:rPr>
              <a:t> &gt;</a:t>
            </a:r>
          </a:p>
          <a:p>
            <a:pPr>
              <a:buClr>
                <a:schemeClr val="accent2"/>
              </a:buClr>
              <a:buFont typeface="Wingdings" pitchFamily="2" charset="2"/>
              <a:buNone/>
            </a:pPr>
            <a:r>
              <a:rPr lang="en-US" sz="2400"/>
              <a:t>Browser will display </a:t>
            </a:r>
          </a:p>
          <a:p>
            <a:pPr>
              <a:buClr>
                <a:schemeClr val="accent2"/>
              </a:buClr>
              <a:buFont typeface="Wingdings" pitchFamily="2" charset="2"/>
              <a:buNone/>
            </a:pPr>
            <a:r>
              <a:rPr lang="en-US" sz="2400"/>
              <a:t>Text typed in a password box is starred out in the browser </a:t>
            </a:r>
          </a:p>
          <a:p>
            <a:pPr>
              <a:buClr>
                <a:schemeClr val="accent2"/>
              </a:buClr>
              <a:buFont typeface="Wingdings" pitchFamily="2" charset="2"/>
              <a:buNone/>
            </a:pPr>
            <a:r>
              <a:rPr lang="en-US" sz="2400"/>
              <a:t>display.</a:t>
            </a:r>
          </a:p>
          <a:p>
            <a:pPr>
              <a:buClr>
                <a:schemeClr val="accent2"/>
              </a:buClr>
              <a:buFont typeface="Wingdings" pitchFamily="2" charset="2"/>
              <a:buNone/>
            </a:pPr>
            <a:r>
              <a:rPr lang="en-US" sz="2400"/>
              <a:t>Password boxes use the following attributes:</a:t>
            </a:r>
          </a:p>
          <a:p>
            <a:pPr>
              <a:buClr>
                <a:schemeClr val="accent2"/>
              </a:buClr>
              <a:buFont typeface="Wingdings" pitchFamily="2" charset="2"/>
              <a:buChar char="§"/>
            </a:pPr>
            <a:r>
              <a:rPr lang="en-US" sz="2400" b="1">
                <a:solidFill>
                  <a:srgbClr val="FF0000"/>
                </a:solidFill>
              </a:rPr>
              <a:t>TYPE:</a:t>
            </a:r>
            <a:r>
              <a:rPr lang="en-US" sz="2400"/>
              <a:t> password.</a:t>
            </a:r>
          </a:p>
          <a:p>
            <a:pPr>
              <a:buClr>
                <a:schemeClr val="accent2"/>
              </a:buClr>
              <a:buFont typeface="Wingdings" pitchFamily="2" charset="2"/>
              <a:buChar char="§"/>
            </a:pPr>
            <a:r>
              <a:rPr lang="en-US" sz="2400" b="1">
                <a:solidFill>
                  <a:srgbClr val="FF0000"/>
                </a:solidFill>
              </a:rPr>
              <a:t>SIZE:</a:t>
            </a:r>
            <a:r>
              <a:rPr lang="en-US" sz="2400"/>
              <a:t> determines the size of the textbox in characters. </a:t>
            </a:r>
          </a:p>
          <a:p>
            <a:pPr>
              <a:buClr>
                <a:schemeClr val="accent2"/>
              </a:buClr>
              <a:buFont typeface="Wingdings" pitchFamily="2" charset="2"/>
              <a:buChar char="§"/>
            </a:pPr>
            <a:r>
              <a:rPr lang="en-US" sz="2400" b="1">
                <a:solidFill>
                  <a:srgbClr val="FF0000"/>
                </a:solidFill>
              </a:rPr>
              <a:t>MAXLENGHT:</a:t>
            </a:r>
            <a:r>
              <a:rPr lang="en-US" sz="2400"/>
              <a:t> determines the maximum size of the password in characters.</a:t>
            </a:r>
          </a:p>
          <a:p>
            <a:pPr>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buClr>
                <a:schemeClr val="accent2"/>
              </a:buClr>
              <a:buFont typeface="Wingdings" pitchFamily="2" charset="2"/>
              <a:buChar char="§"/>
            </a:pPr>
            <a:r>
              <a:rPr lang="en-US" sz="2400" b="1">
                <a:solidFill>
                  <a:srgbClr val="FF0000"/>
                </a:solidFill>
              </a:rPr>
              <a:t>VALUE:</a:t>
            </a:r>
            <a:r>
              <a:rPr lang="en-US" sz="2400"/>
              <a:t> is usually blank.</a:t>
            </a:r>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108550" name="Bitmap Image" r:id="rId3" imgW="1609524" imgH="380852" progId="PBrush">
                  <p:embed/>
                </p:oleObj>
              </mc:Choice>
              <mc:Fallback>
                <p:oleObj name="Bitmap Image" r:id="rId3" imgW="1609524" imgH="380852"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Password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A70DE5-3F75-45E8-9911-5027CF7EC47E}" type="slidenum">
              <a:rPr lang="ar-SA"/>
              <a:pPr/>
              <a:t>25</a:t>
            </a:fld>
            <a:endParaRPr lang="en-US"/>
          </a:p>
        </p:txBody>
      </p:sp>
      <p:sp>
        <p:nvSpPr>
          <p:cNvPr id="169987" name="Rectangle 3"/>
          <p:cNvSpPr>
            <a:spLocks noGrp="1" noChangeArrowheads="1"/>
          </p:cNvSpPr>
          <p:nvPr>
            <p:ph type="body" idx="1"/>
          </p:nvPr>
        </p:nvSpPr>
        <p:spPr>
          <a:xfrm>
            <a:off x="0" y="1066800"/>
            <a:ext cx="9144000" cy="5562600"/>
          </a:xfrm>
          <a:solidFill>
            <a:schemeClr val="accent1"/>
          </a:solidFill>
        </p:spPr>
        <p:txBody>
          <a:bodyPr/>
          <a:lstStyle/>
          <a:p>
            <a:pPr>
              <a:lnSpc>
                <a:spcPct val="90000"/>
              </a:lnSpc>
              <a:buFontTx/>
              <a:buNone/>
            </a:pPr>
            <a:r>
              <a:rPr lang="en-US" sz="2800" b="1">
                <a:solidFill>
                  <a:srgbClr val="FF0000"/>
                </a:solidFill>
              </a:rPr>
              <a:t>&lt;HTML&gt;&lt;HEAD&gt;</a:t>
            </a:r>
          </a:p>
          <a:p>
            <a:pPr>
              <a:lnSpc>
                <a:spcPct val="90000"/>
              </a:lnSpc>
              <a:buFontTx/>
              <a:buNone/>
            </a:pPr>
            <a:r>
              <a:rPr lang="en-US" sz="2800" b="1">
                <a:solidFill>
                  <a:srgbClr val="0000CC"/>
                </a:solidFill>
              </a:rPr>
              <a:t>&lt;TITLE&gt;Form_Password_Type&lt;/TITLE&gt;&lt;/HEAD&gt;</a:t>
            </a:r>
          </a:p>
          <a:p>
            <a:pPr>
              <a:lnSpc>
                <a:spcPct val="90000"/>
              </a:lnSpc>
              <a:buFontTx/>
              <a:buNone/>
            </a:pPr>
            <a:r>
              <a:rPr lang="en-US" sz="2800" b="1">
                <a:solidFill>
                  <a:srgbClr val="FF0000"/>
                </a:solidFill>
              </a:rPr>
              <a:t>&lt;BODY&gt;</a:t>
            </a:r>
          </a:p>
          <a:p>
            <a:pPr>
              <a:lnSpc>
                <a:spcPct val="90000"/>
              </a:lnSpc>
              <a:buFontTx/>
              <a:buNone/>
            </a:pPr>
            <a:r>
              <a:rPr lang="en-US" sz="2800" b="1"/>
              <a:t>&lt;h1&gt; &lt;font color=red&gt;To Access, Please </a:t>
            </a:r>
          </a:p>
          <a:p>
            <a:pPr>
              <a:lnSpc>
                <a:spcPct val="90000"/>
              </a:lnSpc>
              <a:buFontTx/>
              <a:buNone/>
            </a:pPr>
            <a:r>
              <a:rPr lang="en-US" sz="2800" b="1"/>
              <a:t>enter:&lt;/font&gt;&lt;/h1&gt;</a:t>
            </a:r>
          </a:p>
          <a:p>
            <a:pPr>
              <a:lnSpc>
                <a:spcPct val="90000"/>
              </a:lnSpc>
              <a:buFontTx/>
              <a:buNone/>
            </a:pPr>
            <a:r>
              <a:rPr lang="en-US" sz="2800" b="1">
                <a:solidFill>
                  <a:srgbClr val="0000CC"/>
                </a:solidFill>
              </a:rPr>
              <a:t>&lt;FORM name="fome2"  Action="url"  method="get"&gt;</a:t>
            </a:r>
          </a:p>
          <a:p>
            <a:pPr>
              <a:lnSpc>
                <a:spcPct val="90000"/>
              </a:lnSpc>
              <a:buFontTx/>
              <a:buNone/>
            </a:pPr>
            <a:r>
              <a:rPr lang="en-US" sz="2800" b="1">
                <a:solidFill>
                  <a:srgbClr val="FF0000"/>
                </a:solidFill>
              </a:rPr>
              <a:t>User Name: &lt;INPUT TYPE="TEXT" Name="FName"</a:t>
            </a:r>
          </a:p>
          <a:p>
            <a:pPr>
              <a:lnSpc>
                <a:spcPct val="90000"/>
              </a:lnSpc>
              <a:buFontTx/>
              <a:buNone/>
            </a:pPr>
            <a:r>
              <a:rPr lang="en-US" sz="2800" b="1">
                <a:solidFill>
                  <a:srgbClr val="FF0000"/>
                </a:solidFill>
              </a:rPr>
              <a:t>SIZE="15" MAXLENGTH="25"&gt;&lt;BR&gt;</a:t>
            </a:r>
          </a:p>
          <a:p>
            <a:pPr>
              <a:lnSpc>
                <a:spcPct val="90000"/>
              </a:lnSpc>
              <a:buFontTx/>
              <a:buNone/>
            </a:pPr>
            <a:r>
              <a:rPr lang="en-US" sz="2800" b="1">
                <a:solidFill>
                  <a:srgbClr val="3333FF"/>
                </a:solidFill>
              </a:rPr>
              <a:t>Password: &lt;INPUT TYPE="PASSWORD" </a:t>
            </a:r>
          </a:p>
          <a:p>
            <a:pPr>
              <a:lnSpc>
                <a:spcPct val="90000"/>
              </a:lnSpc>
              <a:buFontTx/>
              <a:buNone/>
            </a:pPr>
            <a:r>
              <a:rPr lang="en-US" sz="2800" b="1">
                <a:solidFill>
                  <a:srgbClr val="3333FF"/>
                </a:solidFill>
              </a:rPr>
              <a:t>NAME="PWord"</a:t>
            </a:r>
            <a:r>
              <a:rPr lang="ar-SA" sz="2800" b="1">
                <a:solidFill>
                  <a:srgbClr val="3333FF"/>
                </a:solidFill>
              </a:rPr>
              <a:t> </a:t>
            </a:r>
            <a:r>
              <a:rPr lang="en-US" sz="2800" b="1">
                <a:solidFill>
                  <a:srgbClr val="3333FF"/>
                </a:solidFill>
              </a:rPr>
              <a:t>  value="" SIZE="15”</a:t>
            </a:r>
            <a:endParaRPr lang="ar-SA" sz="2800" b="1">
              <a:solidFill>
                <a:srgbClr val="3333FF"/>
              </a:solidFill>
            </a:endParaRPr>
          </a:p>
          <a:p>
            <a:pPr>
              <a:lnSpc>
                <a:spcPct val="90000"/>
              </a:lnSpc>
              <a:buFontTx/>
              <a:buNone/>
            </a:pPr>
            <a:r>
              <a:rPr lang="en-US" sz="2800" b="1">
                <a:solidFill>
                  <a:srgbClr val="3333FF"/>
                </a:solidFill>
              </a:rPr>
              <a:t>MAXLENGTH="25"&gt;&lt;BR&gt;</a:t>
            </a:r>
          </a:p>
          <a:p>
            <a:pPr>
              <a:lnSpc>
                <a:spcPct val="90000"/>
              </a:lnSpc>
              <a:buFontTx/>
              <a:buNone/>
            </a:pPr>
            <a:r>
              <a:rPr lang="en-US" sz="2800" b="1">
                <a:solidFill>
                  <a:srgbClr val="FF0000"/>
                </a:solidFill>
              </a:rPr>
              <a:t>&lt;/FORM&gt;&lt;/BODY&gt; &lt;/HTML&gt;</a:t>
            </a:r>
          </a:p>
          <a:p>
            <a:pPr>
              <a:lnSpc>
                <a:spcPct val="90000"/>
              </a:lnSpc>
              <a:buFontTx/>
              <a:buNone/>
            </a:pPr>
            <a:endParaRPr lang="en-US" sz="2800" b="1">
              <a:solidFill>
                <a:srgbClr val="FF0000"/>
              </a:solidFill>
            </a:endParaRPr>
          </a:p>
        </p:txBody>
      </p:sp>
      <p:sp>
        <p:nvSpPr>
          <p:cNvPr id="169988" name="Rectangle 4"/>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Example on Password Box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2B6557-4BBC-4638-9474-69B7AC0F95D7}" type="slidenum">
              <a:rPr lang="ar-SA"/>
              <a:pPr/>
              <a:t>26</a:t>
            </a:fld>
            <a:endParaRPr lang="en-US"/>
          </a:p>
        </p:txBody>
      </p:sp>
      <p:pic>
        <p:nvPicPr>
          <p:cNvPr id="171012" name="Picture 4"/>
          <p:cNvPicPr>
            <a:picLocks noChangeAspect="1" noChangeArrowheads="1"/>
          </p:cNvPicPr>
          <p:nvPr/>
        </p:nvPicPr>
        <p:blipFill>
          <a:blip r:embed="rId2"/>
          <a:srcRect/>
          <a:stretch>
            <a:fillRect/>
          </a:stretch>
        </p:blipFill>
        <p:spPr bwMode="auto">
          <a:xfrm>
            <a:off x="457200" y="1381125"/>
            <a:ext cx="8153400" cy="5073650"/>
          </a:xfrm>
          <a:prstGeom prst="rect">
            <a:avLst/>
          </a:prstGeom>
          <a:noFill/>
        </p:spPr>
      </p:pic>
      <p:sp>
        <p:nvSpPr>
          <p:cNvPr id="171013" name="Rectangle 5"/>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4E8AA3-21FB-4C5E-83AC-FD8ADD28CAC4}" type="slidenum">
              <a:rPr lang="ar-SA"/>
              <a:pPr/>
              <a:t>27</a:t>
            </a:fld>
            <a:endParaRPr lang="en-US"/>
          </a:p>
        </p:txBody>
      </p:sp>
      <p:sp>
        <p:nvSpPr>
          <p:cNvPr id="109571" name="Rectangle 3"/>
          <p:cNvSpPr>
            <a:spLocks noGrp="1" noChangeArrowheads="1"/>
          </p:cNvSpPr>
          <p:nvPr>
            <p:ph type="body" idx="1"/>
          </p:nvPr>
        </p:nvSpPr>
        <p:spPr>
          <a:xfrm>
            <a:off x="609600" y="1447800"/>
            <a:ext cx="78486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Hidden</a:t>
            </a:r>
            <a:r>
              <a:rPr lang="en-US" sz="2800" b="1"/>
              <a:t>:</a:t>
            </a:r>
            <a:r>
              <a:rPr 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a:solidFill>
                  <a:srgbClr val="FF0000"/>
                </a:solidFill>
              </a:rPr>
              <a:t>&lt;INPUT TYPE=“HIDDEN”&gt;</a:t>
            </a:r>
          </a:p>
          <a:p>
            <a:pPr>
              <a:lnSpc>
                <a:spcPct val="90000"/>
              </a:lnSpc>
              <a:buClr>
                <a:schemeClr val="accent2"/>
              </a:buClr>
              <a:buFont typeface="Wingdings" pitchFamily="2" charset="2"/>
              <a:buNone/>
            </a:pPr>
            <a:r>
              <a:rPr lang="en-US" sz="2600" b="1">
                <a:solidFill>
                  <a:srgbClr val="0000FF"/>
                </a:solidFill>
              </a:rPr>
              <a:t>Nothing is displayed in the browser.</a:t>
            </a:r>
          </a:p>
          <a:p>
            <a:pPr>
              <a:lnSpc>
                <a:spcPct val="90000"/>
              </a:lnSpc>
              <a:buClr>
                <a:schemeClr val="accent2"/>
              </a:buClr>
              <a:buFont typeface="Wingdings" pitchFamily="2" charset="2"/>
              <a:buNone/>
            </a:pPr>
            <a:r>
              <a:rPr lang="en-US" sz="2600"/>
              <a:t>Hidden inputs have the following attributes:</a:t>
            </a:r>
          </a:p>
          <a:p>
            <a:pPr>
              <a:lnSpc>
                <a:spcPct val="90000"/>
              </a:lnSpc>
              <a:buClr>
                <a:schemeClr val="accent2"/>
              </a:buClr>
              <a:buFont typeface="Wingdings" pitchFamily="2" charset="2"/>
              <a:buChar char="§"/>
            </a:pPr>
            <a:r>
              <a:rPr lang="en-US" sz="2600" b="1">
                <a:solidFill>
                  <a:srgbClr val="FF0000"/>
                </a:solidFill>
              </a:rPr>
              <a:t>TYPE:</a:t>
            </a:r>
            <a:r>
              <a:rPr lang="en-US" sz="2600"/>
              <a:t> hidden.</a:t>
            </a:r>
          </a:p>
          <a:p>
            <a:pPr>
              <a:lnSpc>
                <a:spcPct val="90000"/>
              </a:lnSpc>
              <a:buClr>
                <a:schemeClr val="accent2"/>
              </a:buClr>
              <a:buFont typeface="Wingdings" pitchFamily="2" charset="2"/>
              <a:buChar char="§"/>
            </a:pPr>
            <a:r>
              <a:rPr lang="en-US" sz="2600" b="1">
                <a:solidFill>
                  <a:srgbClr val="FF0000"/>
                </a:solidFill>
              </a:rPr>
              <a:t>NAME:</a:t>
            </a:r>
            <a:r>
              <a:rPr lang="en-US" sz="2600"/>
              <a:t> is the name of the variable to be sent to the CGI application.</a:t>
            </a:r>
          </a:p>
          <a:p>
            <a:pPr>
              <a:lnSpc>
                <a:spcPct val="90000"/>
              </a:lnSpc>
              <a:buClr>
                <a:schemeClr val="accent2"/>
              </a:buClr>
              <a:buFont typeface="Wingdings" pitchFamily="2" charset="2"/>
              <a:buChar char="§"/>
            </a:pPr>
            <a:r>
              <a:rPr lang="en-US" sz="2600" b="1">
                <a:solidFill>
                  <a:srgbClr val="FF0000"/>
                </a:solidFill>
              </a:rPr>
              <a:t>VALUE:</a:t>
            </a:r>
            <a:r>
              <a:rPr lang="en-US" sz="2600"/>
              <a:t> is usually set a value expected by the CGI application.</a:t>
            </a:r>
          </a:p>
        </p:txBody>
      </p:sp>
      <p:sp>
        <p:nvSpPr>
          <p:cNvPr id="109573" name="Rectangle 5"/>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Hidden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E06AF57-E8CC-4D12-8989-9B758D28553F}" type="slidenum">
              <a:rPr lang="ar-SA"/>
              <a:pPr/>
              <a:t>28</a:t>
            </a:fld>
            <a:endParaRPr lang="en-US"/>
          </a:p>
        </p:txBody>
      </p:sp>
      <p:sp>
        <p:nvSpPr>
          <p:cNvPr id="11059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Check Box</a:t>
            </a:r>
          </a:p>
        </p:txBody>
      </p:sp>
      <p:sp>
        <p:nvSpPr>
          <p:cNvPr id="110595" name="Rectangle 3"/>
          <p:cNvSpPr>
            <a:spLocks noGrp="1" noChangeArrowheads="1"/>
          </p:cNvSpPr>
          <p:nvPr>
            <p:ph type="body" idx="1"/>
          </p:nvPr>
        </p:nvSpPr>
        <p:spPr>
          <a:xfrm>
            <a:off x="381000" y="1371600"/>
            <a:ext cx="8153400" cy="48768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Check Box</a:t>
            </a:r>
            <a:r>
              <a:rPr lang="en-US" sz="2400" b="1"/>
              <a:t>:</a:t>
            </a:r>
            <a:r>
              <a:rPr lang="en-US" sz="2400"/>
              <a:t> Check boxes allow the users to select more than one option.</a:t>
            </a:r>
          </a:p>
          <a:p>
            <a:pPr>
              <a:lnSpc>
                <a:spcPct val="90000"/>
              </a:lnSpc>
              <a:buClr>
                <a:schemeClr val="accent2"/>
              </a:buClr>
              <a:buFont typeface="Wingdings" pitchFamily="2" charset="2"/>
              <a:buNone/>
            </a:pPr>
            <a:r>
              <a:rPr lang="en-US" sz="2400" b="1">
                <a:solidFill>
                  <a:srgbClr val="FF0000"/>
                </a:solidFill>
              </a:rPr>
              <a:t>&lt;INPUT TYPE=“CHECKBOX”&gt;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Checkboxes have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checkbox.</a:t>
            </a:r>
          </a:p>
          <a:p>
            <a:pPr>
              <a:lnSpc>
                <a:spcPct val="90000"/>
              </a:lnSpc>
              <a:buClr>
                <a:schemeClr val="accent2"/>
              </a:buClr>
              <a:buFont typeface="Wingdings" pitchFamily="2" charset="2"/>
              <a:buChar char="§"/>
            </a:pPr>
            <a:r>
              <a:rPr lang="en-US" sz="2400" b="1">
                <a:solidFill>
                  <a:srgbClr val="FF0000"/>
                </a:solidFill>
              </a:rPr>
              <a:t>CHECKED:</a:t>
            </a:r>
            <a:r>
              <a:rPr lang="en-US" sz="2400"/>
              <a:t> is blank or CHECKED as the initial  </a:t>
            </a:r>
          </a:p>
          <a:p>
            <a:pPr>
              <a:lnSpc>
                <a:spcPct val="90000"/>
              </a:lnSpc>
              <a:buClr>
                <a:schemeClr val="accent2"/>
              </a:buClr>
              <a:buFont typeface="Wingdings" pitchFamily="2" charset="2"/>
              <a:buNone/>
            </a:pPr>
            <a:r>
              <a:rPr lang="en-US" sz="2400"/>
              <a:t>status.</a:t>
            </a:r>
          </a:p>
          <a:p>
            <a:pPr>
              <a:lnSpc>
                <a:spcPct val="90000"/>
              </a:lnSpc>
              <a:buClr>
                <a:schemeClr val="accent2"/>
              </a:buClr>
              <a:buFont typeface="Wingdings" pitchFamily="2" charset="2"/>
              <a:buChar char="§"/>
            </a:pPr>
            <a:r>
              <a:rPr lang="en-US" sz="2400" b="1">
                <a:solidFill>
                  <a:srgbClr val="FF0000"/>
                </a:solidFill>
              </a:rPr>
              <a:t>NAME</a:t>
            </a:r>
            <a:r>
              <a:rPr lang="en-US" sz="2400" b="1" i="1"/>
              <a:t>:</a:t>
            </a:r>
            <a:r>
              <a:rPr lang="en-US" sz="2400"/>
              <a:t> is the name of the variable to be sent to the</a:t>
            </a:r>
          </a:p>
          <a:p>
            <a:pPr>
              <a:lnSpc>
                <a:spcPct val="90000"/>
              </a:lnSpc>
              <a:buClr>
                <a:schemeClr val="accent2"/>
              </a:buClr>
              <a:buFont typeface="Wingdings" pitchFamily="2" charset="2"/>
              <a:buNone/>
            </a:pPr>
            <a:r>
              <a:rPr lang="en-US" sz="2400"/>
              <a:t>CGI application.</a:t>
            </a:r>
          </a:p>
          <a:p>
            <a:pPr>
              <a:lnSpc>
                <a:spcPct val="90000"/>
              </a:lnSpc>
              <a:buClr>
                <a:schemeClr val="accent2"/>
              </a:buClr>
              <a:buFont typeface="Wingdings" pitchFamily="2" charset="2"/>
              <a:buChar char="§"/>
            </a:pPr>
            <a:r>
              <a:rPr lang="en-US" sz="2400" b="1">
                <a:solidFill>
                  <a:srgbClr val="FF0000"/>
                </a:solidFill>
              </a:rPr>
              <a:t>VALUE:</a:t>
            </a:r>
            <a:r>
              <a:rPr lang="en-US" sz="2400"/>
              <a:t> is usually set to a value.</a:t>
            </a:r>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110598" name="Bitmap Image" r:id="rId3" imgW="257007" imgH="257007" progId="PBrush">
                  <p:embed/>
                </p:oleObj>
              </mc:Choice>
              <mc:Fallback>
                <p:oleObj name="Bitmap Image" r:id="rId3" imgW="257007" imgH="25700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BCF5B3-FE58-44EC-AC33-51E1C712A950}" type="slidenum">
              <a:rPr lang="ar-SA"/>
              <a:pPr/>
              <a:t>29</a:t>
            </a:fld>
            <a:endParaRPr lang="en-US"/>
          </a:p>
        </p:txBody>
      </p:sp>
      <p:sp>
        <p:nvSpPr>
          <p:cNvPr id="172036" name="Rectangle 4"/>
          <p:cNvSpPr>
            <a:spLocks noChangeArrowheads="1"/>
          </p:cNvSpPr>
          <p:nvPr/>
        </p:nvSpPr>
        <p:spPr bwMode="auto">
          <a:xfrm>
            <a:off x="0" y="228600"/>
            <a:ext cx="91440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TYPE="CheckBox" Name="country"  CHECKED&gt;&lt;BR&gt;</a:t>
            </a:r>
          </a:p>
          <a:p>
            <a:pPr eaLnBrk="1" hangingPunct="1"/>
            <a:r>
              <a:rPr lang="en-US" sz="2400" b="1">
                <a:solidFill>
                  <a:srgbClr val="0000CC"/>
                </a:solidFill>
              </a:rPr>
              <a:t>Yemen&lt;INPUT TYPE="CheckBox"  Name="country"&gt;&lt;BR&gt;</a:t>
            </a:r>
          </a:p>
          <a:p>
            <a:pPr eaLnBrk="1" hangingPunct="1"/>
            <a:r>
              <a:rPr lang="en-US" sz="2400" b="1">
                <a:solidFill>
                  <a:srgbClr val="0000CC"/>
                </a:solidFill>
              </a:rPr>
              <a:t>Qatar:&lt;INPUT TYPE="CheckBox" Name="country"&gt;&lt;BR&gt; &lt;BR&gt;</a:t>
            </a:r>
          </a:p>
          <a:p>
            <a:pPr eaLnBrk="1" hangingPunct="1"/>
            <a:r>
              <a:rPr lang="en-US" sz="2400" b="1"/>
              <a:t>&lt;font color=blue&gt;Select Language:&lt;/font&gt;&lt;BR&gt;</a:t>
            </a:r>
          </a:p>
          <a:p>
            <a:pPr eaLnBrk="1" hangingPunct="1"/>
            <a:r>
              <a:rPr lang="en-US" sz="2400" b="1">
                <a:solidFill>
                  <a:srgbClr val="009900"/>
                </a:solidFill>
              </a:rPr>
              <a:t>Arabic:&lt;INPUT TYPE="CheckBox" Name="language"  CHECKED&gt;&lt;BR&gt; English:&lt;INPUT TYPE="CheckBox" Name="language"&gt;&lt;BR&gt;</a:t>
            </a:r>
          </a:p>
          <a:p>
            <a:pPr eaLnBrk="1" hangingPunct="1"/>
            <a:r>
              <a:rPr lang="en-US" sz="2400" b="1">
                <a:solidFill>
                  <a:srgbClr val="009900"/>
                </a:solidFill>
              </a:rPr>
              <a:t>French:&lt;INPUT TYPE="CheckBox" Name="language"&gt;</a:t>
            </a:r>
            <a:r>
              <a:rPr lang="en-US" sz="2400" b="1"/>
              <a:t> </a:t>
            </a:r>
            <a:r>
              <a:rPr lang="en-US" sz="2400" b="1">
                <a:solidFill>
                  <a:srgbClr val="FF0000"/>
                </a:solidFill>
              </a:rPr>
              <a:t>&lt;BR&gt;&lt;/FORM&gt; &lt;/BODY&gt;&lt;/HTML&gt;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C015BD-E6E3-4553-8574-A321357ED300}" type="slidenum">
              <a:rPr lang="ar-SA"/>
              <a:pPr/>
              <a:t>3</a:t>
            </a:fld>
            <a:endParaRPr lang="en-US"/>
          </a:p>
        </p:txBody>
      </p:sp>
      <p:sp>
        <p:nvSpPr>
          <p:cNvPr id="50178" name="Rectangle 2"/>
          <p:cNvSpPr>
            <a:spLocks noGrp="1" noChangeArrowheads="1"/>
          </p:cNvSpPr>
          <p:nvPr>
            <p:ph type="title"/>
          </p:nvPr>
        </p:nvSpPr>
        <p:spPr>
          <a:xfrm>
            <a:off x="606425" y="274638"/>
            <a:ext cx="7931150" cy="1143000"/>
          </a:xfrm>
          <a:solidFill>
            <a:schemeClr val="tx2"/>
          </a:solidFill>
        </p:spPr>
        <p:txBody>
          <a:bodyPr/>
          <a:lstStyle/>
          <a:p>
            <a:r>
              <a:rPr lang="en-US">
                <a:solidFill>
                  <a:srgbClr val="FFFF00"/>
                </a:solidFill>
              </a:rPr>
              <a:t>List Elements</a:t>
            </a:r>
          </a:p>
        </p:txBody>
      </p:sp>
      <p:sp>
        <p:nvSpPr>
          <p:cNvPr id="50179" name="Rectangle 3"/>
          <p:cNvSpPr>
            <a:spLocks noGrp="1" noChangeArrowheads="1"/>
          </p:cNvSpPr>
          <p:nvPr>
            <p:ph type="body" idx="1"/>
          </p:nvPr>
        </p:nvSpPr>
        <p:spPr>
          <a:xfrm>
            <a:off x="457200" y="1600200"/>
            <a:ext cx="8229600" cy="5257800"/>
          </a:xfrm>
          <a:solidFill>
            <a:schemeClr val="accent1"/>
          </a:solidFill>
        </p:spPr>
        <p:txBody>
          <a:bodyPr/>
          <a:lstStyle/>
          <a:p>
            <a:pPr>
              <a:buClr>
                <a:schemeClr val="bg1"/>
              </a:buClr>
              <a:buFont typeface="Wingdings" pitchFamily="2" charset="2"/>
              <a:buChar char="§"/>
            </a:pPr>
            <a:r>
              <a:rPr lang="en-US" sz="2400"/>
              <a:t>HTML supplies several list elements. Most list elements are composed of one or more &lt;LI&gt; (List Item) elements.</a:t>
            </a:r>
          </a:p>
          <a:p>
            <a:pPr>
              <a:buClr>
                <a:schemeClr val="bg1"/>
              </a:buClr>
              <a:buFont typeface="Wingdings" pitchFamily="2" charset="2"/>
              <a:buChar char="§"/>
            </a:pPr>
            <a:r>
              <a:rPr lang="en-US" sz="2400"/>
              <a:t>UL : Unordered List. Items in this list start with a list mark such as a bullet. Browsers will usually change the list mark in nested lists.</a:t>
            </a:r>
          </a:p>
          <a:p>
            <a:pPr>
              <a:buClr>
                <a:schemeClr val="bg1"/>
              </a:buClr>
              <a:buFont typeface="Wingdings" pitchFamily="2" charset="2"/>
              <a:buNone/>
            </a:pPr>
            <a:r>
              <a:rPr lang="en-US" sz="2400" b="1">
                <a:solidFill>
                  <a:srgbClr val="FF0000"/>
                </a:solidFill>
              </a:rPr>
              <a:t>&lt;UL&gt;</a:t>
            </a:r>
          </a:p>
          <a:p>
            <a:pPr>
              <a:buClr>
                <a:schemeClr val="bg1"/>
              </a:buClr>
              <a:buFont typeface="Wingdings" pitchFamily="2" charset="2"/>
              <a:buNone/>
            </a:pPr>
            <a:r>
              <a:rPr lang="en-US" sz="2400" b="1">
                <a:solidFill>
                  <a:srgbClr val="0000CC"/>
                </a:solidFill>
              </a:rPr>
              <a:t>&lt;LI&gt;</a:t>
            </a:r>
            <a:r>
              <a:rPr lang="en-US" sz="2400"/>
              <a:t> List item </a:t>
            </a:r>
            <a:r>
              <a:rPr lang="en-US" sz="2400" b="1">
                <a:solidFill>
                  <a:srgbClr val="0000CC"/>
                </a:solidFill>
              </a:rPr>
              <a:t>…&lt;/LI&gt;</a:t>
            </a:r>
            <a:r>
              <a:rPr lang="en-US" sz="2400"/>
              <a:t>			</a:t>
            </a:r>
          </a:p>
          <a:p>
            <a:pPr>
              <a:buClr>
                <a:schemeClr val="bg1"/>
              </a:buClr>
              <a:buFont typeface="Wingdings" pitchFamily="2" charset="2"/>
              <a:buNone/>
            </a:pPr>
            <a:r>
              <a:rPr lang="en-US" sz="2400" b="1">
                <a:solidFill>
                  <a:srgbClr val="0000CC"/>
                </a:solidFill>
              </a:rPr>
              <a:t>&lt;LI&gt;</a:t>
            </a:r>
            <a:r>
              <a:rPr lang="en-US" sz="2400"/>
              <a:t> List item </a:t>
            </a:r>
            <a:r>
              <a:rPr lang="en-US" sz="2400" b="1">
                <a:solidFill>
                  <a:srgbClr val="0000CC"/>
                </a:solidFill>
              </a:rPr>
              <a:t>…&lt;/LI&gt;</a:t>
            </a:r>
          </a:p>
          <a:p>
            <a:pPr>
              <a:buClr>
                <a:schemeClr val="bg1"/>
              </a:buClr>
              <a:buFont typeface="Wingdings" pitchFamily="2" charset="2"/>
              <a:buNone/>
            </a:pPr>
            <a:r>
              <a:rPr lang="en-US" sz="2400" b="1">
                <a:solidFill>
                  <a:srgbClr val="FF0000"/>
                </a:solidFill>
              </a:rPr>
              <a:t>&lt;/UL&gt;</a:t>
            </a:r>
          </a:p>
          <a:p>
            <a:pPr>
              <a:buClr>
                <a:schemeClr val="bg1"/>
              </a:buClr>
            </a:pPr>
            <a:r>
              <a:rPr lang="en-US" sz="2400"/>
              <a:t>List item …</a:t>
            </a:r>
          </a:p>
          <a:p>
            <a:pPr>
              <a:buClr>
                <a:schemeClr val="bg1"/>
              </a:buClr>
            </a:pPr>
            <a:r>
              <a:rPr lang="en-US" sz="2400"/>
              <a:t>List item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DB666C-1878-41A9-A652-12594C36E5CF}" type="slidenum">
              <a:rPr lang="ar-SA"/>
              <a:pPr/>
              <a:t>30</a:t>
            </a:fld>
            <a:endParaRPr lang="en-US"/>
          </a:p>
        </p:txBody>
      </p:sp>
      <p:sp>
        <p:nvSpPr>
          <p:cNvPr id="17306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3061" name="Picture 5"/>
          <p:cNvPicPr>
            <a:picLocks noChangeAspect="1" noChangeArrowheads="1"/>
          </p:cNvPicPr>
          <p:nvPr/>
        </p:nvPicPr>
        <p:blipFill>
          <a:blip r:embed="rId2"/>
          <a:srcRect/>
          <a:stretch>
            <a:fillRect/>
          </a:stretch>
        </p:blipFill>
        <p:spPr bwMode="auto">
          <a:xfrm>
            <a:off x="838200" y="1042988"/>
            <a:ext cx="6705600" cy="581501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EC8C3B0-0C7D-4A5F-84CE-9CB1CD54E324}" type="slidenum">
              <a:rPr lang="ar-SA"/>
              <a:pPr/>
              <a:t>31</a:t>
            </a:fld>
            <a:endParaRPr lang="en-US"/>
          </a:p>
        </p:txBody>
      </p:sp>
      <p:sp>
        <p:nvSpPr>
          <p:cNvPr id="111619" name="Rectangle 3"/>
          <p:cNvSpPr>
            <a:spLocks noGrp="1" noChangeArrowheads="1"/>
          </p:cNvSpPr>
          <p:nvPr>
            <p:ph type="body" idx="1"/>
          </p:nvPr>
        </p:nvSpPr>
        <p:spPr>
          <a:xfrm>
            <a:off x="685800" y="1143000"/>
            <a:ext cx="7772400" cy="5105400"/>
          </a:xfrm>
          <a:solidFill>
            <a:schemeClr val="accent1"/>
          </a:solidFill>
          <a:ln>
            <a:solidFill>
              <a:srgbClr val="333300"/>
            </a:solidFill>
          </a:ln>
        </p:spPr>
        <p:txBody>
          <a:bodyPr/>
          <a:lstStyle/>
          <a:p>
            <a:pPr>
              <a:lnSpc>
                <a:spcPct val="80000"/>
              </a:lnSpc>
              <a:buClr>
                <a:schemeClr val="accent2"/>
              </a:buClr>
              <a:buFont typeface="Wingdings" pitchFamily="2" charset="2"/>
              <a:buChar char="§"/>
            </a:pPr>
            <a:r>
              <a:rPr lang="en-US" sz="2800" b="1">
                <a:solidFill>
                  <a:srgbClr val="0000FF"/>
                </a:solidFill>
              </a:rPr>
              <a:t>Radio Button</a:t>
            </a:r>
            <a:r>
              <a:rPr lang="en-US" sz="2800" b="1"/>
              <a:t>:</a:t>
            </a:r>
            <a:r>
              <a:rPr lang="en-US" sz="1600"/>
              <a:t> </a:t>
            </a:r>
            <a:r>
              <a:rPr lang="en-US" sz="2200"/>
              <a:t>Radio buttons allow the users to select</a:t>
            </a:r>
          </a:p>
          <a:p>
            <a:pPr>
              <a:lnSpc>
                <a:spcPct val="80000"/>
              </a:lnSpc>
              <a:buClr>
                <a:schemeClr val="accent2"/>
              </a:buClr>
              <a:buFont typeface="Wingdings" pitchFamily="2" charset="2"/>
              <a:buNone/>
            </a:pPr>
            <a:r>
              <a:rPr lang="en-US" sz="2200"/>
              <a:t>only one option.</a:t>
            </a:r>
          </a:p>
          <a:p>
            <a:pPr>
              <a:lnSpc>
                <a:spcPct val="80000"/>
              </a:lnSpc>
              <a:buClr>
                <a:schemeClr val="accent2"/>
              </a:buClr>
              <a:buFont typeface="Wingdings" pitchFamily="2" charset="2"/>
              <a:buNone/>
            </a:pPr>
            <a:r>
              <a:rPr lang="en-US" sz="2200" b="1">
                <a:solidFill>
                  <a:srgbClr val="FF0000"/>
                </a:solidFill>
              </a:rPr>
              <a:t>&lt;INPUT TYPE=“RADIO”&gt;</a:t>
            </a:r>
          </a:p>
          <a:p>
            <a:pPr>
              <a:lnSpc>
                <a:spcPct val="80000"/>
              </a:lnSpc>
              <a:buClr>
                <a:schemeClr val="accent2"/>
              </a:buClr>
              <a:buFont typeface="Wingdings" pitchFamily="2" charset="2"/>
              <a:buNone/>
            </a:pPr>
            <a:r>
              <a:rPr lang="en-US" sz="2200"/>
              <a:t>Browser will display </a:t>
            </a:r>
          </a:p>
          <a:p>
            <a:pPr>
              <a:lnSpc>
                <a:spcPct val="80000"/>
              </a:lnSpc>
              <a:buClr>
                <a:schemeClr val="accent2"/>
              </a:buClr>
              <a:buFont typeface="Wingdings" pitchFamily="2" charset="2"/>
              <a:buNone/>
            </a:pPr>
            <a:endParaRPr lang="en-US" sz="2200"/>
          </a:p>
          <a:p>
            <a:pPr>
              <a:lnSpc>
                <a:spcPct val="80000"/>
              </a:lnSpc>
              <a:buClr>
                <a:schemeClr val="accent2"/>
              </a:buClr>
              <a:buFont typeface="Wingdings" pitchFamily="2" charset="2"/>
              <a:buNone/>
            </a:pPr>
            <a:r>
              <a:rPr lang="en-US" sz="2200"/>
              <a:t>Radio buttons have the following attributes:</a:t>
            </a:r>
          </a:p>
          <a:p>
            <a:pPr>
              <a:lnSpc>
                <a:spcPct val="80000"/>
              </a:lnSpc>
              <a:buClr>
                <a:schemeClr val="accent2"/>
              </a:buClr>
              <a:buFont typeface="Wingdings" pitchFamily="2" charset="2"/>
              <a:buChar char="§"/>
            </a:pPr>
            <a:r>
              <a:rPr lang="en-US" sz="2200" b="1">
                <a:solidFill>
                  <a:srgbClr val="FF0000"/>
                </a:solidFill>
              </a:rPr>
              <a:t>TYPE:</a:t>
            </a:r>
            <a:r>
              <a:rPr lang="en-US" sz="2200"/>
              <a:t> radio.</a:t>
            </a:r>
          </a:p>
          <a:p>
            <a:pPr>
              <a:lnSpc>
                <a:spcPct val="80000"/>
              </a:lnSpc>
              <a:buClr>
                <a:schemeClr val="accent2"/>
              </a:buClr>
              <a:buFont typeface="Wingdings" pitchFamily="2" charset="2"/>
              <a:buChar char="§"/>
            </a:pPr>
            <a:r>
              <a:rPr lang="en-US" sz="2200" b="1">
                <a:solidFill>
                  <a:srgbClr val="FF0000"/>
                </a:solidFill>
              </a:rPr>
              <a:t>CHECKED:</a:t>
            </a:r>
            <a:r>
              <a:rPr lang="en-US" sz="2200"/>
              <a:t> is blank or CHECKED as the initial </a:t>
            </a:r>
          </a:p>
          <a:p>
            <a:pPr>
              <a:lnSpc>
                <a:spcPct val="80000"/>
              </a:lnSpc>
              <a:buClr>
                <a:schemeClr val="accent2"/>
              </a:buClr>
              <a:buFont typeface="Wingdings" pitchFamily="2" charset="2"/>
              <a:buNone/>
            </a:pPr>
            <a:r>
              <a:rPr lang="en-US" sz="2200"/>
              <a:t>                        status. Only one radio button can be </a:t>
            </a:r>
          </a:p>
          <a:p>
            <a:pPr>
              <a:lnSpc>
                <a:spcPct val="80000"/>
              </a:lnSpc>
              <a:buClr>
                <a:schemeClr val="accent2"/>
              </a:buClr>
              <a:buFont typeface="Wingdings" pitchFamily="2" charset="2"/>
              <a:buNone/>
            </a:pPr>
            <a:r>
              <a:rPr lang="en-US" sz="2200"/>
              <a:t>                         checked</a:t>
            </a:r>
          </a:p>
          <a:p>
            <a:pPr>
              <a:lnSpc>
                <a:spcPct val="80000"/>
              </a:lnSpc>
              <a:buClr>
                <a:schemeClr val="accent2"/>
              </a:buClr>
              <a:buFont typeface="Wingdings" pitchFamily="2" charset="2"/>
              <a:buChar char="§"/>
            </a:pPr>
            <a:r>
              <a:rPr lang="en-US" sz="2400" b="1">
                <a:solidFill>
                  <a:srgbClr val="FF0000"/>
                </a:solidFill>
              </a:rPr>
              <a:t>NAME:</a:t>
            </a:r>
            <a:r>
              <a:rPr lang="en-US" sz="2200"/>
              <a:t> is the name of the variable to be sent to the </a:t>
            </a:r>
          </a:p>
          <a:p>
            <a:pPr>
              <a:lnSpc>
                <a:spcPct val="80000"/>
              </a:lnSpc>
              <a:buClr>
                <a:schemeClr val="accent2"/>
              </a:buClr>
              <a:buFont typeface="Wingdings" pitchFamily="2" charset="2"/>
              <a:buNone/>
            </a:pPr>
            <a:r>
              <a:rPr lang="en-US" sz="2200"/>
              <a:t>                 CGI application.</a:t>
            </a:r>
          </a:p>
          <a:p>
            <a:pPr>
              <a:lnSpc>
                <a:spcPct val="80000"/>
              </a:lnSpc>
              <a:buClr>
                <a:schemeClr val="accent2"/>
              </a:buClr>
              <a:buFont typeface="Wingdings" pitchFamily="2" charset="2"/>
              <a:buChar char="§"/>
            </a:pPr>
            <a:r>
              <a:rPr lang="en-US" sz="2200" b="1">
                <a:solidFill>
                  <a:srgbClr val="FF0000"/>
                </a:solidFill>
              </a:rPr>
              <a:t>VALUE:</a:t>
            </a:r>
            <a:r>
              <a:rPr lang="en-US" sz="2200"/>
              <a:t> usually has a set value.</a:t>
            </a:r>
          </a:p>
          <a:p>
            <a:pPr>
              <a:lnSpc>
                <a:spcPct val="80000"/>
              </a:lnSpc>
              <a:buClr>
                <a:schemeClr val="accent2"/>
              </a:buClr>
              <a:buFont typeface="Wingdings" pitchFamily="2" charset="2"/>
              <a:buNone/>
            </a:pPr>
            <a:endParaRPr lang="en-US" sz="2200"/>
          </a:p>
        </p:txBody>
      </p:sp>
      <p:graphicFrame>
        <p:nvGraphicFramePr>
          <p:cNvPr id="111620" name="Object 4"/>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111622" name="Bitmap Image" r:id="rId3" imgW="181096" imgH="171338" progId="PBrush">
                  <p:embed/>
                </p:oleObj>
              </mc:Choice>
              <mc:Fallback>
                <p:oleObj name="Bitmap Image" r:id="rId3" imgW="181096" imgH="1713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5400" b="1">
                <a:solidFill>
                  <a:srgbClr val="FFFF00"/>
                </a:solidFill>
              </a:rPr>
              <a:t>Radio Button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52CEDA-2BAC-43C6-8E35-BBB19F571338}" type="slidenum">
              <a:rPr lang="ar-SA"/>
              <a:pPr/>
              <a:t>32</a:t>
            </a:fld>
            <a:endParaRPr lang="en-US"/>
          </a:p>
        </p:txBody>
      </p:sp>
      <p:sp>
        <p:nvSpPr>
          <p:cNvPr id="112650" name="Rectangle 10"/>
          <p:cNvSpPr>
            <a:spLocks noChangeArrowheads="1"/>
          </p:cNvSpPr>
          <p:nvPr/>
        </p:nvSpPr>
        <p:spPr bwMode="auto">
          <a:xfrm>
            <a:off x="152400" y="0"/>
            <a:ext cx="8839200" cy="6299200"/>
          </a:xfrm>
          <a:prstGeom prst="rect">
            <a:avLst/>
          </a:prstGeom>
          <a:solidFill>
            <a:schemeClr val="accent1"/>
          </a:solidFill>
          <a:ln w="9525">
            <a:noFill/>
            <a:miter lim="800000"/>
            <a:headEnd/>
            <a:tailEnd/>
          </a:ln>
          <a:effectLst/>
        </p:spPr>
        <p:txBody>
          <a:bodyPr>
            <a:spAutoFit/>
          </a:bodyPr>
          <a:lstStyle/>
          <a:p>
            <a:pPr eaLnBrk="1" hangingPunct="1"/>
            <a:r>
              <a:rPr lang="en-US" sz="2400" b="1">
                <a:solidFill>
                  <a:srgbClr val="FF0000"/>
                </a:solidFill>
              </a:rPr>
              <a:t>&lt;HTML&gt; &lt;HEAD&gt;&lt;TITLE&gt;CheckBoxType&lt;/TITLE&gt; &lt;/HEAD&gt;</a:t>
            </a:r>
          </a:p>
          <a:p>
            <a:pPr eaLnBrk="1" hangingPunct="1"/>
            <a:r>
              <a:rPr lang="en-US" sz="2400" b="1">
                <a:solidFill>
                  <a:srgbClr val="FF0000"/>
                </a:solidFill>
              </a:rPr>
              <a:t>&lt;BODY&gt;</a:t>
            </a:r>
          </a:p>
          <a:p>
            <a:pPr eaLnBrk="1" hangingPunct="1"/>
            <a:r>
              <a:rPr lang="en-US" sz="2400" b="1"/>
              <a:t>&lt;h1&gt; &lt;font color=green&gt;Please check one of the following&lt;/font&gt;&lt;/h1&gt;</a:t>
            </a:r>
          </a:p>
          <a:p>
            <a:pPr eaLnBrk="1" hangingPunct="1"/>
            <a:r>
              <a:rPr lang="en-US" sz="2400" b="1">
                <a:solidFill>
                  <a:srgbClr val="0000CC"/>
                </a:solidFill>
              </a:rPr>
              <a:t>&lt;FORM name="fome3"  Action="url"  method="get"&gt;</a:t>
            </a:r>
          </a:p>
          <a:p>
            <a:pPr eaLnBrk="1" hangingPunct="1"/>
            <a:r>
              <a:rPr lang="en-US" sz="2400" b="1"/>
              <a:t>&lt;font color=red&gt; Select Country: &lt;/font&gt;&lt;BR&gt;</a:t>
            </a:r>
          </a:p>
          <a:p>
            <a:pPr eaLnBrk="1" hangingPunct="1"/>
            <a:r>
              <a:rPr lang="en-US" sz="2400" b="1">
                <a:solidFill>
                  <a:srgbClr val="FF0000"/>
                </a:solidFill>
              </a:rPr>
              <a:t>jordan:&lt;INPUT TYPE= "RADIO"  Name="country"  CHECKED&gt;&lt;BR&gt;</a:t>
            </a:r>
          </a:p>
          <a:p>
            <a:pPr eaLnBrk="1" hangingPunct="1"/>
            <a:r>
              <a:rPr lang="en-US" sz="2400" b="1">
                <a:solidFill>
                  <a:srgbClr val="0000CC"/>
                </a:solidFill>
              </a:rPr>
              <a:t>Yemen&lt;INPUT TYPE="</a:t>
            </a:r>
            <a:r>
              <a:rPr lang="en-US" sz="2400" b="1">
                <a:solidFill>
                  <a:srgbClr val="FF0000"/>
                </a:solidFill>
              </a:rPr>
              <a:t>RADIO</a:t>
            </a:r>
            <a:r>
              <a:rPr lang="en-US" sz="2400" b="1"/>
              <a:t> </a:t>
            </a:r>
            <a:r>
              <a:rPr lang="en-US" sz="2400" b="1">
                <a:solidFill>
                  <a:srgbClr val="0000CC"/>
                </a:solidFill>
              </a:rPr>
              <a:t>"  Name="country"&gt;&lt;BR&gt;</a:t>
            </a:r>
          </a:p>
          <a:p>
            <a:pPr eaLnBrk="1" hangingPunct="1"/>
            <a:r>
              <a:rPr lang="en-US" sz="2400" b="1">
                <a:solidFill>
                  <a:srgbClr val="0000CC"/>
                </a:solidFill>
              </a:rPr>
              <a:t>Qatar:&lt;INPUT TYPE="</a:t>
            </a:r>
            <a:r>
              <a:rPr lang="en-US" sz="2400" b="1">
                <a:solidFill>
                  <a:srgbClr val="FF0000"/>
                </a:solidFill>
              </a:rPr>
              <a:t>RADIO</a:t>
            </a:r>
            <a:r>
              <a:rPr lang="en-US" sz="2400" b="1">
                <a:solidFill>
                  <a:srgbClr val="0000CC"/>
                </a:solidFill>
              </a:rPr>
              <a:t>"  Name="country"&gt;&lt;BR&gt; &lt;BR&gt;</a:t>
            </a:r>
          </a:p>
          <a:p>
            <a:pPr eaLnBrk="1" hangingPunct="1"/>
            <a:r>
              <a:rPr lang="en-US" sz="2400" b="1"/>
              <a:t>&lt;font color=blue&gt;Select Language:&lt;/font&gt;&lt;BR&gt;</a:t>
            </a:r>
          </a:p>
          <a:p>
            <a:pPr eaLnBrk="1" hangingPunct="1"/>
            <a:r>
              <a:rPr lang="en-US" sz="2400" b="1">
                <a:solidFill>
                  <a:srgbClr val="009900"/>
                </a:solidFill>
              </a:rPr>
              <a:t>Arabic:&lt;INPUT TYPE="</a:t>
            </a:r>
            <a:r>
              <a:rPr lang="en-US" sz="2400" b="1">
                <a:solidFill>
                  <a:srgbClr val="FF0000"/>
                </a:solidFill>
              </a:rPr>
              <a:t>RADIO</a:t>
            </a:r>
            <a:r>
              <a:rPr lang="en-US" sz="2400" b="1">
                <a:solidFill>
                  <a:srgbClr val="009900"/>
                </a:solidFill>
              </a:rPr>
              <a:t>"  Name="language"  CHECKED&gt;&lt;BR&gt; English:&lt;INPUT TYPE=" </a:t>
            </a:r>
            <a:r>
              <a:rPr lang="en-US" sz="2400" b="1">
                <a:solidFill>
                  <a:srgbClr val="FF0000"/>
                </a:solidFill>
              </a:rPr>
              <a:t>RADIO</a:t>
            </a:r>
            <a:r>
              <a:rPr lang="en-US" sz="2400" b="1"/>
              <a:t> </a:t>
            </a:r>
            <a:r>
              <a:rPr lang="en-US" sz="2400" b="1">
                <a:solidFill>
                  <a:srgbClr val="009900"/>
                </a:solidFill>
              </a:rPr>
              <a:t>" Name="language"&gt;&lt;BR&gt;</a:t>
            </a:r>
          </a:p>
          <a:p>
            <a:pPr eaLnBrk="1" hangingPunct="1"/>
            <a:r>
              <a:rPr lang="en-US" sz="2400" b="1">
                <a:solidFill>
                  <a:srgbClr val="009900"/>
                </a:solidFill>
              </a:rPr>
              <a:t>French:&lt;INPUT TYPE=" </a:t>
            </a:r>
            <a:r>
              <a:rPr lang="en-US" sz="2400" b="1">
                <a:solidFill>
                  <a:srgbClr val="FF0000"/>
                </a:solidFill>
              </a:rPr>
              <a:t>RADIO</a:t>
            </a:r>
            <a:r>
              <a:rPr lang="en-US" sz="2400" b="1"/>
              <a:t> </a:t>
            </a:r>
            <a:r>
              <a:rPr lang="en-US" sz="2400" b="1">
                <a:solidFill>
                  <a:srgbClr val="009900"/>
                </a:solidFill>
              </a:rPr>
              <a:t>"  Name="language"&gt;</a:t>
            </a:r>
            <a:r>
              <a:rPr lang="en-US" sz="2400" b="1"/>
              <a:t> </a:t>
            </a:r>
            <a:r>
              <a:rPr lang="en-US" sz="2400" b="1">
                <a:solidFill>
                  <a:srgbClr val="FF0000"/>
                </a:solidFill>
              </a:rPr>
              <a:t>&lt;BR&gt;&lt;/FORM&gt; &lt;/BODY&gt;&lt;/HTML&gt;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12D5DC-F166-43FC-A3BB-769C497E607F}" type="slidenum">
              <a:rPr lang="ar-SA"/>
              <a:pPr/>
              <a:t>33</a:t>
            </a:fld>
            <a:endParaRPr lang="en-US"/>
          </a:p>
        </p:txBody>
      </p:sp>
      <p:pic>
        <p:nvPicPr>
          <p:cNvPr id="175108" name="Picture 4"/>
          <p:cNvPicPr>
            <a:picLocks noChangeAspect="1" noChangeArrowheads="1"/>
          </p:cNvPicPr>
          <p:nvPr/>
        </p:nvPicPr>
        <p:blipFill>
          <a:blip r:embed="rId2"/>
          <a:srcRect/>
          <a:stretch>
            <a:fillRect/>
          </a:stretch>
        </p:blipFill>
        <p:spPr bwMode="auto">
          <a:xfrm>
            <a:off x="685800" y="234950"/>
            <a:ext cx="7391400" cy="660558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49BB098-3798-4E15-8766-769A17D63347}" type="slidenum">
              <a:rPr lang="ar-SA"/>
              <a:pPr/>
              <a:t>34</a:t>
            </a:fld>
            <a:endParaRPr lang="en-US"/>
          </a:p>
        </p:txBody>
      </p:sp>
      <p:sp>
        <p:nvSpPr>
          <p:cNvPr id="177156" name="Rectangle 4"/>
          <p:cNvSpPr>
            <a:spLocks noChangeArrowheads="1"/>
          </p:cNvSpPr>
          <p:nvPr/>
        </p:nvSpPr>
        <p:spPr bwMode="auto">
          <a:xfrm>
            <a:off x="0" y="228600"/>
            <a:ext cx="8991600" cy="5995988"/>
          </a:xfrm>
          <a:prstGeom prst="rect">
            <a:avLst/>
          </a:prstGeom>
          <a:noFill/>
          <a:ln w="9525">
            <a:noFill/>
            <a:miter lim="800000"/>
            <a:headEnd/>
            <a:tailEnd/>
          </a:ln>
          <a:effectLst/>
        </p:spPr>
        <p:txBody>
          <a:bodyPr>
            <a:spAutoFit/>
          </a:bodyPr>
          <a:lstStyle/>
          <a:p>
            <a:pPr eaLnBrk="1" hangingPunct="1"/>
            <a:r>
              <a:rPr lang="en-US" sz="2400" b="1">
                <a:solidFill>
                  <a:srgbClr val="0000CC"/>
                </a:solidFill>
              </a:rPr>
              <a:t>&lt;HTML&gt;&lt;HEAD&gt;</a:t>
            </a:r>
          </a:p>
          <a:p>
            <a:pPr eaLnBrk="1" hangingPunct="1"/>
            <a:r>
              <a:rPr lang="en-US" sz="2400" b="1">
                <a:solidFill>
                  <a:srgbClr val="0000CC"/>
                </a:solidFill>
              </a:rPr>
              <a:t>&lt;TITLE&gt;RADIOBox&lt;/TITLE&gt; &lt;/HEAD&gt;</a:t>
            </a:r>
          </a:p>
          <a:p>
            <a:pPr eaLnBrk="1" hangingPunct="1"/>
            <a:r>
              <a:rPr lang="en-US" sz="2400" b="1">
                <a:solidFill>
                  <a:srgbClr val="0000CC"/>
                </a:solidFill>
              </a:rPr>
              <a:t>&lt;BODY&gt;</a:t>
            </a:r>
          </a:p>
          <a:p>
            <a:pPr eaLnBrk="1" hangingPunct="1"/>
            <a:r>
              <a:rPr lang="en-US" sz="2400" b="1">
                <a:solidFill>
                  <a:srgbClr val="FF0000"/>
                </a:solidFill>
              </a:rPr>
              <a:t>Form #1:</a:t>
            </a:r>
          </a:p>
          <a:p>
            <a:pPr eaLnBrk="1" hangingPunct="1"/>
            <a:r>
              <a:rPr lang="en-US" sz="2400" b="1"/>
              <a:t>&lt;FORM&gt;</a:t>
            </a:r>
          </a:p>
          <a:p>
            <a:pPr eaLnBrk="1" hangingPunct="1"/>
            <a:r>
              <a:rPr lang="en-US" sz="2400" b="1"/>
              <a:t>  &lt;INPUT TYPE="radio" NAME="choice" VALUE="one"&gt; Yes.</a:t>
            </a:r>
          </a:p>
          <a:p>
            <a:pPr eaLnBrk="1" hangingPunct="1"/>
            <a:r>
              <a:rPr lang="en-US" sz="2400" b="1"/>
              <a:t>   &lt;INPUT TYPE="radio" NAME="choice" VALUE="two"&gt; No.</a:t>
            </a:r>
          </a:p>
          <a:p>
            <a:pPr eaLnBrk="1" hangingPunct="1"/>
            <a:r>
              <a:rPr lang="en-US" sz="2400" b="1"/>
              <a:t>&lt;/FORM&gt;</a:t>
            </a:r>
          </a:p>
          <a:p>
            <a:pPr eaLnBrk="1" hangingPunct="1"/>
            <a:r>
              <a:rPr lang="en-US" sz="2800" b="1"/>
              <a:t>&lt;HR color=red size="10" &gt;</a:t>
            </a:r>
          </a:p>
          <a:p>
            <a:pPr eaLnBrk="1" hangingPunct="1"/>
            <a:r>
              <a:rPr lang="en-US" sz="2400" b="1">
                <a:solidFill>
                  <a:srgbClr val="FF0000"/>
                </a:solidFill>
              </a:rPr>
              <a:t>Form #2:</a:t>
            </a:r>
          </a:p>
          <a:p>
            <a:pPr eaLnBrk="1" hangingPunct="1"/>
            <a:r>
              <a:rPr lang="en-US" sz="2400" b="1"/>
              <a:t>&lt;FORM&gt;</a:t>
            </a:r>
          </a:p>
          <a:p>
            <a:pPr eaLnBrk="1" hangingPunct="1"/>
            <a:r>
              <a:rPr lang="en-US" sz="2400" b="1"/>
              <a:t>      &lt;INPUT TYPE="radio" NAME="choice" VALUE="three" CHECKED&gt; Yes.</a:t>
            </a:r>
          </a:p>
          <a:p>
            <a:pPr eaLnBrk="1" hangingPunct="1"/>
            <a:r>
              <a:rPr lang="en-US" sz="2400" b="1"/>
              <a:t>   &lt;INPUT TYPE="radio" NAME="choice" VALUE="four"&gt; No.</a:t>
            </a:r>
          </a:p>
          <a:p>
            <a:pPr eaLnBrk="1" hangingPunct="1"/>
            <a:r>
              <a:rPr lang="en-US" sz="2400" b="1"/>
              <a:t>&lt;/FORM&gt;</a:t>
            </a:r>
          </a:p>
          <a:p>
            <a:pPr eaLnBrk="1" hangingPunct="1"/>
            <a:r>
              <a:rPr lang="en-US" sz="2400" b="1"/>
              <a:t>&lt;/BODY&gt;&lt;/HTML&gt;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FF055A-16D1-4FEA-BCC3-FD1F8C2F7AD2}" type="slidenum">
              <a:rPr lang="ar-SA"/>
              <a:pPr/>
              <a:t>35</a:t>
            </a:fld>
            <a:endParaRPr lang="en-US"/>
          </a:p>
        </p:txBody>
      </p:sp>
      <p:sp>
        <p:nvSpPr>
          <p:cNvPr id="17818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pic>
        <p:nvPicPr>
          <p:cNvPr id="178181" name="Picture 5"/>
          <p:cNvPicPr>
            <a:picLocks noChangeAspect="1" noChangeArrowheads="1"/>
          </p:cNvPicPr>
          <p:nvPr/>
        </p:nvPicPr>
        <p:blipFill>
          <a:blip r:embed="rId2"/>
          <a:srcRect/>
          <a:stretch>
            <a:fillRect/>
          </a:stretch>
        </p:blipFill>
        <p:spPr bwMode="auto">
          <a:xfrm>
            <a:off x="533400" y="1152525"/>
            <a:ext cx="7924800" cy="570547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8C51C55-C144-44F1-A905-E89306E12068}" type="slidenum">
              <a:rPr lang="ar-SA"/>
              <a:pPr/>
              <a:t>36</a:t>
            </a:fld>
            <a:endParaRPr lang="en-US"/>
          </a:p>
        </p:txBody>
      </p:sp>
      <p:sp>
        <p:nvSpPr>
          <p:cNvPr id="113667" name="Rectangle 3"/>
          <p:cNvSpPr>
            <a:spLocks noGrp="1" noChangeArrowheads="1"/>
          </p:cNvSpPr>
          <p:nvPr>
            <p:ph type="body" idx="1"/>
          </p:nvPr>
        </p:nvSpPr>
        <p:spPr>
          <a:xfrm>
            <a:off x="685800" y="1371600"/>
            <a:ext cx="7772400" cy="46482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Push Button:</a:t>
            </a:r>
            <a:r>
              <a:rPr lang="en-US" sz="2400"/>
              <a:t> This element would be used with</a:t>
            </a:r>
          </a:p>
          <a:p>
            <a:pPr>
              <a:lnSpc>
                <a:spcPct val="90000"/>
              </a:lnSpc>
              <a:buClr>
                <a:schemeClr val="accent2"/>
              </a:buClr>
              <a:buFont typeface="Wingdings" pitchFamily="2" charset="2"/>
              <a:buNone/>
            </a:pPr>
            <a:r>
              <a:rPr lang="en-US" sz="2400"/>
              <a:t>JavaScript to cause an action to take place.</a:t>
            </a:r>
          </a:p>
          <a:p>
            <a:pPr>
              <a:lnSpc>
                <a:spcPct val="90000"/>
              </a:lnSpc>
              <a:buClr>
                <a:schemeClr val="accent2"/>
              </a:buClr>
              <a:buFont typeface="Wingdings" pitchFamily="2" charset="2"/>
              <a:buNone/>
            </a:pPr>
            <a:r>
              <a:rPr lang="en-US" sz="2400" b="1">
                <a:solidFill>
                  <a:srgbClr val="FF0000"/>
                </a:solidFill>
              </a:rPr>
              <a:t>&lt;INPUT TYPE=“BUTTON”&gt;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Push Button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button.</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button to be used</a:t>
            </a:r>
          </a:p>
          <a:p>
            <a:pPr>
              <a:lnSpc>
                <a:spcPct val="90000"/>
              </a:lnSpc>
              <a:buClr>
                <a:schemeClr val="accent2"/>
              </a:buClr>
              <a:buFont typeface="Wingdings" pitchFamily="2" charset="2"/>
              <a:buNone/>
            </a:pPr>
            <a:r>
              <a:rPr lang="en-US" sz="2400"/>
              <a:t>in scripting. </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a:t>
            </a:r>
          </a:p>
        </p:txBody>
      </p:sp>
      <p:graphicFrame>
        <p:nvGraphicFramePr>
          <p:cNvPr id="113668" name="Object 4"/>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113670" name="Bitmap Image" r:id="rId3" imgW="876190" imgH="266737" progId="PBrush">
                  <p:embed/>
                </p:oleObj>
              </mc:Choice>
              <mc:Fallback>
                <p:oleObj name="Bitmap Image" r:id="rId3" imgW="876190" imgH="266737"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0" name="Rectangle 6"/>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Push Button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64F434-D43D-4028-BC5B-27348B37FE6B}" type="slidenum">
              <a:rPr lang="ar-SA"/>
              <a:pPr/>
              <a:t>37</a:t>
            </a:fld>
            <a:endParaRPr lang="en-US"/>
          </a:p>
        </p:txBody>
      </p:sp>
      <p:sp>
        <p:nvSpPr>
          <p:cNvPr id="182275" name="Rectangle 3"/>
          <p:cNvSpPr>
            <a:spLocks noGrp="1" noChangeArrowheads="1"/>
          </p:cNvSpPr>
          <p:nvPr>
            <p:ph type="body" idx="1"/>
          </p:nvPr>
        </p:nvSpPr>
        <p:spPr>
          <a:xfrm>
            <a:off x="457200" y="228600"/>
            <a:ext cx="8686800" cy="6400800"/>
          </a:xfrm>
          <a:solidFill>
            <a:schemeClr val="accent1"/>
          </a:solidFill>
        </p:spPr>
        <p:txBody>
          <a:bodyPr/>
          <a:lstStyle/>
          <a:p>
            <a:pPr>
              <a:lnSpc>
                <a:spcPct val="90000"/>
              </a:lnSpc>
              <a:buFontTx/>
              <a:buNone/>
            </a:pPr>
            <a:r>
              <a:rPr lang="en-US" sz="2600" b="1">
                <a:solidFill>
                  <a:srgbClr val="FF0000"/>
                </a:solidFill>
              </a:rPr>
              <a:t>&lt;DIV align=center&gt;&lt;BR&gt;&lt;BR&gt;</a:t>
            </a:r>
          </a:p>
          <a:p>
            <a:pPr>
              <a:lnSpc>
                <a:spcPct val="90000"/>
              </a:lnSpc>
              <a:buFontTx/>
              <a:buNone/>
            </a:pPr>
            <a:r>
              <a:rPr lang="en-US" sz="2600" b="1">
                <a:solidFill>
                  <a:srgbClr val="009900"/>
                </a:solidFill>
              </a:rPr>
              <a:t>&lt;FORM&gt;</a:t>
            </a:r>
          </a:p>
          <a:p>
            <a:pPr>
              <a:lnSpc>
                <a:spcPct val="90000"/>
              </a:lnSpc>
              <a:buFontTx/>
              <a:buNone/>
            </a:pPr>
            <a:r>
              <a:rPr lang="en-US" sz="2600" b="1">
                <a:solidFill>
                  <a:srgbClr val="0000CC"/>
                </a:solidFill>
              </a:rPr>
              <a:t>&lt;FONT Color=red&gt;</a:t>
            </a:r>
          </a:p>
          <a:p>
            <a:pPr>
              <a:lnSpc>
                <a:spcPct val="90000"/>
              </a:lnSpc>
              <a:buFontTx/>
              <a:buNone/>
            </a:pPr>
            <a:r>
              <a:rPr lang="en-US" sz="2600" b="1">
                <a:solidFill>
                  <a:srgbClr val="0000CC"/>
                </a:solidFill>
              </a:rPr>
              <a:t>&lt;h1&gt;Press Here to see a baby crying:&lt;BR&gt;</a:t>
            </a:r>
          </a:p>
          <a:p>
            <a:pPr>
              <a:lnSpc>
                <a:spcPct val="90000"/>
              </a:lnSpc>
              <a:buFontTx/>
              <a:buNone/>
            </a:pPr>
            <a:r>
              <a:rPr lang="en-US" sz="2600" b="1">
                <a:solidFill>
                  <a:srgbClr val="0000CC"/>
                </a:solidFill>
              </a:rPr>
              <a:t>&lt;INPUT TYPE="button" VALUE="PressMe"&gt;&lt;BR&gt;&lt;BR&gt;</a:t>
            </a:r>
          </a:p>
          <a:p>
            <a:pPr>
              <a:lnSpc>
                <a:spcPct val="90000"/>
              </a:lnSpc>
              <a:buFontTx/>
              <a:buNone/>
            </a:pPr>
            <a:r>
              <a:rPr lang="en-US" sz="2600" b="1">
                <a:solidFill>
                  <a:srgbClr val="FF0000"/>
                </a:solidFill>
              </a:rPr>
              <a:t>&lt;FONT Color=blue&gt;</a:t>
            </a:r>
          </a:p>
          <a:p>
            <a:pPr>
              <a:lnSpc>
                <a:spcPct val="90000"/>
              </a:lnSpc>
              <a:buFontTx/>
              <a:buNone/>
            </a:pPr>
            <a:r>
              <a:rPr lang="en-US" sz="2600" b="1">
                <a:solidFill>
                  <a:srgbClr val="FF0000"/>
                </a:solidFill>
              </a:rPr>
              <a:t>Click Here to see a baby shouting:&lt;BR&gt;</a:t>
            </a:r>
          </a:p>
          <a:p>
            <a:pPr>
              <a:lnSpc>
                <a:spcPct val="90000"/>
              </a:lnSpc>
              <a:buFontTx/>
              <a:buNone/>
            </a:pPr>
            <a:r>
              <a:rPr lang="en-US" sz="2600" b="1">
                <a:solidFill>
                  <a:srgbClr val="FF0000"/>
                </a:solidFill>
              </a:rPr>
              <a:t>&lt;INPUT TYPE="button" VALUE="ClickMe" &gt; &lt;BR&gt;&lt;BR&gt;</a:t>
            </a:r>
          </a:p>
          <a:p>
            <a:pPr>
              <a:lnSpc>
                <a:spcPct val="90000"/>
              </a:lnSpc>
              <a:buFontTx/>
              <a:buNone/>
            </a:pPr>
            <a:r>
              <a:rPr lang="en-US" sz="2600" b="1"/>
              <a:t>&lt;FONT Color=green&gt;</a:t>
            </a:r>
          </a:p>
          <a:p>
            <a:pPr>
              <a:lnSpc>
                <a:spcPct val="90000"/>
              </a:lnSpc>
              <a:buFontTx/>
              <a:buNone/>
            </a:pPr>
            <a:r>
              <a:rPr lang="en-US" sz="2600" b="1"/>
              <a:t>Hit Here to see a baby eating:&lt;BR&gt;</a:t>
            </a:r>
          </a:p>
          <a:p>
            <a:pPr>
              <a:lnSpc>
                <a:spcPct val="90000"/>
              </a:lnSpc>
              <a:buFontTx/>
              <a:buNone/>
            </a:pPr>
            <a:r>
              <a:rPr lang="en-US" sz="2600" b="1"/>
              <a:t>&lt;INPUT TYPE="button" VALUE="HitME" &gt; &lt;BR&gt;&lt;BR&gt;</a:t>
            </a:r>
          </a:p>
          <a:p>
            <a:pPr>
              <a:lnSpc>
                <a:spcPct val="90000"/>
              </a:lnSpc>
              <a:buFontTx/>
              <a:buNone/>
            </a:pPr>
            <a:r>
              <a:rPr lang="en-US" sz="2600" b="1"/>
              <a:t>&lt;FONT Color=yellow&gt;</a:t>
            </a:r>
          </a:p>
          <a:p>
            <a:pPr>
              <a:lnSpc>
                <a:spcPct val="90000"/>
              </a:lnSpc>
              <a:buFontTx/>
              <a:buNone/>
            </a:pPr>
            <a:r>
              <a:rPr lang="en-US" sz="2600" b="1">
                <a:solidFill>
                  <a:srgbClr val="FF0000"/>
                </a:solidFill>
              </a:rPr>
              <a:t>&lt;/FORM&gt;&lt;/DIV&gt;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286284-6A20-4F74-AE29-74FFFD495D01}" type="slidenum">
              <a:rPr lang="ar-SA"/>
              <a:pPr/>
              <a:t>38</a:t>
            </a:fld>
            <a:endParaRPr lang="en-US"/>
          </a:p>
        </p:txBody>
      </p:sp>
      <p:pic>
        <p:nvPicPr>
          <p:cNvPr id="183300" name="Picture 4"/>
          <p:cNvPicPr>
            <a:picLocks noChangeAspect="1" noChangeArrowheads="1"/>
          </p:cNvPicPr>
          <p:nvPr/>
        </p:nvPicPr>
        <p:blipFill>
          <a:blip r:embed="rId2"/>
          <a:srcRect/>
          <a:stretch>
            <a:fillRect/>
          </a:stretch>
        </p:blipFill>
        <p:spPr bwMode="auto">
          <a:xfrm>
            <a:off x="457200" y="207963"/>
            <a:ext cx="8001000" cy="6262687"/>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D73F706-6F6F-47CB-B106-72B717177773}" type="slidenum">
              <a:rPr lang="ar-SA"/>
              <a:pPr/>
              <a:t>39</a:t>
            </a:fld>
            <a:endParaRPr lang="en-US"/>
          </a:p>
        </p:txBody>
      </p:sp>
      <p:sp>
        <p:nvSpPr>
          <p:cNvPr id="114691" name="Rectangle 3"/>
          <p:cNvSpPr>
            <a:spLocks noGrp="1" noChangeArrowheads="1"/>
          </p:cNvSpPr>
          <p:nvPr>
            <p:ph type="body" idx="1"/>
          </p:nvPr>
        </p:nvSpPr>
        <p:spPr>
          <a:xfrm>
            <a:off x="685800" y="13716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Submit:</a:t>
            </a:r>
            <a:r>
              <a:rPr 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a:solidFill>
                  <a:srgbClr val="FF0000"/>
                </a:solidFill>
              </a:rPr>
              <a:t>&lt;INPUT TYPE=“SUBMIT”&gt;</a:t>
            </a:r>
          </a:p>
          <a:p>
            <a:pPr>
              <a:lnSpc>
                <a:spcPct val="90000"/>
              </a:lnSpc>
              <a:buClr>
                <a:schemeClr val="accent2"/>
              </a:buClr>
              <a:buFont typeface="Wingdings" pitchFamily="2" charset="2"/>
              <a:buNone/>
            </a:pPr>
            <a:r>
              <a:rPr lang="en-US" sz="2400"/>
              <a:t>The browser will display</a:t>
            </a:r>
          </a:p>
          <a:p>
            <a:pPr>
              <a:lnSpc>
                <a:spcPct val="90000"/>
              </a:lnSpc>
              <a:buClr>
                <a:schemeClr val="accent2"/>
              </a:buClr>
              <a:buFont typeface="Wingdings" pitchFamily="2" charset="2"/>
              <a:buNone/>
            </a:pPr>
            <a:r>
              <a:rPr lang="en-US" sz="2400"/>
              <a:t> Submit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submit.</a:t>
            </a:r>
          </a:p>
          <a:p>
            <a:pPr>
              <a:lnSpc>
                <a:spcPct val="90000"/>
              </a:lnSpc>
              <a:buClr>
                <a:schemeClr val="accent2"/>
              </a:buClr>
              <a:buFont typeface="Wingdings" pitchFamily="2" charset="2"/>
              <a:buChar char="§"/>
            </a:pPr>
            <a:r>
              <a:rPr lang="en-US" sz="2400" b="1">
                <a:solidFill>
                  <a:srgbClr val="FF0000"/>
                </a:solidFill>
              </a:rPr>
              <a:t>NAME</a:t>
            </a:r>
            <a:r>
              <a:rPr lang="en-US" sz="2400" b="1"/>
              <a:t>:</a:t>
            </a:r>
            <a:r>
              <a:rPr lang="en-US" sz="2400"/>
              <a:t> value used by the CGI script for processing.</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 usually Submit Query.</a:t>
            </a:r>
          </a:p>
        </p:txBody>
      </p:sp>
      <p:graphicFrame>
        <p:nvGraphicFramePr>
          <p:cNvPr id="114692" name="Object 4"/>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114694" name="Bitmap Image" r:id="rId3" imgW="1209524" imgH="295238" progId="PBrush">
                  <p:embed/>
                </p:oleObj>
              </mc:Choice>
              <mc:Fallback>
                <p:oleObj name="Bitmap Image" r:id="rId3" imgW="1209524" imgH="295238"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Submit 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90405A-E3DE-4FCA-8FBF-7C57B3DBF045}" type="slidenum">
              <a:rPr lang="ar-SA"/>
              <a:pPr/>
              <a:t>4</a:t>
            </a:fld>
            <a:endParaRPr lang="en-US"/>
          </a:p>
        </p:txBody>
      </p:sp>
      <p:sp>
        <p:nvSpPr>
          <p:cNvPr id="51202"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List Elements</a:t>
            </a:r>
          </a:p>
        </p:txBody>
      </p:sp>
      <p:sp>
        <p:nvSpPr>
          <p:cNvPr id="51203" name="Rectangle 3"/>
          <p:cNvSpPr>
            <a:spLocks noGrp="1" noChangeArrowheads="1"/>
          </p:cNvSpPr>
          <p:nvPr>
            <p:ph type="body" idx="1"/>
          </p:nvPr>
        </p:nvSpPr>
        <p:spPr>
          <a:xfrm>
            <a:off x="457200" y="1752600"/>
            <a:ext cx="8229600" cy="4876800"/>
          </a:xfrm>
          <a:solidFill>
            <a:schemeClr val="accent1"/>
          </a:solidFill>
        </p:spPr>
        <p:txBody>
          <a:bodyPr/>
          <a:lstStyle/>
          <a:p>
            <a:pPr>
              <a:lnSpc>
                <a:spcPct val="90000"/>
              </a:lnSpc>
              <a:buClr>
                <a:schemeClr val="bg1"/>
              </a:buClr>
              <a:buFont typeface="Wingdings" pitchFamily="2" charset="2"/>
              <a:buChar char="§"/>
            </a:pPr>
            <a:r>
              <a:rPr lang="en-US" sz="2400"/>
              <a:t>You have the choice of three bullet types: </a:t>
            </a:r>
            <a:r>
              <a:rPr lang="en-US" sz="2400" b="1">
                <a:solidFill>
                  <a:srgbClr val="FF0000"/>
                </a:solidFill>
              </a:rPr>
              <a:t>disc(default), circle, square.</a:t>
            </a:r>
          </a:p>
          <a:p>
            <a:pPr>
              <a:lnSpc>
                <a:spcPct val="90000"/>
              </a:lnSpc>
              <a:buClr>
                <a:schemeClr val="bg1"/>
              </a:buClr>
              <a:buFont typeface="Wingdings" pitchFamily="2" charset="2"/>
              <a:buChar char="§"/>
            </a:pPr>
            <a:r>
              <a:rPr lang="en-US" sz="2400"/>
              <a:t>These are controlled in Netscape Navigator by the “TYPE” attribute for the &lt;UL&gt; element.</a:t>
            </a:r>
          </a:p>
          <a:p>
            <a:pPr>
              <a:lnSpc>
                <a:spcPct val="90000"/>
              </a:lnSpc>
              <a:buClr>
                <a:schemeClr val="bg1"/>
              </a:buClr>
              <a:buFont typeface="Wingdings" pitchFamily="2" charset="2"/>
              <a:buNone/>
            </a:pPr>
            <a:r>
              <a:rPr lang="en-US" sz="2400"/>
              <a:t>&lt;UL TYPE=“square”&gt;</a:t>
            </a:r>
          </a:p>
          <a:p>
            <a:pPr>
              <a:lnSpc>
                <a:spcPct val="90000"/>
              </a:lnSpc>
              <a:buClr>
                <a:schemeClr val="bg1"/>
              </a:buClr>
              <a:buFont typeface="Wingdings" pitchFamily="2" charset="2"/>
              <a:buNone/>
            </a:pPr>
            <a:r>
              <a:rPr lang="en-US" sz="2400"/>
              <a:t>&lt;LI&gt; List item …&lt;/LI&gt;			</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&lt;LI&gt; List item …&lt;/LI&gt;</a:t>
            </a:r>
          </a:p>
          <a:p>
            <a:pPr>
              <a:lnSpc>
                <a:spcPct val="90000"/>
              </a:lnSpc>
              <a:buClr>
                <a:schemeClr val="bg1"/>
              </a:buClr>
              <a:buFont typeface="Wingdings" pitchFamily="2" charset="2"/>
              <a:buNone/>
            </a:pPr>
            <a:r>
              <a:rPr lang="en-US" sz="2400"/>
              <a:t>&lt;/UL&gt;</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a:p>
            <a:pPr>
              <a:lnSpc>
                <a:spcPct val="90000"/>
              </a:lnSpc>
              <a:buClr>
                <a:schemeClr val="bg1"/>
              </a:buClr>
              <a:buFont typeface="Wingdings" pitchFamily="2" charset="2"/>
              <a:buChar char="§"/>
            </a:pPr>
            <a:r>
              <a:rPr lang="en-US" sz="2400"/>
              <a:t>List item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BAB353-86DB-46B0-915F-55CFEB22429A}" type="slidenum">
              <a:rPr lang="ar-SA"/>
              <a:pPr/>
              <a:t>40</a:t>
            </a:fld>
            <a:endParaRPr lang="en-US"/>
          </a:p>
        </p:txBody>
      </p:sp>
      <p:sp>
        <p:nvSpPr>
          <p:cNvPr id="184324" name="Rectangle 4"/>
          <p:cNvSpPr>
            <a:spLocks noChangeArrowheads="1"/>
          </p:cNvSpPr>
          <p:nvPr/>
        </p:nvSpPr>
        <p:spPr bwMode="auto">
          <a:xfrm>
            <a:off x="152400" y="762000"/>
            <a:ext cx="8610600" cy="4362450"/>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name="firstName"&gt;&lt;BR&gt;</a:t>
            </a:r>
          </a:p>
          <a:p>
            <a:pPr eaLnBrk="1" hangingPunct="1"/>
            <a:r>
              <a:rPr lang="en-US" sz="2800" b="1">
                <a:solidFill>
                  <a:schemeClr val="hlink"/>
                </a:solidFill>
              </a:rPr>
              <a:t>Family Name: &lt;INPUT TYPE="TEXT" Size=25 name="LastName"&gt;&lt;BR&gt;</a:t>
            </a:r>
          </a:p>
          <a:p>
            <a:pPr eaLnBrk="1" hangingPunct="1"/>
            <a:r>
              <a:rPr lang="en-US" sz="2800" b="1"/>
              <a:t>&lt;BR&gt;</a:t>
            </a:r>
          </a:p>
          <a:p>
            <a:pPr eaLnBrk="1" hangingPunct="1"/>
            <a:r>
              <a:rPr lang="en-US" sz="2800" b="1"/>
              <a:t>&lt;FONT Color=red&gt;</a:t>
            </a:r>
          </a:p>
          <a:p>
            <a:pPr eaLnBrk="1" hangingPunct="1"/>
            <a:r>
              <a:rPr lang="en-US" sz="2800" b="1"/>
              <a:t>Press Here to submit the data:&lt;BR&gt;</a:t>
            </a:r>
          </a:p>
          <a:p>
            <a:pPr eaLnBrk="1" hangingPunct="1"/>
            <a:r>
              <a:rPr lang="en-US" sz="2800" b="1">
                <a:solidFill>
                  <a:srgbClr val="990000"/>
                </a:solidFill>
              </a:rPr>
              <a:t>&lt;INPUT TYPE="submit" VALUE="SubmitData " &gt;</a:t>
            </a:r>
          </a:p>
          <a:p>
            <a:pPr eaLnBrk="1" hangingPunct="1"/>
            <a:r>
              <a:rPr lang="en-US" sz="2800" b="1">
                <a:solidFill>
                  <a:srgbClr val="FF0000"/>
                </a:solidFill>
              </a:rPr>
              <a:t>&lt;/FORM&gt;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E2D5B7E-4429-4155-ACEB-E4592D5B6E40}" type="slidenum">
              <a:rPr lang="ar-SA"/>
              <a:pPr/>
              <a:t>41</a:t>
            </a:fld>
            <a:endParaRPr lang="en-US"/>
          </a:p>
        </p:txBody>
      </p:sp>
      <p:pic>
        <p:nvPicPr>
          <p:cNvPr id="185348" name="Picture 4"/>
          <p:cNvPicPr>
            <a:picLocks noChangeAspect="1" noChangeArrowheads="1"/>
          </p:cNvPicPr>
          <p:nvPr/>
        </p:nvPicPr>
        <p:blipFill>
          <a:blip r:embed="rId2"/>
          <a:srcRect/>
          <a:stretch>
            <a:fillRect/>
          </a:stretch>
        </p:blipFill>
        <p:spPr bwMode="auto">
          <a:xfrm>
            <a:off x="381000" y="158750"/>
            <a:ext cx="8153400" cy="64055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33AA0EF-413C-4F13-B624-DFA6A3303AC2}" type="slidenum">
              <a:rPr lang="ar-SA"/>
              <a:pPr/>
              <a:t>42</a:t>
            </a:fld>
            <a:endParaRPr lang="en-US"/>
          </a:p>
        </p:txBody>
      </p:sp>
      <p:sp>
        <p:nvSpPr>
          <p:cNvPr id="181252" name="Rectangle 4"/>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Reset Button</a:t>
            </a:r>
          </a:p>
        </p:txBody>
      </p:sp>
      <p:sp>
        <p:nvSpPr>
          <p:cNvPr id="181253" name="Rectangle 5"/>
          <p:cNvSpPr>
            <a:spLocks noGrp="1" noChangeArrowheads="1"/>
          </p:cNvSpPr>
          <p:nvPr>
            <p:ph type="body" idx="1"/>
          </p:nvPr>
        </p:nvSpPr>
        <p:spPr>
          <a:xfrm>
            <a:off x="685800" y="1066800"/>
            <a:ext cx="7772400" cy="5410200"/>
          </a:xfrm>
          <a:solidFill>
            <a:schemeClr val="accent1"/>
          </a:solidFill>
          <a:ln>
            <a:solidFill>
              <a:srgbClr val="333300"/>
            </a:solidFill>
          </a:ln>
        </p:spPr>
        <p:txBody>
          <a:bodyPr/>
          <a:lstStyle/>
          <a:p>
            <a:pPr>
              <a:lnSpc>
                <a:spcPct val="80000"/>
              </a:lnSpc>
            </a:pPr>
            <a:r>
              <a:rPr lang="en-US" sz="2800" b="1">
                <a:solidFill>
                  <a:srgbClr val="FF0000"/>
                </a:solidFill>
              </a:rPr>
              <a:t>Reset</a:t>
            </a:r>
            <a:r>
              <a:rPr lang="en-US" sz="2800" b="1"/>
              <a:t>:</a:t>
            </a:r>
            <a:r>
              <a:rPr lang="en-US" sz="2800"/>
              <a:t> It is a good idea to include one of these for each form where users are entering data. It allows the surfer to clear all the input in the form.</a:t>
            </a:r>
          </a:p>
          <a:p>
            <a:pPr>
              <a:lnSpc>
                <a:spcPct val="80000"/>
              </a:lnSpc>
            </a:pPr>
            <a:endParaRPr lang="en-US" sz="2800"/>
          </a:p>
          <a:p>
            <a:pPr>
              <a:lnSpc>
                <a:spcPct val="80000"/>
              </a:lnSpc>
            </a:pPr>
            <a:r>
              <a:rPr lang="en-US" sz="2800" b="1">
                <a:solidFill>
                  <a:srgbClr val="FF0000"/>
                </a:solidFill>
              </a:rPr>
              <a:t>&lt;INPUT TYPE=“RESET”&gt;</a:t>
            </a:r>
          </a:p>
          <a:p>
            <a:pPr>
              <a:lnSpc>
                <a:spcPct val="80000"/>
              </a:lnSpc>
            </a:pPr>
            <a:endParaRPr lang="en-US" sz="2800" b="1"/>
          </a:p>
          <a:p>
            <a:pPr>
              <a:lnSpc>
                <a:spcPct val="80000"/>
              </a:lnSpc>
            </a:pPr>
            <a:r>
              <a:rPr lang="en-US" sz="2800"/>
              <a:t>Browser will display  </a:t>
            </a:r>
          </a:p>
          <a:p>
            <a:pPr>
              <a:lnSpc>
                <a:spcPct val="80000"/>
              </a:lnSpc>
            </a:pPr>
            <a:r>
              <a:rPr lang="en-US" sz="2800"/>
              <a:t>         </a:t>
            </a:r>
          </a:p>
          <a:p>
            <a:pPr>
              <a:lnSpc>
                <a:spcPct val="80000"/>
              </a:lnSpc>
            </a:pPr>
            <a:r>
              <a:rPr lang="en-US" sz="2800"/>
              <a:t>Reset buttons have the following attributes:</a:t>
            </a:r>
          </a:p>
          <a:p>
            <a:pPr>
              <a:lnSpc>
                <a:spcPct val="80000"/>
              </a:lnSpc>
            </a:pPr>
            <a:r>
              <a:rPr lang="en-US" sz="2800" b="1">
                <a:solidFill>
                  <a:srgbClr val="FF0000"/>
                </a:solidFill>
              </a:rPr>
              <a:t>TYPE</a:t>
            </a:r>
            <a:r>
              <a:rPr lang="en-US" sz="2800" b="1"/>
              <a:t>:</a:t>
            </a:r>
            <a:r>
              <a:rPr lang="en-US" sz="2800"/>
              <a:t> reset.</a:t>
            </a:r>
          </a:p>
          <a:p>
            <a:pPr>
              <a:lnSpc>
                <a:spcPct val="80000"/>
              </a:lnSpc>
            </a:pPr>
            <a:r>
              <a:rPr lang="en-US" sz="2800" b="1">
                <a:solidFill>
                  <a:srgbClr val="FF0000"/>
                </a:solidFill>
              </a:rPr>
              <a:t>VALUE</a:t>
            </a:r>
            <a:r>
              <a:rPr lang="en-US" sz="2800" b="1"/>
              <a:t>:</a:t>
            </a:r>
            <a:r>
              <a:rPr lang="en-US" sz="2800"/>
              <a:t> determines the text label on the button, usually Reset.</a:t>
            </a:r>
          </a:p>
        </p:txBody>
      </p:sp>
      <p:pic>
        <p:nvPicPr>
          <p:cNvPr id="181255" name="Picture 7"/>
          <p:cNvPicPr>
            <a:picLocks noChangeAspect="1" noChangeArrowheads="1"/>
          </p:cNvPicPr>
          <p:nvPr/>
        </p:nvPicPr>
        <p:blipFill>
          <a:blip r:embed="rId2"/>
          <a:srcRect/>
          <a:stretch>
            <a:fillRect/>
          </a:stretch>
        </p:blipFill>
        <p:spPr bwMode="auto">
          <a:xfrm>
            <a:off x="4191000" y="3505200"/>
            <a:ext cx="1290638" cy="61436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5C1CD9-F33A-4E17-960E-31F82BF8984E}" type="slidenum">
              <a:rPr lang="ar-SA"/>
              <a:pPr/>
              <a:t>43</a:t>
            </a:fld>
            <a:endParaRPr lang="en-US"/>
          </a:p>
        </p:txBody>
      </p:sp>
      <p:sp>
        <p:nvSpPr>
          <p:cNvPr id="186372" name="Rectangle 4"/>
          <p:cNvSpPr>
            <a:spLocks noChangeArrowheads="1"/>
          </p:cNvSpPr>
          <p:nvPr/>
        </p:nvSpPr>
        <p:spPr bwMode="auto">
          <a:xfrm>
            <a:off x="457200" y="381000"/>
            <a:ext cx="8458200" cy="5216525"/>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 &lt;BR&gt;</a:t>
            </a:r>
          </a:p>
          <a:p>
            <a:pPr eaLnBrk="1" hangingPunct="1"/>
            <a:r>
              <a:rPr lang="en-US" sz="2800" b="1">
                <a:solidFill>
                  <a:srgbClr val="990000"/>
                </a:solidFill>
              </a:rPr>
              <a:t>Family Name: &lt;INPUT TYPE="TEXT" Size=25 name="LastName"&gt;&lt;BR&gt;</a:t>
            </a:r>
          </a:p>
          <a:p>
            <a:pPr eaLnBrk="1" hangingPunct="1"/>
            <a:r>
              <a:rPr lang="en-US" sz="2800" b="1"/>
              <a:t>&lt;BR&gt;</a:t>
            </a:r>
          </a:p>
          <a:p>
            <a:pPr eaLnBrk="1" hangingPunct="1"/>
            <a:r>
              <a:rPr lang="en-US" sz="2800" b="1"/>
              <a:t>&lt;FONT Color</a:t>
            </a:r>
            <a:r>
              <a:rPr lang="ar-SA" sz="2800" b="1"/>
              <a:t> </a:t>
            </a:r>
            <a:r>
              <a:rPr lang="en-US" sz="2800" b="1"/>
              <a:t>= red&gt;</a:t>
            </a:r>
          </a:p>
          <a:p>
            <a:pPr eaLnBrk="1" hangingPunct="1"/>
            <a:r>
              <a:rPr lang="en-US" sz="2800" b="1"/>
              <a:t>&lt;STRONG&gt;&lt;font size=5&gt;Press Here to submit the data:&lt;/font&gt;&lt;/STRONG&gt;&lt;BR&gt;</a:t>
            </a:r>
          </a:p>
          <a:p>
            <a:pPr eaLnBrk="1" hangingPunct="1"/>
            <a:r>
              <a:rPr lang="en-US" sz="2800" b="1">
                <a:solidFill>
                  <a:srgbClr val="FF0000"/>
                </a:solidFill>
              </a:rPr>
              <a:t>&lt;INPUT TYPE="submit" VALUE="SubmitData"&gt;</a:t>
            </a:r>
          </a:p>
          <a:p>
            <a:pPr eaLnBrk="1" hangingPunct="1"/>
            <a:r>
              <a:rPr lang="en-US" sz="2800" b="1">
                <a:solidFill>
                  <a:srgbClr val="0000CC"/>
                </a:solidFill>
              </a:rPr>
              <a:t>&lt;INPUT TYPE="RESET" VALUE="Reset"&gt;</a:t>
            </a:r>
          </a:p>
          <a:p>
            <a:pPr eaLnBrk="1" hangingPunct="1"/>
            <a:r>
              <a:rPr lang="en-US" sz="2800" b="1">
                <a:solidFill>
                  <a:srgbClr val="FF0000"/>
                </a:solidFill>
              </a:rPr>
              <a:t>&lt;/FORM&gt;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E770F2-A239-471E-9457-DF557C7DF685}" type="slidenum">
              <a:rPr lang="ar-SA"/>
              <a:pPr/>
              <a:t>44</a:t>
            </a:fld>
            <a:endParaRPr lang="en-US"/>
          </a:p>
        </p:txBody>
      </p:sp>
      <p:pic>
        <p:nvPicPr>
          <p:cNvPr id="187396" name="Picture 4"/>
          <p:cNvPicPr>
            <a:picLocks noChangeAspect="1" noChangeArrowheads="1"/>
          </p:cNvPicPr>
          <p:nvPr/>
        </p:nvPicPr>
        <p:blipFill>
          <a:blip r:embed="rId2"/>
          <a:srcRect/>
          <a:stretch>
            <a:fillRect/>
          </a:stretch>
        </p:blipFill>
        <p:spPr bwMode="auto">
          <a:xfrm>
            <a:off x="762000" y="366713"/>
            <a:ext cx="7696200" cy="61849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B0BB2E-8726-4B7B-8A2E-86E922F2DD58}" type="slidenum">
              <a:rPr lang="ar-SA"/>
              <a:pPr/>
              <a:t>45</a:t>
            </a:fld>
            <a:endParaRPr lang="en-US"/>
          </a:p>
        </p:txBody>
      </p:sp>
      <p:sp>
        <p:nvSpPr>
          <p:cNvPr id="11571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Image Submit Button</a:t>
            </a:r>
          </a:p>
        </p:txBody>
      </p:sp>
      <p:sp>
        <p:nvSpPr>
          <p:cNvPr id="115715" name="Rectangle 3"/>
          <p:cNvSpPr>
            <a:spLocks noGrp="1" noChangeArrowheads="1"/>
          </p:cNvSpPr>
          <p:nvPr>
            <p:ph type="body" idx="1"/>
          </p:nvPr>
        </p:nvSpPr>
        <p:spPr>
          <a:xfrm>
            <a:off x="685800" y="1447800"/>
            <a:ext cx="7772400" cy="4419600"/>
          </a:xfrm>
          <a:solidFill>
            <a:schemeClr val="accent1"/>
          </a:solidFill>
          <a:ln>
            <a:solidFill>
              <a:srgbClr val="333300"/>
            </a:solidFill>
          </a:ln>
        </p:spPr>
        <p:txBody>
          <a:bodyPr/>
          <a:lstStyle/>
          <a:p>
            <a:pPr>
              <a:buClr>
                <a:schemeClr val="accent2"/>
              </a:buClr>
              <a:buFont typeface="Wingdings" pitchFamily="2" charset="2"/>
              <a:buChar char="§"/>
            </a:pPr>
            <a:r>
              <a:rPr lang="en-US" sz="2800" b="1">
                <a:solidFill>
                  <a:srgbClr val="0000FF"/>
                </a:solidFill>
              </a:rPr>
              <a:t>Image Submit Button:</a:t>
            </a:r>
            <a:r>
              <a:rPr lang="en-US" sz="2400"/>
              <a:t> Allows you to substitute an image for the standard submit button.</a:t>
            </a:r>
          </a:p>
          <a:p>
            <a:pPr>
              <a:buClr>
                <a:schemeClr val="accent2"/>
              </a:buClr>
              <a:buFont typeface="Wingdings" pitchFamily="2" charset="2"/>
              <a:buNone/>
            </a:pPr>
            <a:endParaRPr lang="en-US" sz="2400"/>
          </a:p>
          <a:p>
            <a:pPr>
              <a:buClr>
                <a:schemeClr val="accent2"/>
              </a:buClr>
              <a:buFont typeface="Wingdings" pitchFamily="2" charset="2"/>
              <a:buNone/>
            </a:pPr>
            <a:r>
              <a:rPr lang="en-US" sz="2400" b="1">
                <a:solidFill>
                  <a:srgbClr val="FF0000"/>
                </a:solidFill>
              </a:rPr>
              <a:t>&lt;INPUT  TYPE=“IMAGE”  SRC=“jordan.gif”&gt;</a:t>
            </a:r>
          </a:p>
          <a:p>
            <a:pPr>
              <a:buClr>
                <a:schemeClr val="accent2"/>
              </a:buClr>
              <a:buFont typeface="Wingdings" pitchFamily="2" charset="2"/>
              <a:buNone/>
            </a:pPr>
            <a:endParaRPr lang="en-US" sz="2400" b="1">
              <a:solidFill>
                <a:srgbClr val="FF0000"/>
              </a:solidFill>
            </a:endParaRPr>
          </a:p>
          <a:p>
            <a:pPr>
              <a:buClr>
                <a:schemeClr val="accent2"/>
              </a:buClr>
              <a:buFont typeface="Wingdings" pitchFamily="2" charset="2"/>
              <a:buNone/>
            </a:pPr>
            <a:r>
              <a:rPr lang="en-US" sz="2400"/>
              <a:t>Image submit button has the following attributes:</a:t>
            </a:r>
          </a:p>
          <a:p>
            <a:pPr>
              <a:buClr>
                <a:schemeClr val="accent2"/>
              </a:buClr>
              <a:buFont typeface="Wingdings" pitchFamily="2" charset="2"/>
              <a:buChar char="§"/>
            </a:pPr>
            <a:r>
              <a:rPr lang="en-US" sz="2400" b="1">
                <a:solidFill>
                  <a:srgbClr val="FF0000"/>
                </a:solidFill>
              </a:rPr>
              <a:t>TYPE:</a:t>
            </a:r>
            <a:r>
              <a:rPr lang="en-US" sz="2400"/>
              <a:t> Image.</a:t>
            </a:r>
          </a:p>
          <a:p>
            <a:pPr>
              <a:buClr>
                <a:schemeClr val="accent2"/>
              </a:buClr>
              <a:buFont typeface="Wingdings" pitchFamily="2" charset="2"/>
              <a:buChar char="§"/>
            </a:pPr>
            <a:r>
              <a:rPr lang="en-US" sz="2400" b="1">
                <a:solidFill>
                  <a:srgbClr val="FF0000"/>
                </a:solidFill>
              </a:rPr>
              <a:t>NAME:</a:t>
            </a:r>
            <a:r>
              <a:rPr lang="en-US" sz="2400"/>
              <a:t> is the name of the button to be used in scripting.</a:t>
            </a:r>
          </a:p>
          <a:p>
            <a:pPr>
              <a:buClr>
                <a:schemeClr val="accent2"/>
              </a:buClr>
              <a:buFont typeface="Wingdings" pitchFamily="2" charset="2"/>
              <a:buChar char="§"/>
            </a:pPr>
            <a:r>
              <a:rPr lang="en-US" sz="2400" b="1">
                <a:solidFill>
                  <a:srgbClr val="FF0000"/>
                </a:solidFill>
              </a:rPr>
              <a:t>SRC:</a:t>
            </a:r>
            <a:r>
              <a:rPr lang="en-US" sz="2400"/>
              <a:t> URL of the Image file.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1609BA-6554-4D3C-A425-6CA6F31619FF}" type="slidenum">
              <a:rPr lang="ar-SA"/>
              <a:pPr/>
              <a:t>46</a:t>
            </a:fld>
            <a:endParaRPr lang="en-US"/>
          </a:p>
        </p:txBody>
      </p:sp>
      <p:sp>
        <p:nvSpPr>
          <p:cNvPr id="188418" name="Rectangle 2"/>
          <p:cNvSpPr>
            <a:spLocks noGrp="1" noChangeArrowheads="1"/>
          </p:cNvSpPr>
          <p:nvPr>
            <p:ph type="title"/>
          </p:nvPr>
        </p:nvSpPr>
        <p:spPr>
          <a:xfrm>
            <a:off x="228600" y="228600"/>
            <a:ext cx="8229600" cy="2133600"/>
          </a:xfrm>
          <a:solidFill>
            <a:schemeClr val="tx2"/>
          </a:solidFill>
        </p:spPr>
        <p:txBody>
          <a:bodyPr/>
          <a:lstStyle/>
          <a:p>
            <a:pPr algn="l"/>
            <a:r>
              <a:rPr lang="en-US" sz="2800">
                <a:solidFill>
                  <a:srgbClr val="FFFF00"/>
                </a:solidFill>
              </a:rPr>
              <a:t>&lt;form&gt;</a:t>
            </a:r>
            <a:br>
              <a:rPr lang="en-US" sz="2800">
                <a:solidFill>
                  <a:srgbClr val="FFFF00"/>
                </a:solidFill>
              </a:rPr>
            </a:br>
            <a:r>
              <a:rPr lang="en-US" sz="2800">
                <a:solidFill>
                  <a:srgbClr val="FFFF00"/>
                </a:solidFill>
              </a:rPr>
              <a:t>&lt;H1&gt;&lt;font color=blue&gt;</a:t>
            </a:r>
            <a:br>
              <a:rPr lang="en-US" sz="2800">
                <a:solidFill>
                  <a:srgbClr val="FFFF00"/>
                </a:solidFill>
              </a:rPr>
            </a:br>
            <a:r>
              <a:rPr lang="en-US" sz="2800">
                <a:solidFill>
                  <a:srgbClr val="FFFF00"/>
                </a:solidFill>
              </a:rPr>
              <a:t>Click to go Jordan’s Map:</a:t>
            </a:r>
            <a:br>
              <a:rPr lang="en-US" sz="2800">
                <a:solidFill>
                  <a:srgbClr val="FFFF00"/>
                </a:solidFill>
              </a:rPr>
            </a:br>
            <a:r>
              <a:rPr lang="en-US" sz="2800">
                <a:solidFill>
                  <a:srgbClr val="FFFF00"/>
                </a:solidFill>
              </a:rPr>
              <a:t>&lt;INPUT  TYPE="IMAGE"  SRC="jordan.gif"&gt;</a:t>
            </a:r>
            <a:br>
              <a:rPr lang="en-US" sz="2800">
                <a:solidFill>
                  <a:srgbClr val="FFFF00"/>
                </a:solidFill>
              </a:rPr>
            </a:br>
            <a:r>
              <a:rPr lang="en-US" sz="2800">
                <a:solidFill>
                  <a:srgbClr val="FFFF00"/>
                </a:solidFill>
              </a:rPr>
              <a:t>&lt;/form&gt;</a:t>
            </a:r>
          </a:p>
        </p:txBody>
      </p:sp>
      <p:pic>
        <p:nvPicPr>
          <p:cNvPr id="188420" name="Picture 4"/>
          <p:cNvPicPr>
            <a:picLocks noChangeAspect="1" noChangeArrowheads="1"/>
          </p:cNvPicPr>
          <p:nvPr/>
        </p:nvPicPr>
        <p:blipFill>
          <a:blip r:embed="rId2"/>
          <a:srcRect/>
          <a:stretch>
            <a:fillRect/>
          </a:stretch>
        </p:blipFill>
        <p:spPr bwMode="auto">
          <a:xfrm>
            <a:off x="304800" y="2600325"/>
            <a:ext cx="8153400" cy="412115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75B7E5C-113D-4141-B297-48049710FE5F}" type="slidenum">
              <a:rPr lang="ar-SA"/>
              <a:pPr/>
              <a:t>47</a:t>
            </a:fld>
            <a:endParaRPr lang="en-US"/>
          </a:p>
        </p:txBody>
      </p:sp>
      <p:sp>
        <p:nvSpPr>
          <p:cNvPr id="174084" name="Rectangle 4"/>
          <p:cNvSpPr>
            <a:spLocks noGrp="1" noChangeArrowheads="1"/>
          </p:cNvSpPr>
          <p:nvPr>
            <p:ph type="body" idx="1"/>
          </p:nvPr>
        </p:nvSpPr>
        <p:spPr>
          <a:xfrm>
            <a:off x="533400" y="1066800"/>
            <a:ext cx="8305800" cy="5638800"/>
          </a:xfrm>
          <a:solidFill>
            <a:schemeClr val="accent1"/>
          </a:solidFill>
          <a:ln>
            <a:solidFill>
              <a:srgbClr val="333300"/>
            </a:solidFill>
          </a:ln>
        </p:spPr>
        <p:txBody>
          <a:bodyPr/>
          <a:lstStyle/>
          <a:p>
            <a:r>
              <a:rPr lang="en-US" sz="2400" b="1">
                <a:solidFill>
                  <a:srgbClr val="FF0000"/>
                </a:solidFill>
              </a:rPr>
              <a:t>File Upload</a:t>
            </a:r>
            <a:r>
              <a:rPr lang="en-US" sz="2400" b="1"/>
              <a:t>:</a:t>
            </a:r>
            <a:r>
              <a:rPr lang="en-US" sz="2400"/>
              <a:t> You can use a file upload to allow surfers to upload files to your web server.</a:t>
            </a:r>
          </a:p>
          <a:p>
            <a:r>
              <a:rPr lang="en-US" sz="2400" b="1">
                <a:solidFill>
                  <a:srgbClr val="FF0000"/>
                </a:solidFill>
              </a:rPr>
              <a:t>&lt;INPUT TYPE=“FILE”&gt;</a:t>
            </a:r>
          </a:p>
          <a:p>
            <a:r>
              <a:rPr lang="en-US" sz="2400"/>
              <a:t>Browser will display </a:t>
            </a:r>
          </a:p>
          <a:p>
            <a:endParaRPr lang="en-US" sz="2400"/>
          </a:p>
          <a:p>
            <a:r>
              <a:rPr lang="en-US" sz="2400"/>
              <a:t>File Upload has the following attributes:</a:t>
            </a:r>
          </a:p>
          <a:p>
            <a:r>
              <a:rPr lang="en-US" sz="2400" b="1">
                <a:solidFill>
                  <a:srgbClr val="FF0000"/>
                </a:solidFill>
              </a:rPr>
              <a:t>TYPE</a:t>
            </a:r>
            <a:r>
              <a:rPr lang="en-US" sz="2400" b="1"/>
              <a:t>:</a:t>
            </a:r>
            <a:r>
              <a:rPr lang="en-US" sz="2400" b="1" i="1"/>
              <a:t>  </a:t>
            </a:r>
            <a:r>
              <a:rPr lang="en-US" sz="2400"/>
              <a:t>file.</a:t>
            </a:r>
          </a:p>
          <a:p>
            <a:r>
              <a:rPr lang="en-US" sz="2400" b="1">
                <a:solidFill>
                  <a:srgbClr val="FF0000"/>
                </a:solidFill>
              </a:rPr>
              <a:t>SIZE</a:t>
            </a:r>
            <a:r>
              <a:rPr lang="en-US" sz="2400" b="1"/>
              <a:t>:</a:t>
            </a:r>
            <a:r>
              <a:rPr lang="en-US" sz="2400" b="1" i="1"/>
              <a:t> </a:t>
            </a:r>
            <a:r>
              <a:rPr lang="en-US" sz="2400"/>
              <a:t>is the size of the text box in characters.</a:t>
            </a:r>
          </a:p>
          <a:p>
            <a:r>
              <a:rPr lang="en-US" sz="2400" b="1">
                <a:solidFill>
                  <a:srgbClr val="FF0000"/>
                </a:solidFill>
              </a:rPr>
              <a:t>NAME</a:t>
            </a:r>
            <a:r>
              <a:rPr lang="en-US" sz="2400" b="1"/>
              <a:t>:</a:t>
            </a:r>
            <a:r>
              <a:rPr lang="en-US" sz="2400"/>
              <a:t> is the name of the variable to be sent to the</a:t>
            </a:r>
          </a:p>
          <a:p>
            <a:pPr>
              <a:buFontTx/>
              <a:buNone/>
            </a:pPr>
            <a:r>
              <a:rPr lang="en-US" sz="2400"/>
              <a:t>CGI application.</a:t>
            </a:r>
          </a:p>
          <a:p>
            <a:r>
              <a:rPr lang="en-US" sz="2400" b="1">
                <a:solidFill>
                  <a:srgbClr val="FF0000"/>
                </a:solidFill>
              </a:rPr>
              <a:t>MAXLENGHT</a:t>
            </a:r>
            <a:r>
              <a:rPr lang="en-US" sz="2400" b="1"/>
              <a:t>:</a:t>
            </a:r>
            <a:r>
              <a:rPr lang="en-US" sz="2400"/>
              <a:t> is the maximum size of the input in the</a:t>
            </a:r>
          </a:p>
          <a:p>
            <a:pPr>
              <a:buFontTx/>
              <a:buNone/>
            </a:pPr>
            <a:r>
              <a:rPr lang="en-US" sz="2400"/>
              <a:t>textbox in characters.</a:t>
            </a:r>
          </a:p>
        </p:txBody>
      </p:sp>
      <p:sp>
        <p:nvSpPr>
          <p:cNvPr id="174086"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File</a:t>
            </a:r>
          </a:p>
        </p:txBody>
      </p:sp>
      <p:pic>
        <p:nvPicPr>
          <p:cNvPr id="174087" name="Picture 7"/>
          <p:cNvPicPr>
            <a:picLocks noChangeAspect="1" noChangeArrowheads="1"/>
          </p:cNvPicPr>
          <p:nvPr/>
        </p:nvPicPr>
        <p:blipFill>
          <a:blip r:embed="rId2"/>
          <a:srcRect/>
          <a:stretch>
            <a:fillRect/>
          </a:stretch>
        </p:blipFill>
        <p:spPr bwMode="auto">
          <a:xfrm>
            <a:off x="3657600" y="2362200"/>
            <a:ext cx="3700463" cy="47625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C3384C-566B-4791-9518-2B8ED5B790AA}" type="slidenum">
              <a:rPr lang="ar-SA"/>
              <a:pPr/>
              <a:t>48</a:t>
            </a:fld>
            <a:endParaRPr lang="en-US"/>
          </a:p>
        </p:txBody>
      </p:sp>
      <p:sp>
        <p:nvSpPr>
          <p:cNvPr id="176131" name="Rectangle 3"/>
          <p:cNvSpPr>
            <a:spLocks noGrp="1" noChangeArrowheads="1"/>
          </p:cNvSpPr>
          <p:nvPr>
            <p:ph type="body" idx="1"/>
          </p:nvPr>
        </p:nvSpPr>
        <p:spPr>
          <a:xfrm>
            <a:off x="457200" y="304800"/>
            <a:ext cx="8458200" cy="5821363"/>
          </a:xfrm>
          <a:solidFill>
            <a:schemeClr val="accent1"/>
          </a:solidFill>
        </p:spPr>
        <p:txBody>
          <a:bodyPr/>
          <a:lstStyle/>
          <a:p>
            <a:pPr>
              <a:lnSpc>
                <a:spcPct val="90000"/>
              </a:lnSpc>
              <a:buFontTx/>
              <a:buNone/>
            </a:pPr>
            <a:r>
              <a:rPr lang="en-US" sz="2800" b="1">
                <a:solidFill>
                  <a:srgbClr val="FF0000"/>
                </a:solidFill>
              </a:rPr>
              <a:t>&lt;BODY </a:t>
            </a:r>
            <a:r>
              <a:rPr lang="en-US" sz="2800" b="1"/>
              <a:t>bgcolor=lightblue</a:t>
            </a:r>
            <a:r>
              <a:rPr lang="en-US" sz="2800" b="1">
                <a:solidFill>
                  <a:srgbClr val="FF0000"/>
                </a:solidFill>
              </a:rPr>
              <a:t>&gt;</a:t>
            </a:r>
          </a:p>
          <a:p>
            <a:pPr>
              <a:lnSpc>
                <a:spcPct val="90000"/>
              </a:lnSpc>
              <a:buFontTx/>
              <a:buNone/>
            </a:pPr>
            <a:r>
              <a:rPr lang="en-US" sz="2800" b="1">
                <a:solidFill>
                  <a:srgbClr val="0000CC"/>
                </a:solidFill>
              </a:rPr>
              <a:t>&lt;form&gt;</a:t>
            </a:r>
          </a:p>
          <a:p>
            <a:pPr>
              <a:lnSpc>
                <a:spcPct val="90000"/>
              </a:lnSpc>
              <a:buFontTx/>
              <a:buNone/>
            </a:pPr>
            <a:r>
              <a:rPr lang="en-US" sz="2800" b="1">
                <a:solidFill>
                  <a:schemeClr val="tx2"/>
                </a:solidFill>
              </a:rPr>
              <a:t>&lt;H3&gt;&lt;font color=</a:t>
            </a:r>
            <a:r>
              <a:rPr lang="en-US" sz="2800" b="1"/>
              <a:t>forestgreen</a:t>
            </a:r>
            <a:r>
              <a:rPr lang="en-US" sz="2800" b="1">
                <a:solidFill>
                  <a:schemeClr val="tx2"/>
                </a:solidFill>
              </a:rPr>
              <a:t>&gt;</a:t>
            </a:r>
          </a:p>
          <a:p>
            <a:pPr>
              <a:lnSpc>
                <a:spcPct val="90000"/>
              </a:lnSpc>
              <a:buFontTx/>
              <a:buNone/>
            </a:pPr>
            <a:r>
              <a:rPr lang="en-US" sz="2800" b="1"/>
              <a:t>Please attach your file here to for uploading to</a:t>
            </a:r>
          </a:p>
          <a:p>
            <a:pPr>
              <a:lnSpc>
                <a:spcPct val="90000"/>
              </a:lnSpc>
              <a:buFontTx/>
              <a:buNone/>
            </a:pPr>
            <a:r>
              <a:rPr lang="en-US" sz="2800" b="1"/>
              <a:t>My &lt;font color =</a:t>
            </a:r>
            <a:r>
              <a:rPr lang="en-US" sz="2800" b="1">
                <a:solidFill>
                  <a:srgbClr val="FF0000"/>
                </a:solidFill>
              </a:rPr>
              <a:t>red</a:t>
            </a:r>
            <a:r>
              <a:rPr lang="en-US" sz="2800" b="1"/>
              <a:t>&gt;SERVER...&lt;BR&gt;</a:t>
            </a:r>
          </a:p>
          <a:p>
            <a:pPr>
              <a:lnSpc>
                <a:spcPct val="90000"/>
              </a:lnSpc>
              <a:buFontTx/>
              <a:buNone/>
            </a:pPr>
            <a:endParaRPr lang="en-US" sz="2800" b="1">
              <a:solidFill>
                <a:srgbClr val="0000CC"/>
              </a:solidFill>
            </a:endParaRPr>
          </a:p>
          <a:p>
            <a:pPr>
              <a:lnSpc>
                <a:spcPct val="90000"/>
              </a:lnSpc>
              <a:buFontTx/>
              <a:buNone/>
            </a:pPr>
            <a:r>
              <a:rPr lang="en-US" sz="2800" b="1">
                <a:solidFill>
                  <a:srgbClr val="0000CC"/>
                </a:solidFill>
              </a:rPr>
              <a:t>&lt;INPUT  TYPE="File"  name="myFile"  size="30"&gt;</a:t>
            </a:r>
          </a:p>
          <a:p>
            <a:pPr>
              <a:lnSpc>
                <a:spcPct val="90000"/>
              </a:lnSpc>
              <a:buFontTx/>
              <a:buNone/>
            </a:pPr>
            <a:endParaRPr lang="en-US" sz="2800" b="1">
              <a:solidFill>
                <a:srgbClr val="993300"/>
              </a:solidFill>
            </a:endParaRPr>
          </a:p>
          <a:p>
            <a:pPr>
              <a:lnSpc>
                <a:spcPct val="90000"/>
              </a:lnSpc>
              <a:buFontTx/>
              <a:buNone/>
            </a:pPr>
            <a:r>
              <a:rPr lang="en-US" sz="2800" b="1">
                <a:solidFill>
                  <a:srgbClr val="993300"/>
                </a:solidFill>
              </a:rPr>
              <a:t>&lt;INPUT  TYPE="Submit"  value="SubmitFile"&gt;</a:t>
            </a:r>
          </a:p>
          <a:p>
            <a:pPr>
              <a:lnSpc>
                <a:spcPct val="90000"/>
              </a:lnSpc>
              <a:buFontTx/>
              <a:buNone/>
            </a:pPr>
            <a:r>
              <a:rPr lang="en-US" sz="2800" b="1">
                <a:solidFill>
                  <a:srgbClr val="0000CC"/>
                </a:solidFill>
              </a:rPr>
              <a:t>&lt;/form&gt;</a:t>
            </a:r>
          </a:p>
          <a:p>
            <a:pPr>
              <a:lnSpc>
                <a:spcPct val="90000"/>
              </a:lnSpc>
              <a:buFontTx/>
              <a:buNone/>
            </a:pPr>
            <a:r>
              <a:rPr lang="en-US" sz="2800" b="1">
                <a:solidFill>
                  <a:srgbClr val="FF0000"/>
                </a:solidFill>
              </a:rPr>
              <a:t>&lt;/BODY&gt;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785C7F-CE70-4631-A51B-5578F02B18B4}" type="slidenum">
              <a:rPr lang="ar-SA"/>
              <a:pPr/>
              <a:t>5</a:t>
            </a:fld>
            <a:endParaRPr lang="en-US"/>
          </a:p>
        </p:txBody>
      </p:sp>
      <p:sp>
        <p:nvSpPr>
          <p:cNvPr id="52226" name="Rectangle 2"/>
          <p:cNvSpPr>
            <a:spLocks noGrp="1" noChangeArrowheads="1"/>
          </p:cNvSpPr>
          <p:nvPr>
            <p:ph type="title"/>
          </p:nvPr>
        </p:nvSpPr>
        <p:spPr>
          <a:xfrm>
            <a:off x="681038" y="4270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2227" name="Rectangle 3"/>
          <p:cNvSpPr>
            <a:spLocks noGrp="1" noChangeArrowheads="1"/>
          </p:cNvSpPr>
          <p:nvPr>
            <p:ph type="body" idx="1"/>
          </p:nvPr>
        </p:nvSpPr>
        <p:spPr>
          <a:xfrm>
            <a:off x="457200" y="1600200"/>
            <a:ext cx="8229600" cy="4876800"/>
          </a:xfrm>
          <a:solidFill>
            <a:schemeClr val="accent1"/>
          </a:solidFill>
        </p:spPr>
        <p:txBody>
          <a:bodyPr/>
          <a:lstStyle/>
          <a:p>
            <a:pPr marL="609600" indent="-609600">
              <a:lnSpc>
                <a:spcPct val="90000"/>
              </a:lnSpc>
              <a:buClr>
                <a:schemeClr val="bg1"/>
              </a:buClr>
              <a:buFont typeface="Wingdings" pitchFamily="2" charset="2"/>
              <a:buChar char="§"/>
            </a:pPr>
            <a:r>
              <a:rPr lang="en-US" sz="2400"/>
              <a:t>OL: Ordered List. Items in this list are numbered automatically by the browser.</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None/>
            </a:pPr>
            <a:r>
              <a:rPr lang="en-US" sz="2400">
                <a:solidFill>
                  <a:srgbClr val="990000"/>
                </a:solidFill>
              </a:rPr>
              <a:t>&lt;LI&gt; List item …&lt;/LI&gt;			</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&lt;LI&gt; List item …&lt;/LI&gt;</a:t>
            </a:r>
          </a:p>
          <a:p>
            <a:pPr marL="609600" indent="-609600">
              <a:lnSpc>
                <a:spcPct val="90000"/>
              </a:lnSpc>
              <a:buClr>
                <a:schemeClr val="bg1"/>
              </a:buClr>
              <a:buFont typeface="Wingdings" pitchFamily="2" charset="2"/>
              <a:buNone/>
            </a:pPr>
            <a:r>
              <a:rPr lang="en-US" sz="2400">
                <a:solidFill>
                  <a:srgbClr val="990000"/>
                </a:solidFill>
              </a:rPr>
              <a:t>&lt;/OL&gt;</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 …</a:t>
            </a:r>
          </a:p>
          <a:p>
            <a:pPr marL="609600" indent="-609600">
              <a:lnSpc>
                <a:spcPct val="90000"/>
              </a:lnSpc>
              <a:buClr>
                <a:schemeClr val="bg1"/>
              </a:buClr>
              <a:buFont typeface="Wingdings" pitchFamily="2" charset="2"/>
              <a:buAutoNum type="arabicPeriod"/>
            </a:pPr>
            <a:r>
              <a:rPr lang="en-US" sz="2400" b="1">
                <a:solidFill>
                  <a:srgbClr val="FF0000"/>
                </a:solidFill>
              </a:rPr>
              <a:t>List item</a:t>
            </a:r>
          </a:p>
          <a:p>
            <a:pPr marL="609600" indent="-609600">
              <a:lnSpc>
                <a:spcPct val="90000"/>
              </a:lnSpc>
              <a:buClr>
                <a:schemeClr val="bg1"/>
              </a:buClr>
              <a:buFont typeface="Wingdings" pitchFamily="2" charset="2"/>
              <a:buChar char="§"/>
            </a:pPr>
            <a:r>
              <a:rPr lang="en-US" sz="2400"/>
              <a:t>You have the choice of setting the TYPE Attribute to one of five numbering styles.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4828A0E6-4AB0-4C56-AC9E-FD4FF0FF7E64}" type="slidenum">
              <a:rPr lang="ar-SA"/>
              <a:pPr/>
              <a:t>6</a:t>
            </a:fld>
            <a:endParaRPr lang="en-US"/>
          </a:p>
        </p:txBody>
      </p:sp>
      <p:sp>
        <p:nvSpPr>
          <p:cNvPr id="53250" name="Rectangle 2"/>
          <p:cNvSpPr>
            <a:spLocks noGrp="1" noChangeArrowheads="1"/>
          </p:cNvSpPr>
          <p:nvPr>
            <p:ph type="title"/>
          </p:nvPr>
        </p:nvSpPr>
        <p:spPr>
          <a:xfrm>
            <a:off x="681038" y="274638"/>
            <a:ext cx="7929562"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extLst>
                    <a:ext uri="{9D8B030D-6E8A-4147-A177-3AD203B41FA5}">
                      <a16:colId xmlns:a16="http://schemas.microsoft.com/office/drawing/2014/main" val="20000"/>
                    </a:ext>
                  </a:extLst>
                </a:gridCol>
                <a:gridCol w="3146425">
                  <a:extLst>
                    <a:ext uri="{9D8B030D-6E8A-4147-A177-3AD203B41FA5}">
                      <a16:colId xmlns:a16="http://schemas.microsoft.com/office/drawing/2014/main" val="20001"/>
                    </a:ext>
                  </a:extLst>
                </a:gridCol>
                <a:gridCol w="3227387">
                  <a:extLst>
                    <a:ext uri="{9D8B030D-6E8A-4147-A177-3AD203B41FA5}">
                      <a16:colId xmlns:a16="http://schemas.microsoft.com/office/drawing/2014/main" val="20002"/>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Arial" charset="0"/>
                          <a:cs typeface="Arial"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Arial" charset="0"/>
                          <a:cs typeface="Arial"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Arial" charset="0"/>
                          <a:cs typeface="Arial"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Arial" charset="0"/>
                          <a:cs typeface="Arial"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Arial" charset="0"/>
                          <a:cs typeface="Arial"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5EC2BD-263F-45B9-8F36-272553C79AC2}" type="slidenum">
              <a:rPr lang="ar-SA"/>
              <a:pPr/>
              <a:t>7</a:t>
            </a:fld>
            <a:endParaRPr lang="en-US"/>
          </a:p>
        </p:txBody>
      </p:sp>
      <p:sp>
        <p:nvSpPr>
          <p:cNvPr id="54274"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4275" name="Rectangle 3"/>
          <p:cNvSpPr>
            <a:spLocks noGrp="1" noChangeArrowheads="1"/>
          </p:cNvSpPr>
          <p:nvPr>
            <p:ph type="body" idx="1"/>
          </p:nvPr>
        </p:nvSpPr>
        <p:spPr>
          <a:xfrm>
            <a:off x="457200" y="1828800"/>
            <a:ext cx="8229600" cy="4525963"/>
          </a:xfrm>
          <a:solidFill>
            <a:schemeClr val="accent1"/>
          </a:solidFill>
        </p:spPr>
        <p:txBody>
          <a:bodyPr/>
          <a:lstStyle/>
          <a:p>
            <a:pPr>
              <a:lnSpc>
                <a:spcPct val="80000"/>
              </a:lnSpc>
              <a:buClr>
                <a:schemeClr val="bg1"/>
              </a:buClr>
              <a:buFont typeface="Wingdings" pitchFamily="2" charset="2"/>
              <a:buChar char="§"/>
            </a:pPr>
            <a:r>
              <a:rPr lang="en-US" sz="2800"/>
              <a:t>You can specify a starting number for an ordered list.</a:t>
            </a:r>
          </a:p>
          <a:p>
            <a:pPr>
              <a:lnSpc>
                <a:spcPct val="80000"/>
              </a:lnSpc>
              <a:buClr>
                <a:schemeClr val="bg1"/>
              </a:buClr>
              <a:buFont typeface="Wingdings" pitchFamily="2" charset="2"/>
              <a:buNone/>
            </a:pPr>
            <a:r>
              <a:rPr lang="en-US" sz="2800" b="1">
                <a:solidFill>
                  <a:srgbClr val="FF0000"/>
                </a:solidFill>
              </a:rPr>
              <a:t>&lt;OL TYPE =“i”&gt;</a:t>
            </a:r>
          </a:p>
          <a:p>
            <a:pPr>
              <a:lnSpc>
                <a:spcPct val="80000"/>
              </a:lnSpc>
              <a:buClr>
                <a:schemeClr val="bg1"/>
              </a:buClr>
              <a:buFont typeface="Wingdings" pitchFamily="2" charset="2"/>
              <a:buNone/>
            </a:pPr>
            <a:r>
              <a:rPr lang="en-US" sz="2800"/>
              <a:t>&lt;LI&gt; List item …&lt;/LI&gt;</a:t>
            </a:r>
          </a:p>
          <a:p>
            <a:pPr>
              <a:lnSpc>
                <a:spcPct val="80000"/>
              </a:lnSpc>
              <a:buClr>
                <a:schemeClr val="bg1"/>
              </a:buClr>
              <a:buFont typeface="Wingdings" pitchFamily="2" charset="2"/>
              <a:buNone/>
            </a:pPr>
            <a:r>
              <a:rPr lang="en-US" sz="2800"/>
              <a:t>&lt;LI&gt; List item …&lt;/LI&gt;</a:t>
            </a:r>
          </a:p>
          <a:p>
            <a:pPr>
              <a:lnSpc>
                <a:spcPct val="80000"/>
              </a:lnSpc>
              <a:buClr>
                <a:schemeClr val="bg1"/>
              </a:buClr>
              <a:buFont typeface="Wingdings" pitchFamily="2" charset="2"/>
              <a:buNone/>
            </a:pPr>
            <a:r>
              <a:rPr lang="en-US" sz="2800" b="1">
                <a:solidFill>
                  <a:srgbClr val="FF0000"/>
                </a:solidFill>
              </a:rPr>
              <a:t>&lt;/OL&gt;</a:t>
            </a:r>
          </a:p>
          <a:p>
            <a:pPr>
              <a:lnSpc>
                <a:spcPct val="80000"/>
              </a:lnSpc>
              <a:buClr>
                <a:schemeClr val="bg1"/>
              </a:buClr>
              <a:buFont typeface="Wingdings" pitchFamily="2" charset="2"/>
              <a:buNone/>
            </a:pPr>
            <a:r>
              <a:rPr lang="en-US" sz="2800"/>
              <a:t>&lt;P&gt; text ….&lt;/P&gt;</a:t>
            </a:r>
          </a:p>
          <a:p>
            <a:pPr>
              <a:lnSpc>
                <a:spcPct val="80000"/>
              </a:lnSpc>
              <a:buClr>
                <a:schemeClr val="bg1"/>
              </a:buClr>
              <a:buFont typeface="Wingdings" pitchFamily="2" charset="2"/>
              <a:buNone/>
            </a:pPr>
            <a:r>
              <a:rPr lang="en-US" sz="2800" b="1">
                <a:solidFill>
                  <a:srgbClr val="FF0000"/>
                </a:solidFill>
              </a:rPr>
              <a:t>&lt;OL TYPE=“i” START=“3”&gt;</a:t>
            </a:r>
          </a:p>
          <a:p>
            <a:pPr>
              <a:lnSpc>
                <a:spcPct val="80000"/>
              </a:lnSpc>
              <a:buClr>
                <a:schemeClr val="bg1"/>
              </a:buClr>
              <a:buFont typeface="Wingdings" pitchFamily="2" charset="2"/>
              <a:buNone/>
            </a:pPr>
            <a:r>
              <a:rPr lang="en-US" sz="2800" b="1">
                <a:solidFill>
                  <a:srgbClr val="FF0000"/>
                </a:solidFill>
              </a:rPr>
              <a:t>&lt;LI&gt; List item …&lt;/LI&gt;</a:t>
            </a:r>
          </a:p>
          <a:p>
            <a:pPr>
              <a:lnSpc>
                <a:spcPct val="80000"/>
              </a:lnSpc>
              <a:buClr>
                <a:schemeClr val="bg1"/>
              </a:buClr>
              <a:buFont typeface="Wingdings" pitchFamily="2" charset="2"/>
              <a:buNone/>
            </a:pPr>
            <a:r>
              <a:rPr lang="en-US" sz="2800" b="1">
                <a:solidFill>
                  <a:srgbClr val="FF0000"/>
                </a:solidFill>
              </a:rPr>
              <a:t>&lt;/OL&gt;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68A973-6FDC-42BF-90C1-6F33881CEB17}" type="slidenum">
              <a:rPr lang="ar-SA"/>
              <a:pPr/>
              <a:t>8</a:t>
            </a:fld>
            <a:endParaRPr lang="en-US"/>
          </a:p>
        </p:txBody>
      </p:sp>
      <p:sp>
        <p:nvSpPr>
          <p:cNvPr id="5529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5299" name="Rectangle 3"/>
          <p:cNvSpPr>
            <a:spLocks noGrp="1" noChangeArrowheads="1"/>
          </p:cNvSpPr>
          <p:nvPr>
            <p:ph type="body" idx="1"/>
          </p:nvPr>
        </p:nvSpPr>
        <p:spPr>
          <a:solidFill>
            <a:schemeClr val="accent1"/>
          </a:solidFill>
        </p:spPr>
        <p:txBody>
          <a:bodyPr/>
          <a:lstStyle/>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AutoNum type="romanLcPeriod"/>
            </a:pPr>
            <a:r>
              <a:rPr lang="en-US"/>
              <a:t>List item …</a:t>
            </a:r>
          </a:p>
          <a:p>
            <a:pPr marL="812800" indent="-812800">
              <a:buClr>
                <a:schemeClr val="bg1"/>
              </a:buClr>
              <a:buFont typeface="Monotype Sorts" charset="0"/>
              <a:buNone/>
            </a:pPr>
            <a:endParaRPr lang="en-US"/>
          </a:p>
          <a:p>
            <a:pPr marL="812800" indent="-812800">
              <a:buFont typeface="Monotype Sorts" charset="0"/>
              <a:buNone/>
            </a:pPr>
            <a:r>
              <a:rPr lang="en-US"/>
              <a:t>   Text ….</a:t>
            </a:r>
          </a:p>
          <a:p>
            <a:pPr marL="812800" indent="-812800">
              <a:buFont typeface="Monotype Sorts" charset="0"/>
              <a:buNone/>
            </a:pPr>
            <a:endParaRPr lang="en-US"/>
          </a:p>
          <a:p>
            <a:pPr marL="812800" indent="-812800">
              <a:buClr>
                <a:schemeClr val="bg1"/>
              </a:buClr>
              <a:buFont typeface="Monotype Sorts" charset="0"/>
              <a:buAutoNum type="romanLcPeriod" startAt="3"/>
            </a:pPr>
            <a:r>
              <a:rPr lang="en-US"/>
              <a:t>List item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A38F17-78EE-4823-967F-AD5A9C77E9D1}" type="slidenum">
              <a:rPr lang="ar-SA"/>
              <a:pPr/>
              <a:t>9</a:t>
            </a:fld>
            <a:endParaRPr lang="en-US"/>
          </a:p>
        </p:txBody>
      </p:sp>
      <p:sp>
        <p:nvSpPr>
          <p:cNvPr id="5632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List Elements</a:t>
            </a:r>
          </a:p>
        </p:txBody>
      </p:sp>
      <p:sp>
        <p:nvSpPr>
          <p:cNvPr id="56323" name="Rectangle 3"/>
          <p:cNvSpPr>
            <a:spLocks noGrp="1" noChangeArrowheads="1"/>
          </p:cNvSpPr>
          <p:nvPr>
            <p:ph type="body" idx="1"/>
          </p:nvPr>
        </p:nvSpPr>
        <p:spPr>
          <a:xfrm>
            <a:off x="457200" y="1600200"/>
            <a:ext cx="8229600" cy="5257800"/>
          </a:xfrm>
          <a:solidFill>
            <a:schemeClr val="accent1"/>
          </a:solidFill>
          <a:ln/>
        </p:spPr>
        <p:txBody>
          <a:bodyPr/>
          <a:lstStyle/>
          <a:p>
            <a:pPr>
              <a:lnSpc>
                <a:spcPct val="80000"/>
              </a:lnSpc>
              <a:buClr>
                <a:schemeClr val="bg1"/>
              </a:buClr>
              <a:buFont typeface="Wingdings" pitchFamily="2" charset="2"/>
              <a:buChar char="§"/>
            </a:pPr>
            <a:r>
              <a:rPr lang="en-US" sz="2400" b="1">
                <a:solidFill>
                  <a:srgbClr val="FF0000"/>
                </a:solidFill>
              </a:rPr>
              <a:t>DL: Definition List</a:t>
            </a:r>
            <a:r>
              <a:rPr lang="en-US" sz="2400"/>
              <a:t>. This kind of list is different from the others. Each item in a DL consists of one or more </a:t>
            </a:r>
            <a:r>
              <a:rPr lang="en-US" sz="2400" b="1">
                <a:solidFill>
                  <a:srgbClr val="FF0000"/>
                </a:solidFill>
              </a:rPr>
              <a:t>Definition Terms (DT elements),</a:t>
            </a:r>
            <a:r>
              <a:rPr lang="en-US" sz="2400"/>
              <a:t> followed by one or more </a:t>
            </a:r>
            <a:r>
              <a:rPr lang="en-US" sz="2400" b="1">
                <a:solidFill>
                  <a:srgbClr val="FF0000"/>
                </a:solidFill>
              </a:rPr>
              <a:t>Definition Description (DD elements).</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r>
              <a:rPr lang="en-US" sz="2000"/>
              <a:t>&lt;DT&gt; HTML &lt;/DT&gt;</a:t>
            </a:r>
          </a:p>
          <a:p>
            <a:pPr>
              <a:lnSpc>
                <a:spcPct val="80000"/>
              </a:lnSpc>
              <a:buClr>
                <a:schemeClr val="bg1"/>
              </a:buClr>
              <a:buFont typeface="Wingdings" pitchFamily="2" charset="2"/>
              <a:buNone/>
            </a:pPr>
            <a:r>
              <a:rPr lang="en-US" sz="2000"/>
              <a:t>&lt;DD&gt; Hyper Text Markup Language &lt;/DD&gt;</a:t>
            </a:r>
          </a:p>
          <a:p>
            <a:pPr>
              <a:lnSpc>
                <a:spcPct val="80000"/>
              </a:lnSpc>
              <a:buClr>
                <a:schemeClr val="bg1"/>
              </a:buClr>
              <a:buFont typeface="Wingdings" pitchFamily="2" charset="2"/>
              <a:buNone/>
            </a:pPr>
            <a:r>
              <a:rPr lang="en-US" sz="2000"/>
              <a:t>&lt;DT&gt; DOG &lt;/DT&gt;</a:t>
            </a:r>
          </a:p>
          <a:p>
            <a:pPr>
              <a:lnSpc>
                <a:spcPct val="80000"/>
              </a:lnSpc>
              <a:buClr>
                <a:schemeClr val="bg1"/>
              </a:buClr>
              <a:buFont typeface="Wingdings" pitchFamily="2" charset="2"/>
              <a:buNone/>
            </a:pPr>
            <a:r>
              <a:rPr lang="en-US" sz="2000"/>
              <a:t>&lt;DD&gt; A human’s best friend!&lt;/DD&gt;</a:t>
            </a:r>
          </a:p>
          <a:p>
            <a:pPr>
              <a:lnSpc>
                <a:spcPct val="80000"/>
              </a:lnSpc>
              <a:buClr>
                <a:schemeClr val="bg1"/>
              </a:buClr>
              <a:buFont typeface="Wingdings" pitchFamily="2" charset="2"/>
              <a:buNone/>
            </a:pPr>
            <a:r>
              <a:rPr lang="en-US" sz="2000"/>
              <a:t>&lt;/DL&gt;</a:t>
            </a:r>
          </a:p>
          <a:p>
            <a:pPr>
              <a:lnSpc>
                <a:spcPct val="80000"/>
              </a:lnSpc>
              <a:buClr>
                <a:schemeClr val="bg1"/>
              </a:buClr>
              <a:buFont typeface="Wingdings" pitchFamily="2" charset="2"/>
              <a:buNone/>
            </a:pPr>
            <a:endParaRPr lang="en-US" sz="2000"/>
          </a:p>
          <a:p>
            <a:pPr>
              <a:lnSpc>
                <a:spcPct val="80000"/>
              </a:lnSpc>
              <a:buClr>
                <a:schemeClr val="bg1"/>
              </a:buClr>
              <a:buFont typeface="Wingdings" pitchFamily="2" charset="2"/>
              <a:buNone/>
            </a:pPr>
            <a:r>
              <a:rPr lang="en-US" sz="2000" b="1">
                <a:solidFill>
                  <a:srgbClr val="FF0000"/>
                </a:solidFill>
              </a:rPr>
              <a:t>HTML</a:t>
            </a:r>
          </a:p>
          <a:p>
            <a:pPr>
              <a:lnSpc>
                <a:spcPct val="80000"/>
              </a:lnSpc>
              <a:buClr>
                <a:schemeClr val="bg1"/>
              </a:buClr>
              <a:buFont typeface="Wingdings" pitchFamily="2" charset="2"/>
              <a:buNone/>
            </a:pPr>
            <a:r>
              <a:rPr lang="en-US" sz="2000" b="1">
                <a:solidFill>
                  <a:srgbClr val="FF0000"/>
                </a:solidFill>
              </a:rPr>
              <a:t>		 Hyper Text Markup Language </a:t>
            </a:r>
          </a:p>
          <a:p>
            <a:pPr>
              <a:lnSpc>
                <a:spcPct val="80000"/>
              </a:lnSpc>
              <a:buClr>
                <a:schemeClr val="bg1"/>
              </a:buClr>
              <a:buFont typeface="Wingdings" pitchFamily="2" charset="2"/>
              <a:buNone/>
            </a:pPr>
            <a:r>
              <a:rPr lang="en-US" sz="2000" b="1">
                <a:solidFill>
                  <a:srgbClr val="FF0000"/>
                </a:solidFill>
              </a:rPr>
              <a:t>DOG</a:t>
            </a:r>
          </a:p>
          <a:p>
            <a:pPr>
              <a:lnSpc>
                <a:spcPct val="80000"/>
              </a:lnSpc>
              <a:buClr>
                <a:schemeClr val="bg1"/>
              </a:buClr>
              <a:buFont typeface="Wingdings" pitchFamily="2" charset="2"/>
              <a:buNone/>
            </a:pPr>
            <a:r>
              <a:rPr lang="en-US" sz="2000" b="1">
                <a:solidFill>
                  <a:srgbClr val="FF0000"/>
                </a:solidFill>
              </a:rPr>
              <a:t>		A human’s best friend!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4298</TotalTime>
  <Words>3108</Words>
  <Application>Microsoft Office PowerPoint</Application>
  <PresentationFormat>On-screen Show (4:3)</PresentationFormat>
  <Paragraphs>440</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Monotype Sorts</vt:lpstr>
      <vt:lpstr>Perpetua Titling MT</vt:lpstr>
      <vt:lpstr>Times New Roman</vt:lpstr>
      <vt:lpstr>Wingdings</vt:lpstr>
      <vt:lpstr>Default Design</vt:lpstr>
      <vt:lpstr>Bitmap Image</vt:lpstr>
      <vt:lpstr> Introduction to  HTML Part 2 </vt:lpstr>
      <vt:lpstr>Lists</vt:lpstr>
      <vt:lpstr>List Elements</vt:lpstr>
      <vt:lpstr>List Elements</vt:lpstr>
      <vt:lpstr>List Elements</vt:lpstr>
      <vt:lpstr>List Elements</vt:lpstr>
      <vt:lpstr>List Elements</vt:lpstr>
      <vt:lpstr>List Elements</vt:lpstr>
      <vt:lpstr>List Elements</vt:lpstr>
      <vt:lpstr>Nesting Lists</vt:lpstr>
      <vt:lpstr>What will be the output?</vt:lpstr>
      <vt:lpstr>The output….</vt:lpstr>
      <vt:lpstr>PowerPoint Presentation</vt:lpstr>
      <vt:lpstr>The output….</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Jordan’s Map: &lt;INPUT  TYPE="IMAGE"  SRC="jordan.gif"&gt; &lt;/form&gt;</vt:lpstr>
      <vt:lpstr>File</vt:lpstr>
      <vt:lpstr>PowerPoint Presentation</vt:lpstr>
    </vt:vector>
  </TitlesOfParts>
  <Company>aabu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Abdullah Hamid</cp:lastModifiedBy>
  <cp:revision>474</cp:revision>
  <dcterms:created xsi:type="dcterms:W3CDTF">2005-02-03T04:38:11Z</dcterms:created>
  <dcterms:modified xsi:type="dcterms:W3CDTF">2020-01-20T07:22:14Z</dcterms:modified>
</cp:coreProperties>
</file>