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6" r:id="rId2"/>
    <p:sldId id="307" r:id="rId3"/>
    <p:sldId id="308" r:id="rId4"/>
    <p:sldId id="311" r:id="rId5"/>
    <p:sldId id="312" r:id="rId6"/>
    <p:sldId id="313" r:id="rId7"/>
    <p:sldId id="332" r:id="rId8"/>
    <p:sldId id="333" r:id="rId9"/>
    <p:sldId id="334" r:id="rId10"/>
    <p:sldId id="335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36" r:id="rId19"/>
    <p:sldId id="337" r:id="rId20"/>
    <p:sldId id="338" r:id="rId21"/>
    <p:sldId id="32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41" autoAdjust="0"/>
    <p:restoredTop sz="94624" autoAdjust="0"/>
  </p:normalViewPr>
  <p:slideViewPr>
    <p:cSldViewPr>
      <p:cViewPr varScale="1">
        <p:scale>
          <a:sx n="68" d="100"/>
          <a:sy n="68" d="100"/>
        </p:scale>
        <p:origin x="8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9CB33-D896-4F90-B988-96DBD3C21F92}" type="datetimeFigureOut">
              <a:rPr lang="en-US" smtClean="0"/>
              <a:pPr/>
              <a:t>05-Oct-16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90F31-FA1B-4978-8AFA-0CA0CECC0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90F31-FA1B-4978-8AFA-0CA0CECC0B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15D8-E646-492C-9234-153E5923B6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8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A79-0A04-4FA4-A177-14F179E5FB3E}" type="datetime1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1ADB-6805-43A8-B60E-7BF78B7FADB3}" type="datetime1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4FAA-8D98-41B6-89FE-85060C164B54}" type="datetime1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6D28-21A7-482F-A103-FCE3BA1C1068}" type="datetime1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D5D6-8B3B-4E99-9D88-7900D3C34BA7}" type="datetime1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12CE-9ED2-455F-94A1-6591BDB411C8}" type="datetime1">
              <a:rPr lang="en-US" smtClean="0"/>
              <a:t>05-Oct-16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234-782A-49D2-908A-3BEB7DF491B5}" type="datetime1">
              <a:rPr lang="en-US" smtClean="0"/>
              <a:t>05-Oct-16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A71D-7E71-4557-A6B6-C003EFAB7D38}" type="datetime1">
              <a:rPr lang="en-US" smtClean="0"/>
              <a:t>05-Oct-16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7EE3-3C7C-4489-8336-2910B1CB3605}" type="datetime1">
              <a:rPr lang="en-US" smtClean="0"/>
              <a:t>05-Oct-16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61E-813E-4CB0-95FA-98BDFD1B5747}" type="datetime1">
              <a:rPr lang="en-US" smtClean="0"/>
              <a:t>05-Oct-16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D47F-757B-4B2C-B287-37A81BDCFA87}" type="datetime1">
              <a:rPr lang="en-US" smtClean="0"/>
              <a:t>05-Oct-16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951E-8D6F-4F96-9804-E8FC23E55C6E}" type="datetime1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600200"/>
            <a:ext cx="7848600" cy="38100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>
              <a:spcBef>
                <a:spcPts val="6000"/>
              </a:spcBef>
              <a:spcAft>
                <a:spcPts val="3000"/>
              </a:spcAft>
              <a:defRPr/>
            </a:pP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</a:rPr>
              <a:t>     </a:t>
            </a: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</a:t>
            </a:r>
            <a:b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CSE-208(L)</a:t>
            </a:r>
            <a:b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  <a:r>
              <a:rPr lang="en-US" altLang="zh-CN" sz="3600" b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04</a:t>
            </a:r>
            <a:br>
              <a:rPr lang="en-US" altLang="zh-CN" sz="53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Familiar with  Object Oriented Environment: Inheritance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 dirty="0"/>
          </a:p>
        </p:txBody>
      </p:sp>
    </p:spTree>
  </p:cSld>
  <p:clrMapOvr>
    <a:masterClrMapping/>
  </p:clrMapOvr>
  <p:transition>
    <p:cover/>
    <p:sndAc>
      <p:stSnd>
        <p:snd r:embed="rId3" name="camera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371600" y="1371600"/>
            <a:ext cx="6553200" cy="4739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{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public: </a:t>
            </a:r>
            <a:r>
              <a:rPr lang="en-US" sz="2000" dirty="0" err="1"/>
              <a:t>int</a:t>
            </a:r>
            <a:r>
              <a:rPr lang="en-US" sz="2000" dirty="0"/>
              <a:t> a;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protected: </a:t>
            </a:r>
            <a:r>
              <a:rPr lang="en-US" sz="2000" dirty="0" err="1"/>
              <a:t>int</a:t>
            </a:r>
            <a:r>
              <a:rPr lang="en-US" sz="2000" dirty="0"/>
              <a:t> b;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private: </a:t>
            </a:r>
            <a:r>
              <a:rPr lang="en-US" sz="2000" dirty="0" err="1"/>
              <a:t>int</a:t>
            </a:r>
            <a:r>
              <a:rPr lang="en-US" sz="2000" dirty="0"/>
              <a:t> c;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};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{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MyClass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obj.a</a:t>
            </a:r>
            <a:r>
              <a:rPr lang="en-US" sz="2000" dirty="0"/>
              <a:t> = 10; </a:t>
            </a:r>
            <a:r>
              <a:rPr lang="en-US" sz="2000" dirty="0">
                <a:solidFill>
                  <a:srgbClr val="FF0000"/>
                </a:solidFill>
              </a:rPr>
              <a:t>//Allowed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obj.b</a:t>
            </a:r>
            <a:r>
              <a:rPr lang="en-US" sz="2000" dirty="0"/>
              <a:t> = 20; </a:t>
            </a:r>
            <a:r>
              <a:rPr lang="en-US" sz="2000" dirty="0">
                <a:solidFill>
                  <a:srgbClr val="FF0000"/>
                </a:solidFill>
              </a:rPr>
              <a:t>//Not Allowed, gives compiler error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obj.c</a:t>
            </a:r>
            <a:r>
              <a:rPr lang="en-US" sz="2000" dirty="0"/>
              <a:t> = 30; </a:t>
            </a:r>
            <a:r>
              <a:rPr lang="en-US" sz="2000" dirty="0">
                <a:solidFill>
                  <a:srgbClr val="FF0000"/>
                </a:solidFill>
              </a:rPr>
              <a:t>//Not Allowed, gives compiler error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}</a:t>
            </a:r>
            <a:br>
              <a:rPr lang="en-US" sz="2000" dirty="0"/>
            </a:b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449759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</p:txBody>
      </p:sp>
    </p:spTree>
    <p:extLst>
      <p:ext uri="{BB962C8B-B14F-4D97-AF65-F5344CB8AC3E}">
        <p14:creationId xmlns:p14="http://schemas.microsoft.com/office/powerpoint/2010/main" val="22465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86400" y="3756025"/>
            <a:ext cx="3276600" cy="923330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Child Class LEVEL 1 </a:t>
            </a:r>
            <a:r>
              <a:rPr lang="en-US" altLang="zh-CN" dirty="0">
                <a:solidFill>
                  <a:schemeClr val="bg1"/>
                </a:solidFill>
              </a:rPr>
              <a:t>(Admin)</a:t>
            </a: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</a:rPr>
              <a:t>                 </a:t>
            </a:r>
          </a:p>
          <a:p>
            <a:pPr eaLnBrk="1" hangingPunct="1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15000" y="4267200"/>
            <a:ext cx="2667000" cy="36933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en-US" altLang="zh-CN" b="1">
                <a:solidFill>
                  <a:schemeClr val="bg1"/>
                </a:solidFill>
              </a:rPr>
              <a:t>Data</a:t>
            </a:r>
            <a:r>
              <a:rPr lang="en-US" altLang="zh-CN" b="1" baseline="-25000">
                <a:solidFill>
                  <a:schemeClr val="bg1"/>
                </a:solidFill>
              </a:rPr>
              <a:t>3 </a:t>
            </a:r>
            <a:r>
              <a:rPr lang="en-US" altLang="zh-CN" b="1">
                <a:solidFill>
                  <a:schemeClr val="bg1"/>
                </a:solidFill>
              </a:rPr>
              <a:t>+</a:t>
            </a:r>
            <a:r>
              <a:rPr lang="en-US" altLang="zh-CN" b="1" baseline="-25000">
                <a:solidFill>
                  <a:schemeClr val="bg1"/>
                </a:solidFill>
              </a:rPr>
              <a:t> </a:t>
            </a:r>
            <a:r>
              <a:rPr lang="en-US" altLang="zh-CN" b="1">
                <a:solidFill>
                  <a:schemeClr val="bg1"/>
                </a:solidFill>
              </a:rPr>
              <a:t>Procedures</a:t>
            </a:r>
            <a:r>
              <a:rPr lang="en-US" altLang="zh-CN" b="1" baseline="-25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14400" y="3733800"/>
            <a:ext cx="3124200" cy="923330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en-US" altLang="zh-CN" b="1" dirty="0">
                <a:solidFill>
                  <a:schemeClr val="bg1"/>
                </a:solidFill>
              </a:rPr>
              <a:t>Child Class LEVEL 1 </a:t>
            </a:r>
            <a:r>
              <a:rPr lang="en-US" altLang="zh-CN" dirty="0">
                <a:solidFill>
                  <a:schemeClr val="bg1"/>
                </a:solidFill>
              </a:rPr>
              <a:t>(Teacher)</a:t>
            </a:r>
          </a:p>
          <a:p>
            <a:pPr eaLnBrk="1" hangingPunct="1"/>
            <a:endParaRPr lang="en-US" altLang="zh-CN" b="1" dirty="0">
              <a:solidFill>
                <a:schemeClr val="bg1"/>
              </a:solidFill>
            </a:endParaRPr>
          </a:p>
          <a:p>
            <a:pPr eaLnBrk="1" hangingPunct="1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066800" y="4278868"/>
            <a:ext cx="2667000" cy="36933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en-US" altLang="zh-CN" b="1">
                <a:solidFill>
                  <a:schemeClr val="bg1"/>
                </a:solidFill>
              </a:rPr>
              <a:t>Data</a:t>
            </a:r>
            <a:r>
              <a:rPr lang="en-US" altLang="zh-CN" b="1" baseline="-25000">
                <a:solidFill>
                  <a:schemeClr val="bg1"/>
                </a:solidFill>
              </a:rPr>
              <a:t>2 </a:t>
            </a:r>
            <a:r>
              <a:rPr lang="en-US" altLang="zh-CN" b="1">
                <a:solidFill>
                  <a:schemeClr val="bg1"/>
                </a:solidFill>
              </a:rPr>
              <a:t>+</a:t>
            </a:r>
            <a:r>
              <a:rPr lang="en-US" altLang="zh-CN" b="1" baseline="-25000">
                <a:solidFill>
                  <a:schemeClr val="bg1"/>
                </a:solidFill>
              </a:rPr>
              <a:t> </a:t>
            </a:r>
            <a:r>
              <a:rPr lang="en-US" altLang="zh-CN" b="1">
                <a:solidFill>
                  <a:schemeClr val="bg1"/>
                </a:solidFill>
              </a:rPr>
              <a:t>Procedures</a:t>
            </a:r>
            <a:r>
              <a:rPr lang="en-US" altLang="zh-CN" b="1" baseline="-25000">
                <a:solidFill>
                  <a:schemeClr val="bg1"/>
                </a:solidFill>
              </a:rPr>
              <a:t>2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429000" y="5638800"/>
            <a:ext cx="3276600" cy="923330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Child Class LEVEL 2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AdminTeacher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</a:rPr>
              <a:t>                 </a:t>
            </a:r>
          </a:p>
          <a:p>
            <a:pPr eaLnBrk="1" hangingPunct="1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81400" y="6172200"/>
            <a:ext cx="2743200" cy="36933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en-US" altLang="zh-CN" b="1" dirty="0">
                <a:solidFill>
                  <a:schemeClr val="bg1"/>
                </a:solidFill>
              </a:rPr>
              <a:t>Data</a:t>
            </a:r>
            <a:r>
              <a:rPr lang="en-US" altLang="zh-CN" b="1" baseline="-25000" dirty="0">
                <a:solidFill>
                  <a:schemeClr val="bg1"/>
                </a:solidFill>
              </a:rPr>
              <a:t>4 </a:t>
            </a:r>
            <a:r>
              <a:rPr lang="en-US" altLang="zh-CN" b="1" dirty="0">
                <a:solidFill>
                  <a:schemeClr val="bg1"/>
                </a:solidFill>
              </a:rPr>
              <a:t>+</a:t>
            </a:r>
            <a:r>
              <a:rPr lang="en-US" altLang="zh-CN" b="1" baseline="-25000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Procedures</a:t>
            </a:r>
            <a:r>
              <a:rPr lang="en-US" altLang="zh-CN" b="1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3429000" y="1905000"/>
            <a:ext cx="3124200" cy="923330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en-US" altLang="zh-CN" b="1" dirty="0">
                <a:solidFill>
                  <a:schemeClr val="bg1"/>
                </a:solidFill>
              </a:rPr>
              <a:t>Base Class </a:t>
            </a:r>
            <a:r>
              <a:rPr lang="en-US" altLang="zh-CN" dirty="0">
                <a:solidFill>
                  <a:schemeClr val="bg1"/>
                </a:solidFill>
              </a:rPr>
              <a:t>(Employee)</a:t>
            </a:r>
          </a:p>
          <a:p>
            <a:pPr eaLnBrk="1" hangingPunct="1"/>
            <a:endParaRPr lang="en-US" altLang="zh-CN" b="1" dirty="0">
              <a:solidFill>
                <a:schemeClr val="bg1"/>
              </a:solidFill>
            </a:endParaRPr>
          </a:p>
          <a:p>
            <a:pPr eaLnBrk="1" hangingPunct="1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581400" y="2438400"/>
            <a:ext cx="2743200" cy="36933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en-US" altLang="zh-CN" b="1" dirty="0">
                <a:solidFill>
                  <a:schemeClr val="bg1"/>
                </a:solidFill>
              </a:rPr>
              <a:t>Data</a:t>
            </a:r>
            <a:r>
              <a:rPr lang="en-US" altLang="zh-CN" b="1" baseline="-25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+Procedures</a:t>
            </a:r>
            <a:r>
              <a:rPr lang="en-US" altLang="zh-CN" b="1" baseline="-250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286000" y="2828330"/>
            <a:ext cx="2209800" cy="67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029200" y="2819400"/>
            <a:ext cx="2133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38400" y="4648200"/>
            <a:ext cx="1905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105400" y="4657130"/>
            <a:ext cx="2209800" cy="75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026"/>
          <p:cNvSpPr txBox="1">
            <a:spLocks noChangeArrowheads="1"/>
          </p:cNvSpPr>
          <p:nvPr/>
        </p:nvSpPr>
        <p:spPr>
          <a:xfrm>
            <a:off x="1752600" y="247650"/>
            <a:ext cx="6172200" cy="12763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Inheritance</a:t>
            </a:r>
            <a:r>
              <a:rPr lang="en-US" altLang="zh-CN" sz="44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(Hierarchy)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 rot="5400000" flipV="1">
            <a:off x="-1295400" y="3522754"/>
            <a:ext cx="350520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9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76071"/>
            <a:ext cx="5257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How do we do that?</a:t>
            </a:r>
          </a:p>
          <a:p>
            <a:pPr lvl="1" algn="ctr"/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(The colon “:” operator)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26848" y="5052299"/>
            <a:ext cx="37689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Cat : public Animal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8898" y="5738099"/>
            <a:ext cx="500970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Faculty : protected Employee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7469" y="4366499"/>
            <a:ext cx="398378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Shape: private Rectangle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9" y="1947208"/>
            <a:ext cx="6104603" cy="21236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endParaRPr lang="en-US" sz="2200" b="1" dirty="0">
              <a:solidFill>
                <a:schemeClr val="tx1"/>
              </a:solidFill>
            </a:endParaRP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class   </a:t>
            </a:r>
            <a:r>
              <a:rPr lang="en-US" sz="2200" b="1" dirty="0" err="1">
                <a:solidFill>
                  <a:schemeClr val="tx1"/>
                </a:solidFill>
              </a:rPr>
              <a:t>ChildClass</a:t>
            </a:r>
            <a:r>
              <a:rPr lang="en-US" sz="2200" b="1" dirty="0">
                <a:solidFill>
                  <a:schemeClr val="tx1"/>
                </a:solidFill>
              </a:rPr>
              <a:t> :  </a:t>
            </a:r>
            <a:r>
              <a:rPr lang="en-US" sz="2200" b="1" i="1" dirty="0" err="1">
                <a:solidFill>
                  <a:schemeClr val="tx1"/>
                </a:solidFill>
              </a:rPr>
              <a:t>access_specifier</a:t>
            </a:r>
            <a:r>
              <a:rPr lang="en-US" sz="2200" b="1" dirty="0">
                <a:solidFill>
                  <a:schemeClr val="tx1"/>
                </a:solidFill>
              </a:rPr>
              <a:t>   </a:t>
            </a:r>
            <a:r>
              <a:rPr lang="en-US" sz="2200" b="1" dirty="0" err="1">
                <a:solidFill>
                  <a:schemeClr val="tx1"/>
                </a:solidFill>
              </a:rPr>
              <a:t>BaseClass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endParaRPr lang="en-GB" sz="2200" b="1" dirty="0">
              <a:solidFill>
                <a:schemeClr val="tx1"/>
              </a:solidFill>
            </a:endParaRP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{</a:t>
            </a:r>
            <a:endParaRPr lang="en-GB" sz="2200" b="1" dirty="0">
              <a:solidFill>
                <a:schemeClr val="tx1"/>
              </a:solidFill>
            </a:endParaRP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...</a:t>
            </a:r>
            <a:endParaRPr lang="en-GB" sz="2200" b="1" dirty="0">
              <a:solidFill>
                <a:schemeClr val="tx1"/>
              </a:solidFill>
            </a:endParaRP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};</a:t>
            </a:r>
          </a:p>
          <a:p>
            <a:pPr lvl="1"/>
            <a:endParaRPr lang="en-GB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6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How do we access the parent elements?</a:t>
            </a:r>
          </a:p>
          <a:p>
            <a:pPr lvl="1" algn="ctr"/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(The  dot“.” operator)</a:t>
            </a:r>
          </a:p>
        </p:txBody>
      </p:sp>
      <p:sp>
        <p:nvSpPr>
          <p:cNvPr id="3" name="Rectangle 2"/>
          <p:cNvSpPr/>
          <p:nvPr/>
        </p:nvSpPr>
        <p:spPr>
          <a:xfrm>
            <a:off x="3321111" y="4964668"/>
            <a:ext cx="307968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Rectangle.setval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(4,5)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4355068"/>
            <a:ext cx="280397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Employee.Printpay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3560" y="2513350"/>
            <a:ext cx="5009705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Child_object.parent_method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3669268"/>
            <a:ext cx="1071127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x.Foo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5867400"/>
            <a:ext cx="4699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Hence its same as in normal class</a:t>
            </a:r>
          </a:p>
        </p:txBody>
      </p:sp>
    </p:spTree>
    <p:extLst>
      <p:ext uri="{BB962C8B-B14F-4D97-AF65-F5344CB8AC3E}">
        <p14:creationId xmlns:p14="http://schemas.microsoft.com/office/powerpoint/2010/main" val="166106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19200" y="915889"/>
            <a:ext cx="6477000" cy="581438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Consolas" pitchFamily="49" charset="0"/>
              </a:rPr>
              <a:t>#include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iostream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namespace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std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Base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height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width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Derived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main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7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Print the area of the object.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cout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"Total area: "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endl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2400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</p:txBody>
      </p:sp>
    </p:spTree>
    <p:extLst>
      <p:ext uri="{BB962C8B-B14F-4D97-AF65-F5344CB8AC3E}">
        <p14:creationId xmlns:p14="http://schemas.microsoft.com/office/powerpoint/2010/main" val="225800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19200" y="815862"/>
            <a:ext cx="6477000" cy="601443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Consolas" pitchFamily="49" charset="0"/>
              </a:rPr>
              <a:t>#include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iostream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namespace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std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Base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width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Derived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main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7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Print the area of the object.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cout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"Total area: "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endl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2400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2514600"/>
            <a:ext cx="25908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Defining base class here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86000" y="1600200"/>
            <a:ext cx="2667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38600" y="28956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73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95400" y="1228282"/>
            <a:ext cx="6477000" cy="526038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Base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4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4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 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width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2400" b="1" i="0" u="dbl" strike="noStrike" cap="none" normalizeH="0" dirty="0">
                <a:ln>
                  <a:noFill/>
                </a:ln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52400"/>
            <a:ext cx="6553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Defining the  base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3048000"/>
            <a:ext cx="25146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Members of base class</a:t>
            </a:r>
          </a:p>
        </p:txBody>
      </p: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4648200" y="2895600"/>
            <a:ext cx="533400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191000" y="33528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91000" y="3429000"/>
            <a:ext cx="10668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86400" y="3352800"/>
            <a:ext cx="5334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1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19200" y="815862"/>
            <a:ext cx="6477000" cy="601443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Consolas" pitchFamily="49" charset="0"/>
              </a:rPr>
              <a:t>#include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iostream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namespace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std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Base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width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Derived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main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7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Print the area of the object.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cout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"Total area: "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endl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2400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2514600"/>
            <a:ext cx="25908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Defining base class here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86000" y="1600200"/>
            <a:ext cx="2667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38600" y="28956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4572000"/>
            <a:ext cx="25908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Defining child class here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581400" y="41148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276600" y="4876800"/>
            <a:ext cx="1752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721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71600" y="1839222"/>
            <a:ext cx="6477000" cy="39677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Derived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373559"/>
            <a:ext cx="6248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Defining the child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3352800"/>
            <a:ext cx="2286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Member of child class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810000" y="35814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3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19200" y="1036357"/>
            <a:ext cx="6477000" cy="562971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Consolas" pitchFamily="49" charset="0"/>
              </a:rPr>
              <a:t>#include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iostream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namespace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std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b="1" u="dbl" dirty="0">
                <a:solidFill>
                  <a:srgbClr val="6666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{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Base class </a:t>
            </a:r>
            <a:endParaRPr kumimoji="0" lang="en-US" b="1" i="0" u="dbl" strike="noStrike" cap="none" normalizeH="0" dirty="0">
              <a:ln>
                <a:noFill/>
              </a:ln>
              <a:solidFill>
                <a:srgbClr val="313131"/>
              </a:solidFill>
              <a:effectLst/>
              <a:uFill>
                <a:solidFill>
                  <a:srgbClr val="FF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width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width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b="1" i="0" u="dbl" strike="noStrike" cap="none" normalizeH="0" dirty="0">
                <a:ln>
                  <a:noFill/>
                </a:ln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Derived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); }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main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7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Print the area of the object.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cout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"Total area: "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endl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2400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4511" y="2112601"/>
            <a:ext cx="25908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Defining base class here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71800" y="1771070"/>
            <a:ext cx="2819400" cy="345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305300" y="2489380"/>
            <a:ext cx="1257300" cy="716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20640" y="4026942"/>
            <a:ext cx="25908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Defining child class here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381500" y="3814485"/>
            <a:ext cx="1409700" cy="187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165188" y="4283655"/>
            <a:ext cx="216408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4849" y="5015573"/>
            <a:ext cx="259080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child class accessing base class members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76600" y="5174985"/>
            <a:ext cx="1920240" cy="444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52800" y="5174985"/>
            <a:ext cx="1767840" cy="694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2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752600" y="533400"/>
            <a:ext cx="6172200" cy="12763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Agenda for Today</a:t>
            </a: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1143000" y="1752600"/>
            <a:ext cx="6781800" cy="3805237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learn and understand the concept of Inheritance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To create new classes by inheriting from existing classes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To understand how inheritance promotes software reusability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>
                <a:cs typeface="Times New Roman" pitchFamily="18" charset="0"/>
              </a:rPr>
              <a:t>To understand the notions of base classes and derived classes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14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143000" y="2818286"/>
            <a:ext cx="7162800" cy="224417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main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7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Print the area of the object.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cout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"Total area: 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endl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52400"/>
            <a:ext cx="7696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Accessing the base class members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1792069"/>
            <a:ext cx="259080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child class accessing base class members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76600" y="2401669"/>
            <a:ext cx="1905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81400" y="2401669"/>
            <a:ext cx="1828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0" y="5678269"/>
            <a:ext cx="259080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child class accessing its own member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791200" y="4763869"/>
            <a:ext cx="457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84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373559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Activity 01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066800"/>
            <a:ext cx="7467600" cy="532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a class called 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Point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that has two data members: 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and 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-coordinates of the point. Provide a no-argument and a 2-argument constructor. Provide separate get and set functions for the each of the data members i.e. </a:t>
            </a:r>
            <a:r>
              <a:rPr lang="en-US" sz="16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getX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getY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setX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setY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16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get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functions should return the corresponding values to the calling function. Provide a 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display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method to display the point in (x, y) format. Make appropriate functions 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Derive a class </a:t>
            </a:r>
            <a:r>
              <a:rPr lang="en-US" sz="1600" b="1" dirty="0"/>
              <a:t>Circle</a:t>
            </a:r>
            <a:r>
              <a:rPr lang="en-US" sz="1600" dirty="0"/>
              <a:t> from this </a:t>
            </a:r>
            <a:r>
              <a:rPr lang="en-US" sz="1600" b="1" dirty="0"/>
              <a:t>Point</a:t>
            </a:r>
            <a:r>
              <a:rPr lang="en-US" sz="1600" dirty="0"/>
              <a:t> class that has an additional data member: </a:t>
            </a:r>
            <a:r>
              <a:rPr lang="en-US" sz="1600" b="1" dirty="0"/>
              <a:t>radius</a:t>
            </a:r>
            <a:r>
              <a:rPr lang="en-US" sz="1600" dirty="0"/>
              <a:t> of the circle. The point from which this circle is derived represents the center of circle. Provide a no-argument constructor to initialize the radius and center coordinates to 0. Provide a 2-argument constructor: one argument to initialize the radius of circle and the other argument to initialize the center of circle (provide an object of point class in the second argument). Provide a 3-argument constructor that takes three floats to initialize the radius, x-, and y-coordinates of the circle. Provide setter and getter functions for radius of the circle. Provide two functions to determine the radius and circumference of the circle.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Write a main function to test this class.</a:t>
            </a:r>
            <a:endParaRPr lang="en-GB" sz="1600" dirty="0"/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GB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9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981200"/>
            <a:ext cx="6705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New classes created from existing classes</a:t>
            </a:r>
          </a:p>
          <a:p>
            <a:pPr marL="342900" lvl="1" indent="-34290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Absorb attributes and behaviors</a:t>
            </a:r>
          </a:p>
          <a:p>
            <a:pPr marL="342900" lvl="1" indent="-34290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Expresses commonality among objects</a:t>
            </a:r>
          </a:p>
          <a:p>
            <a:pPr marL="342900" lvl="1" indent="-34290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Allows code reusability</a:t>
            </a:r>
          </a:p>
          <a:p>
            <a:pPr marL="342900" lvl="1" indent="-34290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Highlights Generalization / Specialization relationships</a:t>
            </a:r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1752600" y="533400"/>
            <a:ext cx="6172200" cy="12763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Inheritance</a:t>
            </a:r>
            <a:r>
              <a:rPr lang="en-US" altLang="zh-CN" sz="44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(Hierarchy)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310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143000" y="381000"/>
            <a:ext cx="7086600" cy="9144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Base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524000"/>
            <a:ext cx="6934200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/>
              <a:t>A class from which other classes are derived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/>
              <a:t>It facilitates the creation of other classes that can </a:t>
            </a:r>
            <a:r>
              <a:rPr lang="en-US" sz="2800" b="1" i="1" dirty="0">
                <a:solidFill>
                  <a:schemeClr val="accent1"/>
                </a:solidFill>
              </a:rPr>
              <a:t>reuse</a:t>
            </a:r>
            <a:r>
              <a:rPr lang="en-US" sz="2800" dirty="0"/>
              <a:t> the code implicitly inherited from the base class </a:t>
            </a:r>
            <a:r>
              <a:rPr lang="en-US" sz="2800" i="1" dirty="0"/>
              <a:t>(except constructors and destructors)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/>
              <a:t>A programmer can extend base class functionality by adding or overriding members relevant to the derived class </a:t>
            </a:r>
            <a:r>
              <a:rPr lang="en-US" sz="2800" b="1" i="1" dirty="0">
                <a:solidFill>
                  <a:schemeClr val="accent1"/>
                </a:solidFill>
              </a:rPr>
              <a:t>(Polymorphism)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/>
              <a:t>Also known as </a:t>
            </a:r>
            <a:r>
              <a:rPr lang="en-US" sz="2800" b="1" i="1" dirty="0">
                <a:solidFill>
                  <a:schemeClr val="accent1"/>
                </a:solidFill>
              </a:rPr>
              <a:t>Parent Class or Super Class</a:t>
            </a:r>
            <a:endParaRPr lang="en-US" altLang="zh-CN" sz="28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9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1143000" y="533400"/>
            <a:ext cx="7086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Derived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828800"/>
            <a:ext cx="6934200" cy="408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51435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A class that is created from the base class </a:t>
            </a:r>
            <a:r>
              <a:rPr lang="en-US" altLang="zh-CN" sz="2800" i="1" dirty="0"/>
              <a:t>(a previously existing class)</a:t>
            </a:r>
            <a:endParaRPr lang="en-US" altLang="zh-CN" sz="2800" dirty="0"/>
          </a:p>
          <a:p>
            <a:pPr marL="514350" lvl="1" indent="-51435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Inherits all of the </a:t>
            </a:r>
            <a:r>
              <a:rPr lang="en-US" altLang="zh-CN" sz="2800" b="1" i="1" dirty="0">
                <a:solidFill>
                  <a:schemeClr val="accent1"/>
                </a:solidFill>
              </a:rPr>
              <a:t>member variables</a:t>
            </a:r>
            <a:r>
              <a:rPr lang="en-US" altLang="zh-CN" sz="2800" dirty="0"/>
              <a:t> and </a:t>
            </a:r>
            <a:r>
              <a:rPr lang="en-US" altLang="zh-CN" sz="2800" b="1" i="1" dirty="0">
                <a:solidFill>
                  <a:schemeClr val="accent1"/>
                </a:solidFill>
              </a:rPr>
              <a:t>methods</a:t>
            </a:r>
            <a:r>
              <a:rPr lang="en-US" altLang="zh-CN" sz="2800" dirty="0"/>
              <a:t> of the base class from which it is derived i.e. it i</a:t>
            </a:r>
            <a:r>
              <a:rPr lang="en-US" sz="2800" dirty="0"/>
              <a:t>nherits both </a:t>
            </a:r>
            <a:r>
              <a:rPr lang="en-US" sz="2800" b="1" i="1" dirty="0">
                <a:solidFill>
                  <a:schemeClr val="accent1"/>
                </a:solidFill>
              </a:rPr>
              <a:t>data and behavior</a:t>
            </a:r>
          </a:p>
          <a:p>
            <a:pPr marL="514350" lvl="1" indent="-51435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Also known as </a:t>
            </a:r>
            <a:r>
              <a:rPr lang="en-US" sz="2800" b="1" i="1" dirty="0">
                <a:solidFill>
                  <a:schemeClr val="accent1"/>
                </a:solidFill>
              </a:rPr>
              <a:t>child class or sub class</a:t>
            </a:r>
          </a:p>
          <a:p>
            <a:pPr marL="514350" lvl="1" indent="-514350" algn="just">
              <a:spcBef>
                <a:spcPct val="20000"/>
              </a:spcBef>
            </a:pPr>
            <a:endParaRPr lang="en-US" altLang="zh-CN" sz="28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2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828800"/>
            <a:ext cx="7162800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Base classes are automatically instantiated before derived classes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The derived class can communicate to the base class during instantiation by calling the base class constructor with a matching parameter list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Base class members can be accessed from the derived class through an explicit cast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A derived class can be used anywhere the base class is expected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However, a base class</a:t>
            </a:r>
            <a:r>
              <a:rPr lang="en-US" sz="2400" b="1" dirty="0"/>
              <a:t> CANNOT </a:t>
            </a:r>
            <a:r>
              <a:rPr lang="en-US" sz="2400" dirty="0"/>
              <a:t>be used anywhere the derived class is expected</a:t>
            </a: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143000" y="533400"/>
            <a:ext cx="7086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Base Class VS Derived 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(Properties)</a:t>
            </a:r>
          </a:p>
        </p:txBody>
      </p:sp>
    </p:spTree>
    <p:extLst>
      <p:ext uri="{BB962C8B-B14F-4D97-AF65-F5344CB8AC3E}">
        <p14:creationId xmlns:p14="http://schemas.microsoft.com/office/powerpoint/2010/main" val="211591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410355"/>
            <a:ext cx="7848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en-US" sz="2800" b="1" dirty="0">
                <a:solidFill>
                  <a:schemeClr val="tx2"/>
                </a:solidFill>
              </a:rPr>
              <a:t>public: </a:t>
            </a:r>
            <a:r>
              <a:rPr lang="en-US" sz="2400" dirty="0"/>
              <a:t>The members declared as Public are accessible from outside the Class through an object of the class</a:t>
            </a:r>
          </a:p>
          <a:p>
            <a:pPr lvl="2" algn="just">
              <a:spcBef>
                <a:spcPts val="1200"/>
              </a:spcBef>
            </a:pPr>
            <a:r>
              <a:rPr lang="en-US" sz="2800" b="1" dirty="0">
                <a:solidFill>
                  <a:schemeClr val="tx2"/>
                </a:solidFill>
              </a:rPr>
              <a:t>protected: </a:t>
            </a:r>
            <a:r>
              <a:rPr lang="en-US" sz="2400" dirty="0"/>
              <a:t>The members declared as Protected are accessible from outside the class </a:t>
            </a:r>
            <a:r>
              <a:rPr lang="en-US" sz="2400" b="1" i="1" dirty="0"/>
              <a:t>BUT</a:t>
            </a:r>
            <a:r>
              <a:rPr lang="en-US" sz="2400" dirty="0"/>
              <a:t> only in a class derived from it</a:t>
            </a:r>
          </a:p>
          <a:p>
            <a:pPr lvl="2" algn="just">
              <a:spcBef>
                <a:spcPts val="1200"/>
              </a:spcBef>
            </a:pPr>
            <a:r>
              <a:rPr lang="en-US" sz="2800" b="1" dirty="0">
                <a:solidFill>
                  <a:schemeClr val="tx2"/>
                </a:solidFill>
              </a:rPr>
              <a:t>private: </a:t>
            </a:r>
            <a:r>
              <a:rPr lang="en-US" sz="2400" dirty="0"/>
              <a:t>These members are only accessible from within the class. No outside Access is allowed</a:t>
            </a:r>
            <a:endParaRPr lang="en-US" sz="2400" u="sng" dirty="0"/>
          </a:p>
          <a:p>
            <a:pPr lvl="2" algn="just"/>
            <a:endParaRPr lang="en-US" sz="2400" dirty="0"/>
          </a:p>
          <a:p>
            <a:pPr lvl="2" algn="just">
              <a:buFont typeface="Wingdings" pitchFamily="2" charset="2"/>
              <a:buChar char="Ø"/>
            </a:pPr>
            <a:r>
              <a:rPr lang="en-US" sz="2000" b="1" i="1" dirty="0">
                <a:solidFill>
                  <a:schemeClr val="accent5"/>
                </a:solidFill>
              </a:rPr>
              <a:t>Derived class member functions – </a:t>
            </a:r>
            <a:r>
              <a:rPr lang="en-US" sz="2000" i="1" dirty="0"/>
              <a:t>Cannot directly access private members of their base class 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000" b="1" i="1" dirty="0">
                <a:solidFill>
                  <a:schemeClr val="accent5"/>
                </a:solidFill>
              </a:rPr>
              <a:t>Maintains encapsulation – </a:t>
            </a:r>
            <a:r>
              <a:rPr lang="en-US" sz="2000" i="1" dirty="0"/>
              <a:t>Hiding private members is a huge help in testing, debugging and correctly modifying systems </a:t>
            </a:r>
          </a:p>
          <a:p>
            <a:pPr lvl="2" algn="just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33400" y="381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Access Control and Inheritance</a:t>
            </a:r>
          </a:p>
        </p:txBody>
      </p:sp>
    </p:spTree>
    <p:extLst>
      <p:ext uri="{BB962C8B-B14F-4D97-AF65-F5344CB8AC3E}">
        <p14:creationId xmlns:p14="http://schemas.microsoft.com/office/powerpoint/2010/main" val="44823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6096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Access Control Syntax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47800" y="2492514"/>
            <a:ext cx="46482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member-declarations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4343400"/>
            <a:ext cx="556260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The members declared after the </a:t>
            </a:r>
            <a:r>
              <a:rPr lang="en-US" sz="2000" b="1" dirty="0" err="1"/>
              <a:t>specifier</a:t>
            </a:r>
            <a:r>
              <a:rPr lang="en-US" sz="2000" b="1" dirty="0"/>
              <a:t> have public/protected/private member access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47800" y="3254514"/>
            <a:ext cx="44958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member-declarations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2873514"/>
            <a:ext cx="42672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member-declarations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405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371600" y="1432441"/>
            <a:ext cx="6629400" cy="4739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{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public: </a:t>
            </a:r>
            <a:r>
              <a:rPr lang="en-US" sz="2000" dirty="0" err="1"/>
              <a:t>int</a:t>
            </a:r>
            <a:r>
              <a:rPr lang="en-US" sz="2000" dirty="0"/>
              <a:t> a;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protected: </a:t>
            </a:r>
            <a:r>
              <a:rPr lang="en-US" sz="2000" dirty="0" err="1"/>
              <a:t>int</a:t>
            </a:r>
            <a:r>
              <a:rPr lang="en-US" sz="2000" dirty="0"/>
              <a:t> b;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private: </a:t>
            </a:r>
            <a:r>
              <a:rPr lang="en-US" sz="2000" dirty="0" err="1"/>
              <a:t>int</a:t>
            </a:r>
            <a:r>
              <a:rPr lang="en-US" sz="2000" dirty="0"/>
              <a:t> c;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};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{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MyClass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obj.a</a:t>
            </a:r>
            <a:r>
              <a:rPr lang="en-US" sz="2000" dirty="0"/>
              <a:t> = 10;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obj.b</a:t>
            </a:r>
            <a:r>
              <a:rPr lang="en-US" sz="2000" dirty="0"/>
              <a:t> = 20;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obj.c</a:t>
            </a:r>
            <a:r>
              <a:rPr lang="en-US" sz="2000" dirty="0"/>
              <a:t> = 30;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}</a:t>
            </a:r>
            <a:br>
              <a:rPr lang="en-US" sz="2000" dirty="0"/>
            </a:b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525959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</p:txBody>
      </p:sp>
    </p:spTree>
    <p:extLst>
      <p:ext uri="{BB962C8B-B14F-4D97-AF65-F5344CB8AC3E}">
        <p14:creationId xmlns:p14="http://schemas.microsoft.com/office/powerpoint/2010/main" val="355630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</TotalTime>
  <Words>1287</Words>
  <Application>Microsoft Office PowerPoint</Application>
  <PresentationFormat>On-screen Show (4:3)</PresentationFormat>
  <Paragraphs>266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宋体</vt:lpstr>
      <vt:lpstr>Arial</vt:lpstr>
      <vt:lpstr>Calibri</vt:lpstr>
      <vt:lpstr>Consolas</vt:lpstr>
      <vt:lpstr>Courier New</vt:lpstr>
      <vt:lpstr>DejaVuSans</vt:lpstr>
      <vt:lpstr>DejaVuSansMono</vt:lpstr>
      <vt:lpstr>Times New Roman</vt:lpstr>
      <vt:lpstr>Wingdings</vt:lpstr>
      <vt:lpstr>Office Theme</vt:lpstr>
      <vt:lpstr>       Object Oriented Programming  CSE-208(L)    Lab: 04 Getting Familiar with  Object Oriented Environment: Inheritance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0953</dc:creator>
  <cp:lastModifiedBy>nayab khan</cp:lastModifiedBy>
  <cp:revision>66</cp:revision>
  <dcterms:created xsi:type="dcterms:W3CDTF">2016-03-08T04:05:21Z</dcterms:created>
  <dcterms:modified xsi:type="dcterms:W3CDTF">2016-10-05T03:29:21Z</dcterms:modified>
</cp:coreProperties>
</file>