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96" r:id="rId2"/>
    <p:sldId id="291" r:id="rId3"/>
    <p:sldId id="302" r:id="rId4"/>
    <p:sldId id="303" r:id="rId5"/>
    <p:sldId id="297" r:id="rId6"/>
    <p:sldId id="310" r:id="rId7"/>
    <p:sldId id="311" r:id="rId8"/>
    <p:sldId id="313" r:id="rId9"/>
    <p:sldId id="312" r:id="rId10"/>
    <p:sldId id="314" r:id="rId11"/>
    <p:sldId id="304" r:id="rId12"/>
    <p:sldId id="315" r:id="rId13"/>
    <p:sldId id="316" r:id="rId14"/>
    <p:sldId id="31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9966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20441" autoAdjust="0"/>
    <p:restoredTop sz="94660"/>
  </p:normalViewPr>
  <p:slideViewPr>
    <p:cSldViewPr>
      <p:cViewPr varScale="1">
        <p:scale>
          <a:sx n="46" d="100"/>
          <a:sy n="46" d="100"/>
        </p:scale>
        <p:origin x="-91" y="-6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E9C65D-E362-48EC-8467-26A7A1626121}" type="datetimeFigureOut">
              <a:rPr lang="en-US" smtClean="0"/>
              <a:pPr/>
              <a:t>12/7/2016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7E17B7-85DE-4BA1-A388-1DED7DE19A1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AC3FF-7FD6-455A-93BF-8684E2D0C258}" type="datetime1">
              <a:rPr lang="en-US" smtClean="0"/>
              <a:pPr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CSE-208 (L)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06409-31FE-48F6-867B-4111B9969CD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4CBB7-EC62-42F6-BEE9-C72C4488E687}" type="datetime1">
              <a:rPr lang="en-US" smtClean="0"/>
              <a:pPr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CSE-208 (L)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06409-31FE-48F6-867B-4111B9969CD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1FE64-7D3B-4749-A201-D14DDDDF4D41}" type="datetime1">
              <a:rPr lang="en-US" smtClean="0"/>
              <a:pPr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CSE-208 (L)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06409-31FE-48F6-867B-4111B9969CD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959D5-A66B-4B8F-9D8A-C8961347AD54}" type="datetime1">
              <a:rPr lang="en-US" smtClean="0"/>
              <a:pPr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CSE-208 (L)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06409-31FE-48F6-867B-4111B9969CD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82CC6-820E-4937-A766-91299ABB8EAB}" type="datetime1">
              <a:rPr lang="en-US" smtClean="0"/>
              <a:pPr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CSE-208 (L)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06409-31FE-48F6-867B-4111B9969CD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C6971-A8DF-4FD2-A67A-6E2337E46C05}" type="datetime1">
              <a:rPr lang="en-US" smtClean="0"/>
              <a:pPr/>
              <a:t>12/7/2016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CSE-208 (L)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06409-31FE-48F6-867B-4111B9969CD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5EED-C4AD-40DA-ADF9-22DA6B07A6C6}" type="datetime1">
              <a:rPr lang="en-US" smtClean="0"/>
              <a:pPr/>
              <a:t>12/7/2016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CSE-208 (L)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06409-31FE-48F6-867B-4111B9969CD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2665F-B5BD-4B2D-8CC5-BEA8EFFBD713}" type="datetime1">
              <a:rPr lang="en-US" smtClean="0"/>
              <a:pPr/>
              <a:t>12/7/2016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CSE-208 (L)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06409-31FE-48F6-867B-4111B9969CD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1A26A-3976-4C3A-AD55-CF7C8D92001F}" type="datetime1">
              <a:rPr lang="en-US" smtClean="0"/>
              <a:pPr/>
              <a:t>12/7/2016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CSE-208 (L)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06409-31FE-48F6-867B-4111B9969CD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C19A4-F08A-4A2B-A794-369483D019C4}" type="datetime1">
              <a:rPr lang="en-US" smtClean="0"/>
              <a:pPr/>
              <a:t>12/7/2016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CSE-208 (L)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06409-31FE-48F6-867B-4111B9969CD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D26BB-37B5-4AD6-A473-4E164BE74742}" type="datetime1">
              <a:rPr lang="en-US" smtClean="0"/>
              <a:pPr/>
              <a:t>12/7/2016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CSE-208 (L)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06409-31FE-48F6-867B-4111B9969CD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2D5C1-CB99-47CE-845F-B8ED2A4AB6ED}" type="datetime1">
              <a:rPr lang="en-US" smtClean="0"/>
              <a:pPr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CSE-208 (L)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06409-31FE-48F6-867B-4111B9969CD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990600"/>
            <a:ext cx="7848600" cy="4800600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>
              <a:spcBef>
                <a:spcPts val="4800"/>
              </a:spcBef>
              <a:spcAft>
                <a:spcPts val="3000"/>
              </a:spcAft>
              <a:defRPr/>
            </a:pPr>
            <a:r>
              <a:rPr lang="en-US" sz="3600" b="1" dirty="0">
                <a:solidFill>
                  <a:schemeClr val="accent2"/>
                </a:solidFill>
              </a:rPr>
              <a:t/>
            </a:r>
            <a:br>
              <a:rPr lang="en-US" sz="3600" b="1" dirty="0">
                <a:solidFill>
                  <a:schemeClr val="accent2"/>
                </a:solidFill>
              </a:rPr>
            </a:br>
            <a:r>
              <a:rPr lang="en-US" sz="36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 Oriented Programming </a:t>
            </a:r>
            <a:br>
              <a:rPr lang="en-US" sz="36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CSE-208(L)</a:t>
            </a:r>
            <a:r>
              <a:rPr lang="en-US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600" dirty="0">
                <a:solidFill>
                  <a:schemeClr val="tx1"/>
                </a:solidFill>
              </a:rPr>
              <a:t/>
            </a:r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CN" sz="3100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Lecture: 08</a:t>
            </a:r>
            <a:r>
              <a:rPr lang="en-US" altLang="zh-CN" sz="4900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zh-CN" sz="4900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CN" sz="4000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Lists, Stacks and Queues</a:t>
            </a:r>
            <a:r>
              <a:rPr lang="en-US" altLang="zh-CN" sz="3600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zh-CN" sz="3600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CN" sz="4900" b="1" dirty="0">
                <a:solidFill>
                  <a:schemeClr val="accent5"/>
                </a:solidFill>
              </a:rPr>
              <a:t/>
            </a:r>
            <a:br>
              <a:rPr lang="en-US" altLang="zh-CN" sz="4900" b="1" dirty="0">
                <a:solidFill>
                  <a:schemeClr val="accent5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/>
            </a:r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/>
            </a:r>
            <a:br>
              <a:rPr lang="en-US" sz="36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Engr. </a:t>
            </a:r>
            <a:r>
              <a:rPr lang="en-US" sz="2400" dirty="0" err="1">
                <a:solidFill>
                  <a:srgbClr val="002060"/>
                </a:solidFill>
              </a:rPr>
              <a:t>Durr</a:t>
            </a:r>
            <a:r>
              <a:rPr lang="en-US" sz="2400" dirty="0">
                <a:solidFill>
                  <a:srgbClr val="002060"/>
                </a:solidFill>
              </a:rPr>
              <a:t>-e-</a:t>
            </a:r>
            <a:r>
              <a:rPr lang="en-US" sz="2400" dirty="0" err="1">
                <a:solidFill>
                  <a:srgbClr val="002060"/>
                </a:solidFill>
              </a:rPr>
              <a:t>Nayab</a:t>
            </a:r>
            <a:r>
              <a:rPr lang="en-US" sz="3200" dirty="0">
                <a:solidFill>
                  <a:schemeClr val="tx1"/>
                </a:solidFill>
              </a:rPr>
              <a:t/>
            </a:r>
            <a:br>
              <a:rPr lang="en-US" sz="3200" dirty="0">
                <a:solidFill>
                  <a:schemeClr val="tx1"/>
                </a:solidFill>
              </a:rPr>
            </a:b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06409-31FE-48F6-867B-4111B9969CD6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CSE-208 (L)</a:t>
            </a:r>
          </a:p>
        </p:txBody>
      </p:sp>
    </p:spTree>
  </p:cSld>
  <p:clrMapOvr>
    <a:masterClrMapping/>
  </p:clrMapOvr>
  <p:transition>
    <p:cover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371600"/>
            <a:ext cx="7010400" cy="4525963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algn="just">
              <a:spcBef>
                <a:spcPts val="1200"/>
              </a:spcBef>
              <a:buFont typeface="Wingdings" pitchFamily="2" charset="2"/>
              <a:buChar char="Ø"/>
            </a:pPr>
            <a:r>
              <a:rPr lang="en-US" dirty="0"/>
              <a:t>Auxiliary Queue Operations</a:t>
            </a:r>
          </a:p>
          <a:p>
            <a:pPr lvl="1" algn="just">
              <a:spcBef>
                <a:spcPts val="1200"/>
              </a:spcBef>
              <a:buFont typeface="Wingdings" pitchFamily="2" charset="2"/>
              <a:buChar char="Ø"/>
            </a:pPr>
            <a:r>
              <a:rPr lang="en-US" sz="3200" b="1" i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Front(): </a:t>
            </a:r>
            <a:r>
              <a:rPr lang="en-US" dirty="0"/>
              <a:t>Returns the element at the front without removing it</a:t>
            </a:r>
          </a:p>
          <a:p>
            <a:pPr lvl="1" algn="just">
              <a:spcBef>
                <a:spcPts val="1200"/>
              </a:spcBef>
              <a:buFont typeface="Wingdings" pitchFamily="2" charset="2"/>
              <a:buChar char="Ø"/>
            </a:pPr>
            <a:r>
              <a:rPr lang="en-US" sz="3200" b="1" i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Size(): </a:t>
            </a:r>
            <a:r>
              <a:rPr lang="en-US" dirty="0"/>
              <a:t>Returns the number of elements stored</a:t>
            </a:r>
          </a:p>
          <a:p>
            <a:pPr lvl="1" algn="just">
              <a:spcBef>
                <a:spcPts val="1200"/>
              </a:spcBef>
              <a:buFont typeface="Wingdings" pitchFamily="2" charset="2"/>
              <a:buChar char="Ø"/>
            </a:pPr>
            <a:r>
              <a:rPr lang="en-US" sz="3200" b="1" i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IsEmpty</a:t>
            </a:r>
            <a:r>
              <a:rPr lang="en-US" sz="3200" b="1" i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(): </a:t>
            </a:r>
            <a:r>
              <a:rPr lang="en-US" dirty="0"/>
              <a:t>Returns a </a:t>
            </a:r>
            <a:r>
              <a:rPr lang="en-US" dirty="0" err="1"/>
              <a:t>boolean</a:t>
            </a:r>
            <a:r>
              <a:rPr lang="en-US" dirty="0"/>
              <a:t> value indicating whether the queue is empty</a:t>
            </a:r>
          </a:p>
          <a:p>
            <a:pPr algn="just">
              <a:spcBef>
                <a:spcPts val="1200"/>
              </a:spcBef>
              <a:buFont typeface="Wingdings" pitchFamily="2" charset="2"/>
              <a:buChar char="Ø"/>
            </a:pPr>
            <a:r>
              <a:rPr lang="en-US" dirty="0"/>
              <a:t>Exceptions</a:t>
            </a:r>
          </a:p>
          <a:p>
            <a:pPr lvl="1" algn="just">
              <a:spcBef>
                <a:spcPts val="1200"/>
              </a:spcBef>
              <a:buFont typeface="Wingdings" pitchFamily="2" charset="2"/>
              <a:buChar char="Ø"/>
            </a:pPr>
            <a:r>
              <a:rPr lang="en-US" dirty="0"/>
              <a:t>Attempting the </a:t>
            </a:r>
            <a:r>
              <a:rPr lang="en-US" dirty="0" err="1"/>
              <a:t>dequeue</a:t>
            </a:r>
            <a:r>
              <a:rPr lang="en-US" dirty="0"/>
              <a:t> and Front operations on an empty queue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CSE-208 (L)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06409-31FE-48F6-867B-4111B9969CD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Rectangle 1026"/>
          <p:cNvSpPr txBox="1">
            <a:spLocks noChangeArrowheads="1"/>
          </p:cNvSpPr>
          <p:nvPr/>
        </p:nvSpPr>
        <p:spPr>
          <a:xfrm>
            <a:off x="685800" y="457200"/>
            <a:ext cx="8080375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4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Queue</a:t>
            </a:r>
          </a:p>
        </p:txBody>
      </p:sp>
    </p:spTree>
    <p:extLst>
      <p:ext uri="{BB962C8B-B14F-4D97-AF65-F5344CB8AC3E}">
        <p14:creationId xmlns:p14="http://schemas.microsoft.com/office/powerpoint/2010/main" xmlns="" val="1882932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CSE-208 (L)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06409-31FE-48F6-867B-4111B9969CD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zh-CN" sz="4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Queue Algorithms</a:t>
            </a:r>
          </a:p>
        </p:txBody>
      </p:sp>
      <p:sp>
        <p:nvSpPr>
          <p:cNvPr id="6" name="Rectangle 5"/>
          <p:cNvSpPr/>
          <p:nvPr/>
        </p:nvSpPr>
        <p:spPr>
          <a:xfrm>
            <a:off x="1219200" y="1501813"/>
            <a:ext cx="6705600" cy="5324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 algn="just">
              <a:spcBef>
                <a:spcPts val="1200"/>
              </a:spcBef>
              <a:buFont typeface="Wingdings" pitchFamily="2" charset="2"/>
              <a:buChar char="Ø"/>
            </a:pPr>
            <a:r>
              <a:rPr lang="en-US" sz="3200" dirty="0"/>
              <a:t>We have two algorithms for queue:</a:t>
            </a:r>
          </a:p>
          <a:p>
            <a:pPr marL="800100" lvl="1" indent="-342900" algn="just">
              <a:spcBef>
                <a:spcPts val="1200"/>
              </a:spcBef>
              <a:buFont typeface="Wingdings" pitchFamily="2" charset="2"/>
              <a:buChar char="Ø"/>
            </a:pPr>
            <a:r>
              <a:rPr lang="en-US" sz="3200" dirty="0"/>
              <a:t>Insertion called as </a:t>
            </a:r>
            <a:r>
              <a:rPr lang="en-US" sz="3200" b="1" i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Enqueue</a:t>
            </a:r>
            <a:r>
              <a:rPr lang="en-US" sz="3200" b="1" i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operation:</a:t>
            </a:r>
            <a:r>
              <a:rPr lang="en-US" sz="3200" dirty="0"/>
              <a:t>  add an  item to the rear of the queue  </a:t>
            </a:r>
          </a:p>
          <a:p>
            <a:pPr marL="800100" lvl="1" indent="-342900" algn="just">
              <a:spcBef>
                <a:spcPts val="1200"/>
              </a:spcBef>
              <a:buFont typeface="Wingdings" pitchFamily="2" charset="2"/>
              <a:buChar char="Ø"/>
            </a:pPr>
            <a:r>
              <a:rPr lang="en-US" sz="3200" dirty="0"/>
              <a:t>Deletion called as </a:t>
            </a:r>
            <a:r>
              <a:rPr lang="en-US" sz="3200" b="1" i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Dequeue</a:t>
            </a:r>
            <a:r>
              <a:rPr lang="en-US" sz="3200" b="1" i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operation:</a:t>
            </a:r>
            <a:r>
              <a:rPr lang="en-US" sz="3200" dirty="0"/>
              <a:t> remove an item from front of queue</a:t>
            </a:r>
          </a:p>
        </p:txBody>
      </p:sp>
    </p:spTree>
    <p:extLst>
      <p:ext uri="{BB962C8B-B14F-4D97-AF65-F5344CB8AC3E}">
        <p14:creationId xmlns:p14="http://schemas.microsoft.com/office/powerpoint/2010/main" xmlns="" val="1112658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CSE-208 (L)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06409-31FE-48F6-867B-4111B9969CD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zh-CN" sz="4000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Enqueue</a:t>
            </a:r>
            <a:r>
              <a:rPr lang="en-US" altLang="zh-CN" sz="4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Algorithm</a:t>
            </a:r>
          </a:p>
        </p:txBody>
      </p:sp>
      <p:sp>
        <p:nvSpPr>
          <p:cNvPr id="6" name="Rectangle 5"/>
          <p:cNvSpPr/>
          <p:nvPr/>
        </p:nvSpPr>
        <p:spPr>
          <a:xfrm>
            <a:off x="1676400" y="1501813"/>
            <a:ext cx="6324600" cy="4854537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/>
          <a:p>
            <a:pPr marL="342900" indent="-342900" algn="just">
              <a:lnSpc>
                <a:spcPct val="12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3200" dirty="0"/>
              <a:t> [Queue is full already?]</a:t>
            </a:r>
          </a:p>
          <a:p>
            <a:pPr marL="342900" indent="-342900" algn="just">
              <a:lnSpc>
                <a:spcPct val="12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3200" dirty="0"/>
              <a:t>If   FRONT= 1 and REAR=N, or if FRONT=REAR+1, then print: Overflow, and Return.</a:t>
            </a:r>
          </a:p>
          <a:p>
            <a:pPr marL="342900" indent="-342900" algn="just">
              <a:lnSpc>
                <a:spcPct val="12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3200" dirty="0"/>
              <a:t>Find new value of REAR i.e.</a:t>
            </a:r>
          </a:p>
          <a:p>
            <a:pPr marL="342900" indent="-342900" algn="just">
              <a:lnSpc>
                <a:spcPct val="12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3200" dirty="0"/>
              <a:t>If FRONT= NULL, then   set FRONT +REAR+1</a:t>
            </a:r>
          </a:p>
          <a:p>
            <a:pPr marL="342900" indent="-342900" algn="just">
              <a:lnSpc>
                <a:spcPct val="12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3200" dirty="0"/>
              <a:t>Else if REAR= N, then   </a:t>
            </a:r>
          </a:p>
          <a:p>
            <a:pPr marL="342900" indent="-342900" algn="just">
              <a:lnSpc>
                <a:spcPct val="12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3200" dirty="0"/>
              <a:t>            Set REAR=1</a:t>
            </a:r>
          </a:p>
          <a:p>
            <a:pPr marL="342900" indent="-342900" algn="just">
              <a:lnSpc>
                <a:spcPct val="12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3200" dirty="0"/>
              <a:t>ELSE</a:t>
            </a:r>
          </a:p>
          <a:p>
            <a:pPr marL="342900" indent="-342900" algn="just">
              <a:lnSpc>
                <a:spcPct val="12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3200" dirty="0"/>
              <a:t>        Set REAR=REAR+1.</a:t>
            </a:r>
          </a:p>
          <a:p>
            <a:pPr marL="342900" indent="-342900" algn="just">
              <a:lnSpc>
                <a:spcPct val="12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3200" dirty="0"/>
              <a:t>SET QUEUE [REAR] =item [Inserts ITEM in new position.]</a:t>
            </a:r>
          </a:p>
          <a:p>
            <a:pPr marL="342900" indent="-342900" algn="just">
              <a:lnSpc>
                <a:spcPct val="12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3200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xmlns="" val="453819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CSE-208 (L)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06409-31FE-48F6-867B-4111B9969CD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zh-CN" sz="4000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Dequeue</a:t>
            </a:r>
            <a:r>
              <a:rPr lang="en-US" altLang="zh-CN" sz="4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Algorithm</a:t>
            </a:r>
          </a:p>
        </p:txBody>
      </p:sp>
      <p:sp>
        <p:nvSpPr>
          <p:cNvPr id="6" name="Rectangle 5"/>
          <p:cNvSpPr/>
          <p:nvPr/>
        </p:nvSpPr>
        <p:spPr>
          <a:xfrm>
            <a:off x="1219200" y="1295400"/>
            <a:ext cx="77724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/>
          <a:p>
            <a:pPr marL="342900" indent="-342900" algn="just">
              <a:lnSpc>
                <a:spcPct val="12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3200" dirty="0"/>
              <a:t>Check for   underflow  i.e.</a:t>
            </a:r>
          </a:p>
          <a:p>
            <a:pPr marL="342900" indent="-342900" algn="just">
              <a:lnSpc>
                <a:spcPct val="12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3200" dirty="0"/>
              <a:t>If (FRONT = = 0)</a:t>
            </a:r>
          </a:p>
          <a:p>
            <a:pPr marL="342900" indent="-342900" algn="just">
              <a:lnSpc>
                <a:spcPct val="12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3200" dirty="0"/>
              <a:t>Print underflow and return</a:t>
            </a:r>
          </a:p>
          <a:p>
            <a:pPr marL="342900" indent="-342900" algn="just">
              <a:lnSpc>
                <a:spcPct val="12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3200" dirty="0"/>
              <a:t>assign item to variable i.e.</a:t>
            </a:r>
          </a:p>
          <a:p>
            <a:pPr marL="342900" indent="-342900" algn="just">
              <a:lnSpc>
                <a:spcPct val="12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3200" dirty="0" err="1"/>
              <a:t>var</a:t>
            </a:r>
            <a:r>
              <a:rPr lang="en-US" sz="3200" dirty="0"/>
              <a:t> =QUEUE[FRONT]</a:t>
            </a:r>
          </a:p>
          <a:p>
            <a:pPr marL="342900" indent="-342900" algn="just">
              <a:lnSpc>
                <a:spcPct val="12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3200" dirty="0"/>
              <a:t>[Find new value for FRONT]</a:t>
            </a:r>
          </a:p>
          <a:p>
            <a:pPr marL="342900" indent="-342900" algn="just">
              <a:lnSpc>
                <a:spcPct val="12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3200" dirty="0"/>
              <a:t>If FRONT =REAR, then </a:t>
            </a:r>
          </a:p>
          <a:p>
            <a:pPr marL="342900" indent="-342900" algn="just">
              <a:lnSpc>
                <a:spcPct val="12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3200" dirty="0"/>
              <a:t>       SET FRONT = REAR= NULL</a:t>
            </a:r>
          </a:p>
          <a:p>
            <a:pPr marL="342900" indent="-342900" algn="just">
              <a:lnSpc>
                <a:spcPct val="12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3200" dirty="0"/>
              <a:t>ELSE if FRONT =N, then </a:t>
            </a:r>
          </a:p>
          <a:p>
            <a:pPr marL="342900" indent="-342900" algn="just">
              <a:lnSpc>
                <a:spcPct val="12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3200" dirty="0"/>
              <a:t>           SET FRONT =1</a:t>
            </a:r>
          </a:p>
          <a:p>
            <a:pPr marL="342900" indent="-342900" algn="just">
              <a:lnSpc>
                <a:spcPct val="12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3200" dirty="0"/>
              <a:t>ELSE</a:t>
            </a:r>
          </a:p>
          <a:p>
            <a:pPr marL="342900" indent="-342900" algn="just">
              <a:lnSpc>
                <a:spcPct val="12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3200" dirty="0"/>
              <a:t>           SET FRONT= FRONT +1</a:t>
            </a:r>
          </a:p>
          <a:p>
            <a:pPr marL="342900" indent="-342900" algn="just">
              <a:lnSpc>
                <a:spcPct val="12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3200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xmlns="" val="6369966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6858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zh-CN" sz="4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Activity</a:t>
            </a:r>
          </a:p>
        </p:txBody>
      </p:sp>
      <p:sp>
        <p:nvSpPr>
          <p:cNvPr id="3" name="Rectangle 2"/>
          <p:cNvSpPr/>
          <p:nvPr/>
        </p:nvSpPr>
        <p:spPr>
          <a:xfrm>
            <a:off x="1524000" y="2133600"/>
            <a:ext cx="6324600" cy="4339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600" b="1" i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 a complete array based Queue.</a:t>
            </a:r>
          </a:p>
        </p:txBody>
      </p:sp>
    </p:spTree>
    <p:extLst>
      <p:ext uri="{BB962C8B-B14F-4D97-AF65-F5344CB8AC3E}">
        <p14:creationId xmlns:p14="http://schemas.microsoft.com/office/powerpoint/2010/main" xmlns="" val="1664241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8080375" cy="7620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sz="4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 for Today</a:t>
            </a:r>
          </a:p>
        </p:txBody>
      </p:sp>
      <p:sp>
        <p:nvSpPr>
          <p:cNvPr id="5124" name="Rectangle 1028"/>
          <p:cNvSpPr>
            <a:spLocks noChangeArrowheads="1"/>
          </p:cNvSpPr>
          <p:nvPr/>
        </p:nvSpPr>
        <p:spPr bwMode="auto">
          <a:xfrm>
            <a:off x="7199313" y="6148388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0" rIns="92075" bIns="0" anchor="b"/>
          <a:lstStyle/>
          <a:p>
            <a:pPr lvl="1" algn="r"/>
            <a:fld id="{F9DDCA38-7FE0-4B4E-9A82-69FC0028202D}" type="slidenum">
              <a:rPr lang="en-US" sz="1400">
                <a:latin typeface="Arial" charset="0"/>
              </a:rPr>
              <a:pPr lvl="1" algn="r"/>
              <a:t>2</a:t>
            </a:fld>
            <a:endParaRPr lang="en-US" sz="1400">
              <a:latin typeface="Arial" charset="0"/>
            </a:endParaRPr>
          </a:p>
        </p:txBody>
      </p:sp>
      <p:sp>
        <p:nvSpPr>
          <p:cNvPr id="5" name="Rectangle 1027"/>
          <p:cNvSpPr txBox="1">
            <a:spLocks noChangeArrowheads="1"/>
          </p:cNvSpPr>
          <p:nvPr/>
        </p:nvSpPr>
        <p:spPr>
          <a:xfrm>
            <a:off x="1295400" y="1757363"/>
            <a:ext cx="6705600" cy="3500437"/>
          </a:xfrm>
          <a:prstGeom prst="rect">
            <a:avLst/>
          </a:prstGeom>
        </p:spPr>
        <p:txBody>
          <a:bodyPr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 get familiar</a:t>
            </a:r>
            <a:r>
              <a:rPr kumimoji="0" lang="en-US" altLang="zh-CN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with </a:t>
            </a:r>
            <a:r>
              <a:rPr lang="en-US" sz="3200" dirty="0"/>
              <a:t>the concepts of some linear data structures such as</a:t>
            </a:r>
            <a:endParaRPr lang="en-US" altLang="zh-CN" sz="3200" dirty="0"/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sz="3600" b="1" i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Linear lists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sz="3600" b="1" i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Stack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sz="3600" b="1" i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Linear Queue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sz="3600" b="1" i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Circular </a:t>
            </a:r>
            <a:r>
              <a:rPr lang="en-US" sz="3600" b="1" i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Queue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endParaRPr lang="en-US" sz="3600" b="1" i="1" dirty="0" smtClean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114550" lvl="4" indent="-285750">
              <a:buFont typeface="Arial" panose="020B0604020202020204" pitchFamily="34" charset="0"/>
              <a:buChar char="•"/>
            </a:pPr>
            <a:endParaRPr lang="en-US" sz="3600" b="1" i="1" dirty="0" smtClean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06409-31FE-48F6-867B-4111B9969CD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CSE-208 (L)</a:t>
            </a:r>
          </a:p>
        </p:txBody>
      </p:sp>
      <p:sp>
        <p:nvSpPr>
          <p:cNvPr id="7" name="Rectangle 6"/>
          <p:cNvSpPr/>
          <p:nvPr/>
        </p:nvSpPr>
        <p:spPr>
          <a:xfrm>
            <a:off x="1371600" y="5181600"/>
            <a:ext cx="6477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altLang="zh-CN" sz="3200" dirty="0" smtClean="0"/>
              <a:t>To </a:t>
            </a:r>
            <a:r>
              <a:rPr lang="en-US" altLang="zh-CN" sz="3200" dirty="0" smtClean="0"/>
              <a:t>learn and implement such data </a:t>
            </a:r>
            <a:r>
              <a:rPr lang="en-US" altLang="zh-CN" sz="3200" dirty="0" err="1" smtClean="0"/>
              <a:t>strutures</a:t>
            </a:r>
            <a:endParaRPr lang="en-US" altLang="zh-CN" sz="3200" dirty="0"/>
          </a:p>
        </p:txBody>
      </p:sp>
    </p:spTree>
  </p:cSld>
  <p:clrMapOvr>
    <a:masterClrMapping/>
  </p:clrMapOvr>
  <p:transition>
    <p:cover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371600"/>
            <a:ext cx="7010400" cy="4525963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algn="just">
              <a:spcBef>
                <a:spcPts val="1200"/>
              </a:spcBef>
              <a:buFont typeface="Wingdings" pitchFamily="2" charset="2"/>
              <a:buChar char="Ø"/>
            </a:pPr>
            <a:r>
              <a:rPr lang="en-US" dirty="0"/>
              <a:t>  Stores arbitrary objects</a:t>
            </a:r>
          </a:p>
          <a:p>
            <a:pPr algn="just">
              <a:spcBef>
                <a:spcPts val="1200"/>
              </a:spcBef>
              <a:buFont typeface="Wingdings" pitchFamily="2" charset="2"/>
              <a:buChar char="Ø"/>
            </a:pPr>
            <a:r>
              <a:rPr lang="en-US" dirty="0"/>
              <a:t>  Insertions and deletions follow the   </a:t>
            </a:r>
            <a:r>
              <a:rPr lang="en-US" b="1" i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Last-in-First-out</a:t>
            </a:r>
            <a:r>
              <a:rPr lang="en-US" dirty="0"/>
              <a:t> scheme</a:t>
            </a:r>
          </a:p>
          <a:p>
            <a:pPr algn="just">
              <a:spcBef>
                <a:spcPts val="1200"/>
              </a:spcBef>
              <a:buFont typeface="Wingdings" pitchFamily="2" charset="2"/>
              <a:buChar char="Ø"/>
            </a:pPr>
            <a:r>
              <a:rPr lang="en-US" dirty="0"/>
              <a:t>  Also known as </a:t>
            </a:r>
            <a:r>
              <a:rPr lang="en-US" b="1" i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LIFO</a:t>
            </a:r>
            <a:r>
              <a:rPr lang="en-US" dirty="0"/>
              <a:t> or </a:t>
            </a:r>
            <a:r>
              <a:rPr lang="en-US" b="1" i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FILO</a:t>
            </a:r>
            <a:r>
              <a:rPr lang="en-US" dirty="0"/>
              <a:t> structure</a:t>
            </a:r>
          </a:p>
          <a:p>
            <a:pPr algn="just">
              <a:spcBef>
                <a:spcPts val="1200"/>
              </a:spcBef>
              <a:buFont typeface="Wingdings" pitchFamily="2" charset="2"/>
              <a:buChar char="Ø"/>
            </a:pPr>
            <a:r>
              <a:rPr lang="en-US" dirty="0"/>
              <a:t>  Main Stack Operations</a:t>
            </a:r>
          </a:p>
          <a:p>
            <a:pPr algn="just">
              <a:spcBef>
                <a:spcPts val="1200"/>
              </a:spcBef>
              <a:buFont typeface="Wingdings" pitchFamily="2" charset="2"/>
              <a:buChar char="Ø"/>
            </a:pPr>
            <a:r>
              <a:rPr lang="en-US" dirty="0"/>
              <a:t>  </a:t>
            </a:r>
            <a:r>
              <a:rPr lang="en-US" b="1" i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Push (Object o): </a:t>
            </a:r>
            <a:r>
              <a:rPr lang="en-US" dirty="0"/>
              <a:t>Inserts element o</a:t>
            </a:r>
          </a:p>
          <a:p>
            <a:pPr algn="just">
              <a:spcBef>
                <a:spcPts val="1200"/>
              </a:spcBef>
              <a:buFont typeface="Wingdings" pitchFamily="2" charset="2"/>
              <a:buChar char="Ø"/>
            </a:pPr>
            <a:r>
              <a:rPr lang="en-US" dirty="0"/>
              <a:t>  </a:t>
            </a:r>
            <a:r>
              <a:rPr lang="en-US" b="1" i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Pop (Object o): </a:t>
            </a:r>
            <a:r>
              <a:rPr lang="en-US" dirty="0"/>
              <a:t>Removes element </a:t>
            </a:r>
            <a:r>
              <a:rPr lang="en-US" dirty="0" smtClean="0"/>
              <a:t>o</a:t>
            </a:r>
          </a:p>
          <a:p>
            <a:pPr algn="just">
              <a:spcBef>
                <a:spcPts val="1200"/>
              </a:spcBef>
              <a:buFont typeface="Wingdings" pitchFamily="2" charset="2"/>
              <a:buChar char="Ø"/>
            </a:pPr>
            <a:r>
              <a:rPr lang="en-US" b="1" i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Peek </a:t>
            </a:r>
            <a:r>
              <a:rPr lang="en-US" b="1" i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(Object o)</a:t>
            </a:r>
            <a:r>
              <a:rPr lang="en-US" dirty="0" smtClean="0"/>
              <a:t>: Searches element o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CSE-208 (L)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06409-31FE-48F6-867B-4111B9969CD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Rectangle 1026"/>
          <p:cNvSpPr txBox="1">
            <a:spLocks noChangeArrowheads="1"/>
          </p:cNvSpPr>
          <p:nvPr/>
        </p:nvSpPr>
        <p:spPr>
          <a:xfrm>
            <a:off x="685800" y="457200"/>
            <a:ext cx="8080375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4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Stack</a:t>
            </a:r>
          </a:p>
        </p:txBody>
      </p:sp>
    </p:spTree>
    <p:extLst>
      <p:ext uri="{BB962C8B-B14F-4D97-AF65-F5344CB8AC3E}">
        <p14:creationId xmlns:p14="http://schemas.microsoft.com/office/powerpoint/2010/main" xmlns="" val="3843749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5400"/>
            <a:ext cx="7086600" cy="5334000"/>
          </a:xfrm>
        </p:spPr>
        <p:txBody>
          <a:bodyPr vert="horz" lIns="91440" tIns="45720" rIns="91440" bIns="45720" rtlCol="0">
            <a:normAutofit/>
          </a:bodyPr>
          <a:lstStyle/>
          <a:p>
            <a:pPr algn="just">
              <a:spcBef>
                <a:spcPts val="1200"/>
              </a:spcBef>
              <a:buFont typeface="Wingdings" pitchFamily="2" charset="2"/>
              <a:buChar char="Ø"/>
            </a:pPr>
            <a:r>
              <a:rPr lang="en-US" dirty="0"/>
              <a:t>Auxiliary stack operations:</a:t>
            </a:r>
          </a:p>
          <a:p>
            <a:pPr lvl="2" algn="just">
              <a:spcBef>
                <a:spcPts val="3600"/>
              </a:spcBef>
              <a:buFont typeface="Wingdings" pitchFamily="2" charset="2"/>
              <a:buChar char="Ø"/>
            </a:pPr>
            <a:r>
              <a:rPr lang="en-US" sz="2800" b="1" i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Top (): </a:t>
            </a:r>
            <a:r>
              <a:rPr lang="en-US" sz="2800" dirty="0"/>
              <a:t>Returns the last inserted element without removing it.</a:t>
            </a:r>
          </a:p>
          <a:p>
            <a:pPr lvl="2" algn="just">
              <a:spcBef>
                <a:spcPts val="1200"/>
              </a:spcBef>
              <a:buFont typeface="Wingdings" pitchFamily="2" charset="2"/>
              <a:buChar char="Ø"/>
            </a:pPr>
            <a:r>
              <a:rPr lang="en-US" sz="2800" b="1" i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Size(): </a:t>
            </a:r>
            <a:r>
              <a:rPr lang="en-US" sz="2800" dirty="0"/>
              <a:t>Returns the number of stored elements</a:t>
            </a:r>
          </a:p>
          <a:p>
            <a:pPr lvl="2" algn="just">
              <a:spcBef>
                <a:spcPts val="1200"/>
              </a:spcBef>
              <a:buFont typeface="Wingdings" pitchFamily="2" charset="2"/>
              <a:buChar char="Ø"/>
            </a:pPr>
            <a:r>
              <a:rPr lang="en-US" sz="2800" b="1" i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IsEmpty</a:t>
            </a:r>
            <a:r>
              <a:rPr lang="en-US" sz="2800" b="1" i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(): </a:t>
            </a:r>
            <a:r>
              <a:rPr lang="en-US" sz="2800" dirty="0"/>
              <a:t>A Boolean value indicating whether no elements are stored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CSE-208 (L)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06409-31FE-48F6-867B-4111B9969CD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8080375" cy="7620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sz="4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Stack</a:t>
            </a:r>
          </a:p>
        </p:txBody>
      </p:sp>
    </p:spTree>
    <p:extLst>
      <p:ext uri="{BB962C8B-B14F-4D97-AF65-F5344CB8AC3E}">
        <p14:creationId xmlns:p14="http://schemas.microsoft.com/office/powerpoint/2010/main" xmlns="" val="275598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5334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zh-CN" sz="4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Stack Algorithms</a:t>
            </a:r>
          </a:p>
        </p:txBody>
      </p:sp>
      <p:sp>
        <p:nvSpPr>
          <p:cNvPr id="3" name="Rectangle 2"/>
          <p:cNvSpPr/>
          <p:nvPr/>
        </p:nvSpPr>
        <p:spPr>
          <a:xfrm>
            <a:off x="1066800" y="1981200"/>
            <a:ext cx="7010400" cy="4339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 algn="just">
              <a:spcBef>
                <a:spcPts val="1200"/>
              </a:spcBef>
              <a:buFont typeface="Wingdings" pitchFamily="2" charset="2"/>
              <a:buChar char="Ø"/>
            </a:pPr>
            <a:r>
              <a:rPr lang="en-US" sz="3200" dirty="0"/>
              <a:t>We have two algorithms for stack:</a:t>
            </a:r>
          </a:p>
          <a:p>
            <a:pPr marL="800100" lvl="1" indent="-342900" algn="just">
              <a:spcBef>
                <a:spcPts val="3600"/>
              </a:spcBef>
              <a:buFont typeface="Wingdings" pitchFamily="2" charset="2"/>
              <a:buChar char="Ø"/>
            </a:pPr>
            <a:r>
              <a:rPr lang="en-US" sz="2800" dirty="0"/>
              <a:t>Insertion called as </a:t>
            </a:r>
            <a:r>
              <a:rPr lang="en-US" sz="2800" b="1" i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PUSH</a:t>
            </a:r>
            <a:r>
              <a:rPr lang="en-US" sz="2800" dirty="0"/>
              <a:t> operation:  add an  item to the top of the Stack  </a:t>
            </a:r>
          </a:p>
          <a:p>
            <a:pPr marL="800100" lvl="1" indent="-342900" algn="just">
              <a:spcBef>
                <a:spcPts val="1200"/>
              </a:spcBef>
              <a:buFont typeface="Wingdings" pitchFamily="2" charset="2"/>
              <a:buChar char="Ø"/>
            </a:pPr>
            <a:r>
              <a:rPr lang="en-US" sz="2800" dirty="0"/>
              <a:t>Deletion called as </a:t>
            </a:r>
            <a:r>
              <a:rPr lang="en-US" sz="2800" b="1" i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POP</a:t>
            </a:r>
            <a:r>
              <a:rPr lang="en-US" sz="2800" dirty="0"/>
              <a:t> operation: delete an item from the stack</a:t>
            </a:r>
          </a:p>
        </p:txBody>
      </p:sp>
    </p:spTree>
    <p:extLst>
      <p:ext uri="{BB962C8B-B14F-4D97-AF65-F5344CB8AC3E}">
        <p14:creationId xmlns:p14="http://schemas.microsoft.com/office/powerpoint/2010/main" xmlns="" val="1121273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5334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zh-CN" sz="4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Algorithm for PUSH</a:t>
            </a:r>
          </a:p>
        </p:txBody>
      </p:sp>
      <p:sp>
        <p:nvSpPr>
          <p:cNvPr id="3" name="Rectangle 2"/>
          <p:cNvSpPr/>
          <p:nvPr/>
        </p:nvSpPr>
        <p:spPr>
          <a:xfrm>
            <a:off x="1600200" y="1702191"/>
            <a:ext cx="6248400" cy="4339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just">
              <a:buFont typeface="+mj-lt"/>
              <a:buAutoNum type="arabicPeriod"/>
            </a:pPr>
            <a:r>
              <a:rPr lang="en-US" sz="3200" dirty="0"/>
              <a:t>[Stack is full already?]</a:t>
            </a:r>
            <a:endParaRPr lang="en-US" sz="3600" dirty="0"/>
          </a:p>
          <a:p>
            <a:pPr marL="342900" indent="-342900" algn="just">
              <a:buFont typeface="+mj-lt"/>
              <a:buAutoNum type="arabicPeriod"/>
            </a:pPr>
            <a:r>
              <a:rPr lang="en-US" sz="3200" dirty="0"/>
              <a:t>If Top= MAXSTK, then print: Overflow, and Return.</a:t>
            </a:r>
            <a:endParaRPr lang="en-US" sz="3600" dirty="0"/>
          </a:p>
          <a:p>
            <a:pPr marL="342900" lvl="0" indent="-342900" algn="just">
              <a:buFont typeface="+mj-lt"/>
              <a:buAutoNum type="arabicPeriod"/>
            </a:pPr>
            <a:r>
              <a:rPr lang="en-US" sz="3200" dirty="0"/>
              <a:t>Set TOP= TOP +1.</a:t>
            </a:r>
            <a:endParaRPr lang="en-US" sz="3600" dirty="0"/>
          </a:p>
          <a:p>
            <a:pPr marL="342900" lvl="0" indent="-342900" algn="just">
              <a:buFont typeface="+mj-lt"/>
              <a:buAutoNum type="arabicPeriod"/>
            </a:pPr>
            <a:r>
              <a:rPr lang="en-US" sz="3200" dirty="0"/>
              <a:t>SET stack (TOP)=item[Inserts ITEM in new position.]</a:t>
            </a:r>
            <a:endParaRPr lang="en-US" sz="3600" dirty="0"/>
          </a:p>
          <a:p>
            <a:pPr marL="342900" lvl="0" indent="-342900" algn="just">
              <a:buFont typeface="+mj-lt"/>
              <a:buAutoNum type="arabicPeriod"/>
            </a:pPr>
            <a:r>
              <a:rPr lang="en-US" sz="3200" dirty="0"/>
              <a:t>End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xmlns="" val="2940752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5334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zh-CN" sz="4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Algorithm for POP</a:t>
            </a:r>
          </a:p>
        </p:txBody>
      </p:sp>
      <p:sp>
        <p:nvSpPr>
          <p:cNvPr id="3" name="Rectangle 2"/>
          <p:cNvSpPr/>
          <p:nvPr/>
        </p:nvSpPr>
        <p:spPr>
          <a:xfrm>
            <a:off x="1524000" y="1702191"/>
            <a:ext cx="6324600" cy="4339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sz="3200" dirty="0"/>
              <a:t>Check for   underflow  i.e.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3200" dirty="0"/>
              <a:t>If (Top= = 0)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3200" dirty="0"/>
              <a:t> Print underflow and return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3200" dirty="0"/>
              <a:t>assign item to variable i.e.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3200" dirty="0" err="1"/>
              <a:t>var</a:t>
            </a:r>
            <a:r>
              <a:rPr lang="en-US" sz="3200" dirty="0"/>
              <a:t> =stack(TOP)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3200" dirty="0"/>
              <a:t>Decrement top by one  top=top-1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3200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xmlns="" val="3362587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6858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zh-CN" sz="4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Activity</a:t>
            </a:r>
          </a:p>
        </p:txBody>
      </p:sp>
      <p:sp>
        <p:nvSpPr>
          <p:cNvPr id="3" name="Rectangle 2"/>
          <p:cNvSpPr/>
          <p:nvPr/>
        </p:nvSpPr>
        <p:spPr>
          <a:xfrm>
            <a:off x="1524000" y="2133600"/>
            <a:ext cx="6324600" cy="4339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600" b="1" i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 a complete array based Stack.</a:t>
            </a:r>
          </a:p>
        </p:txBody>
      </p:sp>
    </p:spTree>
    <p:extLst>
      <p:ext uri="{BB962C8B-B14F-4D97-AF65-F5344CB8AC3E}">
        <p14:creationId xmlns:p14="http://schemas.microsoft.com/office/powerpoint/2010/main" xmlns="" val="3380434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371600"/>
            <a:ext cx="7010400" cy="4525963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algn="just">
              <a:spcBef>
                <a:spcPts val="1200"/>
              </a:spcBef>
              <a:buFont typeface="Wingdings" pitchFamily="2" charset="2"/>
              <a:buChar char="Ø"/>
            </a:pPr>
            <a:r>
              <a:rPr lang="en-US" dirty="0"/>
              <a:t> Stores arbitrary objects</a:t>
            </a:r>
          </a:p>
          <a:p>
            <a:pPr algn="just">
              <a:spcBef>
                <a:spcPts val="1200"/>
              </a:spcBef>
              <a:buFont typeface="Wingdings" pitchFamily="2" charset="2"/>
              <a:buChar char="Ø"/>
            </a:pPr>
            <a:r>
              <a:rPr lang="en-US" dirty="0"/>
              <a:t>Insertions and deletions follow the </a:t>
            </a:r>
            <a:r>
              <a:rPr lang="en-US" b="1" i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First In First Out scheme</a:t>
            </a:r>
          </a:p>
          <a:p>
            <a:pPr algn="just">
              <a:spcBef>
                <a:spcPts val="1200"/>
              </a:spcBef>
              <a:buFont typeface="Wingdings" pitchFamily="2" charset="2"/>
              <a:buChar char="Ø"/>
            </a:pPr>
            <a:r>
              <a:rPr lang="en-US" dirty="0"/>
              <a:t>Insertions are at the rear of the queue and deletions at the front</a:t>
            </a:r>
          </a:p>
          <a:p>
            <a:pPr algn="just">
              <a:spcBef>
                <a:spcPts val="1200"/>
              </a:spcBef>
              <a:buFont typeface="Wingdings" pitchFamily="2" charset="2"/>
              <a:buChar char="Ø"/>
            </a:pPr>
            <a:r>
              <a:rPr lang="en-US" dirty="0"/>
              <a:t>Main Queue Operations</a:t>
            </a:r>
          </a:p>
          <a:p>
            <a:pPr lvl="1" algn="just">
              <a:spcBef>
                <a:spcPts val="1200"/>
              </a:spcBef>
              <a:buFont typeface="Wingdings" pitchFamily="2" charset="2"/>
              <a:buChar char="Ø"/>
            </a:pPr>
            <a:r>
              <a:rPr lang="en-US" dirty="0"/>
              <a:t>	</a:t>
            </a:r>
            <a:r>
              <a:rPr lang="en-US" b="1" i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Enqueue</a:t>
            </a:r>
            <a:r>
              <a:rPr lang="en-US" b="1" i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(Object o):</a:t>
            </a:r>
            <a:r>
              <a:rPr lang="en-US" dirty="0"/>
              <a:t> Inserts element o, at the rear of the queue</a:t>
            </a:r>
          </a:p>
          <a:p>
            <a:pPr lvl="1" algn="just">
              <a:spcBef>
                <a:spcPts val="1200"/>
              </a:spcBef>
              <a:buFont typeface="Wingdings" pitchFamily="2" charset="2"/>
              <a:buChar char="Ø"/>
            </a:pPr>
            <a:r>
              <a:rPr lang="en-US" dirty="0"/>
              <a:t>	</a:t>
            </a:r>
            <a:r>
              <a:rPr lang="en-US" b="1" i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Dequeue</a:t>
            </a:r>
            <a:r>
              <a:rPr lang="en-US" b="1" i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():</a:t>
            </a:r>
            <a:r>
              <a:rPr lang="en-US" dirty="0"/>
              <a:t> Removes &amp; returns the element from the front of the queue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CSE-208 (L)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06409-31FE-48F6-867B-4111B9969CD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Rectangle 1026"/>
          <p:cNvSpPr txBox="1">
            <a:spLocks noChangeArrowheads="1"/>
          </p:cNvSpPr>
          <p:nvPr/>
        </p:nvSpPr>
        <p:spPr>
          <a:xfrm>
            <a:off x="685800" y="457200"/>
            <a:ext cx="8080375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4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Queue</a:t>
            </a:r>
            <a:endParaRPr lang="en-US" sz="4000" b="1" cap="small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719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2809</TotalTime>
  <Words>550</Words>
  <Application>Microsoft Office PowerPoint</Application>
  <PresentationFormat>On-screen Show (4:3)</PresentationFormat>
  <Paragraphs>105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 Object Oriented Programming  CSE-208(L)   Lecture: 08 Lists, Stacks and Queues    Engr. Durr-e-Nayab </vt:lpstr>
      <vt:lpstr>Agenda for Today</vt:lpstr>
      <vt:lpstr>Slide 3</vt:lpstr>
      <vt:lpstr>Stack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0953</dc:creator>
  <cp:lastModifiedBy>DCSE Lab3</cp:lastModifiedBy>
  <cp:revision>108</cp:revision>
  <dcterms:created xsi:type="dcterms:W3CDTF">2016-03-08T04:05:21Z</dcterms:created>
  <dcterms:modified xsi:type="dcterms:W3CDTF">2016-12-07T16:08:22Z</dcterms:modified>
</cp:coreProperties>
</file>