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2" r:id="rId3"/>
    <p:sldId id="333" r:id="rId4"/>
    <p:sldId id="334" r:id="rId5"/>
    <p:sldId id="377" r:id="rId6"/>
    <p:sldId id="335" r:id="rId7"/>
    <p:sldId id="336" r:id="rId8"/>
    <p:sldId id="337" r:id="rId9"/>
    <p:sldId id="338" r:id="rId10"/>
    <p:sldId id="374" r:id="rId11"/>
    <p:sldId id="378" r:id="rId12"/>
    <p:sldId id="341" r:id="rId13"/>
    <p:sldId id="380" r:id="rId14"/>
    <p:sldId id="342" r:id="rId15"/>
    <p:sldId id="343" r:id="rId16"/>
    <p:sldId id="344" r:id="rId17"/>
    <p:sldId id="345" r:id="rId18"/>
    <p:sldId id="347" r:id="rId19"/>
    <p:sldId id="348" r:id="rId20"/>
    <p:sldId id="349" r:id="rId21"/>
    <p:sldId id="381" r:id="rId22"/>
    <p:sldId id="361" r:id="rId23"/>
    <p:sldId id="362" r:id="rId24"/>
    <p:sldId id="363" r:id="rId25"/>
    <p:sldId id="375" r:id="rId26"/>
    <p:sldId id="364" r:id="rId27"/>
    <p:sldId id="365" r:id="rId28"/>
    <p:sldId id="367" r:id="rId29"/>
    <p:sldId id="372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1752" y="16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DF3E7C6-C9CA-4089-A553-275E1982B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398EA6-8FE3-4BCE-B6A8-508B0A27C7F8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73988C8-FA90-46B8-B16F-16B1E13B3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C96CC4-5B31-40CD-B384-477B7275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2803BA9-336C-40B8-B240-AE76B19D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5F754-A269-48A9-AF00-EE1AB4FE158B}" type="slidenum">
              <a:rPr lang="en-US" altLang="en-US" smtClean="0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18FFA9-F8CF-48E9-8DBD-7D20A0B41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D8A752-1AAD-4C50-BBDA-5D51338F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B8C0B8A-AD96-4A57-B567-49E824FF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09C86C-58BC-4607-981A-D231C591F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398BD5B-BC5C-4CDB-9D48-4CA967CB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C789749-18B6-4527-94FF-59E54FAC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A9510C-2BDE-4137-877F-7D3AEFD8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693E25-AC6E-41AC-A5E3-4037EB9E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66CBFBC-E533-4BF2-B5D5-3A45F5C1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7584299-1856-48BE-B736-7EC68096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E5BFC8-6F28-4BDE-8F1C-CE906E2B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5FF94ED2-DF55-4D1B-8DA2-07A842A2B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10074-6A37-4496-AE68-529FF68CD695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3D7B118-35EC-41E3-912A-ACD9C96F6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96523C0-C350-444A-B4E1-1329DD71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FA5AFAA5-5218-4C59-9B07-DF3DD016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0F8462-1483-480D-9499-599BDADC3331}" type="slidenum">
              <a:rPr lang="en-US" altLang="en-US" smtClean="0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72C3A4C-AD16-4898-8CE5-E59313D1A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024EE35-1071-4350-AC7A-2880808BA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CF84B4F2-9D3B-4B2F-BF96-A59F22577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FC7D05-D70C-4688-A6EC-0CAD37F60868}" type="slidenum">
              <a:rPr lang="en-US" altLang="en-US" smtClean="0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362FC63-0CF8-4F27-8D50-36C311771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5EA1D9E-4BA7-46A6-8A84-EDB8389F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94713BEE-C1CE-484C-819E-C7874EAB1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3D603-B8D2-4718-A866-542F17F0E42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58D9914-4AE8-433F-9B79-3F9210954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F60734-AFF9-4268-9BD1-9AFF6E1D6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3D8E3A22-255B-4013-9FAA-354F22808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384F79-FBB8-4CF0-ACB5-B2C4E81F4BD7}" type="slidenum">
              <a:rPr lang="en-US" altLang="en-US" smtClean="0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414BE9A-3487-46A0-8D93-908174E2B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50E0C92-CD42-45A7-9966-C095105AF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E5962F69-093A-408F-B384-7C8444BFC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6DE1FD-0744-4729-8EA7-07AB55511A72}" type="slidenum">
              <a:rPr lang="en-US" altLang="en-US" smtClean="0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F35BB1E-D520-47C0-8054-BC16A9F20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BD69566-D1C2-496F-B046-36CA881CC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F2B3D9C8-405E-4869-B7DA-C0EA2952C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09621-5A44-4CBF-82F9-AF59D7D29429}" type="slidenum">
              <a:rPr lang="en-US" altLang="en-US" smtClean="0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E4665BD-4253-40F1-BC78-DE8BBDAB7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6713D87-7305-49B3-91D0-F30C44637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825BBC46-A330-4F4A-B305-93B88114E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F1AA22-768A-4441-B4A7-7B9EE0F1CEA2}" type="slidenum">
              <a:rPr lang="en-US" altLang="en-US" smtClean="0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2C4AF6F-3A33-4B3D-A9C5-999D34DE6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3C39424-7CC6-4EAD-B6CC-B6829E4E3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5B7BA288-9799-4FCC-AA27-DAA56CA5F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D05454-0887-49D1-BB79-E16982FE9E04}" type="slidenum">
              <a:rPr lang="en-US" altLang="en-US" smtClean="0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5C74086-1C19-4246-8A2B-B6C7CCC34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E3FD3FF-5B29-43D0-9279-B7FF5B29F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BB938EB-EAE1-4FAC-BCB5-53974E688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9AA36B63-1BA8-465A-9F47-478166EC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3B691F4-8A83-4EB6-9CC2-A3360F1AD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EF4246C7-27CE-4111-80E3-59FD3BCD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998348D-9A8E-4A1B-A5CC-88DB5AB92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77410E8-14CB-430D-9C9B-CA14C8C01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CB3E8E7-C086-4355-9CE8-18739774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7150505-875B-411A-8576-2DD58804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2858C04-233B-4F84-8B85-EA895CEAF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7E4843CC-89D3-47B0-BBCC-C97C1F2F4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8E92A4A-A65D-4B54-AD1C-C891575A70C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EA9A240-C64D-4B73-B222-A2240BA2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0CE453-DC15-4BB2-AE60-001C258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D7109CB-1C1F-43A3-9D41-5E4A557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06B863-0953-4381-B842-DD977F05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639C405-F6E2-417F-8A27-5C09EB03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97C76FE8-CB55-4011-A0E6-A17B9BDC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CAE8C83-8EB2-41AB-A5F7-FA71986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1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5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16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3E799C5B-1F2C-4727-B04D-3C144142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7CAF9D1-07DE-4C40-A4D8-E9F6D37A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4D6D3A-1B1C-470E-BC9D-4C5D9690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0568D0-1118-430A-9D7C-4FADA870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540BB71-9BEC-4347-834F-C88CB02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DA1E9C4-BD61-4AC8-9022-3985C6D3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ECCE598-0798-4A43-9FF2-062E30A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67B8A227-8BCF-4192-8DD5-3E05B704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39D70C2C-1A21-48F2-880B-506452A6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8694D3-86E1-44FA-8516-8D3F5E0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1CD56B2-899D-4DC1-BFE5-E29F3D4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 &amp; Concurrency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AD927E8-64DE-4671-A690-608A4563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13537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FB1F3DE-869C-4D7F-9A3F-53A8F1DC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 altLang="en-US" dirty="0"/>
              <a:t>Types of parallelism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parallelism </a:t>
            </a:r>
            <a:r>
              <a:rPr lang="en-US" altLang="en-US" dirty="0"/>
              <a:t>– distributes subsets of the same data across multiple cores, same operation on each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F297ACC2-6415-49B5-B30C-3C6679A2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and Task Parallelism</a:t>
            </a: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id="{7C4056CB-23F8-4E11-9D19-A3540316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73200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0A3DCFF-94B3-4FFC-B2A6-FE43AD17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29606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A746B80-CDA4-4092-8028-5DF704038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Pthreads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 -purpose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Mac OS X</a:t>
            </a:r>
          </a:p>
          <a:p>
            <a:pPr lvl="1"/>
            <a:r>
              <a:rPr lang="en-US" altLang="en-US" dirty="0"/>
              <a:t>iOS</a:t>
            </a:r>
          </a:p>
          <a:p>
            <a:pPr lvl="1"/>
            <a:r>
              <a:rPr lang="en-US" altLang="en-US" dirty="0"/>
              <a:t>Android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7C60FED-BD89-4655-8023-6D89846C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62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Multithreading Models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986761F-3FB5-4AD0-B6CE-CA9BD246E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428C89C-D1C7-44B6-B4FD-1F83ABA1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D915EFA-C388-487C-B6EF-E8082705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</a:t>
            </a:r>
            <a:r>
              <a:rPr lang="en-US" altLang="en-US" dirty="0" err="1"/>
              <a:t>muticore</a:t>
            </a:r>
            <a:r>
              <a:rPr lang="en-US" altLang="en-US" dirty="0"/>
              <a:t>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GNU Portable Threads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4FBEFB0E-7F3F-4EF4-9827-FE005FB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353153-B94C-4BC4-A944-80F7FC0E3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6AC490D-7E71-499F-80A2-0817A449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A3ECDFD-78CA-4E72-9500-110C1790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r>
              <a:rPr lang="en-US" altLang="en-US" dirty="0"/>
              <a:t>Otherwise not very common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0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42" y="1233488"/>
            <a:ext cx="7703067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r>
              <a:rPr lang="en-US" altLang="en-US" dirty="0"/>
              <a:t>Two primary ways of implementing</a:t>
            </a:r>
          </a:p>
          <a:p>
            <a:pPr lvl="1"/>
            <a:r>
              <a:rPr lang="en-US" altLang="en-US" dirty="0"/>
              <a:t>Library entirely in user space</a:t>
            </a:r>
          </a:p>
          <a:p>
            <a:pPr lvl="1"/>
            <a:r>
              <a:rPr lang="en-US" altLang="en-US" dirty="0"/>
              <a:t>Kernel-level library supported by the 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2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Pthreads</a:t>
            </a:r>
            <a:endParaRPr lang="en-US" altLang="en-US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9DE6F01A-727E-4FA1-9360-3180865E3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33488"/>
            <a:ext cx="7613780" cy="4465637"/>
          </a:xfrm>
        </p:spPr>
        <p:txBody>
          <a:bodyPr/>
          <a:lstStyle/>
          <a:p>
            <a:r>
              <a:rPr lang="en-US" altLang="en-US" dirty="0"/>
              <a:t>May be provided either as user-level or kernel-level</a:t>
            </a:r>
          </a:p>
          <a:p>
            <a:r>
              <a:rPr lang="en-US" altLang="en-US" dirty="0"/>
              <a:t>A POSIX standard (IEEE 1003.1c) API for thread creation and synchronization</a:t>
            </a:r>
          </a:p>
          <a:p>
            <a:r>
              <a:rPr lang="en-US" altLang="en-US" b="1" i="1" dirty="0"/>
              <a:t>Specification</a:t>
            </a:r>
            <a:r>
              <a:rPr lang="en-US" altLang="en-US" dirty="0"/>
              <a:t>, not </a:t>
            </a:r>
            <a:r>
              <a:rPr lang="en-US" altLang="en-US" b="1" i="1" dirty="0"/>
              <a:t>implementation</a:t>
            </a:r>
            <a:endParaRPr lang="en-US" altLang="en-US" dirty="0"/>
          </a:p>
          <a:p>
            <a:r>
              <a:rPr lang="en-US" altLang="en-US" dirty="0"/>
              <a:t>API specifies behavior of the thread library, implementation is up to development of the library</a:t>
            </a:r>
          </a:p>
          <a:p>
            <a:r>
              <a:rPr lang="en-US" altLang="en-US" dirty="0"/>
              <a:t>Common in UNIX operating systems (Linux &amp; Mac OS X)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203D3746-8758-479C-93A3-DC90B12F6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E2970C8-8537-47B0-BAC1-E14D29076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  <a:p>
            <a:r>
              <a:rPr lang="en-US" altLang="en-US"/>
              <a:t>Multicore Programming</a:t>
            </a:r>
          </a:p>
          <a:p>
            <a:r>
              <a:rPr lang="en-US" altLang="en-US"/>
              <a:t>Multithreading Models</a:t>
            </a:r>
          </a:p>
          <a:p>
            <a:r>
              <a:rPr lang="en-US" altLang="en-US"/>
              <a:t>Thread Libraries</a:t>
            </a:r>
          </a:p>
          <a:p>
            <a:r>
              <a:rPr lang="en-US" altLang="en-US"/>
              <a:t>Implicit Threading</a:t>
            </a:r>
          </a:p>
          <a:p>
            <a:r>
              <a:rPr lang="en-US" altLang="en-US"/>
              <a:t>Threading Issues</a:t>
            </a:r>
          </a:p>
          <a:p>
            <a:r>
              <a:rPr lang="en-US" altLang="en-US"/>
              <a:t>Operating System Examples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0043C8C3-F0F7-45F5-8A7A-9650671B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275"/>
            <a:ext cx="8229600" cy="576262"/>
          </a:xfrm>
        </p:spPr>
        <p:txBody>
          <a:bodyPr/>
          <a:lstStyle/>
          <a:p>
            <a:r>
              <a:rPr lang="en-US" altLang="en-US" dirty="0" err="1"/>
              <a:t>Pthreads</a:t>
            </a:r>
            <a:r>
              <a:rPr lang="en-US" altLang="en-US" dirty="0"/>
              <a:t> Example</a:t>
            </a:r>
          </a:p>
        </p:txBody>
      </p:sp>
      <p:pic>
        <p:nvPicPr>
          <p:cNvPr id="46082" name="Picture 1">
            <a:extLst>
              <a:ext uri="{FF2B5EF4-FFF2-40B4-BE49-F238E27FC236}">
                <a16:creationId xmlns:a16="http://schemas.microsoft.com/office/drawing/2014/main" id="{9A3D775D-6FA1-4646-A7D2-CE6E80B5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949325"/>
            <a:ext cx="71374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245F2F6-2CCF-4D21-8E1F-CB638D27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 err="1"/>
              <a:t>Pthreads</a:t>
            </a:r>
            <a:r>
              <a:rPr lang="en-US" altLang="en-US" dirty="0"/>
              <a:t> Example (Cont.)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78685247-D5BA-441C-A8DF-77393E66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638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8F5BE787-1C90-443B-BF35-EC074EF99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6F51DC46-1491-4D2A-B267-43A725F22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2" y="1143000"/>
            <a:ext cx="7440645" cy="4483100"/>
          </a:xfrm>
        </p:spPr>
        <p:txBody>
          <a:bodyPr/>
          <a:lstStyle/>
          <a:p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r>
              <a:rPr lang="en-US" altLang="en-US" dirty="0"/>
              <a:t>Signal handling</a:t>
            </a:r>
          </a:p>
          <a:p>
            <a:pPr lvl="1"/>
            <a:r>
              <a:rPr lang="en-US" altLang="en-US" dirty="0"/>
              <a:t>Synchronous and asynchronous</a:t>
            </a:r>
            <a:endParaRPr lang="en-US" altLang="en-US" sz="800" dirty="0"/>
          </a:p>
          <a:p>
            <a:r>
              <a:rPr lang="en-US" altLang="en-US" dirty="0"/>
              <a:t>Thread cancellation of target thread</a:t>
            </a:r>
          </a:p>
          <a:p>
            <a:pPr lvl="1"/>
            <a:r>
              <a:rPr lang="en-US" altLang="en-US" dirty="0"/>
              <a:t>Asynchronous or deferred</a:t>
            </a:r>
            <a:endParaRPr lang="en-US" altLang="en-US" sz="800" dirty="0"/>
          </a:p>
          <a:p>
            <a:r>
              <a:rPr lang="en-US" altLang="en-US" dirty="0"/>
              <a:t>Thread-local storage</a:t>
            </a:r>
          </a:p>
          <a:p>
            <a:r>
              <a:rPr lang="en-US" altLang="en-US" dirty="0"/>
              <a:t>Scheduler Activations</a:t>
            </a:r>
          </a:p>
          <a:p>
            <a:endParaRPr lang="en-US" altLang="en-US" sz="800" dirty="0"/>
          </a:p>
          <a:p>
            <a:pPr lvl="1">
              <a:buFont typeface="Monotype Sorts" pitchFamily="-84" charset="2"/>
              <a:buNone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A79867A-2E93-4EF0-B105-A26BB11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04206"/>
            <a:ext cx="7569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Semantics of fork() and exec()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A843C793-C155-4716-B3E2-61F8E7272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56415" cy="4530725"/>
          </a:xfrm>
        </p:spPr>
        <p:txBody>
          <a:bodyPr/>
          <a:lstStyle/>
          <a:p>
            <a:r>
              <a:rPr lang="en-US" altLang="en-US"/>
              <a:t>Does </a:t>
            </a:r>
            <a:r>
              <a:rPr lang="en-US" altLang="en-US" b="1">
                <a:latin typeface="Courier New" panose="02070309020205020404" pitchFamily="49" charset="0"/>
              </a:rPr>
              <a:t>fork()</a:t>
            </a:r>
            <a:r>
              <a:rPr lang="en-US" altLang="en-US"/>
              <a:t>duplicate only the calling thread or all threads?</a:t>
            </a:r>
          </a:p>
          <a:p>
            <a:pPr lvl="1"/>
            <a:r>
              <a:rPr lang="en-US" altLang="en-US"/>
              <a:t>Some UNIXes have two versions of fork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exec() </a:t>
            </a:r>
            <a:r>
              <a:rPr lang="en-US" altLang="en-US"/>
              <a:t>usually works as normal – replace the running process including all threads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E38D4671-065E-48FB-994B-D2E5E93EB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4752EA8-B31F-42FC-AC88-93660F763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756" y="1164839"/>
            <a:ext cx="7719753" cy="5156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Signals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default handler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6878F364-9781-4DC9-A9A3-9DD34E5E6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09391F2-8D47-4F0C-960D-BFD5F96C0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7" y="1146175"/>
            <a:ext cx="7691761" cy="5156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5A4A892A-809A-4516-AB08-9E20E9A57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6237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E0ACA4C6-47F5-415C-B47D-5700AEF12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46175"/>
            <a:ext cx="7672031" cy="4430713"/>
          </a:xfrm>
        </p:spPr>
        <p:txBody>
          <a:bodyPr/>
          <a:lstStyle/>
          <a:p>
            <a:r>
              <a:rPr lang="en-US" altLang="en-US" dirty="0"/>
              <a:t>Terminating a thread before it has finished</a:t>
            </a:r>
          </a:p>
          <a:p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target thread</a:t>
            </a:r>
          </a:p>
          <a:p>
            <a:r>
              <a:rPr lang="en-US" altLang="en-US" dirty="0"/>
              <a:t>Two general approaches:</a:t>
            </a:r>
          </a:p>
          <a:p>
            <a:pPr lvl="1"/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/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r>
              <a:rPr lang="en-US" altLang="en-US" dirty="0" err="1"/>
              <a:t>Pthread</a:t>
            </a:r>
            <a:r>
              <a:rPr lang="en-US" altLang="en-US" dirty="0"/>
              <a:t> code to create and cancel a thread: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87043" name="Picture 1">
            <a:extLst>
              <a:ext uri="{FF2B5EF4-FFF2-40B4-BE49-F238E27FC236}">
                <a16:creationId xmlns:a16="http://schemas.microsoft.com/office/drawing/2014/main" id="{C3014C15-8D5D-4EBD-B07F-81007A227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4022725"/>
            <a:ext cx="394811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46D4A08B-A3B9-409D-9FF5-9A70E4A50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2868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D8769D7-C343-444C-A0E2-10A79AC9E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057275"/>
            <a:ext cx="7735078" cy="49625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cancellation point</a:t>
            </a:r>
          </a:p>
          <a:p>
            <a:pPr lvl="2">
              <a:defRPr/>
            </a:pPr>
            <a:r>
              <a:rPr lang="en-US" altLang="en-US" dirty="0"/>
              <a:t>i.e.,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89091" name="Picture 1">
            <a:extLst>
              <a:ext uri="{FF2B5EF4-FFF2-40B4-BE49-F238E27FC236}">
                <a16:creationId xmlns:a16="http://schemas.microsoft.com/office/drawing/2014/main" id="{45A1D62A-4B0A-490B-8A95-06E0D48B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963738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65E82D8D-F606-4BB6-910E-3E1D7A76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463" y="228830"/>
            <a:ext cx="75263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A8495397-A30B-4D32-9963-DA7E6469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17588"/>
            <a:ext cx="5316538" cy="4964112"/>
          </a:xfrm>
        </p:spPr>
        <p:txBody>
          <a:bodyPr/>
          <a:lstStyle/>
          <a:p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LWP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Appears to be a virtual processor on which process can schedule user thread to run</a:t>
            </a:r>
          </a:p>
          <a:p>
            <a:pPr lvl="1"/>
            <a:r>
              <a:rPr lang="en-US" altLang="en-US" dirty="0"/>
              <a:t>Each LWP attached to kernel thread</a:t>
            </a:r>
          </a:p>
          <a:p>
            <a:pPr lvl="1"/>
            <a:r>
              <a:rPr lang="en-US" altLang="en-US" dirty="0"/>
              <a:t>How many LWPs to create?</a:t>
            </a:r>
          </a:p>
          <a:p>
            <a:r>
              <a:rPr lang="en-US" altLang="en-US" dirty="0"/>
              <a:t>Scheduler activations provide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handler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thread library</a:t>
            </a:r>
          </a:p>
          <a:p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4211" name="Picture 1">
            <a:extLst>
              <a:ext uri="{FF2B5EF4-FFF2-40B4-BE49-F238E27FC236}">
                <a16:creationId xmlns:a16="http://schemas.microsoft.com/office/drawing/2014/main" id="{7DC26CCE-1C29-4F40-8E4C-6E777703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16175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1A4E1028-A5C4-45A4-B6C0-DFAAAFA6F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4FAEF8D-141E-4014-81C2-5AD32F55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69649437-64F3-4573-8F48-4963AC54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940550" cy="4530725"/>
          </a:xfrm>
        </p:spPr>
        <p:txBody>
          <a:bodyPr/>
          <a:lstStyle/>
          <a:p>
            <a:r>
              <a:rPr lang="en-US" altLang="en-US"/>
              <a:t>Identify the basic components of a thread, and contrast threads and processes</a:t>
            </a:r>
          </a:p>
          <a:p>
            <a:r>
              <a:rPr lang="en-US" altLang="en-US"/>
              <a:t>Describe the benefits and challenges of designng multithreaded applications</a:t>
            </a:r>
          </a:p>
          <a:p>
            <a:r>
              <a:rPr lang="en-US" altLang="en-US"/>
              <a:t>Illustrate different approaches to implicit threading including thread pools, fork-join, and Grand Central Dispatch</a:t>
            </a:r>
          </a:p>
          <a:p>
            <a:r>
              <a:rPr lang="en-US" altLang="en-US"/>
              <a:t>Describe how the Windows and Linux operating systems represent threads</a:t>
            </a:r>
          </a:p>
          <a:p>
            <a:r>
              <a:rPr lang="en-US" altLang="en-US"/>
              <a:t>Design multithreaded applications using the Pthreads, Java, and Windows threading APIs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/>
              <a:t>Most modern applications are multithreaded</a:t>
            </a:r>
          </a:p>
          <a:p>
            <a:r>
              <a:rPr lang="en-US" altLang="en-US"/>
              <a:t>Threads run within application</a:t>
            </a:r>
          </a:p>
          <a:p>
            <a:r>
              <a:rPr lang="en-US" altLang="en-US"/>
              <a:t>Multiple tasks with the application can be implemented by separate threads</a:t>
            </a:r>
          </a:p>
          <a:p>
            <a:pPr lvl="1"/>
            <a:r>
              <a:rPr lang="en-US" altLang="en-US"/>
              <a:t>Update display</a:t>
            </a:r>
          </a:p>
          <a:p>
            <a:pPr lvl="1"/>
            <a:r>
              <a:rPr lang="en-US" altLang="en-US"/>
              <a:t>Fetch data</a:t>
            </a:r>
          </a:p>
          <a:p>
            <a:pPr lvl="1"/>
            <a:r>
              <a:rPr lang="en-US" altLang="en-US"/>
              <a:t>Spell checking</a:t>
            </a:r>
          </a:p>
          <a:p>
            <a:pPr lvl="1"/>
            <a:r>
              <a:rPr lang="en-US" altLang="en-US"/>
              <a:t>Answer a network request</a:t>
            </a:r>
          </a:p>
          <a:p>
            <a:r>
              <a:rPr lang="en-US" altLang="en-US"/>
              <a:t>Process creation is heavy-weight while thread creation is light-weight</a:t>
            </a:r>
          </a:p>
          <a:p>
            <a:r>
              <a:rPr lang="en-US" altLang="en-US"/>
              <a:t>Can simplify code, increase efficiency</a:t>
            </a:r>
          </a:p>
          <a:p>
            <a:r>
              <a:rPr lang="en-US" altLang="en-US"/>
              <a:t>Kernels are generally multithreaded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E08425D-ED51-450A-B441-45E2EB4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688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06600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81242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EFC87E0-114C-4BFC-8B34-FD5EF6B87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DAE641A-82E5-4706-A422-7614EF0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22868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A7143B20-81F4-4C44-95F8-D8F686F2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2" y="1208088"/>
            <a:ext cx="7723188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</a:t>
            </a:r>
            <a:r>
              <a:rPr lang="en-US" altLang="en-US" dirty="0"/>
              <a:t> systems putting pressure on programmers, challenges include:</a:t>
            </a:r>
          </a:p>
          <a:p>
            <a:pPr lvl="1"/>
            <a:r>
              <a:rPr lang="en-US" altLang="en-US" b="1" dirty="0"/>
              <a:t>Dividing activities</a:t>
            </a:r>
          </a:p>
          <a:p>
            <a:pPr lvl="1"/>
            <a:r>
              <a:rPr lang="en-US" altLang="en-US" b="1" dirty="0"/>
              <a:t>Balance</a:t>
            </a:r>
          </a:p>
          <a:p>
            <a:pPr lvl="1"/>
            <a:r>
              <a:rPr lang="en-US" altLang="en-US" b="1" dirty="0"/>
              <a:t>Data splitting</a:t>
            </a:r>
          </a:p>
          <a:p>
            <a:pPr lvl="1"/>
            <a:r>
              <a:rPr lang="en-US" altLang="en-US" b="1" dirty="0"/>
              <a:t>Data dependency</a:t>
            </a:r>
          </a:p>
          <a:p>
            <a:pPr lvl="1"/>
            <a:r>
              <a:rPr lang="en-US" altLang="en-US" b="1" dirty="0"/>
              <a:t>Testing and debugging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9AFB161-ED93-4730-90CF-60C15CF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036A6A0-4CE5-4725-A8D1-F915FCFB1B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15825</TotalTime>
  <Words>1011</Words>
  <Application>Microsoft Macintosh PowerPoint</Application>
  <PresentationFormat>On-screen Show (4:3)</PresentationFormat>
  <Paragraphs>182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 &amp; Concurrency </vt:lpstr>
      <vt:lpstr>Outline</vt:lpstr>
      <vt:lpstr>Objectives</vt:lpstr>
      <vt:lpstr>Motivation</vt:lpstr>
      <vt:lpstr>Single and Multithreaded Processes</vt:lpstr>
      <vt:lpstr>Multithreaded Server Architecture</vt:lpstr>
      <vt:lpstr>Benefits</vt:lpstr>
      <vt:lpstr>Multicore Programming</vt:lpstr>
      <vt:lpstr>Concurrency vs. Parallelism</vt:lpstr>
      <vt:lpstr>Multicore Programming</vt:lpstr>
      <vt:lpstr>Data and Task Parallelism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Thread Libraries</vt:lpstr>
      <vt:lpstr>Pthreads</vt:lpstr>
      <vt:lpstr>Pthreads Example</vt:lpstr>
      <vt:lpstr>Pthreads Example (Cont.)</vt:lpstr>
      <vt:lpstr>Threading Issues</vt:lpstr>
      <vt:lpstr>Semantics of fork() and exec()</vt:lpstr>
      <vt:lpstr>Signal Handling</vt:lpstr>
      <vt:lpstr>Signal Handling (Cont.)</vt:lpstr>
      <vt:lpstr>Thread Cancellation</vt:lpstr>
      <vt:lpstr>Thread Cancellation (Cont.)</vt:lpstr>
      <vt:lpstr>Scheduler Activations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Microsoft Office User</cp:lastModifiedBy>
  <cp:revision>229</cp:revision>
  <cp:lastPrinted>2013-09-10T17:57:57Z</cp:lastPrinted>
  <dcterms:created xsi:type="dcterms:W3CDTF">2011-01-13T23:43:38Z</dcterms:created>
  <dcterms:modified xsi:type="dcterms:W3CDTF">2020-06-10T06:15:36Z</dcterms:modified>
</cp:coreProperties>
</file>