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1"/>
  </p:notesMasterIdLst>
  <p:handoutMasterIdLst>
    <p:handoutMasterId r:id="rId52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403" r:id="rId13"/>
    <p:sldId id="404" r:id="rId14"/>
    <p:sldId id="342" r:id="rId15"/>
    <p:sldId id="343" r:id="rId16"/>
    <p:sldId id="348" r:id="rId17"/>
    <p:sldId id="399" r:id="rId18"/>
    <p:sldId id="349" r:id="rId19"/>
    <p:sldId id="350" r:id="rId20"/>
    <p:sldId id="351" r:id="rId21"/>
    <p:sldId id="352" r:id="rId22"/>
    <p:sldId id="353" r:id="rId23"/>
    <p:sldId id="360" r:id="rId24"/>
    <p:sldId id="361" r:id="rId25"/>
    <p:sldId id="362" r:id="rId26"/>
    <p:sldId id="363" r:id="rId27"/>
    <p:sldId id="419" r:id="rId28"/>
    <p:sldId id="365" r:id="rId29"/>
    <p:sldId id="366" r:id="rId30"/>
    <p:sldId id="367" r:id="rId31"/>
    <p:sldId id="400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95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904" y="16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7928AB6-7C3B-4284-B62D-52F8811E9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F6CBA1-5D3E-43EC-A5A8-ECCA8CDA3AD6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3FCA68B-76DE-4E19-AFEB-C704D673A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A47A3-9678-4904-932E-9EDB75B03B2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DA20A22-D5AD-48A6-BFB6-E91F19D0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B366905-0837-46D1-8A35-E7D3946B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F30B147-5EF2-41FD-A336-400E42907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255C31-64E2-43F9-BBBD-9CEB59C57D5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2EF8695-F0C2-4FCB-9C59-377007B3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0CE4DCE-61B5-44FB-9697-E30B508F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F8059EB-C1F4-41C7-8BDD-788F7EBF2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13BD3-2B56-45D2-9EE3-2D6BA22F452A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8E480D-A895-4DA3-BB9A-E02ED49B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6BF19E-94FF-4012-BDC7-437E159A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D03251D-B2B5-4661-A4DC-47F05924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E53CD-0E68-44EA-8FA1-CA1DA7ACA031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816B22A-223C-46BB-B5D9-3EF020289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0F016C1-8C0F-4D11-B19D-1B0E182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408D356-8C72-4527-8A9E-B805AC785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4299F4-DE32-472A-828E-99AC97F85AD6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2E28FCD-1056-4D3D-9ACD-83965BCF1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10C43C3-A73A-42A6-A35F-C138D4AF4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160A673-73B6-4D0B-AE41-740079559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9055B3-7CA8-468D-80A4-EFD1891BDB98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EA9070E-1FCE-4DD4-AEED-61B1DD5C8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F3319BC-D57C-4115-A220-CA1578D2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16CDF5D-5DA4-4CFA-BCC7-390A2861E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ABF19-B1BB-4598-B75E-B058130364E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B5F106-41EE-4364-BF1E-20D5C6B2A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294DEFC-309C-4B8E-9AC7-318287BB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3F4BD51-7370-4471-9455-9FAA962FE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D35ECC-3C35-45A9-90FF-173B28872470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AB19387-36B0-44FF-A334-CD940F2A7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5F188A5-8C67-46D5-8035-90BDFED9F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05E2778-289B-4FA5-A492-109BEB533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7FBAA6-8447-4B86-94DA-8EBECE675900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9229461-A223-439E-9F67-F96DEE523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408816B-F76B-4AC2-A2E1-9FCADC0E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CC0926BF-5F58-45F3-886B-2FC15B7FF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89229-DE4E-445F-987B-9FB85B6EB635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7D4AAE1-3D09-4155-A61A-3F1F36C42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A985B6-3037-4C54-BA8E-73201FFC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95F55ED-CF22-47BB-A4F1-B460B1D8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3E603D-49B1-4296-AFD2-423EB8C53B4D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BC7AB09-93B9-4BA4-877E-3CCE3D14D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F8C03A3-1A3A-401F-BD0A-A1C0DA4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2E9F2BA-6286-4675-A574-E6B57F2B8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A63ADF-0873-41FA-9C34-062DC213BF4E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CB25B9E3-8879-4B53-9B9A-FE00C8F8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12CBF22-8D18-428E-9818-515DCCEEC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044D9D1-4022-4B17-AC3A-FC63E3105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53468A-38EB-46C6-BF85-948BB8C046E0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4DA4BF8-CC55-4E4C-B1AE-1BCAB50DA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2ECD0A4-9571-447C-BBD7-4957F744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A676750-B4D3-4F18-AA52-519F9E769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EE3CDB-421C-4E33-8E8E-873AD4598F3E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9B86B8A-9592-4F2B-88CC-5725A5D37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6A5A5C3-6C82-4C1B-950D-A1B6687A4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C44AEC8-02CE-442B-AD2A-963292252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EA03B-198F-4011-9BDC-983A5F1750D4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B237BFB-5094-48A6-8D1D-812AB43C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DCBE579-7F53-441F-BC12-B153F1DD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EEB3116-0A89-4DB2-9F89-097868556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3D6632-CA5F-4B56-8AD9-AB8805051578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4D3144-9169-4202-8CFC-05EBC6596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45851CC-2986-4769-9EDF-BD13E088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38E2BCC-6763-4F93-9A27-415FB4345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B9FD1-100D-4C2E-9427-0CDF0A2FB98D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627EDFF-B8C3-4BDD-9F08-8EF15D1B4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727F1191-666F-4ECF-896F-F12B93A3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95AA5DD-A159-4BC8-B0B4-62C228F8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A29CC0-F102-4AA1-A9A2-5E8696EDCEA1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118A2F-2588-4308-98F3-4C540E019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0D00539-4C19-4343-8F60-D0ECE1BC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869BB6A-A424-4A9F-8F08-9E5CED4A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D26438-1D7C-4B65-BD22-47AB5585AE9F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C562C5D-B6F1-410C-9C15-862B61F47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CCFBF8B-BAA5-4791-B56F-89AE8DECA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F69C08F-D0B7-4A7F-B4BC-CA12D73A0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09B2EB-74E1-4827-890E-11429954D163}" type="slidenum">
              <a:rPr lang="en-US" altLang="en-US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03BE3B8-8709-416F-955A-C1B867F72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E9933E8-7EB8-47B5-A34A-BA868C636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CCE4291-D714-4279-B2A7-8F16FBBE145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7EC0B7F-4FC3-4478-9027-E8EE05E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D394CA-65D6-4B9E-8B3A-820F32DF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B53706C-F40D-4391-BED3-927BEFA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DBF7E6E-01C9-4F8E-8169-2A534741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A712DA-57B7-4C35-AF2D-585D6C4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23FF6E01-B082-4987-9C4A-C0A440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35C5DFA-BB79-4089-88B7-D92F5341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3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AB84DD3-4A46-4765-841C-BF9DFC08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B8B9C40-FB55-4BC1-9678-A5A9E978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491697-DEDE-4F27-95FC-692C936D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5AC41D-CD6D-4AA1-A267-3D1BBA2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2C41C68-24EF-44DE-8ADF-44875718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DE0286C-F756-496E-ABEB-5613EE2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8630376-BF82-4C11-BC51-C4D2919A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051F425-51BF-47D4-98B0-661C9EA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A1B636A9-AB21-4ABC-8AA3-56D421424B4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623C3AB-13C0-4491-A41B-99C50D89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853500B-FBC1-47E1-B755-E9D8F229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96BDB3D-3FA1-40ED-87F9-5B98734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9:  Main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235762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236663"/>
            <a:ext cx="7702615" cy="4468812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853C0D-86FA-4ABD-BE59-06CB86C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5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630045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12FE82-FDC2-4B07-9892-9E8699A75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704690" cy="4484687"/>
          </a:xfrm>
        </p:spPr>
        <p:txBody>
          <a:bodyPr/>
          <a:lstStyle/>
          <a:p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r>
              <a:rPr lang="en-US" altLang="en-US" dirty="0"/>
              <a:t>The value in the relocation register is added to every address generated by a user process at the time it is sent to memory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:a16="http://schemas.microsoft.com/office/drawing/2014/main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237998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" y="113506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59CC23-F8F4-463E-94EA-C3BD81D92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4" y="1062038"/>
            <a:ext cx="7669764" cy="46609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system libraries and program code combined by the loader into the binary program image</a:t>
            </a:r>
          </a:p>
          <a:p>
            <a:r>
              <a:rPr lang="en-US" altLang="en-US" dirty="0"/>
              <a:t>Dynamic linking –linking postponed until execution time</a:t>
            </a:r>
            <a:endParaRPr lang="en-US" altLang="en-US" sz="800" dirty="0"/>
          </a:p>
          <a:p>
            <a:r>
              <a:rPr lang="en-US" altLang="en-US" dirty="0"/>
              <a:t>Small piece of code,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stub</a:t>
            </a:r>
            <a:r>
              <a:rPr lang="en-US" altLang="en-US" dirty="0"/>
              <a:t>, used to locate the appropriate memory-resident library routine</a:t>
            </a:r>
            <a:endParaRPr lang="en-US" altLang="en-US" sz="800" dirty="0"/>
          </a:p>
          <a:p>
            <a:r>
              <a:rPr lang="en-US" altLang="en-US" dirty="0"/>
              <a:t>Stub replaces itself with the address of the routine, and executes the routine</a:t>
            </a:r>
            <a:endParaRPr lang="en-US" altLang="en-US" sz="800" dirty="0"/>
          </a:p>
          <a:p>
            <a:r>
              <a:rPr lang="en-US" altLang="en-US" dirty="0"/>
              <a:t>Operating system checks if routine is in processes</a:t>
            </a:r>
            <a:r>
              <a:rPr lang="ja-JP" altLang="en-US" dirty="0"/>
              <a:t>’</a:t>
            </a:r>
            <a:r>
              <a:rPr lang="en-US" altLang="ja-JP" dirty="0"/>
              <a:t> memory address</a:t>
            </a:r>
          </a:p>
          <a:p>
            <a:pPr lvl="1"/>
            <a:r>
              <a:rPr lang="en-US" altLang="en-US" dirty="0"/>
              <a:t>If not in address space, add to address space</a:t>
            </a:r>
            <a:endParaRPr lang="en-US" altLang="en-US" sz="800" dirty="0"/>
          </a:p>
          <a:p>
            <a:r>
              <a:rPr lang="en-US" altLang="en-US" dirty="0"/>
              <a:t>Dynamic linking is particularly useful for libraries</a:t>
            </a:r>
            <a:endParaRPr lang="en-US" altLang="en-US" sz="800" dirty="0"/>
          </a:p>
          <a:p>
            <a:r>
              <a:rPr lang="en-US" altLang="en-US" dirty="0"/>
              <a:t>System also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libraries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Versioning may be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7913"/>
            <a:ext cx="7633413" cy="499110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93788"/>
            <a:ext cx="7605421" cy="499110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39788-E800-4271-88C5-165DD453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93" y="232005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Hardware Support for Relocation and Limit Registers</a:t>
            </a:r>
          </a:p>
        </p:txBody>
      </p:sp>
      <p:pic>
        <p:nvPicPr>
          <p:cNvPr id="20483" name="Picture 4" descr="8">
            <a:extLst>
              <a:ext uri="{FF2B5EF4-FFF2-40B4-BE49-F238E27FC236}">
                <a16:creationId xmlns:a16="http://schemas.microsoft.com/office/drawing/2014/main" id="{8B9138A6-75B5-441A-842E-43E123DF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sz="1600" dirty="0"/>
              <a:t>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600" dirty="0"/>
              <a:t>Process exiting frees its partition, adjacent free partitions combined</a:t>
            </a:r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446588"/>
            <a:ext cx="4899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C38B97-7795-4DED-B696-8AD40F968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9:  Memory Management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27F6F0-7B2E-46E8-AA4D-0BCC9683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203325"/>
            <a:ext cx="7678381" cy="4483100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Swapping</a:t>
            </a:r>
          </a:p>
          <a:p>
            <a:r>
              <a:rPr lang="en-US" altLang="en-US" dirty="0"/>
              <a:t>Example: The Intel 32 and 64-bit Architectures</a:t>
            </a:r>
          </a:p>
          <a:p>
            <a:r>
              <a:rPr lang="en-US" altLang="en-US" dirty="0"/>
              <a:t>Example: ARMv8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28713"/>
            <a:ext cx="7484706" cy="4764087"/>
          </a:xfrm>
        </p:spPr>
        <p:txBody>
          <a:bodyPr/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36379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3291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819" y="1673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32622"/>
            <a:ext cx="8229600" cy="576263"/>
          </a:xfrm>
        </p:spPr>
        <p:txBody>
          <a:bodyPr/>
          <a:lstStyle/>
          <a:p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138238"/>
            <a:ext cx="7604449" cy="4821237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014538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93" y="175468"/>
            <a:ext cx="7491607" cy="636588"/>
          </a:xfrm>
        </p:spPr>
        <p:txBody>
          <a:bodyPr/>
          <a:lstStyle/>
          <a:p>
            <a:r>
              <a:rPr lang="en-US" altLang="en-US" sz="26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96" y="1112044"/>
            <a:ext cx="7491607" cy="4633912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</a:p>
          <a:p>
            <a:r>
              <a:rPr lang="en-US" altLang="en-US" dirty="0"/>
              <a:t>Process size = 72,766 bytes</a:t>
            </a:r>
          </a:p>
          <a:p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  <a:p>
            <a:r>
              <a:rPr lang="en-US" altLang="en-US" dirty="0"/>
              <a:t>Worst case fragmentation = 1 frame – 1 byte</a:t>
            </a:r>
          </a:p>
          <a:p>
            <a:r>
              <a:rPr lang="en-US" altLang="en-US" dirty="0"/>
              <a:t>On average fragmentation = 1 / 2 frame size</a:t>
            </a:r>
          </a:p>
          <a:p>
            <a:r>
              <a:rPr lang="en-US" altLang="en-US" dirty="0"/>
              <a:t>So small frame sizes desirable?</a:t>
            </a:r>
          </a:p>
          <a:p>
            <a:r>
              <a:rPr lang="en-US" altLang="en-US" dirty="0"/>
              <a:t>But each page table entry takes memory to track</a:t>
            </a:r>
          </a:p>
          <a:p>
            <a:r>
              <a:rPr lang="en-US" altLang="en-US" dirty="0"/>
              <a:t>Page sizes growing over time</a:t>
            </a:r>
          </a:p>
          <a:p>
            <a:pPr lvl="1"/>
            <a:r>
              <a:rPr lang="en-US" altLang="en-US" dirty="0"/>
              <a:t>Solaris supports two page sizes – 8 KB and 4 MB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B8D04B-AD7F-49A8-9388-3AF72B45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05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5605CA-B522-4E77-8066-64E77643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6" y="1262063"/>
            <a:ext cx="7735078" cy="4440237"/>
          </a:xfrm>
        </p:spPr>
        <p:txBody>
          <a:bodyPr/>
          <a:lstStyle/>
          <a:p>
            <a:r>
              <a:rPr lang="en-US" altLang="en-US" dirty="0"/>
              <a:t>To provide a detailed description of various ways of organizing memory hardware</a:t>
            </a:r>
          </a:p>
          <a:p>
            <a:r>
              <a:rPr lang="en-US" altLang="en-US" dirty="0"/>
              <a:t>To discuss various memory-management techniques, </a:t>
            </a:r>
          </a:p>
          <a:p>
            <a:r>
              <a:rPr lang="en-US" altLang="en-US" dirty="0"/>
              <a:t>To provide a detailed description of the Intel Pentium, which supports both pure segmentation and segmentation with paging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F89E33-0E54-4551-A82B-37622A28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Page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578CE8-E6A7-4D4B-8099-B7E1B8DD6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4" y="1146175"/>
            <a:ext cx="7725746" cy="4686300"/>
          </a:xfrm>
        </p:spPr>
        <p:txBody>
          <a:bodyPr/>
          <a:lstStyle/>
          <a:p>
            <a:r>
              <a:rPr lang="en-US" altLang="en-US" dirty="0"/>
              <a:t>Page table is kept in main 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 / instruction</a:t>
            </a:r>
          </a:p>
          <a:p>
            <a:r>
              <a:rPr lang="en-US" altLang="en-US" dirty="0"/>
              <a:t>The two-memory access problem can be solved by the use of a special fast-lookup hardware cache called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translation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look-aside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TLBs</a:t>
            </a:r>
            <a:r>
              <a:rPr lang="en-US" altLang="en-US" dirty="0"/>
              <a:t>) (also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associative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30AB13-6435-4378-B830-FECCFE60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6" y="222674"/>
            <a:ext cx="836022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Translation Look-Aside Buffer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8310ED-D6D5-4E0C-8BB0-4E773523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101" y="1146175"/>
            <a:ext cx="7144399" cy="4606925"/>
          </a:xfrm>
        </p:spPr>
        <p:txBody>
          <a:bodyPr/>
          <a:lstStyle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/>
              <a:t>Otherwise need to flush at every context switch</a:t>
            </a:r>
          </a:p>
          <a:p>
            <a:r>
              <a:rPr lang="en-US" altLang="en-US" dirty="0"/>
              <a:t>TLBs typically small (64 to 1,024 entries)</a:t>
            </a:r>
          </a:p>
          <a:p>
            <a:r>
              <a:rPr lang="en-US" altLang="en-US" dirty="0"/>
              <a:t>On a TLB miss, value is loaded into the TLB for faster access next time</a:t>
            </a: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down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permanent fast access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>
            <a:extLst>
              <a:ext uri="{FF2B5EF4-FFF2-40B4-BE49-F238E27FC236}">
                <a16:creationId xmlns:a16="http://schemas.microsoft.com/office/drawing/2014/main" id="{A7C684B0-80FB-46D4-B8E4-5BAFFE7E2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Hardware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id="{E7B29C5B-AFCD-4031-B6DE-A755EE36A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211263"/>
            <a:ext cx="7735078" cy="4483100"/>
          </a:xfrm>
        </p:spPr>
        <p:txBody>
          <a:bodyPr/>
          <a:lstStyle/>
          <a:p>
            <a:r>
              <a:rPr lang="en-US" altLang="en-US" dirty="0"/>
              <a:t>Associative memory –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pPr marL="627063" lvl="1"/>
            <a:endParaRPr lang="en-US" altLang="en-US" dirty="0"/>
          </a:p>
        </p:txBody>
      </p:sp>
      <p:pic>
        <p:nvPicPr>
          <p:cNvPr id="34820" name="Picture 1">
            <a:extLst>
              <a:ext uri="{FF2B5EF4-FFF2-40B4-BE49-F238E27FC236}">
                <a16:creationId xmlns:a16="http://schemas.microsoft.com/office/drawing/2014/main" id="{1BA7F075-72DD-4E05-B0C4-AC7DAF33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693863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 With TLB</a:t>
            </a:r>
            <a:endParaRPr lang="en-US" altLang="en-US" sz="2400" dirty="0"/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0D2FCA98-0A3D-46E7-B9FC-5E2B1E86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1C10ED-0838-45BF-9D06-E530E5EF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Effective Access Time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1905E63-D1E4-48E6-BE3E-4EFB204C3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5" y="1231638"/>
            <a:ext cx="7772400" cy="483555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§"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Hit ratio – percentage of times that a page number is found in the  TLB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dirty="0">
                <a:sym typeface="Symbol" pitchFamily="18" charset="2"/>
              </a:rPr>
              <a:t>80% hit ratio means that we find the desired  page number  in the TLB 80% of the time.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Suppose that 10 nanoseconds to access memory. 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If we find the desired page in TLB then a mapped-memory access take 10 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Otherwise we need two memory access so it is 20 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Effective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Time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EAT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	               EAT = </a:t>
            </a:r>
            <a:r>
              <a:rPr lang="en-US" altLang="en-US" dirty="0">
                <a:sym typeface="Symbol" pitchFamily="18" charset="2"/>
              </a:rPr>
              <a:t>0.80 x 10 + 0.20 x 20 = 12 </a:t>
            </a:r>
            <a:r>
              <a:rPr lang="en-US" altLang="en-US" dirty="0"/>
              <a:t> nanoseconds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 implying 20% slowdown in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Consider  amore realistic hit ratio of 99%,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     EAT = 0.99 x 10 + 0.01 x 20 = 10.1ns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implying  only 1% slowdown in access time.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>
            <a:extLst>
              <a:ext uri="{FF2B5EF4-FFF2-40B4-BE49-F238E27FC236}">
                <a16:creationId xmlns:a16="http://schemas.microsoft.com/office/drawing/2014/main" id="{81EB7566-C4A8-46A0-8405-B237E989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</a:t>
            </a:r>
          </a:p>
        </p:txBody>
      </p:sp>
      <p:sp>
        <p:nvSpPr>
          <p:cNvPr id="37891" name="Rectangle 2051">
            <a:extLst>
              <a:ext uri="{FF2B5EF4-FFF2-40B4-BE49-F238E27FC236}">
                <a16:creationId xmlns:a16="http://schemas.microsoft.com/office/drawing/2014/main" id="{243E4155-B2C5-48A3-9386-D371D820E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5" y="1157288"/>
            <a:ext cx="7651102" cy="4468812"/>
          </a:xfrm>
        </p:spPr>
        <p:txBody>
          <a:bodyPr/>
          <a:lstStyle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</a:p>
          <a:p>
            <a:pPr lvl="1"/>
            <a:r>
              <a:rPr lang="en-US" altLang="en-US" dirty="0"/>
              <a:t>Or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Any violations result in a trap to the kernel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5B4E6-5DED-4B37-B9F1-D64E18F1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-95603"/>
            <a:ext cx="8112611" cy="9032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Valid (v) or Invalid (i) Bit In A Page Table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51286D0E-48B1-4A77-B77D-2A6859C8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21CA97-CF77-4743-9E98-4A047BEE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36A1277-493F-4EAE-9460-2793BEE19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13421"/>
            <a:ext cx="7734788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</a:p>
          <a:p>
            <a:pPr lvl="1"/>
            <a:r>
              <a:rPr lang="en-US" altLang="en-US" dirty="0"/>
              <a:t>One copy of read-only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reentrant</a:t>
            </a:r>
            <a:r>
              <a:rPr lang="en-US" altLang="en-US" dirty="0"/>
              <a:t>) code shared among processes (i.e., text editors, compilers, window systems)</a:t>
            </a:r>
          </a:p>
          <a:p>
            <a:pPr lvl="1"/>
            <a:r>
              <a:rPr lang="en-US" altLang="en-US" dirty="0"/>
              <a:t>Similar to multiple threads sharing the same process space</a:t>
            </a:r>
          </a:p>
          <a:p>
            <a:pPr lvl="1"/>
            <a:r>
              <a:rPr lang="en-US" altLang="en-US" dirty="0"/>
              <a:t>Also useful for interprocess communication if sharing of read-write pages is allowed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dirty="0"/>
              <a:t>Each process keeps a separate copy of the code and data</a:t>
            </a:r>
          </a:p>
          <a:p>
            <a:pPr lvl="1"/>
            <a:r>
              <a:rPr lang="en-US" altLang="en-US" dirty="0"/>
              <a:t>The pages for the private code and data can appear anywhere in the logical address space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18330E-1EFB-4794-938C-DE2C8EE9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4509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 Example</a:t>
            </a:r>
            <a:endParaRPr lang="en-US" altLang="en-US" sz="2400" dirty="0"/>
          </a:p>
        </p:txBody>
      </p:sp>
      <p:pic>
        <p:nvPicPr>
          <p:cNvPr id="40963" name="Picture 5" descr="W:\os-book\OS10\slide-dir\os-figures\9_14.jpg">
            <a:extLst>
              <a:ext uri="{FF2B5EF4-FFF2-40B4-BE49-F238E27FC236}">
                <a16:creationId xmlns:a16="http://schemas.microsoft.com/office/drawing/2014/main" id="{8CF5A6BC-36FF-41D3-9A9A-0B6C47B0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212850"/>
            <a:ext cx="397351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523499-02A6-403C-B92E-2686134F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Structure of the Page Table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1A38E1-D15D-4FD3-BA70-E6E5B690F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227138"/>
            <a:ext cx="7697755" cy="4483100"/>
          </a:xfrm>
        </p:spPr>
        <p:txBody>
          <a:bodyPr/>
          <a:lstStyle/>
          <a:p>
            <a:r>
              <a:rPr lang="en-US" altLang="en-US" dirty="0"/>
              <a:t>Memory structures for paging can get huge using straight-forward methods</a:t>
            </a:r>
          </a:p>
          <a:p>
            <a:pPr lvl="1"/>
            <a:r>
              <a:rPr lang="en-US" altLang="en-US" dirty="0"/>
              <a:t>Consider a 32-bit logical address space as on modern computers</a:t>
            </a:r>
          </a:p>
          <a:p>
            <a:pPr lvl="1"/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Page table would have 1 million entries (2</a:t>
            </a:r>
            <a:r>
              <a:rPr lang="en-US" altLang="en-US" baseline="30000" dirty="0"/>
              <a:t>32</a:t>
            </a:r>
            <a:r>
              <a:rPr lang="en-US" altLang="en-US" dirty="0"/>
              <a:t> / 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each entry is 4 bytes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each process 4 MB of physical address space for the  page table alone</a:t>
            </a:r>
          </a:p>
          <a:p>
            <a:pPr lvl="2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want to allocate that contiguously in main memory</a:t>
            </a:r>
          </a:p>
          <a:p>
            <a:pPr lvl="1"/>
            <a:r>
              <a:rPr lang="en-US" altLang="en-US" dirty="0"/>
              <a:t>One simple solution is to divide the page table into smaller units</a:t>
            </a:r>
          </a:p>
          <a:p>
            <a:pPr lvl="2"/>
            <a:r>
              <a:rPr lang="en-US" altLang="en-US" dirty="0"/>
              <a:t>Hierarchical Paging</a:t>
            </a:r>
          </a:p>
          <a:p>
            <a:pPr lvl="2"/>
            <a:r>
              <a:rPr lang="en-US" altLang="en-US" dirty="0"/>
              <a:t>Hashed Page Tables</a:t>
            </a:r>
          </a:p>
          <a:p>
            <a:pPr lvl="2"/>
            <a:r>
              <a:rPr lang="en-US" altLang="en-US" dirty="0"/>
              <a:t>Inverted Page 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ECC631-B67D-4C84-91B9-1CB22DA1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C6AC61F-C673-44E2-9D0D-2FBC263F8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31888"/>
            <a:ext cx="7489858" cy="1096962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r>
              <a:rPr lang="en-US" altLang="en-US" dirty="0"/>
              <a:t>A simple technique is a two-level page table</a:t>
            </a:r>
          </a:p>
          <a:p>
            <a:r>
              <a:rPr lang="en-US" altLang="en-US" dirty="0"/>
              <a:t>We then page the page table</a:t>
            </a:r>
          </a:p>
        </p:txBody>
      </p:sp>
      <p:pic>
        <p:nvPicPr>
          <p:cNvPr id="43012" name="Picture 4" descr="8">
            <a:extLst>
              <a:ext uri="{FF2B5EF4-FFF2-40B4-BE49-F238E27FC236}">
                <a16:creationId xmlns:a16="http://schemas.microsoft.com/office/drawing/2014/main" id="{68A9E96F-FF85-481A-9476-DF391FB2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76488"/>
            <a:ext cx="35782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19ECB7-9550-4722-A785-B672C25C6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23637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Paging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EEF2C6C-3F02-4E7D-8B00-6261CF45E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085850"/>
            <a:ext cx="7679093" cy="514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offset consisting of 10 bits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12-bit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Thus, a logical address is as follows: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dirty="0"/>
              <a:t>where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1</a:t>
            </a:r>
            <a:r>
              <a:rPr lang="en-US" altLang="en-US" dirty="0"/>
              <a:t> is an index into the outer page table, and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forward-mapped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</a:p>
        </p:txBody>
      </p:sp>
      <p:pic>
        <p:nvPicPr>
          <p:cNvPr id="44036" name="Picture 5" descr="W:\os-book\OS10\slide-dir\os-figures\in-9_3.jpg">
            <a:extLst>
              <a:ext uri="{FF2B5EF4-FFF2-40B4-BE49-F238E27FC236}">
                <a16:creationId xmlns:a16="http://schemas.microsoft.com/office/drawing/2014/main" id="{E5597039-CFAE-4A07-A550-C966E8BF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032250"/>
            <a:ext cx="40909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C333A82E-F8D0-4475-A297-B096B84C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36379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Address-Translation Scheme</a:t>
            </a:r>
            <a:endParaRPr lang="en-US" altLang="en-US" sz="2400" dirty="0"/>
          </a:p>
        </p:txBody>
      </p:sp>
      <p:pic>
        <p:nvPicPr>
          <p:cNvPr id="45059" name="Picture 1035">
            <a:extLst>
              <a:ext uri="{FF2B5EF4-FFF2-40B4-BE49-F238E27FC236}">
                <a16:creationId xmlns:a16="http://schemas.microsoft.com/office/drawing/2014/main" id="{13CF1B26-59FC-4992-8FE3-5FA6738A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58888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A0137AD-9BFB-4AF6-88F4-0341356C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5" y="155805"/>
            <a:ext cx="8229600" cy="576262"/>
          </a:xfrm>
        </p:spPr>
        <p:txBody>
          <a:bodyPr/>
          <a:lstStyle/>
          <a:p>
            <a:r>
              <a:rPr lang="en-US" altLang="en-US" dirty="0"/>
              <a:t>64-bit Logical Address Space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995B49D-2FA5-4651-BAD7-7BD98CB7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85" y="1130300"/>
            <a:ext cx="7596512" cy="50879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Even two-level paging scheme not sufficient</a:t>
            </a:r>
          </a:p>
          <a:p>
            <a:pPr>
              <a:defRPr/>
            </a:pPr>
            <a:r>
              <a:rPr lang="en-US" altLang="en-US" dirty="0"/>
              <a:t>If page size is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Then page table has 2</a:t>
            </a:r>
            <a:r>
              <a:rPr lang="en-US" altLang="en-US" baseline="30000" dirty="0"/>
              <a:t>52</a:t>
            </a:r>
            <a:r>
              <a:rPr lang="en-US" altLang="en-US" dirty="0"/>
              <a:t> entries</a:t>
            </a:r>
          </a:p>
          <a:p>
            <a:pPr lvl="1">
              <a:defRPr/>
            </a:pPr>
            <a:r>
              <a:rPr lang="en-US" altLang="en-US" dirty="0"/>
              <a:t>If two level scheme, inner page tables could be 2</a:t>
            </a:r>
            <a:r>
              <a:rPr lang="en-US" altLang="en-US" baseline="30000" dirty="0"/>
              <a:t>10</a:t>
            </a:r>
            <a:r>
              <a:rPr lang="en-US" altLang="en-US" dirty="0"/>
              <a:t> 4-byte entries</a:t>
            </a:r>
          </a:p>
          <a:p>
            <a:pPr lvl="1">
              <a:defRPr/>
            </a:pPr>
            <a:r>
              <a:rPr lang="en-US" altLang="en-US" dirty="0"/>
              <a:t>Address would look like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Outer page table has 2</a:t>
            </a:r>
            <a:r>
              <a:rPr lang="en-US" altLang="en-US" baseline="30000" dirty="0"/>
              <a:t>42</a:t>
            </a:r>
            <a:r>
              <a:rPr lang="en-US" altLang="en-US" dirty="0"/>
              <a:t> entries or 2</a:t>
            </a:r>
            <a:r>
              <a:rPr lang="en-US" altLang="en-US" baseline="30000" dirty="0"/>
              <a:t>44</a:t>
            </a:r>
            <a:r>
              <a:rPr lang="en-US" altLang="en-US" dirty="0"/>
              <a:t> bytes</a:t>
            </a:r>
          </a:p>
          <a:p>
            <a:pPr lvl="1">
              <a:defRPr/>
            </a:pPr>
            <a:r>
              <a:rPr lang="en-US" altLang="en-US" dirty="0"/>
              <a:t>One solution is to add a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</a:t>
            </a:r>
          </a:p>
          <a:p>
            <a:pPr lvl="1">
              <a:defRPr/>
            </a:pPr>
            <a:r>
              <a:rPr lang="en-US" altLang="en-US" dirty="0"/>
              <a:t>But in the following example the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 is still 2</a:t>
            </a:r>
            <a:r>
              <a:rPr lang="en-US" altLang="en-US" baseline="30000" dirty="0"/>
              <a:t>34</a:t>
            </a:r>
            <a:r>
              <a:rPr lang="en-US" altLang="en-US" dirty="0"/>
              <a:t> bytes in size</a:t>
            </a:r>
          </a:p>
          <a:p>
            <a:pPr lvl="2">
              <a:defRPr/>
            </a:pPr>
            <a:r>
              <a:rPr lang="en-US" altLang="en-US" dirty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46084" name="Picture 5" descr="W:\os-book\OS10\slide-dir\os-figures\in-9_5.jpg">
            <a:extLst>
              <a:ext uri="{FF2B5EF4-FFF2-40B4-BE49-F238E27FC236}">
                <a16:creationId xmlns:a16="http://schemas.microsoft.com/office/drawing/2014/main" id="{F2F6A35A-E5D7-44DA-A8DD-7A4A4C04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76588"/>
            <a:ext cx="37195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E72B140-73C1-45D7-A700-AF2CED785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144075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Three-level Paging Scheme</a:t>
            </a:r>
          </a:p>
        </p:txBody>
      </p:sp>
      <p:pic>
        <p:nvPicPr>
          <p:cNvPr id="47107" name="Picture 6">
            <a:extLst>
              <a:ext uri="{FF2B5EF4-FFF2-40B4-BE49-F238E27FC236}">
                <a16:creationId xmlns:a16="http://schemas.microsoft.com/office/drawing/2014/main" id="{7E3EC9BD-BFCB-4762-8CAD-CDA7B885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93813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>
            <a:extLst>
              <a:ext uri="{FF2B5EF4-FFF2-40B4-BE49-F238E27FC236}">
                <a16:creationId xmlns:a16="http://schemas.microsoft.com/office/drawing/2014/main" id="{0A0D3728-9A51-44F1-B179-28CC3F55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130550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2674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1141413"/>
            <a:ext cx="7626350" cy="4722812"/>
          </a:xfrm>
        </p:spPr>
        <p:txBody>
          <a:bodyPr/>
          <a:lstStyle/>
          <a:p>
            <a:r>
              <a:rPr lang="en-US" altLang="en-US" dirty="0"/>
              <a:t>Common in address spaces &gt; 32 bits</a:t>
            </a:r>
          </a:p>
          <a:p>
            <a:r>
              <a:rPr lang="en-US" altLang="en-US" dirty="0"/>
              <a:t>The virtual page number is hashed into a page table</a:t>
            </a:r>
          </a:p>
          <a:p>
            <a:pPr lvl="1"/>
            <a:r>
              <a:rPr lang="en-US" altLang="en-US" dirty="0"/>
              <a:t>This page table contains a chain of elements hashing to the same location</a:t>
            </a:r>
          </a:p>
          <a:p>
            <a:r>
              <a:rPr lang="en-US" altLang="en-US" dirty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/>
              <a:t>Virtual page numbers are compared in this chain searching for a match</a:t>
            </a:r>
          </a:p>
          <a:p>
            <a:pPr lvl="1"/>
            <a:r>
              <a:rPr lang="en-US" altLang="en-US" dirty="0"/>
              <a:t>If a match is found, the corresponding physical frame is extracted</a:t>
            </a:r>
          </a:p>
          <a:p>
            <a:r>
              <a:rPr lang="en-US" altLang="en-US" dirty="0"/>
              <a:t>Variation for 64-bit addresses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clustered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tables</a:t>
            </a:r>
          </a:p>
          <a:p>
            <a:pPr lvl="1"/>
            <a:r>
              <a:rPr lang="en-US" altLang="en-US" dirty="0"/>
              <a:t>Similar to hashed but each entry refers to several pages (such as 16) rather than 1</a:t>
            </a:r>
          </a:p>
          <a:p>
            <a:pPr lvl="1"/>
            <a:r>
              <a:rPr lang="en-US" altLang="en-US" dirty="0"/>
              <a:t>Especially useful for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sparse</a:t>
            </a:r>
            <a:r>
              <a:rPr lang="en-US" altLang="en-US" dirty="0"/>
              <a:t> address spaces (where memory references are non-contiguous and scattered)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A6FA55B-1C89-4FAF-8777-9EF53CBB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</a:t>
            </a:r>
            <a:endParaRPr lang="en-US" altLang="en-US" sz="2400" dirty="0"/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D2F7DD6F-2A50-4270-B701-86EE15BF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2EE1F7-80AE-4AE9-B1C5-B0DAB9FC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33C570-E431-49CB-92BC-66AFF909B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2525"/>
            <a:ext cx="7697755" cy="4792663"/>
          </a:xfrm>
        </p:spPr>
        <p:txBody>
          <a:bodyPr/>
          <a:lstStyle/>
          <a:p>
            <a:r>
              <a:rPr lang="en-US" altLang="en-US" dirty="0"/>
              <a:t>Rather than each process having a page table and keeping track of all possible logical pages, track all physical pages</a:t>
            </a:r>
          </a:p>
          <a:p>
            <a:r>
              <a:rPr lang="en-US" altLang="en-US" dirty="0"/>
              <a:t>One entry for each real page of memory</a:t>
            </a:r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dirty="0"/>
              <a:t>Use hash table to limit the search to one — or at most a few — page-table entries</a:t>
            </a:r>
          </a:p>
          <a:p>
            <a:pPr lvl="1"/>
            <a:r>
              <a:rPr lang="en-US" altLang="en-US" dirty="0"/>
              <a:t>TLB can accelerate access</a:t>
            </a:r>
          </a:p>
          <a:p>
            <a:r>
              <a:rPr lang="en-US" altLang="en-US" dirty="0"/>
              <a:t>But how to implement shared memory?</a:t>
            </a:r>
          </a:p>
          <a:p>
            <a:pPr lvl="1"/>
            <a:r>
              <a:rPr lang="en-US" altLang="en-US" dirty="0"/>
              <a:t>One mapping of a virtual address to the shared physical address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CA5047-53DC-42C0-8BA2-9A66CB1D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850" y="238549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 Architecture</a:t>
            </a:r>
            <a:endParaRPr lang="en-US" altLang="en-US" sz="2400" dirty="0"/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CD658555-7800-4FD5-8FAB-B83171CC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0ABA6F6-3348-45EF-9241-C55F4F2E5F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688424" cy="1690687"/>
          </a:xfrm>
        </p:spPr>
        <p:txBody>
          <a:bodyPr/>
          <a:lstStyle/>
          <a:p>
            <a:r>
              <a:rPr lang="en-US" altLang="en-US" dirty="0"/>
              <a:t>Need to censure that a process can only access those addresses in it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7172" name="Picture 5" descr="W:\os-book\OS10\slide-dir\os-figures\9_01.jpg">
            <a:extLst>
              <a:ext uri="{FF2B5EF4-FFF2-40B4-BE49-F238E27FC236}">
                <a16:creationId xmlns:a16="http://schemas.microsoft.com/office/drawing/2014/main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144588"/>
            <a:ext cx="7688424" cy="4926012"/>
          </a:xfrm>
        </p:spPr>
        <p:txBody>
          <a:bodyPr/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/>
            <a:r>
              <a:rPr kumimoji="0" lang="en-US" altLang="en-US" dirty="0"/>
              <a:t>Without support, must be loaded into address 0000</a:t>
            </a:r>
          </a:p>
          <a:p>
            <a:r>
              <a:rPr kumimoji="0" lang="en-US" altLang="en-US" dirty="0"/>
              <a:t>Inconvenient to have first user process physical address always at 0000 </a:t>
            </a:r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/>
            <a:r>
              <a:rPr kumimoji="0" lang="en-US" altLang="en-US" dirty="0"/>
              <a:t>Source code addresses usually symbolic</a:t>
            </a:r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/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</a:p>
          <a:p>
            <a:pPr lvl="2"/>
            <a:r>
              <a:rPr kumimoji="0" lang="en-US" altLang="en-US" dirty="0"/>
              <a:t>i.e., 74014</a:t>
            </a:r>
          </a:p>
          <a:p>
            <a:pPr lvl="1"/>
            <a:r>
              <a:rPr kumimoji="0" lang="en-US" altLang="en-US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dirty="0"/>
          </a:p>
          <a:p>
            <a:pPr lvl="1"/>
            <a:endParaRPr kumimoji="0"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692" y="346499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692" y="1334278"/>
            <a:ext cx="7665488" cy="3860736"/>
          </a:xfrm>
        </p:spPr>
        <p:txBody>
          <a:bodyPr/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705" y="239976"/>
            <a:ext cx="7632442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14362</TotalTime>
  <Words>2769</Words>
  <Application>Microsoft Macintosh PowerPoint</Application>
  <PresentationFormat>On-screen Show (4:3)</PresentationFormat>
  <Paragraphs>359</Paragraphs>
  <Slides>49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9:  Main Memory</vt:lpstr>
      <vt:lpstr>Chapter 9:  Memory Management</vt:lpstr>
      <vt:lpstr>Objectives</vt:lpstr>
      <vt:lpstr>Background</vt:lpstr>
      <vt:lpstr>Protection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(Cont.)</vt:lpstr>
      <vt:lpstr>Memory-Management Unit (Cont.)</vt:lpstr>
      <vt:lpstr>Dynamic Loading</vt:lpstr>
      <vt:lpstr>Dynamic Linking</vt:lpstr>
      <vt:lpstr>Contiguous Allocation</vt:lpstr>
      <vt:lpstr>Contiguous Allocation (Cont.)</vt:lpstr>
      <vt:lpstr>Hardware Support for Relocation and Limit Registers</vt:lpstr>
      <vt:lpstr> 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Hardware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End of Chapter 9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Microsoft Office User</cp:lastModifiedBy>
  <cp:revision>345</cp:revision>
  <cp:lastPrinted>2013-09-30T19:34:56Z</cp:lastPrinted>
  <dcterms:created xsi:type="dcterms:W3CDTF">2011-01-13T23:43:38Z</dcterms:created>
  <dcterms:modified xsi:type="dcterms:W3CDTF">2020-08-12T13:23:46Z</dcterms:modified>
</cp:coreProperties>
</file>