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6" r:id="rId3"/>
    <p:sldId id="257" r:id="rId4"/>
    <p:sldId id="335" r:id="rId5"/>
    <p:sldId id="336" r:id="rId6"/>
    <p:sldId id="337" r:id="rId7"/>
    <p:sldId id="338" r:id="rId8"/>
    <p:sldId id="339" r:id="rId9"/>
    <p:sldId id="340" r:id="rId10"/>
    <p:sldId id="341" r:id="rId11"/>
    <p:sldId id="395" r:id="rId12"/>
    <p:sldId id="342" r:id="rId13"/>
    <p:sldId id="343" r:id="rId14"/>
    <p:sldId id="392" r:id="rId15"/>
    <p:sldId id="344" r:id="rId16"/>
    <p:sldId id="345" r:id="rId17"/>
    <p:sldId id="346" r:id="rId18"/>
    <p:sldId id="347" r:id="rId19"/>
    <p:sldId id="393" r:id="rId20"/>
    <p:sldId id="348" r:id="rId21"/>
    <p:sldId id="349" r:id="rId22"/>
    <p:sldId id="350" r:id="rId23"/>
    <p:sldId id="351" r:id="rId24"/>
    <p:sldId id="353" r:id="rId25"/>
    <p:sldId id="394" r:id="rId26"/>
    <p:sldId id="354" r:id="rId27"/>
    <p:sldId id="355" r:id="rId28"/>
    <p:sldId id="356" r:id="rId29"/>
    <p:sldId id="357" r:id="rId30"/>
    <p:sldId id="358" r:id="rId31"/>
    <p:sldId id="359" r:id="rId32"/>
    <p:sldId id="360" r:id="rId33"/>
    <p:sldId id="361" r:id="rId34"/>
    <p:sldId id="362" r:id="rId35"/>
    <p:sldId id="363" r:id="rId36"/>
    <p:sldId id="36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E7B6C-E324-4196-9366-4593B0872755}" type="datetimeFigureOut">
              <a:rPr lang="en-US" smtClean="0"/>
              <a:t>19-Jun-23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50F09-E9B4-48B2-9037-EFE63F2466CB}" type="slidenum">
              <a:rPr lang="en-US" smtClean="0"/>
              <a:t>‹#›</a:t>
            </a:fld>
            <a:endParaRPr lang="en-US"/>
          </a:p>
        </p:txBody>
      </p:sp>
    </p:spTree>
    <p:extLst>
      <p:ext uri="{BB962C8B-B14F-4D97-AF65-F5344CB8AC3E}">
        <p14:creationId xmlns:p14="http://schemas.microsoft.com/office/powerpoint/2010/main" val="310080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a:p>
        </p:txBody>
      </p:sp>
      <p:sp>
        <p:nvSpPr>
          <p:cNvPr id="75780" name="Slide Number Placeholder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A2E9012-7F93-45E2-99D3-22D263E125AD}"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2247-E8BF-461A-6F7E-0F9D735CDF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EEB527-72F1-CB24-EFCD-89CFC7B0D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8BA3C8-431F-9720-C5C3-BBD7AF04C29F}"/>
              </a:ext>
            </a:extLst>
          </p:cNvPr>
          <p:cNvSpPr>
            <a:spLocks noGrp="1"/>
          </p:cNvSpPr>
          <p:nvPr>
            <p:ph type="dt" sz="half" idx="10"/>
          </p:nvPr>
        </p:nvSpPr>
        <p:spPr/>
        <p:txBody>
          <a:bodyPr/>
          <a:lstStyle/>
          <a:p>
            <a:fld id="{69E3CDED-A946-4EFE-AECC-EF705C3839D0}" type="datetimeFigureOut">
              <a:rPr lang="en-US" smtClean="0"/>
              <a:t>19-Jun-23</a:t>
            </a:fld>
            <a:endParaRPr lang="en-US"/>
          </a:p>
        </p:txBody>
      </p:sp>
      <p:sp>
        <p:nvSpPr>
          <p:cNvPr id="5" name="Footer Placeholder 4">
            <a:extLst>
              <a:ext uri="{FF2B5EF4-FFF2-40B4-BE49-F238E27FC236}">
                <a16:creationId xmlns:a16="http://schemas.microsoft.com/office/drawing/2014/main" id="{221ED4BB-EC42-7B0D-E38E-FB800F882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49584-4353-09D8-E72C-328D576C1E4D}"/>
              </a:ext>
            </a:extLst>
          </p:cNvPr>
          <p:cNvSpPr>
            <a:spLocks noGrp="1"/>
          </p:cNvSpPr>
          <p:nvPr>
            <p:ph type="sldNum" sz="quarter" idx="12"/>
          </p:nvPr>
        </p:nvSpPr>
        <p:spPr/>
        <p:txBody>
          <a:bodyPr/>
          <a:lstStyle/>
          <a:p>
            <a:fld id="{59BAC615-DA01-4A8B-AB7B-A2B5140C4BAF}" type="slidenum">
              <a:rPr lang="en-US" smtClean="0"/>
              <a:t>‹#›</a:t>
            </a:fld>
            <a:endParaRPr lang="en-US"/>
          </a:p>
        </p:txBody>
      </p:sp>
    </p:spTree>
    <p:extLst>
      <p:ext uri="{BB962C8B-B14F-4D97-AF65-F5344CB8AC3E}">
        <p14:creationId xmlns:p14="http://schemas.microsoft.com/office/powerpoint/2010/main" val="394923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1808-60B7-5715-D019-F259E6E3B3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C03E66-EE7A-0E7C-902C-FE08370FBF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BD22E-0A62-D855-7B6E-2986A833EB25}"/>
              </a:ext>
            </a:extLst>
          </p:cNvPr>
          <p:cNvSpPr>
            <a:spLocks noGrp="1"/>
          </p:cNvSpPr>
          <p:nvPr>
            <p:ph type="dt" sz="half" idx="10"/>
          </p:nvPr>
        </p:nvSpPr>
        <p:spPr/>
        <p:txBody>
          <a:bodyPr/>
          <a:lstStyle/>
          <a:p>
            <a:fld id="{69E3CDED-A946-4EFE-AECC-EF705C3839D0}" type="datetimeFigureOut">
              <a:rPr lang="en-US" smtClean="0"/>
              <a:t>19-Jun-23</a:t>
            </a:fld>
            <a:endParaRPr lang="en-US"/>
          </a:p>
        </p:txBody>
      </p:sp>
      <p:sp>
        <p:nvSpPr>
          <p:cNvPr id="5" name="Footer Placeholder 4">
            <a:extLst>
              <a:ext uri="{FF2B5EF4-FFF2-40B4-BE49-F238E27FC236}">
                <a16:creationId xmlns:a16="http://schemas.microsoft.com/office/drawing/2014/main" id="{DA0057F7-6B4C-1E4A-198D-51E530A78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79D48-0433-C056-661F-6C49F539308B}"/>
              </a:ext>
            </a:extLst>
          </p:cNvPr>
          <p:cNvSpPr>
            <a:spLocks noGrp="1"/>
          </p:cNvSpPr>
          <p:nvPr>
            <p:ph type="sldNum" sz="quarter" idx="12"/>
          </p:nvPr>
        </p:nvSpPr>
        <p:spPr/>
        <p:txBody>
          <a:bodyPr/>
          <a:lstStyle/>
          <a:p>
            <a:fld id="{59BAC615-DA01-4A8B-AB7B-A2B5140C4BAF}" type="slidenum">
              <a:rPr lang="en-US" smtClean="0"/>
              <a:t>‹#›</a:t>
            </a:fld>
            <a:endParaRPr lang="en-US"/>
          </a:p>
        </p:txBody>
      </p:sp>
    </p:spTree>
    <p:extLst>
      <p:ext uri="{BB962C8B-B14F-4D97-AF65-F5344CB8AC3E}">
        <p14:creationId xmlns:p14="http://schemas.microsoft.com/office/powerpoint/2010/main" val="193138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3DB993-1B5F-F4CD-A0B0-6B22B6EB6C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765CD7-CFA4-7E00-2D84-B7272B359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55641-E0A6-21A8-C5CA-EE8B0EB2F5A2}"/>
              </a:ext>
            </a:extLst>
          </p:cNvPr>
          <p:cNvSpPr>
            <a:spLocks noGrp="1"/>
          </p:cNvSpPr>
          <p:nvPr>
            <p:ph type="dt" sz="half" idx="10"/>
          </p:nvPr>
        </p:nvSpPr>
        <p:spPr/>
        <p:txBody>
          <a:bodyPr/>
          <a:lstStyle/>
          <a:p>
            <a:fld id="{69E3CDED-A946-4EFE-AECC-EF705C3839D0}" type="datetimeFigureOut">
              <a:rPr lang="en-US" smtClean="0"/>
              <a:t>19-Jun-23</a:t>
            </a:fld>
            <a:endParaRPr lang="en-US"/>
          </a:p>
        </p:txBody>
      </p:sp>
      <p:sp>
        <p:nvSpPr>
          <p:cNvPr id="5" name="Footer Placeholder 4">
            <a:extLst>
              <a:ext uri="{FF2B5EF4-FFF2-40B4-BE49-F238E27FC236}">
                <a16:creationId xmlns:a16="http://schemas.microsoft.com/office/drawing/2014/main" id="{118DAA6B-64D3-E303-60D5-5D6E9718D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490AB-25BB-DFBB-C92A-9E87D3FC4148}"/>
              </a:ext>
            </a:extLst>
          </p:cNvPr>
          <p:cNvSpPr>
            <a:spLocks noGrp="1"/>
          </p:cNvSpPr>
          <p:nvPr>
            <p:ph type="sldNum" sz="quarter" idx="12"/>
          </p:nvPr>
        </p:nvSpPr>
        <p:spPr/>
        <p:txBody>
          <a:bodyPr/>
          <a:lstStyle/>
          <a:p>
            <a:fld id="{59BAC615-DA01-4A8B-AB7B-A2B5140C4BAF}" type="slidenum">
              <a:rPr lang="en-US" smtClean="0"/>
              <a:t>‹#›</a:t>
            </a:fld>
            <a:endParaRPr lang="en-US"/>
          </a:p>
        </p:txBody>
      </p:sp>
    </p:spTree>
    <p:extLst>
      <p:ext uri="{BB962C8B-B14F-4D97-AF65-F5344CB8AC3E}">
        <p14:creationId xmlns:p14="http://schemas.microsoft.com/office/powerpoint/2010/main" val="418772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grpSp>
        <p:nvGrpSpPr>
          <p:cNvPr id="5" name="Group 15"/>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dirty="0">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dirty="0">
                <a:solidFill>
                  <a:schemeClr val="accent1">
                    <a:tint val="20000"/>
                  </a:schemeClr>
                </a:solidFill>
              </a:defRPr>
            </a:lvl1pPr>
            <a:extLst/>
          </a:lstStyle>
          <a:p>
            <a:pPr>
              <a:defRPr/>
            </a:pPr>
            <a:r>
              <a:rPr lang="en-US"/>
              <a:t>Information Technology Project Management, Sixth Edition</a:t>
            </a:r>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4CB1FDC-5C2B-466C-9B6E-3D4FEE634583}" type="slidenum">
              <a:rPr lang="en-US"/>
              <a:pPr>
                <a:defRPr/>
              </a:pPr>
              <a:t>‹#›</a:t>
            </a:fld>
            <a:endParaRPr lang="en-US" dirty="0"/>
          </a:p>
        </p:txBody>
      </p:sp>
    </p:spTree>
    <p:extLst>
      <p:ext uri="{BB962C8B-B14F-4D97-AF65-F5344CB8AC3E}">
        <p14:creationId xmlns:p14="http://schemas.microsoft.com/office/powerpoint/2010/main" val="7285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7315200" y="6492876"/>
            <a:ext cx="2133600" cy="365125"/>
          </a:xfrm>
          <a:prstGeom prst="rect">
            <a:avLst/>
          </a:prstGeom>
        </p:spPr>
        <p:txBody>
          <a:bodyPr anchor="b"/>
          <a:lstStyle>
            <a:lvl1pPr algn="l">
              <a:buFontTx/>
              <a:buNone/>
              <a:defRPr smtClean="0"/>
            </a:lvl1pPr>
          </a:lstStyle>
          <a:p>
            <a:pPr>
              <a:defRPr/>
            </a:pPr>
            <a:r>
              <a:rPr lang="en-US" sz="1200" dirty="0">
                <a:latin typeface="+mn-lt"/>
              </a:rPr>
              <a:t>Copyright 2009</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endParaRPr lang="en-US" dirty="0"/>
          </a:p>
        </p:txBody>
      </p:sp>
      <p:sp>
        <p:nvSpPr>
          <p:cNvPr id="5" name="Footer Placeholder 21"/>
          <p:cNvSpPr>
            <a:spLocks noGrp="1"/>
          </p:cNvSpPr>
          <p:nvPr>
            <p:ph type="ftr" sz="quarter" idx="10"/>
          </p:nvPr>
        </p:nvSpPr>
        <p:spPr>
          <a:xfrm>
            <a:off x="0" y="6492876"/>
            <a:ext cx="3454400" cy="365125"/>
          </a:xfrm>
        </p:spPr>
        <p:txBody>
          <a:bodyPr/>
          <a:lstStyle>
            <a:lvl1pPr algn="l">
              <a:buFontTx/>
              <a:buNone/>
              <a:defRPr sz="1200" dirty="0">
                <a:latin typeface="+mn-lt"/>
              </a:defRPr>
            </a:lvl1pPr>
          </a:lstStyle>
          <a:p>
            <a:pPr>
              <a:defRPr/>
            </a:pPr>
            <a:r>
              <a:rPr lang="en-US"/>
              <a:t>Information Technology Project Management, Sixth Edition</a:t>
            </a:r>
          </a:p>
        </p:txBody>
      </p:sp>
      <p:sp>
        <p:nvSpPr>
          <p:cNvPr id="6" name="Slide Number Placeholder 17"/>
          <p:cNvSpPr>
            <a:spLocks noGrp="1"/>
          </p:cNvSpPr>
          <p:nvPr>
            <p:ph type="sldNum" sz="quarter" idx="11"/>
          </p:nvPr>
        </p:nvSpPr>
        <p:spPr>
          <a:xfrm>
            <a:off x="11451168" y="6492876"/>
            <a:ext cx="740833" cy="365125"/>
          </a:xfrm>
        </p:spPr>
        <p:txBody>
          <a:bodyPr/>
          <a:lstStyle>
            <a:lvl1pPr>
              <a:buFontTx/>
              <a:buNone/>
              <a:defRPr sz="1200">
                <a:latin typeface="+mn-lt"/>
              </a:defRPr>
            </a:lvl1pPr>
          </a:lstStyle>
          <a:p>
            <a:pPr>
              <a:defRPr/>
            </a:pPr>
            <a:fld id="{2432B1BE-642B-468C-9435-A9E4173EC900}" type="slidenum">
              <a:rPr lang="en-US"/>
              <a:pPr>
                <a:defRPr/>
              </a:pPr>
              <a:t>‹#›</a:t>
            </a:fld>
            <a:endParaRPr lang="en-US" dirty="0"/>
          </a:p>
        </p:txBody>
      </p:sp>
    </p:spTree>
    <p:extLst>
      <p:ext uri="{BB962C8B-B14F-4D97-AF65-F5344CB8AC3E}">
        <p14:creationId xmlns:p14="http://schemas.microsoft.com/office/powerpoint/2010/main" val="3717136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dirty="0"/>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dirty="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dirty="0"/>
            </a:lvl1pPr>
            <a:extLst/>
          </a:lstStyle>
          <a:p>
            <a:pPr>
              <a:defRPr/>
            </a:pPr>
            <a:endParaRPr lang="en-US"/>
          </a:p>
        </p:txBody>
      </p:sp>
      <p:sp>
        <p:nvSpPr>
          <p:cNvPr id="7" name="Footer Placeholder 4"/>
          <p:cNvSpPr>
            <a:spLocks noGrp="1"/>
          </p:cNvSpPr>
          <p:nvPr>
            <p:ph type="ftr" sz="quarter" idx="11"/>
          </p:nvPr>
        </p:nvSpPr>
        <p:spPr/>
        <p:txBody>
          <a:bodyPr/>
          <a:lstStyle>
            <a:lvl1pPr>
              <a:defRPr dirty="0"/>
            </a:lvl1pPr>
            <a:extLst/>
          </a:lstStyle>
          <a:p>
            <a:pPr>
              <a:defRPr/>
            </a:pPr>
            <a:r>
              <a:rPr lang="en-US"/>
              <a:t>Information Technology Project Management, Sixth Edition</a:t>
            </a:r>
          </a:p>
        </p:txBody>
      </p:sp>
      <p:sp>
        <p:nvSpPr>
          <p:cNvPr id="8" name="Slide Number Placeholder 5"/>
          <p:cNvSpPr>
            <a:spLocks noGrp="1"/>
          </p:cNvSpPr>
          <p:nvPr>
            <p:ph type="sldNum" sz="quarter" idx="12"/>
          </p:nvPr>
        </p:nvSpPr>
        <p:spPr/>
        <p:txBody>
          <a:bodyPr/>
          <a:lstStyle>
            <a:lvl1pPr>
              <a:defRPr/>
            </a:lvl1pPr>
            <a:extLst/>
          </a:lstStyle>
          <a:p>
            <a:pPr>
              <a:defRPr/>
            </a:pPr>
            <a:fld id="{97BC1EE8-7B16-4C4F-A2D2-85A08538A516}" type="slidenum">
              <a:rPr lang="en-US"/>
              <a:pPr>
                <a:defRPr/>
              </a:pPr>
              <a:t>‹#›</a:t>
            </a:fld>
            <a:endParaRPr lang="en-US" dirty="0"/>
          </a:p>
        </p:txBody>
      </p:sp>
    </p:spTree>
    <p:extLst>
      <p:ext uri="{BB962C8B-B14F-4D97-AF65-F5344CB8AC3E}">
        <p14:creationId xmlns:p14="http://schemas.microsoft.com/office/powerpoint/2010/main" val="356926026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dirty="0"/>
            </a:lvl1pPr>
            <a:extLst/>
          </a:lstStyle>
          <a:p>
            <a:pPr>
              <a:defRPr/>
            </a:pPr>
            <a:endParaRPr lang="en-US"/>
          </a:p>
        </p:txBody>
      </p:sp>
      <p:sp>
        <p:nvSpPr>
          <p:cNvPr id="6" name="Footer Placeholder 5"/>
          <p:cNvSpPr>
            <a:spLocks noGrp="1"/>
          </p:cNvSpPr>
          <p:nvPr>
            <p:ph type="ftr" sz="quarter" idx="11"/>
          </p:nvPr>
        </p:nvSpPr>
        <p:spPr/>
        <p:txBody>
          <a:bodyPr/>
          <a:lstStyle>
            <a:lvl1pPr>
              <a:defRPr dirty="0"/>
            </a:lvl1pPr>
            <a:extLst/>
          </a:lstStyle>
          <a:p>
            <a:pPr>
              <a:defRPr/>
            </a:pPr>
            <a:r>
              <a:rPr lang="en-US"/>
              <a:t>Information Technology Project Management, Sixth Edition</a:t>
            </a:r>
          </a:p>
        </p:txBody>
      </p:sp>
      <p:sp>
        <p:nvSpPr>
          <p:cNvPr id="7" name="Slide Number Placeholder 6"/>
          <p:cNvSpPr>
            <a:spLocks noGrp="1"/>
          </p:cNvSpPr>
          <p:nvPr>
            <p:ph type="sldNum" sz="quarter" idx="12"/>
          </p:nvPr>
        </p:nvSpPr>
        <p:spPr/>
        <p:txBody>
          <a:bodyPr/>
          <a:lstStyle>
            <a:lvl1pPr>
              <a:defRPr/>
            </a:lvl1pPr>
            <a:extLst/>
          </a:lstStyle>
          <a:p>
            <a:pPr>
              <a:defRPr/>
            </a:pPr>
            <a:fld id="{6E3FFC26-2CAC-4BAC-9A20-60A6F84C0AB6}" type="slidenum">
              <a:rPr lang="en-US"/>
              <a:pPr>
                <a:defRPr/>
              </a:pPr>
              <a:t>‹#›</a:t>
            </a:fld>
            <a:endParaRPr lang="en-US" dirty="0"/>
          </a:p>
        </p:txBody>
      </p:sp>
    </p:spTree>
    <p:extLst>
      <p:ext uri="{BB962C8B-B14F-4D97-AF65-F5344CB8AC3E}">
        <p14:creationId xmlns:p14="http://schemas.microsoft.com/office/powerpoint/2010/main" val="357023700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dirty="0"/>
            </a:lvl1pPr>
            <a:extLst/>
          </a:lstStyle>
          <a:p>
            <a:pPr>
              <a:defRPr/>
            </a:pPr>
            <a:endParaRPr lang="en-US"/>
          </a:p>
        </p:txBody>
      </p:sp>
      <p:sp>
        <p:nvSpPr>
          <p:cNvPr id="8" name="Footer Placeholder 7"/>
          <p:cNvSpPr>
            <a:spLocks noGrp="1"/>
          </p:cNvSpPr>
          <p:nvPr>
            <p:ph type="ftr" sz="quarter" idx="11"/>
          </p:nvPr>
        </p:nvSpPr>
        <p:spPr/>
        <p:txBody>
          <a:bodyPr/>
          <a:lstStyle>
            <a:lvl1pPr>
              <a:defRPr dirty="0"/>
            </a:lvl1pPr>
            <a:extLst/>
          </a:lstStyle>
          <a:p>
            <a:pPr>
              <a:defRPr/>
            </a:pPr>
            <a:r>
              <a:rPr lang="en-US"/>
              <a:t>Information Technology Project Management, Sixth Edition</a:t>
            </a:r>
          </a:p>
        </p:txBody>
      </p:sp>
      <p:sp>
        <p:nvSpPr>
          <p:cNvPr id="9" name="Slide Number Placeholder 8"/>
          <p:cNvSpPr>
            <a:spLocks noGrp="1"/>
          </p:cNvSpPr>
          <p:nvPr>
            <p:ph type="sldNum" sz="quarter" idx="12"/>
          </p:nvPr>
        </p:nvSpPr>
        <p:spPr/>
        <p:txBody>
          <a:bodyPr/>
          <a:lstStyle>
            <a:lvl1pPr>
              <a:defRPr/>
            </a:lvl1pPr>
            <a:extLst/>
          </a:lstStyle>
          <a:p>
            <a:pPr>
              <a:defRPr/>
            </a:pPr>
            <a:fld id="{D426DEB8-CFAB-47CE-98B1-97FD981DAC98}" type="slidenum">
              <a:rPr lang="en-US"/>
              <a:pPr>
                <a:defRPr/>
              </a:pPr>
              <a:t>‹#›</a:t>
            </a:fld>
            <a:endParaRPr lang="en-US" dirty="0"/>
          </a:p>
        </p:txBody>
      </p:sp>
    </p:spTree>
    <p:extLst>
      <p:ext uri="{BB962C8B-B14F-4D97-AF65-F5344CB8AC3E}">
        <p14:creationId xmlns:p14="http://schemas.microsoft.com/office/powerpoint/2010/main" val="694408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dirty="0"/>
            </a:lvl1pPr>
            <a:extLst/>
          </a:lstStyle>
          <a:p>
            <a:pPr>
              <a:defRPr/>
            </a:pPr>
            <a:endParaRPr lang="en-US"/>
          </a:p>
        </p:txBody>
      </p:sp>
      <p:sp>
        <p:nvSpPr>
          <p:cNvPr id="4" name="Footer Placeholder 3"/>
          <p:cNvSpPr>
            <a:spLocks noGrp="1"/>
          </p:cNvSpPr>
          <p:nvPr>
            <p:ph type="ftr" sz="quarter" idx="11"/>
          </p:nvPr>
        </p:nvSpPr>
        <p:spPr/>
        <p:txBody>
          <a:bodyPr/>
          <a:lstStyle>
            <a:lvl1pPr>
              <a:defRPr dirty="0"/>
            </a:lvl1pPr>
            <a:extLst/>
          </a:lstStyle>
          <a:p>
            <a:pPr>
              <a:defRPr/>
            </a:pPr>
            <a:r>
              <a:rPr lang="en-US"/>
              <a:t>Information Technology Project Management, Sixth Edition</a:t>
            </a:r>
          </a:p>
        </p:txBody>
      </p:sp>
      <p:sp>
        <p:nvSpPr>
          <p:cNvPr id="5" name="Slide Number Placeholder 4"/>
          <p:cNvSpPr>
            <a:spLocks noGrp="1"/>
          </p:cNvSpPr>
          <p:nvPr>
            <p:ph type="sldNum" sz="quarter" idx="12"/>
          </p:nvPr>
        </p:nvSpPr>
        <p:spPr/>
        <p:txBody>
          <a:bodyPr/>
          <a:lstStyle>
            <a:lvl1pPr>
              <a:defRPr/>
            </a:lvl1pPr>
            <a:extLst/>
          </a:lstStyle>
          <a:p>
            <a:pPr>
              <a:defRPr/>
            </a:pPr>
            <a:fld id="{0BAA4160-6CE4-4867-9762-37647AB15EDF}" type="slidenum">
              <a:rPr lang="en-US"/>
              <a:pPr>
                <a:defRPr/>
              </a:pPr>
              <a:t>‹#›</a:t>
            </a:fld>
            <a:endParaRPr lang="en-US" dirty="0"/>
          </a:p>
        </p:txBody>
      </p:sp>
    </p:spTree>
    <p:extLst>
      <p:ext uri="{BB962C8B-B14F-4D97-AF65-F5344CB8AC3E}">
        <p14:creationId xmlns:p14="http://schemas.microsoft.com/office/powerpoint/2010/main" val="421309060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4" name="Slide Number Placeholder 17"/>
          <p:cNvSpPr>
            <a:spLocks noGrp="1"/>
          </p:cNvSpPr>
          <p:nvPr>
            <p:ph type="sldNum" sz="quarter" idx="12"/>
          </p:nvPr>
        </p:nvSpPr>
        <p:spPr/>
        <p:txBody>
          <a:bodyPr/>
          <a:lstStyle>
            <a:lvl1pPr>
              <a:defRPr/>
            </a:lvl1pPr>
          </a:lstStyle>
          <a:p>
            <a:pPr>
              <a:defRPr/>
            </a:pPr>
            <a:fld id="{65EC3044-23CF-46BC-B56D-E2F98D08FA2F}" type="slidenum">
              <a:rPr lang="en-US"/>
              <a:pPr>
                <a:defRPr/>
              </a:pPr>
              <a:t>‹#›</a:t>
            </a:fld>
            <a:endParaRPr lang="en-US" dirty="0"/>
          </a:p>
        </p:txBody>
      </p:sp>
    </p:spTree>
    <p:extLst>
      <p:ext uri="{BB962C8B-B14F-4D97-AF65-F5344CB8AC3E}">
        <p14:creationId xmlns:p14="http://schemas.microsoft.com/office/powerpoint/2010/main" val="1322182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dirty="0"/>
            </a:lvl1pPr>
            <a:extLst/>
          </a:lstStyle>
          <a:p>
            <a:pPr>
              <a:defRPr/>
            </a:pPr>
            <a:endParaRPr lang="en-US"/>
          </a:p>
        </p:txBody>
      </p:sp>
      <p:sp>
        <p:nvSpPr>
          <p:cNvPr id="6" name="Footer Placeholder 5"/>
          <p:cNvSpPr>
            <a:spLocks noGrp="1"/>
          </p:cNvSpPr>
          <p:nvPr>
            <p:ph type="ftr" sz="quarter" idx="11"/>
          </p:nvPr>
        </p:nvSpPr>
        <p:spPr/>
        <p:txBody>
          <a:bodyPr/>
          <a:lstStyle>
            <a:lvl1pPr>
              <a:defRPr dirty="0"/>
            </a:lvl1pPr>
            <a:extLst/>
          </a:lstStyle>
          <a:p>
            <a:pPr>
              <a:defRPr/>
            </a:pPr>
            <a:r>
              <a:rPr lang="en-US"/>
              <a:t>Information Technology Project Management, Sixth Edition</a:t>
            </a:r>
          </a:p>
        </p:txBody>
      </p:sp>
      <p:sp>
        <p:nvSpPr>
          <p:cNvPr id="7" name="Slide Number Placeholder 6"/>
          <p:cNvSpPr>
            <a:spLocks noGrp="1"/>
          </p:cNvSpPr>
          <p:nvPr>
            <p:ph type="sldNum" sz="quarter" idx="12"/>
          </p:nvPr>
        </p:nvSpPr>
        <p:spPr/>
        <p:txBody>
          <a:bodyPr/>
          <a:lstStyle>
            <a:lvl1pPr>
              <a:defRPr/>
            </a:lvl1pPr>
            <a:extLst/>
          </a:lstStyle>
          <a:p>
            <a:pPr>
              <a:defRPr/>
            </a:pPr>
            <a:fld id="{9463D89E-08C7-4555-ABEB-219D5AF1EF08}" type="slidenum">
              <a:rPr lang="en-US"/>
              <a:pPr>
                <a:defRPr/>
              </a:pPr>
              <a:t>‹#›</a:t>
            </a:fld>
            <a:endParaRPr lang="en-US" dirty="0"/>
          </a:p>
        </p:txBody>
      </p:sp>
    </p:spTree>
    <p:extLst>
      <p:ext uri="{BB962C8B-B14F-4D97-AF65-F5344CB8AC3E}">
        <p14:creationId xmlns:p14="http://schemas.microsoft.com/office/powerpoint/2010/main" val="33683863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786B-3543-3B1F-13A0-7E352EB67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DD2347-A5C6-8ABE-7005-83F7EF5945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12F25-A0A4-0C43-12DE-7439C0DFFEB5}"/>
              </a:ext>
            </a:extLst>
          </p:cNvPr>
          <p:cNvSpPr>
            <a:spLocks noGrp="1"/>
          </p:cNvSpPr>
          <p:nvPr>
            <p:ph type="dt" sz="half" idx="10"/>
          </p:nvPr>
        </p:nvSpPr>
        <p:spPr/>
        <p:txBody>
          <a:bodyPr/>
          <a:lstStyle/>
          <a:p>
            <a:fld id="{69E3CDED-A946-4EFE-AECC-EF705C3839D0}" type="datetimeFigureOut">
              <a:rPr lang="en-US" smtClean="0"/>
              <a:t>19-Jun-23</a:t>
            </a:fld>
            <a:endParaRPr lang="en-US"/>
          </a:p>
        </p:txBody>
      </p:sp>
      <p:sp>
        <p:nvSpPr>
          <p:cNvPr id="5" name="Footer Placeholder 4">
            <a:extLst>
              <a:ext uri="{FF2B5EF4-FFF2-40B4-BE49-F238E27FC236}">
                <a16:creationId xmlns:a16="http://schemas.microsoft.com/office/drawing/2014/main" id="{157C79B4-507E-AC8E-99EF-05010EAB7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6FADE-DE13-E944-1274-E24885AF8C2A}"/>
              </a:ext>
            </a:extLst>
          </p:cNvPr>
          <p:cNvSpPr>
            <a:spLocks noGrp="1"/>
          </p:cNvSpPr>
          <p:nvPr>
            <p:ph type="sldNum" sz="quarter" idx="12"/>
          </p:nvPr>
        </p:nvSpPr>
        <p:spPr/>
        <p:txBody>
          <a:bodyPr/>
          <a:lstStyle/>
          <a:p>
            <a:fld id="{59BAC615-DA01-4A8B-AB7B-A2B5140C4BAF}" type="slidenum">
              <a:rPr lang="en-US" smtClean="0"/>
              <a:t>‹#›</a:t>
            </a:fld>
            <a:endParaRPr lang="en-US"/>
          </a:p>
        </p:txBody>
      </p:sp>
    </p:spTree>
    <p:extLst>
      <p:ext uri="{BB962C8B-B14F-4D97-AF65-F5344CB8AC3E}">
        <p14:creationId xmlns:p14="http://schemas.microsoft.com/office/powerpoint/2010/main" val="1209746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954617" y="5002214"/>
            <a:ext cx="5069416"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dirty="0"/>
          </a:p>
        </p:txBody>
      </p:sp>
      <p:sp>
        <p:nvSpPr>
          <p:cNvPr id="6" name="Freeform 5"/>
          <p:cNvSpPr>
            <a:spLocks/>
          </p:cNvSpPr>
          <p:nvPr/>
        </p:nvSpPr>
        <p:spPr bwMode="auto">
          <a:xfrm>
            <a:off x="-71966" y="5784850"/>
            <a:ext cx="506941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dirty="0"/>
          </a:p>
        </p:txBody>
      </p:sp>
      <p:sp>
        <p:nvSpPr>
          <p:cNvPr id="7" name="Right Triangle 6"/>
          <p:cNvSpPr>
            <a:spLocks/>
          </p:cNvSpPr>
          <p:nvPr/>
        </p:nvSpPr>
        <p:spPr bwMode="auto">
          <a:xfrm>
            <a:off x="-8056" y="5791253"/>
            <a:ext cx="4536419"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dirty="0"/>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dirty="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dirty="0">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dirty="0">
                <a:solidFill>
                  <a:schemeClr val="tx1"/>
                </a:solidFill>
              </a:defRPr>
            </a:lvl1pPr>
            <a:extLst/>
          </a:lstStyle>
          <a:p>
            <a:pPr>
              <a:defRPr/>
            </a:pPr>
            <a:r>
              <a:rPr lang="en-US"/>
              <a:t>Information Technology Project Management, Sixth Edition</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4145E111-4347-4B94-B053-E8A3A69971EF}" type="slidenum">
              <a:rPr lang="en-US"/>
              <a:pPr>
                <a:defRPr/>
              </a:pPr>
              <a:t>‹#›</a:t>
            </a:fld>
            <a:endParaRPr lang="en-US" dirty="0"/>
          </a:p>
        </p:txBody>
      </p:sp>
    </p:spTree>
    <p:extLst>
      <p:ext uri="{BB962C8B-B14F-4D97-AF65-F5344CB8AC3E}">
        <p14:creationId xmlns:p14="http://schemas.microsoft.com/office/powerpoint/2010/main" val="317027899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17"/>
          <p:cNvSpPr>
            <a:spLocks noGrp="1"/>
          </p:cNvSpPr>
          <p:nvPr>
            <p:ph type="sldNum" sz="quarter" idx="12"/>
          </p:nvPr>
        </p:nvSpPr>
        <p:spPr/>
        <p:txBody>
          <a:bodyPr/>
          <a:lstStyle>
            <a:lvl1pPr>
              <a:defRPr/>
            </a:lvl1pPr>
          </a:lstStyle>
          <a:p>
            <a:pPr>
              <a:defRPr/>
            </a:pPr>
            <a:fld id="{9DB99665-BF2C-4AA3-85DC-EA66F65153F3}" type="slidenum">
              <a:rPr lang="en-US"/>
              <a:pPr>
                <a:defRPr/>
              </a:pPr>
              <a:t>‹#›</a:t>
            </a:fld>
            <a:endParaRPr lang="en-US" dirty="0"/>
          </a:p>
        </p:txBody>
      </p:sp>
    </p:spTree>
    <p:extLst>
      <p:ext uri="{BB962C8B-B14F-4D97-AF65-F5344CB8AC3E}">
        <p14:creationId xmlns:p14="http://schemas.microsoft.com/office/powerpoint/2010/main" val="3821272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Information Technology Project Management, Sixth Edition</a:t>
            </a:r>
          </a:p>
        </p:txBody>
      </p:sp>
      <p:sp>
        <p:nvSpPr>
          <p:cNvPr id="6" name="Slide Number Placeholder 17"/>
          <p:cNvSpPr>
            <a:spLocks noGrp="1"/>
          </p:cNvSpPr>
          <p:nvPr>
            <p:ph type="sldNum" sz="quarter" idx="12"/>
          </p:nvPr>
        </p:nvSpPr>
        <p:spPr/>
        <p:txBody>
          <a:bodyPr/>
          <a:lstStyle>
            <a:lvl1pPr>
              <a:defRPr/>
            </a:lvl1pPr>
          </a:lstStyle>
          <a:p>
            <a:pPr>
              <a:defRPr/>
            </a:pPr>
            <a:fld id="{A9D4D93E-78C8-45A7-A45D-41D59CBD2619}" type="slidenum">
              <a:rPr lang="en-US"/>
              <a:pPr>
                <a:defRPr/>
              </a:pPr>
              <a:t>‹#›</a:t>
            </a:fld>
            <a:endParaRPr lang="en-US" dirty="0"/>
          </a:p>
        </p:txBody>
      </p:sp>
    </p:spTree>
    <p:extLst>
      <p:ext uri="{BB962C8B-B14F-4D97-AF65-F5344CB8AC3E}">
        <p14:creationId xmlns:p14="http://schemas.microsoft.com/office/powerpoint/2010/main" val="2536732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1176000" cy="914400"/>
          </a:xfrm>
        </p:spPr>
        <p:txBody>
          <a:bodyPr/>
          <a:lstStyle/>
          <a:p>
            <a:r>
              <a:rPr lang="en-US"/>
              <a:t>Click to edit Master title style</a:t>
            </a:r>
          </a:p>
        </p:txBody>
      </p:sp>
      <p:sp>
        <p:nvSpPr>
          <p:cNvPr id="3" name="SmartArt Placeholder 2"/>
          <p:cNvSpPr>
            <a:spLocks noGrp="1"/>
          </p:cNvSpPr>
          <p:nvPr>
            <p:ph type="dgm" idx="1"/>
          </p:nvPr>
        </p:nvSpPr>
        <p:spPr>
          <a:xfrm>
            <a:off x="508000" y="1371600"/>
            <a:ext cx="11277600" cy="4724400"/>
          </a:xfrm>
        </p:spPr>
        <p:txBody>
          <a:bodyPr/>
          <a:lstStyle/>
          <a:p>
            <a:pPr lvl="0"/>
            <a:endParaRPr lang="en-US" noProof="0" dirty="0"/>
          </a:p>
        </p:txBody>
      </p:sp>
      <p:sp>
        <p:nvSpPr>
          <p:cNvPr id="4" name="Slide Number Placeholder 3"/>
          <p:cNvSpPr>
            <a:spLocks noGrp="1"/>
          </p:cNvSpPr>
          <p:nvPr>
            <p:ph type="sldNum" sz="quarter" idx="10"/>
          </p:nvPr>
        </p:nvSpPr>
        <p:spPr>
          <a:xfrm>
            <a:off x="10871200" y="6553200"/>
            <a:ext cx="1320800" cy="304800"/>
          </a:xfrm>
        </p:spPr>
        <p:txBody>
          <a:bodyPr/>
          <a:lstStyle>
            <a:lvl1pPr>
              <a:defRPr/>
            </a:lvl1pPr>
          </a:lstStyle>
          <a:p>
            <a:pPr>
              <a:defRPr/>
            </a:pPr>
            <a:fld id="{4C2904DA-C698-44C5-8D8F-F90A5847FD72}" type="slidenum">
              <a:rPr lang="en-US"/>
              <a:pPr>
                <a:defRPr/>
              </a:pPr>
              <a:t>‹#›</a:t>
            </a:fld>
            <a:endParaRPr lang="en-US" dirty="0"/>
          </a:p>
        </p:txBody>
      </p:sp>
      <p:sp>
        <p:nvSpPr>
          <p:cNvPr id="5" name="Footer Placeholder 4"/>
          <p:cNvSpPr>
            <a:spLocks noGrp="1"/>
          </p:cNvSpPr>
          <p:nvPr>
            <p:ph type="ftr" sz="quarter" idx="11"/>
          </p:nvPr>
        </p:nvSpPr>
        <p:spPr>
          <a:xfrm>
            <a:off x="0" y="6553200"/>
            <a:ext cx="7315200" cy="304800"/>
          </a:xfrm>
        </p:spPr>
        <p:txBody>
          <a:bodyPr/>
          <a:lstStyle>
            <a:lvl1pPr>
              <a:defRPr dirty="0"/>
            </a:lvl1pPr>
          </a:lstStyle>
          <a:p>
            <a:pPr>
              <a:defRPr/>
            </a:pPr>
            <a:r>
              <a:rPr lang="en-US"/>
              <a:t>Information Technology Project Management, Sixth Edition</a:t>
            </a:r>
          </a:p>
        </p:txBody>
      </p:sp>
    </p:spTree>
    <p:extLst>
      <p:ext uri="{BB962C8B-B14F-4D97-AF65-F5344CB8AC3E}">
        <p14:creationId xmlns:p14="http://schemas.microsoft.com/office/powerpoint/2010/main" val="2392856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1176000" cy="914400"/>
          </a:xfrm>
        </p:spPr>
        <p:txBody>
          <a:bodyPr/>
          <a:lstStyle/>
          <a:p>
            <a:r>
              <a:rPr lang="en-US"/>
              <a:t>Click to edit Master title style</a:t>
            </a:r>
          </a:p>
        </p:txBody>
      </p:sp>
      <p:sp>
        <p:nvSpPr>
          <p:cNvPr id="3" name="Table Placeholder 2"/>
          <p:cNvSpPr>
            <a:spLocks noGrp="1"/>
          </p:cNvSpPr>
          <p:nvPr>
            <p:ph type="tbl" idx="1"/>
          </p:nvPr>
        </p:nvSpPr>
        <p:spPr>
          <a:xfrm>
            <a:off x="508000" y="1371600"/>
            <a:ext cx="11277600" cy="4724400"/>
          </a:xfrm>
        </p:spPr>
        <p:txBody>
          <a:bodyPr/>
          <a:lstStyle/>
          <a:p>
            <a:pPr lvl="0"/>
            <a:endParaRPr lang="en-US" noProof="0" dirty="0"/>
          </a:p>
        </p:txBody>
      </p:sp>
      <p:sp>
        <p:nvSpPr>
          <p:cNvPr id="4" name="Slide Number Placeholder 3"/>
          <p:cNvSpPr>
            <a:spLocks noGrp="1"/>
          </p:cNvSpPr>
          <p:nvPr>
            <p:ph type="sldNum" sz="quarter" idx="10"/>
          </p:nvPr>
        </p:nvSpPr>
        <p:spPr>
          <a:xfrm>
            <a:off x="10871200" y="6553200"/>
            <a:ext cx="1320800" cy="304800"/>
          </a:xfrm>
        </p:spPr>
        <p:txBody>
          <a:bodyPr/>
          <a:lstStyle>
            <a:lvl1pPr>
              <a:defRPr/>
            </a:lvl1pPr>
          </a:lstStyle>
          <a:p>
            <a:pPr>
              <a:defRPr/>
            </a:pPr>
            <a:fld id="{06BB95F7-8021-4F75-83A7-2CF8375B2106}" type="slidenum">
              <a:rPr lang="en-US"/>
              <a:pPr>
                <a:defRPr/>
              </a:pPr>
              <a:t>‹#›</a:t>
            </a:fld>
            <a:endParaRPr lang="en-US" dirty="0"/>
          </a:p>
        </p:txBody>
      </p:sp>
      <p:sp>
        <p:nvSpPr>
          <p:cNvPr id="5" name="Footer Placeholder 4"/>
          <p:cNvSpPr>
            <a:spLocks noGrp="1"/>
          </p:cNvSpPr>
          <p:nvPr>
            <p:ph type="ftr" sz="quarter" idx="11"/>
          </p:nvPr>
        </p:nvSpPr>
        <p:spPr>
          <a:xfrm>
            <a:off x="0" y="6553200"/>
            <a:ext cx="7315200" cy="304800"/>
          </a:xfrm>
        </p:spPr>
        <p:txBody>
          <a:bodyPr/>
          <a:lstStyle>
            <a:lvl1pPr>
              <a:defRPr dirty="0"/>
            </a:lvl1pPr>
          </a:lstStyle>
          <a:p>
            <a:pPr>
              <a:defRPr/>
            </a:pPr>
            <a:r>
              <a:rPr lang="en-US"/>
              <a:t>Information Technology Project Management, Sixth Edition</a:t>
            </a:r>
          </a:p>
        </p:txBody>
      </p:sp>
    </p:spTree>
    <p:extLst>
      <p:ext uri="{BB962C8B-B14F-4D97-AF65-F5344CB8AC3E}">
        <p14:creationId xmlns:p14="http://schemas.microsoft.com/office/powerpoint/2010/main" val="930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D0895-2FDE-FFCE-21D0-BE90E00E65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FE69C7-EEBB-5925-98BC-C32A1368A8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0F5CD-AD80-AA38-DC9A-638247F6B0DE}"/>
              </a:ext>
            </a:extLst>
          </p:cNvPr>
          <p:cNvSpPr>
            <a:spLocks noGrp="1"/>
          </p:cNvSpPr>
          <p:nvPr>
            <p:ph type="dt" sz="half" idx="10"/>
          </p:nvPr>
        </p:nvSpPr>
        <p:spPr/>
        <p:txBody>
          <a:bodyPr/>
          <a:lstStyle/>
          <a:p>
            <a:fld id="{69E3CDED-A946-4EFE-AECC-EF705C3839D0}" type="datetimeFigureOut">
              <a:rPr lang="en-US" smtClean="0"/>
              <a:t>19-Jun-23</a:t>
            </a:fld>
            <a:endParaRPr lang="en-US"/>
          </a:p>
        </p:txBody>
      </p:sp>
      <p:sp>
        <p:nvSpPr>
          <p:cNvPr id="5" name="Footer Placeholder 4">
            <a:extLst>
              <a:ext uri="{FF2B5EF4-FFF2-40B4-BE49-F238E27FC236}">
                <a16:creationId xmlns:a16="http://schemas.microsoft.com/office/drawing/2014/main" id="{0D1BDE2A-22FB-0B5B-6F5C-3485DCC06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89B2D-EF4E-4018-D848-62152A0BD3E5}"/>
              </a:ext>
            </a:extLst>
          </p:cNvPr>
          <p:cNvSpPr>
            <a:spLocks noGrp="1"/>
          </p:cNvSpPr>
          <p:nvPr>
            <p:ph type="sldNum" sz="quarter" idx="12"/>
          </p:nvPr>
        </p:nvSpPr>
        <p:spPr/>
        <p:txBody>
          <a:bodyPr/>
          <a:lstStyle/>
          <a:p>
            <a:fld id="{59BAC615-DA01-4A8B-AB7B-A2B5140C4BAF}" type="slidenum">
              <a:rPr lang="en-US" smtClean="0"/>
              <a:t>‹#›</a:t>
            </a:fld>
            <a:endParaRPr lang="en-US"/>
          </a:p>
        </p:txBody>
      </p:sp>
    </p:spTree>
    <p:extLst>
      <p:ext uri="{BB962C8B-B14F-4D97-AF65-F5344CB8AC3E}">
        <p14:creationId xmlns:p14="http://schemas.microsoft.com/office/powerpoint/2010/main" val="119483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CB37-DBAA-6AFD-5FC7-B96C152F8C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AD5327-B4C9-9F82-1E32-6B3608C930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EB84A4-D7F2-5AB6-8FDF-B66B624855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8474B7-4A84-E0AB-0461-42E670ACC2DB}"/>
              </a:ext>
            </a:extLst>
          </p:cNvPr>
          <p:cNvSpPr>
            <a:spLocks noGrp="1"/>
          </p:cNvSpPr>
          <p:nvPr>
            <p:ph type="dt" sz="half" idx="10"/>
          </p:nvPr>
        </p:nvSpPr>
        <p:spPr/>
        <p:txBody>
          <a:bodyPr/>
          <a:lstStyle/>
          <a:p>
            <a:fld id="{69E3CDED-A946-4EFE-AECC-EF705C3839D0}" type="datetimeFigureOut">
              <a:rPr lang="en-US" smtClean="0"/>
              <a:t>19-Jun-23</a:t>
            </a:fld>
            <a:endParaRPr lang="en-US"/>
          </a:p>
        </p:txBody>
      </p:sp>
      <p:sp>
        <p:nvSpPr>
          <p:cNvPr id="6" name="Footer Placeholder 5">
            <a:extLst>
              <a:ext uri="{FF2B5EF4-FFF2-40B4-BE49-F238E27FC236}">
                <a16:creationId xmlns:a16="http://schemas.microsoft.com/office/drawing/2014/main" id="{B0D019D0-68CF-59F2-58E3-A50A4D265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32C88-52C3-EE92-E2DA-431C2928E251}"/>
              </a:ext>
            </a:extLst>
          </p:cNvPr>
          <p:cNvSpPr>
            <a:spLocks noGrp="1"/>
          </p:cNvSpPr>
          <p:nvPr>
            <p:ph type="sldNum" sz="quarter" idx="12"/>
          </p:nvPr>
        </p:nvSpPr>
        <p:spPr/>
        <p:txBody>
          <a:bodyPr/>
          <a:lstStyle/>
          <a:p>
            <a:fld id="{59BAC615-DA01-4A8B-AB7B-A2B5140C4BAF}" type="slidenum">
              <a:rPr lang="en-US" smtClean="0"/>
              <a:t>‹#›</a:t>
            </a:fld>
            <a:endParaRPr lang="en-US"/>
          </a:p>
        </p:txBody>
      </p:sp>
    </p:spTree>
    <p:extLst>
      <p:ext uri="{BB962C8B-B14F-4D97-AF65-F5344CB8AC3E}">
        <p14:creationId xmlns:p14="http://schemas.microsoft.com/office/powerpoint/2010/main" val="73238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3227-2C2C-8F2B-B517-6AB0D2D32A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D3DEA4-7B27-A69B-F8E6-7DF61E616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31AD02-A635-A8DC-790A-F31E5C85B6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B47367-9EAC-86CC-5B84-75315D46A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E7A9D-5194-BDC8-06F2-2B2B5CDD5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FAD210-4691-F6BC-FCCC-2D2F345E0A54}"/>
              </a:ext>
            </a:extLst>
          </p:cNvPr>
          <p:cNvSpPr>
            <a:spLocks noGrp="1"/>
          </p:cNvSpPr>
          <p:nvPr>
            <p:ph type="dt" sz="half" idx="10"/>
          </p:nvPr>
        </p:nvSpPr>
        <p:spPr/>
        <p:txBody>
          <a:bodyPr/>
          <a:lstStyle/>
          <a:p>
            <a:fld id="{69E3CDED-A946-4EFE-AECC-EF705C3839D0}" type="datetimeFigureOut">
              <a:rPr lang="en-US" smtClean="0"/>
              <a:t>19-Jun-23</a:t>
            </a:fld>
            <a:endParaRPr lang="en-US"/>
          </a:p>
        </p:txBody>
      </p:sp>
      <p:sp>
        <p:nvSpPr>
          <p:cNvPr id="8" name="Footer Placeholder 7">
            <a:extLst>
              <a:ext uri="{FF2B5EF4-FFF2-40B4-BE49-F238E27FC236}">
                <a16:creationId xmlns:a16="http://schemas.microsoft.com/office/drawing/2014/main" id="{B96E40C7-6653-49A0-E9A6-99FA47855F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143C5-C66C-1099-D5BF-53EE6C616373}"/>
              </a:ext>
            </a:extLst>
          </p:cNvPr>
          <p:cNvSpPr>
            <a:spLocks noGrp="1"/>
          </p:cNvSpPr>
          <p:nvPr>
            <p:ph type="sldNum" sz="quarter" idx="12"/>
          </p:nvPr>
        </p:nvSpPr>
        <p:spPr/>
        <p:txBody>
          <a:bodyPr/>
          <a:lstStyle/>
          <a:p>
            <a:fld id="{59BAC615-DA01-4A8B-AB7B-A2B5140C4BAF}" type="slidenum">
              <a:rPr lang="en-US" smtClean="0"/>
              <a:t>‹#›</a:t>
            </a:fld>
            <a:endParaRPr lang="en-US"/>
          </a:p>
        </p:txBody>
      </p:sp>
    </p:spTree>
    <p:extLst>
      <p:ext uri="{BB962C8B-B14F-4D97-AF65-F5344CB8AC3E}">
        <p14:creationId xmlns:p14="http://schemas.microsoft.com/office/powerpoint/2010/main" val="2914137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2735-211B-9A22-8AE2-160F42755A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D62AFA-27B9-CC2A-B1FB-110F05503B4E}"/>
              </a:ext>
            </a:extLst>
          </p:cNvPr>
          <p:cNvSpPr>
            <a:spLocks noGrp="1"/>
          </p:cNvSpPr>
          <p:nvPr>
            <p:ph type="dt" sz="half" idx="10"/>
          </p:nvPr>
        </p:nvSpPr>
        <p:spPr/>
        <p:txBody>
          <a:bodyPr/>
          <a:lstStyle/>
          <a:p>
            <a:fld id="{69E3CDED-A946-4EFE-AECC-EF705C3839D0}" type="datetimeFigureOut">
              <a:rPr lang="en-US" smtClean="0"/>
              <a:t>19-Jun-23</a:t>
            </a:fld>
            <a:endParaRPr lang="en-US"/>
          </a:p>
        </p:txBody>
      </p:sp>
      <p:sp>
        <p:nvSpPr>
          <p:cNvPr id="4" name="Footer Placeholder 3">
            <a:extLst>
              <a:ext uri="{FF2B5EF4-FFF2-40B4-BE49-F238E27FC236}">
                <a16:creationId xmlns:a16="http://schemas.microsoft.com/office/drawing/2014/main" id="{83C80394-0DAD-015E-DDB9-7E007E24A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FF0643-ADD7-70A7-0EC1-FEFCDD5F8C09}"/>
              </a:ext>
            </a:extLst>
          </p:cNvPr>
          <p:cNvSpPr>
            <a:spLocks noGrp="1"/>
          </p:cNvSpPr>
          <p:nvPr>
            <p:ph type="sldNum" sz="quarter" idx="12"/>
          </p:nvPr>
        </p:nvSpPr>
        <p:spPr/>
        <p:txBody>
          <a:bodyPr/>
          <a:lstStyle/>
          <a:p>
            <a:fld id="{59BAC615-DA01-4A8B-AB7B-A2B5140C4BAF}" type="slidenum">
              <a:rPr lang="en-US" smtClean="0"/>
              <a:t>‹#›</a:t>
            </a:fld>
            <a:endParaRPr lang="en-US"/>
          </a:p>
        </p:txBody>
      </p:sp>
    </p:spTree>
    <p:extLst>
      <p:ext uri="{BB962C8B-B14F-4D97-AF65-F5344CB8AC3E}">
        <p14:creationId xmlns:p14="http://schemas.microsoft.com/office/powerpoint/2010/main" val="67924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50804-D3B9-3A39-0768-A207619E1B96}"/>
              </a:ext>
            </a:extLst>
          </p:cNvPr>
          <p:cNvSpPr>
            <a:spLocks noGrp="1"/>
          </p:cNvSpPr>
          <p:nvPr>
            <p:ph type="dt" sz="half" idx="10"/>
          </p:nvPr>
        </p:nvSpPr>
        <p:spPr/>
        <p:txBody>
          <a:bodyPr/>
          <a:lstStyle/>
          <a:p>
            <a:fld id="{69E3CDED-A946-4EFE-AECC-EF705C3839D0}" type="datetimeFigureOut">
              <a:rPr lang="en-US" smtClean="0"/>
              <a:t>19-Jun-23</a:t>
            </a:fld>
            <a:endParaRPr lang="en-US"/>
          </a:p>
        </p:txBody>
      </p:sp>
      <p:sp>
        <p:nvSpPr>
          <p:cNvPr id="3" name="Footer Placeholder 2">
            <a:extLst>
              <a:ext uri="{FF2B5EF4-FFF2-40B4-BE49-F238E27FC236}">
                <a16:creationId xmlns:a16="http://schemas.microsoft.com/office/drawing/2014/main" id="{E8377F70-40A8-4CB5-64BA-C367E0281C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AFDD97-72D3-05DD-1B4B-22521EC1E44D}"/>
              </a:ext>
            </a:extLst>
          </p:cNvPr>
          <p:cNvSpPr>
            <a:spLocks noGrp="1"/>
          </p:cNvSpPr>
          <p:nvPr>
            <p:ph type="sldNum" sz="quarter" idx="12"/>
          </p:nvPr>
        </p:nvSpPr>
        <p:spPr/>
        <p:txBody>
          <a:bodyPr/>
          <a:lstStyle/>
          <a:p>
            <a:fld id="{59BAC615-DA01-4A8B-AB7B-A2B5140C4BAF}" type="slidenum">
              <a:rPr lang="en-US" smtClean="0"/>
              <a:t>‹#›</a:t>
            </a:fld>
            <a:endParaRPr lang="en-US"/>
          </a:p>
        </p:txBody>
      </p:sp>
    </p:spTree>
    <p:extLst>
      <p:ext uri="{BB962C8B-B14F-4D97-AF65-F5344CB8AC3E}">
        <p14:creationId xmlns:p14="http://schemas.microsoft.com/office/powerpoint/2010/main" val="34828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3FF0-8254-46BA-39D4-8FB50DF80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E9B2D1-AD4C-3E83-23BF-D98BA31E7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1C5DC0-6AC4-561B-A650-061E428E4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18057-F007-AFE2-ADD7-85DF5A5B091D}"/>
              </a:ext>
            </a:extLst>
          </p:cNvPr>
          <p:cNvSpPr>
            <a:spLocks noGrp="1"/>
          </p:cNvSpPr>
          <p:nvPr>
            <p:ph type="dt" sz="half" idx="10"/>
          </p:nvPr>
        </p:nvSpPr>
        <p:spPr/>
        <p:txBody>
          <a:bodyPr/>
          <a:lstStyle/>
          <a:p>
            <a:fld id="{69E3CDED-A946-4EFE-AECC-EF705C3839D0}" type="datetimeFigureOut">
              <a:rPr lang="en-US" smtClean="0"/>
              <a:t>19-Jun-23</a:t>
            </a:fld>
            <a:endParaRPr lang="en-US"/>
          </a:p>
        </p:txBody>
      </p:sp>
      <p:sp>
        <p:nvSpPr>
          <p:cNvPr id="6" name="Footer Placeholder 5">
            <a:extLst>
              <a:ext uri="{FF2B5EF4-FFF2-40B4-BE49-F238E27FC236}">
                <a16:creationId xmlns:a16="http://schemas.microsoft.com/office/drawing/2014/main" id="{668356A4-EE8F-A451-A69A-E62620EC4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C75F6-6DA0-54D7-520D-E1041EC1F72E}"/>
              </a:ext>
            </a:extLst>
          </p:cNvPr>
          <p:cNvSpPr>
            <a:spLocks noGrp="1"/>
          </p:cNvSpPr>
          <p:nvPr>
            <p:ph type="sldNum" sz="quarter" idx="12"/>
          </p:nvPr>
        </p:nvSpPr>
        <p:spPr/>
        <p:txBody>
          <a:bodyPr/>
          <a:lstStyle/>
          <a:p>
            <a:fld id="{59BAC615-DA01-4A8B-AB7B-A2B5140C4BAF}" type="slidenum">
              <a:rPr lang="en-US" smtClean="0"/>
              <a:t>‹#›</a:t>
            </a:fld>
            <a:endParaRPr lang="en-US"/>
          </a:p>
        </p:txBody>
      </p:sp>
    </p:spTree>
    <p:extLst>
      <p:ext uri="{BB962C8B-B14F-4D97-AF65-F5344CB8AC3E}">
        <p14:creationId xmlns:p14="http://schemas.microsoft.com/office/powerpoint/2010/main" val="302898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7BBE-A1A2-FFEE-5230-3AB164F32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65A01-EF6D-114C-4E5A-4BC81C254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0392EE-D197-E8A4-23F2-4A8BDA6B9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C6E28-7E90-36AC-805A-B42B5CCA81C5}"/>
              </a:ext>
            </a:extLst>
          </p:cNvPr>
          <p:cNvSpPr>
            <a:spLocks noGrp="1"/>
          </p:cNvSpPr>
          <p:nvPr>
            <p:ph type="dt" sz="half" idx="10"/>
          </p:nvPr>
        </p:nvSpPr>
        <p:spPr/>
        <p:txBody>
          <a:bodyPr/>
          <a:lstStyle/>
          <a:p>
            <a:fld id="{69E3CDED-A946-4EFE-AECC-EF705C3839D0}" type="datetimeFigureOut">
              <a:rPr lang="en-US" smtClean="0"/>
              <a:t>19-Jun-23</a:t>
            </a:fld>
            <a:endParaRPr lang="en-US"/>
          </a:p>
        </p:txBody>
      </p:sp>
      <p:sp>
        <p:nvSpPr>
          <p:cNvPr id="6" name="Footer Placeholder 5">
            <a:extLst>
              <a:ext uri="{FF2B5EF4-FFF2-40B4-BE49-F238E27FC236}">
                <a16:creationId xmlns:a16="http://schemas.microsoft.com/office/drawing/2014/main" id="{F90352A4-71F5-9463-4F2A-D35BA5DB9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DFFE3-B422-6E94-717C-D6CA5609DC1D}"/>
              </a:ext>
            </a:extLst>
          </p:cNvPr>
          <p:cNvSpPr>
            <a:spLocks noGrp="1"/>
          </p:cNvSpPr>
          <p:nvPr>
            <p:ph type="sldNum" sz="quarter" idx="12"/>
          </p:nvPr>
        </p:nvSpPr>
        <p:spPr/>
        <p:txBody>
          <a:bodyPr/>
          <a:lstStyle/>
          <a:p>
            <a:fld id="{59BAC615-DA01-4A8B-AB7B-A2B5140C4BAF}" type="slidenum">
              <a:rPr lang="en-US" smtClean="0"/>
              <a:t>‹#›</a:t>
            </a:fld>
            <a:endParaRPr lang="en-US"/>
          </a:p>
        </p:txBody>
      </p:sp>
    </p:spTree>
    <p:extLst>
      <p:ext uri="{BB962C8B-B14F-4D97-AF65-F5344CB8AC3E}">
        <p14:creationId xmlns:p14="http://schemas.microsoft.com/office/powerpoint/2010/main" val="286430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20E60D-0717-62C6-2515-13F7A0E9E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4A5EA-BEB5-18A4-ACE2-6DA5FB076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7B3D8-DE10-8AD0-7A42-8359C0E60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3CDED-A946-4EFE-AECC-EF705C3839D0}" type="datetimeFigureOut">
              <a:rPr lang="en-US" smtClean="0"/>
              <a:t>19-Jun-23</a:t>
            </a:fld>
            <a:endParaRPr lang="en-US"/>
          </a:p>
        </p:txBody>
      </p:sp>
      <p:sp>
        <p:nvSpPr>
          <p:cNvPr id="5" name="Footer Placeholder 4">
            <a:extLst>
              <a:ext uri="{FF2B5EF4-FFF2-40B4-BE49-F238E27FC236}">
                <a16:creationId xmlns:a16="http://schemas.microsoft.com/office/drawing/2014/main" id="{A65C87F8-9D65-C0A5-0264-1F2FF1835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A7C0E-0DD6-B0BB-F53E-F15E4F31F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AC615-DA01-4A8B-AB7B-A2B5140C4BAF}" type="slidenum">
              <a:rPr lang="en-US" smtClean="0"/>
              <a:t>‹#›</a:t>
            </a:fld>
            <a:endParaRPr lang="en-US"/>
          </a:p>
        </p:txBody>
      </p:sp>
    </p:spTree>
    <p:extLst>
      <p:ext uri="{BB962C8B-B14F-4D97-AF65-F5344CB8AC3E}">
        <p14:creationId xmlns:p14="http://schemas.microsoft.com/office/powerpoint/2010/main" val="4220425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4617" y="5002214"/>
            <a:ext cx="5069416"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dirty="0"/>
          </a:p>
        </p:txBody>
      </p:sp>
      <p:sp>
        <p:nvSpPr>
          <p:cNvPr id="12" name="Freeform 11"/>
          <p:cNvSpPr>
            <a:spLocks/>
          </p:cNvSpPr>
          <p:nvPr/>
        </p:nvSpPr>
        <p:spPr bwMode="auto">
          <a:xfrm>
            <a:off x="-71966" y="5784850"/>
            <a:ext cx="506941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sz="1800" dirty="0"/>
          </a:p>
        </p:txBody>
      </p:sp>
      <p:sp>
        <p:nvSpPr>
          <p:cNvPr id="14" name="Right Triangle 13"/>
          <p:cNvSpPr>
            <a:spLocks/>
          </p:cNvSpPr>
          <p:nvPr/>
        </p:nvSpPr>
        <p:spPr bwMode="auto">
          <a:xfrm>
            <a:off x="-8056" y="5791253"/>
            <a:ext cx="4536419"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3081" name="Text Placeholder 29"/>
          <p:cNvSpPr>
            <a:spLocks noGrp="1"/>
          </p:cNvSpPr>
          <p:nvPr>
            <p:ph type="body" idx="1"/>
          </p:nvPr>
        </p:nvSpPr>
        <p:spPr bwMode="auto">
          <a:xfrm>
            <a:off x="609600" y="1481138"/>
            <a:ext cx="10972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dirty="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dirty="0">
                <a:solidFill>
                  <a:schemeClr val="tx1"/>
                </a:solidFill>
              </a:defRPr>
            </a:lvl1pPr>
            <a:extLst/>
          </a:lstStyle>
          <a:p>
            <a:pPr>
              <a:defRPr/>
            </a:pPr>
            <a:r>
              <a:rPr lang="en-US"/>
              <a:t>Information Technology Project Management, Sixth Edition</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D0CD4B2-2C73-4FDF-BDED-D650401CC20F}" type="slidenum">
              <a:rPr lang="en-US"/>
              <a:pPr>
                <a:defRPr/>
              </a:pPr>
              <a:t>‹#›</a:t>
            </a:fld>
            <a:endParaRPr lang="en-US" dirty="0"/>
          </a:p>
        </p:txBody>
      </p:sp>
    </p:spTree>
    <p:extLst>
      <p:ext uri="{BB962C8B-B14F-4D97-AF65-F5344CB8AC3E}">
        <p14:creationId xmlns:p14="http://schemas.microsoft.com/office/powerpoint/2010/main" val="714292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Arial" charset="0"/>
        </a:defRPr>
      </a:lvl2pPr>
      <a:lvl3pPr algn="l" rtl="0" eaLnBrk="0" fontAlgn="base" hangingPunct="0">
        <a:spcBef>
          <a:spcPct val="0"/>
        </a:spcBef>
        <a:spcAft>
          <a:spcPct val="0"/>
        </a:spcAft>
        <a:defRPr sz="4100" b="1">
          <a:solidFill>
            <a:schemeClr val="tx2"/>
          </a:solidFill>
          <a:latin typeface="Arial" charset="0"/>
        </a:defRPr>
      </a:lvl3pPr>
      <a:lvl4pPr algn="l" rtl="0" eaLnBrk="0" fontAlgn="base" hangingPunct="0">
        <a:spcBef>
          <a:spcPct val="0"/>
        </a:spcBef>
        <a:spcAft>
          <a:spcPct val="0"/>
        </a:spcAft>
        <a:defRPr sz="4100" b="1">
          <a:solidFill>
            <a:schemeClr val="tx2"/>
          </a:solidFill>
          <a:latin typeface="Arial" charset="0"/>
        </a:defRPr>
      </a:lvl4pPr>
      <a:lvl5pPr algn="l" rtl="0" eaLnBrk="0" fontAlgn="base" hangingPunct="0">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C933-7D34-30FE-4A0C-D42D3DDD3311}"/>
              </a:ext>
            </a:extLst>
          </p:cNvPr>
          <p:cNvSpPr>
            <a:spLocks noGrp="1"/>
          </p:cNvSpPr>
          <p:nvPr>
            <p:ph type="ctrTitle"/>
          </p:nvPr>
        </p:nvSpPr>
        <p:spPr/>
        <p:txBody>
          <a:bodyPr/>
          <a:lstStyle/>
          <a:p>
            <a:r>
              <a:rPr lang="en-US" dirty="0"/>
              <a:t>Project Risk Management</a:t>
            </a:r>
          </a:p>
        </p:txBody>
      </p:sp>
      <p:sp>
        <p:nvSpPr>
          <p:cNvPr id="3" name="Subtitle 2">
            <a:extLst>
              <a:ext uri="{FF2B5EF4-FFF2-40B4-BE49-F238E27FC236}">
                <a16:creationId xmlns:a16="http://schemas.microsoft.com/office/drawing/2014/main" id="{5CD384DA-2C9C-F46B-2FE2-651163FF82B3}"/>
              </a:ext>
            </a:extLst>
          </p:cNvPr>
          <p:cNvSpPr>
            <a:spLocks noGrp="1"/>
          </p:cNvSpPr>
          <p:nvPr>
            <p:ph type="subTitle" idx="1"/>
          </p:nvPr>
        </p:nvSpPr>
        <p:spPr/>
        <p:txBody>
          <a:bodyPr/>
          <a:lstStyle/>
          <a:p>
            <a:r>
              <a:rPr lang="en-US" dirty="0"/>
              <a:t>Dr Samad Baseer </a:t>
            </a:r>
          </a:p>
        </p:txBody>
      </p:sp>
    </p:spTree>
    <p:extLst>
      <p:ext uri="{BB962C8B-B14F-4D97-AF65-F5344CB8AC3E}">
        <p14:creationId xmlns:p14="http://schemas.microsoft.com/office/powerpoint/2010/main" val="1067026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eaLnBrk="1" hangingPunct="1"/>
            <a:r>
              <a:rPr lang="en-US" sz="2400" dirty="0"/>
              <a:t>Many people around the world suffered from financial losses as various financial markets dropped in the fall of 2008, even after the $700 billion bailout (rescue ) bill was passed by the U.S. Congress</a:t>
            </a:r>
          </a:p>
          <a:p>
            <a:pPr eaLnBrk="1" hangingPunct="1"/>
            <a:r>
              <a:rPr lang="en-US" sz="2400" dirty="0"/>
              <a:t>According to a global survey of 316 financial services executives, more than 70 percent of respondents believed that the losses stemming from the credit crisis were largely due to failures to address risk management issues</a:t>
            </a:r>
          </a:p>
          <a:p>
            <a:pPr eaLnBrk="1" hangingPunct="1"/>
            <a:r>
              <a:rPr lang="en-US" sz="2400" dirty="0"/>
              <a:t>They identified several challenges in implementing risk management, including data and company culture issues</a:t>
            </a:r>
          </a:p>
          <a:p>
            <a:pPr eaLnBrk="1" hangingPunct="1"/>
            <a:endParaRPr lang="en-US" dirty="0"/>
          </a:p>
        </p:txBody>
      </p:sp>
      <p:sp>
        <p:nvSpPr>
          <p:cNvPr id="3" name="Title 2"/>
          <p:cNvSpPr>
            <a:spLocks noGrp="1"/>
          </p:cNvSpPr>
          <p:nvPr>
            <p:ph type="title"/>
          </p:nvPr>
        </p:nvSpPr>
        <p:spPr/>
        <p:txBody>
          <a:bodyPr/>
          <a:lstStyle/>
          <a:p>
            <a:pPr eaLnBrk="1" hangingPunct="1">
              <a:defRPr/>
            </a:pPr>
            <a:r>
              <a:rPr lang="en-US" dirty="0"/>
              <a:t>Media Snapshot</a:t>
            </a:r>
          </a:p>
        </p:txBody>
      </p:sp>
      <p:sp>
        <p:nvSpPr>
          <p:cNvPr id="4" name="Footer Placeholder 3"/>
          <p:cNvSpPr>
            <a:spLocks noGrp="1"/>
          </p:cNvSpPr>
          <p:nvPr>
            <p:ph type="ftr" sz="quarter" idx="10"/>
          </p:nvPr>
        </p:nvSpPr>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5" name="Slide Number Placeholder 4"/>
          <p:cNvSpPr>
            <a:spLocks noGrp="1"/>
          </p:cNvSpPr>
          <p:nvPr>
            <p:ph type="sldNum" sz="quarter" idx="11"/>
          </p:nvPr>
        </p:nvSpPr>
        <p:spPr/>
        <p:txBody>
          <a:bodyPr/>
          <a:lstStyle/>
          <a:p>
            <a:pPr fontAlgn="base">
              <a:spcBef>
                <a:spcPct val="0"/>
              </a:spcBef>
              <a:spcAft>
                <a:spcPct val="0"/>
              </a:spcAft>
              <a:defRPr/>
            </a:pPr>
            <a:fld id="{CEE7FD21-A1E1-4F09-AE42-557859F4BD67}" type="slidenum">
              <a:rPr lang="en-US">
                <a:solidFill>
                  <a:prstClr val="black"/>
                </a:solidFill>
                <a:latin typeface="Arial"/>
              </a:rPr>
              <a:pPr fontAlgn="base">
                <a:spcBef>
                  <a:spcPct val="0"/>
                </a:spcBef>
                <a:spcAft>
                  <a:spcPct val="0"/>
                </a:spcAft>
                <a:defRPr/>
              </a:pPr>
              <a:t>10</a:t>
            </a:fld>
            <a:endParaRPr lang="en-US" dirty="0">
              <a:solidFill>
                <a:prstClr val="black"/>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1905000" y="1143000"/>
            <a:ext cx="8305800" cy="4572000"/>
          </a:xfrm>
        </p:spPr>
        <p:txBody>
          <a:bodyPr/>
          <a:lstStyle/>
          <a:p>
            <a:pPr eaLnBrk="1" hangingPunct="1">
              <a:spcBef>
                <a:spcPct val="100000"/>
              </a:spcBef>
            </a:pPr>
            <a:r>
              <a:rPr lang="en-US" dirty="0"/>
              <a:t>A dictionary definition of risk is “</a:t>
            </a:r>
            <a:r>
              <a:rPr lang="en-US" dirty="0">
                <a:solidFill>
                  <a:srgbClr val="FF0000"/>
                </a:solidFill>
              </a:rPr>
              <a:t>the possibility of loss or injury</a:t>
            </a:r>
            <a:r>
              <a:rPr lang="en-US" dirty="0"/>
              <a:t>”</a:t>
            </a:r>
          </a:p>
          <a:p>
            <a:pPr eaLnBrk="1" hangingPunct="1">
              <a:spcBef>
                <a:spcPct val="100000"/>
              </a:spcBef>
            </a:pPr>
            <a:r>
              <a:rPr lang="en-US" dirty="0"/>
              <a:t>Negative risk involves understanding potential problems that might occur in the project and how they might impede (delay, stop) project success</a:t>
            </a:r>
          </a:p>
          <a:p>
            <a:pPr eaLnBrk="1" hangingPunct="1">
              <a:spcBef>
                <a:spcPct val="100000"/>
              </a:spcBef>
            </a:pPr>
            <a:r>
              <a:rPr lang="en-US" dirty="0"/>
              <a:t>Negative risk management is like a form of insurance; it is an investment</a:t>
            </a:r>
          </a:p>
        </p:txBody>
      </p:sp>
      <p:sp>
        <p:nvSpPr>
          <p:cNvPr id="19458" name="Rectangle 2"/>
          <p:cNvSpPr>
            <a:spLocks noGrp="1" noChangeArrowheads="1"/>
          </p:cNvSpPr>
          <p:nvPr>
            <p:ph type="title"/>
          </p:nvPr>
        </p:nvSpPr>
        <p:spPr>
          <a:xfrm>
            <a:off x="1905000" y="274638"/>
            <a:ext cx="8305800" cy="715962"/>
          </a:xfrm>
        </p:spPr>
        <p:txBody>
          <a:bodyPr>
            <a:normAutofit fontScale="90000"/>
          </a:bodyPr>
          <a:lstStyle/>
          <a:p>
            <a:pPr eaLnBrk="1" hangingPunct="1">
              <a:defRPr/>
            </a:pPr>
            <a:r>
              <a:rPr lang="en-US" dirty="0"/>
              <a:t>Negative Risk</a:t>
            </a:r>
          </a:p>
        </p:txBody>
      </p:sp>
      <p:sp>
        <p:nvSpPr>
          <p:cNvPr id="19461"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A40CAA9C-4F5C-47F5-90FA-D697AA7461CC}" type="slidenum">
              <a:rPr lang="en-US">
                <a:solidFill>
                  <a:prstClr val="black"/>
                </a:solidFill>
                <a:latin typeface="Arial"/>
              </a:rPr>
              <a:pPr fontAlgn="base">
                <a:spcBef>
                  <a:spcPct val="0"/>
                </a:spcBef>
                <a:spcAft>
                  <a:spcPct val="0"/>
                </a:spcAft>
                <a:defRPr/>
              </a:pPr>
              <a:t>11</a:t>
            </a:fld>
            <a:endParaRPr lang="en-US" dirty="0">
              <a:solidFill>
                <a:prstClr val="black"/>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lstStyle/>
          <a:p>
            <a:pPr eaLnBrk="1" hangingPunct="1">
              <a:spcBef>
                <a:spcPct val="100000"/>
              </a:spcBef>
            </a:pPr>
            <a:r>
              <a:rPr lang="en-US" dirty="0"/>
              <a:t>Positive risks are risks that result in good things happening; sometimes called opportunities</a:t>
            </a:r>
          </a:p>
          <a:p>
            <a:pPr eaLnBrk="1" hangingPunct="1">
              <a:spcBef>
                <a:spcPct val="100000"/>
              </a:spcBef>
            </a:pPr>
            <a:r>
              <a:rPr lang="en-US" dirty="0"/>
              <a:t>A general definition of </a:t>
            </a:r>
            <a:r>
              <a:rPr lang="en-US" dirty="0">
                <a:solidFill>
                  <a:srgbClr val="00B050"/>
                </a:solidFill>
              </a:rPr>
              <a:t>project </a:t>
            </a:r>
            <a:r>
              <a:rPr lang="en-US" b="1" dirty="0">
                <a:solidFill>
                  <a:srgbClr val="00B050"/>
                </a:solidFill>
              </a:rPr>
              <a:t>risk</a:t>
            </a:r>
            <a:r>
              <a:rPr lang="en-US" dirty="0">
                <a:solidFill>
                  <a:srgbClr val="00B050"/>
                </a:solidFill>
              </a:rPr>
              <a:t> is an uncertainty that can have a negative or positive effect on meeting project objectives</a:t>
            </a:r>
          </a:p>
          <a:p>
            <a:pPr eaLnBrk="1" hangingPunct="1">
              <a:spcBef>
                <a:spcPct val="100000"/>
              </a:spcBef>
            </a:pPr>
            <a:r>
              <a:rPr lang="en-US" dirty="0">
                <a:solidFill>
                  <a:srgbClr val="00B050"/>
                </a:solidFill>
              </a:rPr>
              <a:t>The goal of project risk management is to minimize potential negative risks</a:t>
            </a:r>
            <a:r>
              <a:rPr lang="en-US" dirty="0"/>
              <a:t> </a:t>
            </a:r>
            <a:r>
              <a:rPr lang="en-US" dirty="0">
                <a:solidFill>
                  <a:srgbClr val="00B050"/>
                </a:solidFill>
              </a:rPr>
              <a:t>while maximizing potential positive risks</a:t>
            </a:r>
          </a:p>
        </p:txBody>
      </p:sp>
      <p:sp>
        <p:nvSpPr>
          <p:cNvPr id="20482" name="Rectangle 2"/>
          <p:cNvSpPr>
            <a:spLocks noGrp="1" noChangeArrowheads="1"/>
          </p:cNvSpPr>
          <p:nvPr>
            <p:ph type="title"/>
          </p:nvPr>
        </p:nvSpPr>
        <p:spPr>
          <a:xfrm>
            <a:off x="1905000" y="274638"/>
            <a:ext cx="8305800" cy="868362"/>
          </a:xfrm>
        </p:spPr>
        <p:txBody>
          <a:bodyPr/>
          <a:lstStyle/>
          <a:p>
            <a:pPr eaLnBrk="1" hangingPunct="1">
              <a:defRPr/>
            </a:pPr>
            <a:r>
              <a:rPr lang="en-US" dirty="0"/>
              <a:t>Risk Can Be Positive</a:t>
            </a:r>
          </a:p>
        </p:txBody>
      </p:sp>
      <p:sp>
        <p:nvSpPr>
          <p:cNvPr id="20485"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0034E579-618A-44C7-8221-49C51A701308}" type="slidenum">
              <a:rPr lang="en-US">
                <a:solidFill>
                  <a:prstClr val="black"/>
                </a:solidFill>
                <a:latin typeface="Arial"/>
              </a:rPr>
              <a:pPr fontAlgn="base">
                <a:spcBef>
                  <a:spcPct val="0"/>
                </a:spcBef>
                <a:spcAft>
                  <a:spcPct val="0"/>
                </a:spcAft>
                <a:defRPr/>
              </a:pPr>
              <a:t>12</a:t>
            </a:fld>
            <a:endParaRPr lang="en-US" dirty="0">
              <a:solidFill>
                <a:prstClr val="black"/>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p:txBody>
          <a:bodyPr/>
          <a:lstStyle/>
          <a:p>
            <a:pPr eaLnBrk="1" hangingPunct="1"/>
            <a:r>
              <a:rPr lang="en-US"/>
              <a:t>Some organizations make the mistake of only addressing tactical and negative risks when performing project risk management</a:t>
            </a:r>
          </a:p>
          <a:p>
            <a:pPr eaLnBrk="1" hangingPunct="1"/>
            <a:r>
              <a:rPr lang="en-US"/>
              <a:t>David Hillson (</a:t>
            </a:r>
            <a:r>
              <a:rPr lang="en-US" i="1"/>
              <a:t>www.risk-doctor.com) </a:t>
            </a:r>
            <a:r>
              <a:rPr lang="en-US"/>
              <a:t>suggests</a:t>
            </a:r>
            <a:r>
              <a:rPr lang="en-US" i="1"/>
              <a:t> </a:t>
            </a:r>
            <a:r>
              <a:rPr lang="en-US"/>
              <a:t>overcoming this problem by widening the scope of risk management to encompass both strategic risks and upside opportunities, which he refers to as integrated risk management</a:t>
            </a:r>
          </a:p>
          <a:p>
            <a:pPr eaLnBrk="1" hangingPunct="1"/>
            <a:endParaRPr lang="en-US"/>
          </a:p>
        </p:txBody>
      </p:sp>
      <p:sp>
        <p:nvSpPr>
          <p:cNvPr id="21506" name="Title 1"/>
          <p:cNvSpPr>
            <a:spLocks noGrp="1"/>
          </p:cNvSpPr>
          <p:nvPr>
            <p:ph type="title"/>
          </p:nvPr>
        </p:nvSpPr>
        <p:spPr/>
        <p:txBody>
          <a:bodyPr/>
          <a:lstStyle/>
          <a:p>
            <a:pPr eaLnBrk="1" hangingPunct="1">
              <a:defRPr/>
            </a:pPr>
            <a:r>
              <a:rPr lang="en-US" dirty="0"/>
              <a:t>Best Practice</a:t>
            </a:r>
          </a:p>
        </p:txBody>
      </p:sp>
      <p:sp>
        <p:nvSpPr>
          <p:cNvPr id="21508" name="Footer Placeholder 3"/>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5" name="Slide Number Placeholder 4"/>
          <p:cNvSpPr>
            <a:spLocks noGrp="1"/>
          </p:cNvSpPr>
          <p:nvPr>
            <p:ph type="sldNum" sz="quarter" idx="11"/>
          </p:nvPr>
        </p:nvSpPr>
        <p:spPr/>
        <p:txBody>
          <a:bodyPr/>
          <a:lstStyle/>
          <a:p>
            <a:pPr fontAlgn="base">
              <a:spcBef>
                <a:spcPct val="0"/>
              </a:spcBef>
              <a:spcAft>
                <a:spcPct val="0"/>
              </a:spcAft>
              <a:defRPr/>
            </a:pPr>
            <a:fld id="{2E4BE23C-AF84-4C71-9BDB-7DE3139BDC2C}" type="slidenum">
              <a:rPr lang="en-US">
                <a:solidFill>
                  <a:prstClr val="black"/>
                </a:solidFill>
                <a:latin typeface="Arial"/>
              </a:rPr>
              <a:pPr fontAlgn="base">
                <a:spcBef>
                  <a:spcPct val="0"/>
                </a:spcBef>
                <a:spcAft>
                  <a:spcPct val="0"/>
                </a:spcAft>
                <a:defRPr/>
              </a:pPr>
              <a:t>13</a:t>
            </a:fld>
            <a:endParaRPr lang="en-US" dirty="0">
              <a:solidFill>
                <a:prstClr val="black"/>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2057400" y="1219201"/>
            <a:ext cx="8186738" cy="4791075"/>
          </a:xfrm>
        </p:spPr>
        <p:txBody>
          <a:bodyPr/>
          <a:lstStyle/>
          <a:p>
            <a:pPr eaLnBrk="1" hangingPunct="1">
              <a:spcBef>
                <a:spcPct val="50000"/>
              </a:spcBef>
            </a:pPr>
            <a:r>
              <a:rPr lang="en-US" b="1" dirty="0"/>
              <a:t>Risk utility</a:t>
            </a:r>
            <a:r>
              <a:rPr lang="en-US" dirty="0"/>
              <a:t> or </a:t>
            </a:r>
            <a:r>
              <a:rPr lang="en-US" b="1" dirty="0"/>
              <a:t>risk tolerance</a:t>
            </a:r>
            <a:r>
              <a:rPr lang="en-US" dirty="0"/>
              <a:t> is the amount of satisfaction or pleasure received from a potential payoff (payment)</a:t>
            </a:r>
          </a:p>
          <a:p>
            <a:pPr lvl="1" eaLnBrk="1" hangingPunct="1">
              <a:spcBef>
                <a:spcPct val="50000"/>
              </a:spcBef>
            </a:pPr>
            <a:r>
              <a:rPr lang="en-US" dirty="0"/>
              <a:t>Utility rises at a decreasing rate for people who are risk-averse</a:t>
            </a:r>
          </a:p>
          <a:p>
            <a:pPr lvl="1" eaLnBrk="1" hangingPunct="1">
              <a:spcBef>
                <a:spcPct val="50000"/>
              </a:spcBef>
            </a:pPr>
            <a:r>
              <a:rPr lang="en-US" dirty="0"/>
              <a:t>Those who are risk-seeking have a higher tolerance for risk, and their satisfaction increases when more payoff is at stake</a:t>
            </a:r>
          </a:p>
          <a:p>
            <a:pPr lvl="1" eaLnBrk="1" hangingPunct="1">
              <a:spcBef>
                <a:spcPct val="50000"/>
              </a:spcBef>
            </a:pPr>
            <a:r>
              <a:rPr lang="en-US" dirty="0"/>
              <a:t>The risk-neutral approach achieves a balance between risk and payoff</a:t>
            </a:r>
          </a:p>
        </p:txBody>
      </p:sp>
      <p:sp>
        <p:nvSpPr>
          <p:cNvPr id="22530" name="Rectangle 2"/>
          <p:cNvSpPr>
            <a:spLocks noGrp="1" noChangeArrowheads="1"/>
          </p:cNvSpPr>
          <p:nvPr>
            <p:ph type="title"/>
          </p:nvPr>
        </p:nvSpPr>
        <p:spPr>
          <a:xfrm>
            <a:off x="1905000" y="609601"/>
            <a:ext cx="8382000" cy="392113"/>
          </a:xfrm>
        </p:spPr>
        <p:txBody>
          <a:bodyPr>
            <a:normAutofit fontScale="90000"/>
          </a:bodyPr>
          <a:lstStyle/>
          <a:p>
            <a:pPr eaLnBrk="1" hangingPunct="1">
              <a:defRPr/>
            </a:pPr>
            <a:r>
              <a:rPr lang="en-US" dirty="0"/>
              <a:t>Risk Utility</a:t>
            </a:r>
          </a:p>
        </p:txBody>
      </p:sp>
      <p:sp>
        <p:nvSpPr>
          <p:cNvPr id="22533"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378D8A9A-1EA5-442B-B148-8751606C6FA2}" type="slidenum">
              <a:rPr lang="en-US">
                <a:solidFill>
                  <a:prstClr val="black"/>
                </a:solidFill>
                <a:latin typeface="Arial"/>
              </a:rPr>
              <a:pPr fontAlgn="base">
                <a:spcBef>
                  <a:spcPct val="0"/>
                </a:spcBef>
                <a:spcAft>
                  <a:spcPct val="0"/>
                </a:spcAft>
                <a:defRPr/>
              </a:pPr>
              <a:t>14</a:t>
            </a:fld>
            <a:endParaRPr lang="en-US" dirty="0">
              <a:solidFill>
                <a:prstClr val="black"/>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defRPr/>
            </a:pPr>
            <a:r>
              <a:rPr lang="en-US" dirty="0"/>
              <a:t>Figure 11-2. Risk Utility Function and Risk Preference</a:t>
            </a:r>
          </a:p>
        </p:txBody>
      </p:sp>
      <p:sp>
        <p:nvSpPr>
          <p:cNvPr id="23557"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50AA50F4-4845-48A0-92FF-024525CB3CB7}" type="slidenum">
              <a:rPr lang="en-US">
                <a:solidFill>
                  <a:prstClr val="black"/>
                </a:solidFill>
                <a:latin typeface="Arial"/>
              </a:rPr>
              <a:pPr fontAlgn="base">
                <a:spcBef>
                  <a:spcPct val="0"/>
                </a:spcBef>
                <a:spcAft>
                  <a:spcPct val="0"/>
                </a:spcAft>
                <a:defRPr/>
              </a:pPr>
              <a:t>15</a:t>
            </a:fld>
            <a:endParaRPr lang="en-US" dirty="0">
              <a:solidFill>
                <a:prstClr val="black"/>
              </a:solidFill>
              <a:latin typeface="Arial"/>
            </a:endParaRPr>
          </a:p>
        </p:txBody>
      </p:sp>
      <p:pic>
        <p:nvPicPr>
          <p:cNvPr id="27653" name="Picture 6" descr="86921_11_F02.jpg"/>
          <p:cNvPicPr>
            <a:picLocks noChangeAspect="1"/>
          </p:cNvPicPr>
          <p:nvPr/>
        </p:nvPicPr>
        <p:blipFill>
          <a:blip r:embed="rId2" cstate="print"/>
          <a:srcRect/>
          <a:stretch>
            <a:fillRect/>
          </a:stretch>
        </p:blipFill>
        <p:spPr bwMode="auto">
          <a:xfrm>
            <a:off x="1981200" y="1631950"/>
            <a:ext cx="8153400" cy="36274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1752600" y="1600200"/>
            <a:ext cx="8610600" cy="4495800"/>
          </a:xfrm>
        </p:spPr>
        <p:txBody>
          <a:bodyPr/>
          <a:lstStyle/>
          <a:p>
            <a:pPr eaLnBrk="1" hangingPunct="1">
              <a:lnSpc>
                <a:spcPct val="90000"/>
              </a:lnSpc>
            </a:pPr>
            <a:r>
              <a:rPr lang="en-US" b="1"/>
              <a:t>Planning risk management</a:t>
            </a:r>
            <a:r>
              <a:rPr lang="en-US"/>
              <a:t>: deciding how to approach and plan the risk management activities for the project</a:t>
            </a:r>
          </a:p>
          <a:p>
            <a:pPr eaLnBrk="1" hangingPunct="1">
              <a:spcBef>
                <a:spcPct val="100000"/>
              </a:spcBef>
            </a:pPr>
            <a:r>
              <a:rPr lang="en-US" b="1"/>
              <a:t>Identifying risks</a:t>
            </a:r>
            <a:r>
              <a:rPr lang="en-US"/>
              <a:t>: determining which risks are likely to affect a project and documenting the characteristics of each</a:t>
            </a:r>
          </a:p>
          <a:p>
            <a:pPr eaLnBrk="1" hangingPunct="1">
              <a:spcBef>
                <a:spcPct val="100000"/>
              </a:spcBef>
            </a:pPr>
            <a:r>
              <a:rPr lang="en-US" b="1"/>
              <a:t>Performing qualitative risk analysis</a:t>
            </a:r>
            <a:r>
              <a:rPr lang="en-US"/>
              <a:t>: prioritizing risks based on their probability and impact of occurrence</a:t>
            </a:r>
          </a:p>
        </p:txBody>
      </p:sp>
      <p:sp>
        <p:nvSpPr>
          <p:cNvPr id="24578" name="Rectangle 2"/>
          <p:cNvSpPr>
            <a:spLocks noGrp="1" noChangeArrowheads="1"/>
          </p:cNvSpPr>
          <p:nvPr>
            <p:ph type="title"/>
          </p:nvPr>
        </p:nvSpPr>
        <p:spPr>
          <a:xfrm>
            <a:off x="1905000" y="762001"/>
            <a:ext cx="8382000" cy="587375"/>
          </a:xfrm>
        </p:spPr>
        <p:txBody>
          <a:bodyPr>
            <a:normAutofit fontScale="90000"/>
          </a:bodyPr>
          <a:lstStyle/>
          <a:p>
            <a:pPr eaLnBrk="1" hangingPunct="1">
              <a:defRPr/>
            </a:pPr>
            <a:r>
              <a:rPr lang="en-US" dirty="0"/>
              <a:t>Project Risk Management Processes</a:t>
            </a:r>
            <a:endParaRPr lang="en-US" sz="4800" dirty="0"/>
          </a:p>
        </p:txBody>
      </p:sp>
      <p:sp>
        <p:nvSpPr>
          <p:cNvPr id="24581"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AEA70BC1-EED5-4822-A259-E96BC1D99104}" type="slidenum">
              <a:rPr lang="en-US">
                <a:solidFill>
                  <a:prstClr val="black"/>
                </a:solidFill>
                <a:latin typeface="Arial"/>
              </a:rPr>
              <a:pPr fontAlgn="base">
                <a:spcBef>
                  <a:spcPct val="0"/>
                </a:spcBef>
                <a:spcAft>
                  <a:spcPct val="0"/>
                </a:spcAft>
                <a:defRPr/>
              </a:pPr>
              <a:t>16</a:t>
            </a:fld>
            <a:endParaRPr lang="en-US" dirty="0">
              <a:solidFill>
                <a:prstClr val="black"/>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752600" y="1219200"/>
            <a:ext cx="8763000" cy="4648200"/>
          </a:xfrm>
        </p:spPr>
        <p:txBody>
          <a:bodyPr/>
          <a:lstStyle/>
          <a:p>
            <a:pPr eaLnBrk="1" hangingPunct="1"/>
            <a:r>
              <a:rPr lang="en-US" sz="2800" b="1" dirty="0"/>
              <a:t>Performing quantitative risk analysis</a:t>
            </a:r>
            <a:r>
              <a:rPr lang="en-US" sz="2800" dirty="0"/>
              <a:t>:</a:t>
            </a:r>
            <a:r>
              <a:rPr lang="en-US" sz="2800" b="1" dirty="0"/>
              <a:t> </a:t>
            </a:r>
            <a:r>
              <a:rPr lang="en-US" sz="2800" dirty="0"/>
              <a:t>numerically estimating the effects of risks on project objectives</a:t>
            </a:r>
          </a:p>
          <a:p>
            <a:pPr eaLnBrk="1" hangingPunct="1"/>
            <a:r>
              <a:rPr lang="en-US" sz="2800" b="1" dirty="0"/>
              <a:t>Planning risk responses</a:t>
            </a:r>
            <a:r>
              <a:rPr lang="en-US" sz="2800" dirty="0"/>
              <a:t>:</a:t>
            </a:r>
            <a:r>
              <a:rPr lang="en-US" sz="2800" b="1" dirty="0"/>
              <a:t> </a:t>
            </a:r>
            <a:r>
              <a:rPr lang="en-US" sz="2800" dirty="0"/>
              <a:t>taking steps to enhance opportunities and reduce threats to meeting project objectives</a:t>
            </a:r>
          </a:p>
          <a:p>
            <a:pPr eaLnBrk="1" hangingPunct="1"/>
            <a:r>
              <a:rPr lang="en-US" sz="2800" b="1" dirty="0"/>
              <a:t>Monitoring and controlling risks</a:t>
            </a:r>
            <a:r>
              <a:rPr lang="en-US" sz="2800" dirty="0"/>
              <a:t>: monitoring identified risks, identifying new risks, carrying out risk response plans, and evaluating the effectiveness of risk strategies throughout the life of the project</a:t>
            </a:r>
          </a:p>
          <a:p>
            <a:pPr eaLnBrk="1" hangingPunct="1">
              <a:spcBef>
                <a:spcPct val="100000"/>
              </a:spcBef>
            </a:pPr>
            <a:endParaRPr lang="en-US" sz="2400" dirty="0"/>
          </a:p>
        </p:txBody>
      </p:sp>
      <p:sp>
        <p:nvSpPr>
          <p:cNvPr id="25602" name="Rectangle 2"/>
          <p:cNvSpPr>
            <a:spLocks noGrp="1" noChangeArrowheads="1"/>
          </p:cNvSpPr>
          <p:nvPr>
            <p:ph type="title"/>
          </p:nvPr>
        </p:nvSpPr>
        <p:spPr>
          <a:xfrm>
            <a:off x="1981200" y="0"/>
            <a:ext cx="8229600" cy="1143000"/>
          </a:xfrm>
        </p:spPr>
        <p:txBody>
          <a:bodyPr>
            <a:normAutofit fontScale="90000"/>
          </a:bodyPr>
          <a:lstStyle/>
          <a:p>
            <a:pPr eaLnBrk="1" hangingPunct="1">
              <a:defRPr/>
            </a:pPr>
            <a:r>
              <a:rPr lang="en-US" dirty="0"/>
              <a:t>Project Risk Management Processes (continued)</a:t>
            </a:r>
          </a:p>
        </p:txBody>
      </p:sp>
      <p:sp>
        <p:nvSpPr>
          <p:cNvPr id="25605"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D863953C-E415-4FB1-A360-9388AA2ACC68}" type="slidenum">
              <a:rPr lang="en-US">
                <a:solidFill>
                  <a:prstClr val="black"/>
                </a:solidFill>
                <a:latin typeface="Arial"/>
              </a:rPr>
              <a:pPr fontAlgn="base">
                <a:spcBef>
                  <a:spcPct val="0"/>
                </a:spcBef>
                <a:spcAft>
                  <a:spcPct val="0"/>
                </a:spcAft>
                <a:defRPr/>
              </a:pPr>
              <a:t>17</a:t>
            </a:fld>
            <a:endParaRPr lang="en-US" dirty="0">
              <a:solidFill>
                <a:prstClr val="black"/>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eaLnBrk="1" hangingPunct="1">
              <a:defRPr/>
            </a:pPr>
            <a:r>
              <a:rPr lang="en-US" dirty="0"/>
              <a:t>Figure 11-3. Project Risk Management Summary</a:t>
            </a:r>
          </a:p>
        </p:txBody>
      </p:sp>
      <p:sp>
        <p:nvSpPr>
          <p:cNvPr id="26627" name="Footer Placeholder 3"/>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5" name="Slide Number Placeholder 4"/>
          <p:cNvSpPr>
            <a:spLocks noGrp="1"/>
          </p:cNvSpPr>
          <p:nvPr>
            <p:ph type="sldNum" sz="quarter" idx="11"/>
          </p:nvPr>
        </p:nvSpPr>
        <p:spPr/>
        <p:txBody>
          <a:bodyPr/>
          <a:lstStyle/>
          <a:p>
            <a:pPr fontAlgn="base">
              <a:spcBef>
                <a:spcPct val="0"/>
              </a:spcBef>
              <a:spcAft>
                <a:spcPct val="0"/>
              </a:spcAft>
              <a:defRPr/>
            </a:pPr>
            <a:fld id="{6CCFAF6B-84C8-401A-8A8D-D96159EED235}" type="slidenum">
              <a:rPr lang="en-US">
                <a:solidFill>
                  <a:prstClr val="black"/>
                </a:solidFill>
                <a:latin typeface="Arial"/>
              </a:rPr>
              <a:pPr fontAlgn="base">
                <a:spcBef>
                  <a:spcPct val="0"/>
                </a:spcBef>
                <a:spcAft>
                  <a:spcPct val="0"/>
                </a:spcAft>
                <a:defRPr/>
              </a:pPr>
              <a:t>18</a:t>
            </a:fld>
            <a:endParaRPr lang="en-US" dirty="0">
              <a:solidFill>
                <a:prstClr val="black"/>
              </a:solidFill>
              <a:latin typeface="Arial"/>
            </a:endParaRPr>
          </a:p>
        </p:txBody>
      </p:sp>
      <p:pic>
        <p:nvPicPr>
          <p:cNvPr id="30725" name="Picture 5" descr="86921_11_F03.jpg"/>
          <p:cNvPicPr>
            <a:picLocks noChangeAspect="1"/>
          </p:cNvPicPr>
          <p:nvPr/>
        </p:nvPicPr>
        <p:blipFill>
          <a:blip r:embed="rId2" cstate="print"/>
          <a:srcRect/>
          <a:stretch>
            <a:fillRect/>
          </a:stretch>
        </p:blipFill>
        <p:spPr bwMode="auto">
          <a:xfrm>
            <a:off x="2133600" y="1600200"/>
            <a:ext cx="8001000" cy="47323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pPr eaLnBrk="1" hangingPunct="1">
              <a:spcBef>
                <a:spcPct val="100000"/>
              </a:spcBef>
            </a:pPr>
            <a:r>
              <a:rPr lang="en-US"/>
              <a:t>The main output of risk management planning is a </a:t>
            </a:r>
            <a:r>
              <a:rPr lang="en-US" b="1"/>
              <a:t>risk management plan</a:t>
            </a:r>
            <a:r>
              <a:rPr lang="en-US">
                <a:cs typeface="Times New Roman" pitchFamily="18" charset="0"/>
              </a:rPr>
              <a:t>, </a:t>
            </a:r>
            <a:r>
              <a:rPr lang="en-US"/>
              <a:t>a plan that documents the procedures for managing risk throughout a project</a:t>
            </a:r>
          </a:p>
          <a:p>
            <a:pPr eaLnBrk="1" hangingPunct="1">
              <a:spcBef>
                <a:spcPct val="100000"/>
              </a:spcBef>
            </a:pPr>
            <a:r>
              <a:rPr lang="en-US"/>
              <a:t>The project team should review project documents and understand the organization’s and the sponsor’s approaches to risk</a:t>
            </a:r>
          </a:p>
          <a:p>
            <a:pPr eaLnBrk="1" hangingPunct="1">
              <a:spcBef>
                <a:spcPct val="100000"/>
              </a:spcBef>
            </a:pPr>
            <a:r>
              <a:rPr lang="en-US"/>
              <a:t>The level of detail will vary with the needs of the project</a:t>
            </a:r>
          </a:p>
        </p:txBody>
      </p:sp>
      <p:sp>
        <p:nvSpPr>
          <p:cNvPr id="27650" name="Rectangle 2"/>
          <p:cNvSpPr>
            <a:spLocks noGrp="1" noChangeArrowheads="1"/>
          </p:cNvSpPr>
          <p:nvPr>
            <p:ph type="title"/>
          </p:nvPr>
        </p:nvSpPr>
        <p:spPr/>
        <p:txBody>
          <a:bodyPr/>
          <a:lstStyle/>
          <a:p>
            <a:pPr eaLnBrk="1" hangingPunct="1">
              <a:defRPr/>
            </a:pPr>
            <a:r>
              <a:rPr lang="en-US" dirty="0"/>
              <a:t>Risk Management Planning</a:t>
            </a:r>
          </a:p>
        </p:txBody>
      </p:sp>
      <p:sp>
        <p:nvSpPr>
          <p:cNvPr id="27653"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66B5D222-C131-4EAC-B9A3-B7E90CB1D674}" type="slidenum">
              <a:rPr lang="en-US">
                <a:solidFill>
                  <a:prstClr val="black"/>
                </a:solidFill>
                <a:latin typeface="Arial"/>
              </a:rPr>
              <a:pPr fontAlgn="base">
                <a:spcBef>
                  <a:spcPct val="0"/>
                </a:spcBef>
                <a:spcAft>
                  <a:spcPct val="0"/>
                </a:spcAft>
                <a:defRPr/>
              </a:pPr>
              <a:t>19</a:t>
            </a:fld>
            <a:endParaRPr lang="en-US" dirty="0">
              <a:solidFill>
                <a:prstClr val="black"/>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057400" y="1600201"/>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11:</a:t>
            </a:r>
            <a:br>
              <a:rPr>
                <a:effectLst>
                  <a:outerShdw blurRad="38100" dist="38100" dir="2700000" algn="tl">
                    <a:srgbClr val="FFFFFF"/>
                  </a:outerShdw>
                </a:effectLst>
                <a:latin typeface="Arial Rounded MT Bold" pitchFamily="34" charset="0"/>
              </a:rPr>
            </a:br>
            <a:r>
              <a:rPr>
                <a:effectLst>
                  <a:outerShdw blurRad="38100" dist="38100" dir="2700000" algn="tl">
                    <a:srgbClr val="FFFFFF"/>
                  </a:outerShdw>
                </a:effectLst>
                <a:latin typeface="Arial Rounded MT Bold" pitchFamily="34" charset="0"/>
              </a:rPr>
              <a:t>Project Risk Management</a:t>
            </a:r>
          </a:p>
        </p:txBody>
      </p:sp>
      <p:pic>
        <p:nvPicPr>
          <p:cNvPr id="14339" name="Picture 3"/>
          <p:cNvPicPr>
            <a:picLocks noChangeAspect="1" noChangeArrowheads="1"/>
          </p:cNvPicPr>
          <p:nvPr/>
        </p:nvPicPr>
        <p:blipFill>
          <a:blip r:embed="rId3" cstate="print"/>
          <a:srcRect/>
          <a:stretch>
            <a:fillRect/>
          </a:stretch>
        </p:blipFill>
        <p:spPr bwMode="auto">
          <a:xfrm>
            <a:off x="7467600" y="3048000"/>
            <a:ext cx="2895600" cy="3625850"/>
          </a:xfrm>
          <a:prstGeom prst="rect">
            <a:avLst/>
          </a:prstGeom>
          <a:noFill/>
          <a:ln w="9525">
            <a:noFill/>
            <a:miter lim="800000"/>
            <a:headEnd/>
            <a:tailEnd/>
          </a:ln>
        </p:spPr>
      </p:pic>
      <p:sp>
        <p:nvSpPr>
          <p:cNvPr id="7" name="Rectangle 3"/>
          <p:cNvSpPr>
            <a:spLocks noChangeArrowheads="1"/>
          </p:cNvSpPr>
          <p:nvPr/>
        </p:nvSpPr>
        <p:spPr bwMode="auto">
          <a:xfrm>
            <a:off x="1676400" y="3657601"/>
            <a:ext cx="5791200" cy="1349375"/>
          </a:xfrm>
          <a:prstGeom prst="rect">
            <a:avLst/>
          </a:prstGeom>
          <a:noFill/>
          <a:ln w="9525">
            <a:noFill/>
            <a:miter lim="800000"/>
            <a:headEnd/>
            <a:tailEnd/>
          </a:ln>
          <a:effectLst/>
        </p:spPr>
        <p:txBody>
          <a:bodyPr/>
          <a:lstStyle/>
          <a:p>
            <a:pPr fontAlgn="base">
              <a:spcBef>
                <a:spcPct val="0"/>
              </a:spcBef>
              <a:spcAft>
                <a:spcPct val="0"/>
              </a:spcAft>
              <a:defRPr/>
            </a:pPr>
            <a:r>
              <a:rPr lang="en-US" sz="2800" b="1" dirty="0">
                <a:solidFill>
                  <a:srgbClr val="464646"/>
                </a:solidFill>
                <a:effectLst>
                  <a:outerShdw blurRad="38100" dist="38100" dir="2700000" algn="tl">
                    <a:srgbClr val="FFFFFF"/>
                  </a:outerShdw>
                </a:effectLst>
                <a:latin typeface="Arial Rounded MT Bold" pitchFamily="34" charset="0"/>
              </a:rPr>
              <a:t>Information Technology Project Management, Sixth Edition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idx="1"/>
          </p:nvPr>
        </p:nvSpPr>
        <p:spPr>
          <a:xfrm>
            <a:off x="1905000" y="1524000"/>
            <a:ext cx="8458200" cy="4495800"/>
          </a:xfrm>
        </p:spPr>
        <p:txBody>
          <a:bodyPr/>
          <a:lstStyle/>
          <a:p>
            <a:pPr eaLnBrk="1" hangingPunct="1">
              <a:spcBef>
                <a:spcPct val="80000"/>
              </a:spcBef>
            </a:pPr>
            <a:r>
              <a:rPr lang="en-US"/>
              <a:t>Methodology</a:t>
            </a:r>
          </a:p>
          <a:p>
            <a:pPr eaLnBrk="1" hangingPunct="1">
              <a:spcBef>
                <a:spcPct val="80000"/>
              </a:spcBef>
            </a:pPr>
            <a:r>
              <a:rPr lang="en-US"/>
              <a:t>Roles and responsibilities</a:t>
            </a:r>
          </a:p>
          <a:p>
            <a:pPr eaLnBrk="1" hangingPunct="1">
              <a:spcBef>
                <a:spcPct val="80000"/>
              </a:spcBef>
            </a:pPr>
            <a:r>
              <a:rPr lang="en-US"/>
              <a:t>Budget and schedule</a:t>
            </a:r>
          </a:p>
          <a:p>
            <a:pPr eaLnBrk="1" hangingPunct="1">
              <a:spcBef>
                <a:spcPct val="80000"/>
              </a:spcBef>
            </a:pPr>
            <a:r>
              <a:rPr lang="en-US"/>
              <a:t>Risk categories</a:t>
            </a:r>
          </a:p>
          <a:p>
            <a:pPr eaLnBrk="1" hangingPunct="1">
              <a:spcBef>
                <a:spcPct val="80000"/>
              </a:spcBef>
            </a:pPr>
            <a:r>
              <a:rPr lang="en-US"/>
              <a:t>Risk probability and impact</a:t>
            </a:r>
          </a:p>
          <a:p>
            <a:pPr eaLnBrk="1" hangingPunct="1">
              <a:spcBef>
                <a:spcPct val="80000"/>
              </a:spcBef>
            </a:pPr>
            <a:r>
              <a:rPr lang="en-US"/>
              <a:t>Risk documentation</a:t>
            </a:r>
          </a:p>
        </p:txBody>
      </p:sp>
      <p:sp>
        <p:nvSpPr>
          <p:cNvPr id="28674" name="Rectangle 2"/>
          <p:cNvSpPr>
            <a:spLocks noGrp="1" noChangeArrowheads="1"/>
          </p:cNvSpPr>
          <p:nvPr>
            <p:ph type="title"/>
          </p:nvPr>
        </p:nvSpPr>
        <p:spPr>
          <a:xfrm>
            <a:off x="1905000" y="533400"/>
            <a:ext cx="8382000" cy="914400"/>
          </a:xfrm>
        </p:spPr>
        <p:txBody>
          <a:bodyPr>
            <a:normAutofit fontScale="90000"/>
          </a:bodyPr>
          <a:lstStyle/>
          <a:p>
            <a:pPr eaLnBrk="1" hangingPunct="1">
              <a:defRPr/>
            </a:pPr>
            <a:r>
              <a:rPr lang="en-US" dirty="0"/>
              <a:t>Table 11-2. Topics Addressed in a Risk Management Plan</a:t>
            </a:r>
          </a:p>
        </p:txBody>
      </p:sp>
      <p:sp>
        <p:nvSpPr>
          <p:cNvPr id="28677"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008B5967-5C43-4E8A-AEFB-D567418E6A88}" type="slidenum">
              <a:rPr lang="en-US">
                <a:solidFill>
                  <a:prstClr val="black"/>
                </a:solidFill>
                <a:latin typeface="Arial"/>
              </a:rPr>
              <a:pPr fontAlgn="base">
                <a:spcBef>
                  <a:spcPct val="0"/>
                </a:spcBef>
                <a:spcAft>
                  <a:spcPct val="0"/>
                </a:spcAft>
                <a:defRPr/>
              </a:pPr>
              <a:t>20</a:t>
            </a:fld>
            <a:endParaRPr lang="en-US" dirty="0">
              <a:solidFill>
                <a:prstClr val="black"/>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1752600" y="1295400"/>
            <a:ext cx="8686800" cy="4724400"/>
          </a:xfrm>
        </p:spPr>
        <p:txBody>
          <a:bodyPr/>
          <a:lstStyle/>
          <a:p>
            <a:pPr eaLnBrk="1" hangingPunct="1">
              <a:spcBef>
                <a:spcPct val="60000"/>
              </a:spcBef>
            </a:pPr>
            <a:r>
              <a:rPr lang="en-US" b="1" dirty="0"/>
              <a:t>Contingency plans</a:t>
            </a:r>
            <a:r>
              <a:rPr lang="en-US" dirty="0"/>
              <a:t> are predefined actions that the project team will take if an identified risk event occurs</a:t>
            </a:r>
          </a:p>
          <a:p>
            <a:pPr eaLnBrk="1" hangingPunct="1">
              <a:spcBef>
                <a:spcPct val="60000"/>
              </a:spcBef>
            </a:pPr>
            <a:r>
              <a:rPr lang="en-US" b="1" dirty="0"/>
              <a:t>Fallback plans</a:t>
            </a:r>
            <a:r>
              <a:rPr lang="en-US" dirty="0"/>
              <a:t> are developed for risks that have a high impact on meeting project objectives and are put into effect if attempts to reduce the risk are not effective</a:t>
            </a:r>
          </a:p>
          <a:p>
            <a:pPr eaLnBrk="1" hangingPunct="1">
              <a:spcBef>
                <a:spcPct val="60000"/>
              </a:spcBef>
            </a:pPr>
            <a:r>
              <a:rPr lang="en-US" b="1" dirty="0"/>
              <a:t>Contingency reserves</a:t>
            </a:r>
            <a:r>
              <a:rPr lang="en-US" dirty="0"/>
              <a:t> or </a:t>
            </a:r>
            <a:r>
              <a:rPr lang="en-US" b="1" dirty="0"/>
              <a:t>allowances</a:t>
            </a:r>
            <a:r>
              <a:rPr lang="en-US" dirty="0"/>
              <a:t> are arrangements held by the project sponsor or organization to reduce the risk of cost or schedule overruns to an acceptable level</a:t>
            </a:r>
          </a:p>
        </p:txBody>
      </p:sp>
      <p:sp>
        <p:nvSpPr>
          <p:cNvPr id="29698" name="Rectangle 2"/>
          <p:cNvSpPr>
            <a:spLocks noGrp="1" noChangeArrowheads="1"/>
          </p:cNvSpPr>
          <p:nvPr>
            <p:ph type="title"/>
          </p:nvPr>
        </p:nvSpPr>
        <p:spPr>
          <a:xfrm>
            <a:off x="1905000" y="152400"/>
            <a:ext cx="8305800" cy="1143000"/>
          </a:xfrm>
        </p:spPr>
        <p:txBody>
          <a:bodyPr>
            <a:normAutofit fontScale="90000"/>
          </a:bodyPr>
          <a:lstStyle/>
          <a:p>
            <a:pPr eaLnBrk="1" hangingPunct="1">
              <a:defRPr/>
            </a:pPr>
            <a:r>
              <a:rPr lang="en-US" dirty="0"/>
              <a:t>Contingency and Fallback Plans, Contingency Reserves</a:t>
            </a:r>
          </a:p>
        </p:txBody>
      </p:sp>
      <p:sp>
        <p:nvSpPr>
          <p:cNvPr id="29701"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36EBF0DB-D50E-4A0B-B5A0-DEE4E41965B1}" type="slidenum">
              <a:rPr lang="en-US">
                <a:solidFill>
                  <a:prstClr val="black"/>
                </a:solidFill>
                <a:latin typeface="Arial"/>
              </a:rPr>
              <a:pPr fontAlgn="base">
                <a:spcBef>
                  <a:spcPct val="0"/>
                </a:spcBef>
                <a:spcAft>
                  <a:spcPct val="0"/>
                </a:spcAft>
                <a:defRPr/>
              </a:pPr>
              <a:t>21</a:t>
            </a:fld>
            <a:endParaRPr lang="en-US" dirty="0">
              <a:solidFill>
                <a:prstClr val="black"/>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1905000" y="1752600"/>
            <a:ext cx="8458200" cy="4495800"/>
          </a:xfrm>
        </p:spPr>
        <p:txBody>
          <a:bodyPr/>
          <a:lstStyle/>
          <a:p>
            <a:pPr eaLnBrk="1" hangingPunct="1">
              <a:spcBef>
                <a:spcPct val="100000"/>
              </a:spcBef>
            </a:pPr>
            <a:r>
              <a:rPr lang="en-US" dirty="0"/>
              <a:t>Several studies show that IT projects share some common sources of risk</a:t>
            </a:r>
          </a:p>
          <a:p>
            <a:pPr eaLnBrk="1" hangingPunct="1">
              <a:spcBef>
                <a:spcPct val="100000"/>
              </a:spcBef>
            </a:pPr>
            <a:r>
              <a:rPr lang="en-US" dirty="0"/>
              <a:t>Broad categories of risk help identify potential risks</a:t>
            </a:r>
          </a:p>
        </p:txBody>
      </p:sp>
      <p:sp>
        <p:nvSpPr>
          <p:cNvPr id="30722" name="Rectangle 2"/>
          <p:cNvSpPr>
            <a:spLocks noGrp="1" noChangeArrowheads="1"/>
          </p:cNvSpPr>
          <p:nvPr>
            <p:ph type="title"/>
          </p:nvPr>
        </p:nvSpPr>
        <p:spPr/>
        <p:txBody>
          <a:bodyPr>
            <a:normAutofit fontScale="90000"/>
          </a:bodyPr>
          <a:lstStyle/>
          <a:p>
            <a:pPr eaLnBrk="1" hangingPunct="1">
              <a:defRPr/>
            </a:pPr>
            <a:r>
              <a:rPr lang="en-US" dirty="0"/>
              <a:t>Common Sources of Risk in Information Technology Projects</a:t>
            </a:r>
          </a:p>
        </p:txBody>
      </p:sp>
      <p:sp>
        <p:nvSpPr>
          <p:cNvPr id="30725"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6D6E5E80-2EA8-483F-B31F-26E2858DC58F}" type="slidenum">
              <a:rPr lang="en-US">
                <a:solidFill>
                  <a:prstClr val="black"/>
                </a:solidFill>
                <a:latin typeface="Arial"/>
              </a:rPr>
              <a:pPr fontAlgn="base">
                <a:spcBef>
                  <a:spcPct val="0"/>
                </a:spcBef>
                <a:spcAft>
                  <a:spcPct val="0"/>
                </a:spcAft>
                <a:defRPr/>
              </a:pPr>
              <a:t>22</a:t>
            </a:fld>
            <a:endParaRPr lang="en-US" dirty="0">
              <a:solidFill>
                <a:prstClr val="black"/>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1981200" y="1371601"/>
            <a:ext cx="8186738" cy="4791075"/>
          </a:xfrm>
        </p:spPr>
        <p:txBody>
          <a:bodyPr/>
          <a:lstStyle/>
          <a:p>
            <a:pPr eaLnBrk="1" hangingPunct="1">
              <a:spcBef>
                <a:spcPct val="100000"/>
              </a:spcBef>
            </a:pPr>
            <a:r>
              <a:rPr lang="en-US"/>
              <a:t>Market risk</a:t>
            </a:r>
          </a:p>
          <a:p>
            <a:pPr eaLnBrk="1" hangingPunct="1">
              <a:spcBef>
                <a:spcPct val="100000"/>
              </a:spcBef>
            </a:pPr>
            <a:r>
              <a:rPr lang="en-US"/>
              <a:t>Financial risk</a:t>
            </a:r>
          </a:p>
          <a:p>
            <a:pPr eaLnBrk="1" hangingPunct="1">
              <a:spcBef>
                <a:spcPct val="100000"/>
              </a:spcBef>
            </a:pPr>
            <a:r>
              <a:rPr lang="en-US"/>
              <a:t>Technology risk</a:t>
            </a:r>
          </a:p>
          <a:p>
            <a:pPr eaLnBrk="1" hangingPunct="1">
              <a:spcBef>
                <a:spcPct val="100000"/>
              </a:spcBef>
            </a:pPr>
            <a:r>
              <a:rPr lang="en-US"/>
              <a:t>People risk</a:t>
            </a:r>
          </a:p>
          <a:p>
            <a:pPr eaLnBrk="1" hangingPunct="1">
              <a:spcBef>
                <a:spcPct val="100000"/>
              </a:spcBef>
            </a:pPr>
            <a:r>
              <a:rPr lang="en-US"/>
              <a:t>Structure/process risk</a:t>
            </a:r>
          </a:p>
        </p:txBody>
      </p:sp>
      <p:sp>
        <p:nvSpPr>
          <p:cNvPr id="31746" name="Rectangle 2"/>
          <p:cNvSpPr>
            <a:spLocks noGrp="1" noChangeArrowheads="1"/>
          </p:cNvSpPr>
          <p:nvPr>
            <p:ph type="title"/>
          </p:nvPr>
        </p:nvSpPr>
        <p:spPr>
          <a:xfrm>
            <a:off x="2743200" y="228601"/>
            <a:ext cx="7543800" cy="854075"/>
          </a:xfrm>
        </p:spPr>
        <p:txBody>
          <a:bodyPr/>
          <a:lstStyle/>
          <a:p>
            <a:pPr eaLnBrk="1" hangingPunct="1">
              <a:defRPr/>
            </a:pPr>
            <a:r>
              <a:rPr lang="en-US" dirty="0"/>
              <a:t>Broad Categories of Risk</a:t>
            </a:r>
          </a:p>
        </p:txBody>
      </p:sp>
      <p:sp>
        <p:nvSpPr>
          <p:cNvPr id="31749"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D87F8A9A-7820-49E7-B4B8-D15B57EFBD37}" type="slidenum">
              <a:rPr lang="en-US">
                <a:solidFill>
                  <a:prstClr val="black"/>
                </a:solidFill>
                <a:latin typeface="Arial"/>
              </a:rPr>
              <a:pPr fontAlgn="base">
                <a:spcBef>
                  <a:spcPct val="0"/>
                </a:spcBef>
                <a:spcAft>
                  <a:spcPct val="0"/>
                </a:spcAft>
                <a:defRPr/>
              </a:pPr>
              <a:t>23</a:t>
            </a:fld>
            <a:endParaRPr lang="en-US" dirty="0">
              <a:solidFill>
                <a:prstClr val="black"/>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1905000" y="990600"/>
            <a:ext cx="8305800" cy="4572000"/>
          </a:xfrm>
        </p:spPr>
        <p:txBody>
          <a:bodyPr/>
          <a:lstStyle/>
          <a:p>
            <a:pPr eaLnBrk="1" hangingPunct="1"/>
            <a:r>
              <a:rPr lang="en-US"/>
              <a:t>KPMG, a large consulting firm, published a study in 1995 that found that 55 percent of </a:t>
            </a:r>
            <a:r>
              <a:rPr lang="en-US" b="1"/>
              <a:t>runaway </a:t>
            </a:r>
            <a:r>
              <a:rPr lang="en-US"/>
              <a:t>projects—projects that have significant cost or schedule overruns—did </a:t>
            </a:r>
            <a:r>
              <a:rPr lang="en-US" i="1"/>
              <a:t>no risk </a:t>
            </a:r>
            <a:r>
              <a:rPr lang="en-US"/>
              <a:t>management at all, 38 percent did some (but half did not use their risk findings after the project was underway), and 7 percent did not know whether they did risk management or not</a:t>
            </a:r>
          </a:p>
          <a:p>
            <a:pPr eaLnBrk="1" hangingPunct="1"/>
            <a:r>
              <a:rPr lang="en-US"/>
              <a:t>The timing of risk management is also an important consideration</a:t>
            </a:r>
          </a:p>
          <a:p>
            <a:pPr eaLnBrk="1" hangingPunct="1"/>
            <a:endParaRPr lang="en-US"/>
          </a:p>
        </p:txBody>
      </p:sp>
      <p:sp>
        <p:nvSpPr>
          <p:cNvPr id="32770" name="Title 1"/>
          <p:cNvSpPr>
            <a:spLocks noGrp="1"/>
          </p:cNvSpPr>
          <p:nvPr>
            <p:ph type="title"/>
          </p:nvPr>
        </p:nvSpPr>
        <p:spPr>
          <a:xfrm>
            <a:off x="1905000" y="274638"/>
            <a:ext cx="8305800" cy="563562"/>
          </a:xfrm>
        </p:spPr>
        <p:txBody>
          <a:bodyPr>
            <a:normAutofit fontScale="90000"/>
          </a:bodyPr>
          <a:lstStyle/>
          <a:p>
            <a:pPr eaLnBrk="1" hangingPunct="1">
              <a:defRPr/>
            </a:pPr>
            <a:r>
              <a:rPr lang="en-US" dirty="0"/>
              <a:t>What Went Wrong?</a:t>
            </a:r>
          </a:p>
        </p:txBody>
      </p:sp>
      <p:sp>
        <p:nvSpPr>
          <p:cNvPr id="32772" name="Footer Placeholder 3"/>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5" name="Slide Number Placeholder 4"/>
          <p:cNvSpPr>
            <a:spLocks noGrp="1"/>
          </p:cNvSpPr>
          <p:nvPr>
            <p:ph type="sldNum" sz="quarter" idx="11"/>
          </p:nvPr>
        </p:nvSpPr>
        <p:spPr/>
        <p:txBody>
          <a:bodyPr/>
          <a:lstStyle/>
          <a:p>
            <a:pPr fontAlgn="base">
              <a:spcBef>
                <a:spcPct val="0"/>
              </a:spcBef>
              <a:spcAft>
                <a:spcPct val="0"/>
              </a:spcAft>
              <a:defRPr/>
            </a:pPr>
            <a:fld id="{49172F82-DCEA-4C2D-9CFC-F0C91807D249}" type="slidenum">
              <a:rPr lang="en-US">
                <a:solidFill>
                  <a:prstClr val="black"/>
                </a:solidFill>
                <a:latin typeface="Arial"/>
              </a:rPr>
              <a:pPr fontAlgn="base">
                <a:spcBef>
                  <a:spcPct val="0"/>
                </a:spcBef>
                <a:spcAft>
                  <a:spcPct val="0"/>
                </a:spcAft>
                <a:defRPr/>
              </a:pPr>
              <a:t>24</a:t>
            </a:fld>
            <a:endParaRPr lang="en-US" dirty="0">
              <a:solidFill>
                <a:prstClr val="black"/>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eaLnBrk="1" hangingPunct="1">
              <a:spcBef>
                <a:spcPct val="100000"/>
              </a:spcBef>
            </a:pPr>
            <a:r>
              <a:rPr lang="en-US"/>
              <a:t>A </a:t>
            </a:r>
            <a:r>
              <a:rPr lang="en-US" b="1"/>
              <a:t>risk breakdown structure</a:t>
            </a:r>
            <a:r>
              <a:rPr lang="en-US"/>
              <a:t> is a hierarchy of potential risk categories for a project</a:t>
            </a:r>
          </a:p>
          <a:p>
            <a:pPr eaLnBrk="1" hangingPunct="1">
              <a:spcBef>
                <a:spcPct val="100000"/>
              </a:spcBef>
            </a:pPr>
            <a:r>
              <a:rPr lang="en-US"/>
              <a:t>Similar to a work breakdown structure but used to identify and categorize risks</a:t>
            </a:r>
          </a:p>
        </p:txBody>
      </p:sp>
      <p:sp>
        <p:nvSpPr>
          <p:cNvPr id="33794" name="Rectangle 2"/>
          <p:cNvSpPr>
            <a:spLocks noGrp="1" noChangeArrowheads="1"/>
          </p:cNvSpPr>
          <p:nvPr>
            <p:ph type="title"/>
          </p:nvPr>
        </p:nvSpPr>
        <p:spPr/>
        <p:txBody>
          <a:bodyPr/>
          <a:lstStyle/>
          <a:p>
            <a:pPr eaLnBrk="1" hangingPunct="1">
              <a:defRPr/>
            </a:pPr>
            <a:r>
              <a:rPr lang="en-US" dirty="0"/>
              <a:t>Risk Breakdown Structure</a:t>
            </a:r>
          </a:p>
        </p:txBody>
      </p:sp>
      <p:sp>
        <p:nvSpPr>
          <p:cNvPr id="33797"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09D10575-FAAE-416F-A907-299B42175CF8}" type="slidenum">
              <a:rPr lang="en-US">
                <a:solidFill>
                  <a:prstClr val="black"/>
                </a:solidFill>
                <a:latin typeface="Arial"/>
              </a:rPr>
              <a:pPr fontAlgn="base">
                <a:spcBef>
                  <a:spcPct val="0"/>
                </a:spcBef>
                <a:spcAft>
                  <a:spcPct val="0"/>
                </a:spcAft>
                <a:defRPr/>
              </a:pPr>
              <a:t>25</a:t>
            </a:fld>
            <a:endParaRPr lang="en-US" dirty="0">
              <a:solidFill>
                <a:prstClr val="black"/>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1905000" y="457200"/>
            <a:ext cx="8382000" cy="914400"/>
          </a:xfrm>
        </p:spPr>
        <p:txBody>
          <a:bodyPr>
            <a:normAutofit fontScale="90000"/>
          </a:bodyPr>
          <a:lstStyle/>
          <a:p>
            <a:pPr eaLnBrk="1" hangingPunct="1">
              <a:defRPr/>
            </a:pPr>
            <a:r>
              <a:rPr lang="en-US" dirty="0"/>
              <a:t>Figure 11-4. Sample Risk Breakdown Structure</a:t>
            </a:r>
          </a:p>
        </p:txBody>
      </p:sp>
      <p:sp>
        <p:nvSpPr>
          <p:cNvPr id="38915" name="Slide Number Placeholder 5"/>
          <p:cNvSpPr>
            <a:spLocks noGrp="1"/>
          </p:cNvSpPr>
          <p:nvPr>
            <p:ph type="sldNum" sz="quarter" idx="10"/>
          </p:nvPr>
        </p:nvSpPr>
        <p:spPr bwMode="auto">
          <a:xfrm>
            <a:off x="1752600" y="6248400"/>
            <a:ext cx="457200" cy="457200"/>
          </a:xfrm>
          <a:noFill/>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pPr>
            <a:fld id="{671FD8BA-7096-41E8-8D55-AADB69429CE2}" type="slidenum">
              <a:rPr lang="en-US">
                <a:solidFill>
                  <a:prstClr val="black"/>
                </a:solidFill>
                <a:latin typeface="Arial" charset="0"/>
              </a:rPr>
              <a:pPr fontAlgn="base">
                <a:spcBef>
                  <a:spcPct val="0"/>
                </a:spcBef>
                <a:spcAft>
                  <a:spcPct val="0"/>
                </a:spcAft>
              </a:pPr>
              <a:t>26</a:t>
            </a:fld>
            <a:endParaRPr lang="en-US">
              <a:solidFill>
                <a:prstClr val="black"/>
              </a:solidFill>
              <a:latin typeface="Arial" charset="0"/>
            </a:endParaRPr>
          </a:p>
        </p:txBody>
      </p:sp>
      <p:sp>
        <p:nvSpPr>
          <p:cNvPr id="38916" name="Footer Placeholder 6"/>
          <p:cNvSpPr>
            <a:spLocks noGrp="1"/>
          </p:cNvSpPr>
          <p:nvPr>
            <p:ph type="ftr" sz="quarter" idx="11"/>
          </p:nvPr>
        </p:nvSpPr>
        <p:spPr bwMode="auto">
          <a:xfrm>
            <a:off x="3429000" y="6477000"/>
            <a:ext cx="5867400" cy="228600"/>
          </a:xfrm>
          <a:noFill/>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pPr>
            <a:r>
              <a:rPr lang="en-US">
                <a:solidFill>
                  <a:prstClr val="black"/>
                </a:solidFill>
                <a:latin typeface="Arial" charset="0"/>
              </a:rPr>
              <a:t>Information Technology Project Management, Sixth Edition</a:t>
            </a:r>
          </a:p>
        </p:txBody>
      </p:sp>
      <p:pic>
        <p:nvPicPr>
          <p:cNvPr id="38917" name="Picture 6" descr="86921_11_F04.jpg"/>
          <p:cNvPicPr>
            <a:picLocks noChangeAspect="1"/>
          </p:cNvPicPr>
          <p:nvPr/>
        </p:nvPicPr>
        <p:blipFill>
          <a:blip r:embed="rId2" cstate="print"/>
          <a:srcRect/>
          <a:stretch>
            <a:fillRect/>
          </a:stretch>
        </p:blipFill>
        <p:spPr bwMode="auto">
          <a:xfrm>
            <a:off x="2133600" y="1600200"/>
            <a:ext cx="8077200" cy="43513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0" y="152400"/>
            <a:ext cx="8229600" cy="1143000"/>
          </a:xfrm>
        </p:spPr>
        <p:txBody>
          <a:bodyPr/>
          <a:lstStyle/>
          <a:p>
            <a:pPr eaLnBrk="1" hangingPunct="1">
              <a:defRPr/>
            </a:pPr>
            <a:r>
              <a:rPr lang="en-US" sz="2800" dirty="0"/>
              <a:t>Table 11-4. Potential Negative Risk Conditions Associated with Each Knowledge Area</a:t>
            </a:r>
          </a:p>
        </p:txBody>
      </p:sp>
      <p:sp>
        <p:nvSpPr>
          <p:cNvPr id="35844"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882F8CF6-2487-4F4C-9517-7F75141E7B51}" type="slidenum">
              <a:rPr lang="en-US">
                <a:solidFill>
                  <a:prstClr val="black"/>
                </a:solidFill>
                <a:latin typeface="Arial"/>
              </a:rPr>
              <a:pPr fontAlgn="base">
                <a:spcBef>
                  <a:spcPct val="0"/>
                </a:spcBef>
                <a:spcAft>
                  <a:spcPct val="0"/>
                </a:spcAft>
                <a:defRPr/>
              </a:pPr>
              <a:t>27</a:t>
            </a:fld>
            <a:endParaRPr lang="en-US" dirty="0">
              <a:solidFill>
                <a:prstClr val="black"/>
              </a:solidFill>
              <a:latin typeface="Arial"/>
            </a:endParaRPr>
          </a:p>
        </p:txBody>
      </p:sp>
      <p:pic>
        <p:nvPicPr>
          <p:cNvPr id="39941" name="Picture 7" descr="Tbl11-04a.bmp"/>
          <p:cNvPicPr>
            <a:picLocks noChangeAspect="1"/>
          </p:cNvPicPr>
          <p:nvPr/>
        </p:nvPicPr>
        <p:blipFill>
          <a:blip r:embed="rId2" cstate="print"/>
          <a:srcRect t="17113"/>
          <a:stretch>
            <a:fillRect/>
          </a:stretch>
        </p:blipFill>
        <p:spPr bwMode="auto">
          <a:xfrm>
            <a:off x="2209801" y="1219201"/>
            <a:ext cx="7542213" cy="2519363"/>
          </a:xfrm>
          <a:prstGeom prst="rect">
            <a:avLst/>
          </a:prstGeom>
          <a:noFill/>
          <a:ln w="9525">
            <a:noFill/>
            <a:miter lim="800000"/>
            <a:headEnd/>
            <a:tailEnd/>
          </a:ln>
        </p:spPr>
      </p:pic>
      <p:pic>
        <p:nvPicPr>
          <p:cNvPr id="39942" name="Picture 8" descr="Tbl11-04b.bmp"/>
          <p:cNvPicPr>
            <a:picLocks noChangeAspect="1"/>
          </p:cNvPicPr>
          <p:nvPr/>
        </p:nvPicPr>
        <p:blipFill>
          <a:blip r:embed="rId3" cstate="print"/>
          <a:srcRect t="27026"/>
          <a:stretch>
            <a:fillRect/>
          </a:stretch>
        </p:blipFill>
        <p:spPr bwMode="auto">
          <a:xfrm>
            <a:off x="2209800" y="3733801"/>
            <a:ext cx="7588250" cy="23399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lstStyle/>
          <a:p>
            <a:pPr eaLnBrk="1" hangingPunct="1">
              <a:spcBef>
                <a:spcPct val="55000"/>
              </a:spcBef>
            </a:pPr>
            <a:r>
              <a:rPr lang="en-US"/>
              <a:t>Identifying risks is the process of understanding what potential events might hurt or enhance a particular project</a:t>
            </a:r>
          </a:p>
          <a:p>
            <a:pPr eaLnBrk="1" hangingPunct="1">
              <a:spcBef>
                <a:spcPct val="55000"/>
              </a:spcBef>
            </a:pPr>
            <a:r>
              <a:rPr lang="en-US"/>
              <a:t>Risk identification tools and techniques include:</a:t>
            </a:r>
          </a:p>
          <a:p>
            <a:pPr lvl="1" eaLnBrk="1" hangingPunct="1">
              <a:spcBef>
                <a:spcPct val="55000"/>
              </a:spcBef>
            </a:pPr>
            <a:r>
              <a:rPr lang="en-US"/>
              <a:t>Brainstorming</a:t>
            </a:r>
          </a:p>
          <a:p>
            <a:pPr lvl="1" eaLnBrk="1" hangingPunct="1">
              <a:spcBef>
                <a:spcPct val="55000"/>
              </a:spcBef>
            </a:pPr>
            <a:r>
              <a:rPr lang="en-US"/>
              <a:t>The Delphi Technique</a:t>
            </a:r>
          </a:p>
          <a:p>
            <a:pPr lvl="1" eaLnBrk="1" hangingPunct="1">
              <a:spcBef>
                <a:spcPct val="55000"/>
              </a:spcBef>
            </a:pPr>
            <a:r>
              <a:rPr lang="en-US"/>
              <a:t>Interviewing</a:t>
            </a:r>
          </a:p>
          <a:p>
            <a:pPr lvl="1" eaLnBrk="1" hangingPunct="1">
              <a:spcBef>
                <a:spcPct val="55000"/>
              </a:spcBef>
            </a:pPr>
            <a:r>
              <a:rPr lang="en-US"/>
              <a:t>SWOT analysis</a:t>
            </a:r>
          </a:p>
        </p:txBody>
      </p:sp>
      <p:sp>
        <p:nvSpPr>
          <p:cNvPr id="36866" name="Rectangle 2"/>
          <p:cNvSpPr>
            <a:spLocks noGrp="1" noChangeArrowheads="1"/>
          </p:cNvSpPr>
          <p:nvPr>
            <p:ph type="title"/>
          </p:nvPr>
        </p:nvSpPr>
        <p:spPr/>
        <p:txBody>
          <a:bodyPr/>
          <a:lstStyle/>
          <a:p>
            <a:pPr eaLnBrk="1" hangingPunct="1">
              <a:defRPr/>
            </a:pPr>
            <a:r>
              <a:rPr lang="en-US" dirty="0"/>
              <a:t>Identifying Risks</a:t>
            </a:r>
          </a:p>
        </p:txBody>
      </p:sp>
      <p:sp>
        <p:nvSpPr>
          <p:cNvPr id="36869"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387D0913-549D-4838-A4B5-9721D6177B77}" type="slidenum">
              <a:rPr lang="en-US">
                <a:solidFill>
                  <a:prstClr val="black"/>
                </a:solidFill>
                <a:latin typeface="Arial"/>
              </a:rPr>
              <a:pPr fontAlgn="base">
                <a:spcBef>
                  <a:spcPct val="0"/>
                </a:spcBef>
                <a:spcAft>
                  <a:spcPct val="0"/>
                </a:spcAft>
                <a:defRPr/>
              </a:pPr>
              <a:t>28</a:t>
            </a:fld>
            <a:endParaRPr lang="en-US" dirty="0">
              <a:solidFill>
                <a:prstClr val="black"/>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1905000" y="1371600"/>
            <a:ext cx="8458200" cy="5105400"/>
          </a:xfrm>
        </p:spPr>
        <p:txBody>
          <a:bodyPr/>
          <a:lstStyle/>
          <a:p>
            <a:pPr eaLnBrk="1" hangingPunct="1"/>
            <a:r>
              <a:rPr lang="en-US" b="1" dirty="0"/>
              <a:t>Brainstorming</a:t>
            </a:r>
            <a:r>
              <a:rPr lang="en-US" dirty="0"/>
              <a:t> is a technique by which a group attempts to generate ideas or find a solution for a specific problem by gathering ideas spontaneously and without judgment</a:t>
            </a:r>
          </a:p>
          <a:p>
            <a:pPr eaLnBrk="1" hangingPunct="1"/>
            <a:r>
              <a:rPr lang="en-US" dirty="0"/>
              <a:t>An experienced facilitator should run the brainstorming session</a:t>
            </a:r>
          </a:p>
          <a:p>
            <a:pPr eaLnBrk="1" hangingPunct="1"/>
            <a:r>
              <a:rPr lang="en-US" dirty="0"/>
              <a:t>Be careful not to overuse or misuse brainstorming</a:t>
            </a:r>
          </a:p>
          <a:p>
            <a:pPr lvl="1" eaLnBrk="1" hangingPunct="1"/>
            <a:r>
              <a:rPr lang="en-US" dirty="0"/>
              <a:t>Psychology literature shows that individuals produce a greater number of ideas working alone than they do through brainstorming in small, face-to-face groups</a:t>
            </a:r>
          </a:p>
          <a:p>
            <a:pPr lvl="1" eaLnBrk="1" hangingPunct="1"/>
            <a:r>
              <a:rPr lang="en-US" dirty="0"/>
              <a:t>Group effects often inhibit idea generation</a:t>
            </a:r>
            <a:endParaRPr lang="en-US" sz="2200" dirty="0"/>
          </a:p>
        </p:txBody>
      </p:sp>
      <p:sp>
        <p:nvSpPr>
          <p:cNvPr id="37890" name="Rectangle 2"/>
          <p:cNvSpPr>
            <a:spLocks noGrp="1" noChangeArrowheads="1"/>
          </p:cNvSpPr>
          <p:nvPr>
            <p:ph type="title"/>
          </p:nvPr>
        </p:nvSpPr>
        <p:spPr/>
        <p:txBody>
          <a:bodyPr/>
          <a:lstStyle/>
          <a:p>
            <a:pPr eaLnBrk="1" hangingPunct="1">
              <a:defRPr/>
            </a:pPr>
            <a:r>
              <a:rPr lang="en-US" dirty="0"/>
              <a:t>Brainstorming</a:t>
            </a:r>
          </a:p>
        </p:txBody>
      </p:sp>
      <p:sp>
        <p:nvSpPr>
          <p:cNvPr id="37893"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DB5276DF-0B90-4399-95E1-B2207ECF9B63}" type="slidenum">
              <a:rPr lang="en-US">
                <a:solidFill>
                  <a:prstClr val="black"/>
                </a:solidFill>
                <a:latin typeface="Arial"/>
              </a:rPr>
              <a:pPr fontAlgn="base">
                <a:spcBef>
                  <a:spcPct val="0"/>
                </a:spcBef>
                <a:spcAft>
                  <a:spcPct val="0"/>
                </a:spcAft>
                <a:defRPr/>
              </a:pPr>
              <a:t>29</a:t>
            </a:fld>
            <a:endParaRPr lang="en-US" dirty="0">
              <a:solidFill>
                <a:prstClr val="black"/>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1905000" y="1371600"/>
            <a:ext cx="8229600" cy="4419600"/>
          </a:xfrm>
        </p:spPr>
        <p:txBody>
          <a:bodyPr/>
          <a:lstStyle/>
          <a:p>
            <a:pPr marL="609600" indent="-609600" eaLnBrk="1" hangingPunct="1">
              <a:spcBef>
                <a:spcPct val="100000"/>
              </a:spcBef>
            </a:pPr>
            <a:r>
              <a:rPr lang="en-US"/>
              <a:t>Understand what risk is and the importance of good project risk management</a:t>
            </a:r>
          </a:p>
          <a:p>
            <a:pPr marL="609600" indent="-609600" eaLnBrk="1" hangingPunct="1">
              <a:spcBef>
                <a:spcPct val="100000"/>
              </a:spcBef>
            </a:pPr>
            <a:r>
              <a:rPr lang="en-US"/>
              <a:t>Discuss the elements involved in risk management planning and the contents of a risk management plan</a:t>
            </a:r>
          </a:p>
          <a:p>
            <a:pPr marL="609600" indent="-609600" eaLnBrk="1" hangingPunct="1">
              <a:spcBef>
                <a:spcPct val="100000"/>
              </a:spcBef>
            </a:pPr>
            <a:r>
              <a:rPr lang="en-US"/>
              <a:t>List common sources of risks in information technology projects</a:t>
            </a:r>
          </a:p>
        </p:txBody>
      </p:sp>
      <p:sp>
        <p:nvSpPr>
          <p:cNvPr id="12290" name="Rectangle 2"/>
          <p:cNvSpPr>
            <a:spLocks noGrp="1" noChangeArrowheads="1"/>
          </p:cNvSpPr>
          <p:nvPr>
            <p:ph type="title"/>
          </p:nvPr>
        </p:nvSpPr>
        <p:spPr/>
        <p:txBody>
          <a:bodyPr/>
          <a:lstStyle/>
          <a:p>
            <a:pPr eaLnBrk="1" hangingPunct="1">
              <a:defRPr/>
            </a:pPr>
            <a:r>
              <a:rPr lang="en-US" dirty="0"/>
              <a:t>Learning Objectives</a:t>
            </a:r>
          </a:p>
        </p:txBody>
      </p:sp>
      <p:sp>
        <p:nvSpPr>
          <p:cNvPr id="12293"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DEAB0189-28BA-42D6-AEC6-664DE07117E4}" type="slidenum">
              <a:rPr lang="en-US">
                <a:solidFill>
                  <a:prstClr val="black"/>
                </a:solidFill>
                <a:latin typeface="Arial"/>
              </a:rPr>
              <a:pPr fontAlgn="base">
                <a:spcBef>
                  <a:spcPct val="0"/>
                </a:spcBef>
                <a:spcAft>
                  <a:spcPct val="0"/>
                </a:spcAft>
                <a:defRPr/>
              </a:pPr>
              <a:t>3</a:t>
            </a:fld>
            <a:endParaRPr lang="en-US" dirty="0">
              <a:solidFill>
                <a:prstClr val="black"/>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p:txBody>
          <a:bodyPr/>
          <a:lstStyle/>
          <a:p>
            <a:pPr eaLnBrk="1" hangingPunct="1">
              <a:spcBef>
                <a:spcPct val="100000"/>
              </a:spcBef>
            </a:pPr>
            <a:r>
              <a:rPr lang="en-US" dirty="0"/>
              <a:t>The </a:t>
            </a:r>
            <a:r>
              <a:rPr lang="en-US" b="1" dirty="0"/>
              <a:t>Delphi Technique</a:t>
            </a:r>
            <a:r>
              <a:rPr lang="en-US" dirty="0"/>
              <a:t> is used to derive an agreement among a panel of experts who make predictions about future developments</a:t>
            </a:r>
          </a:p>
          <a:p>
            <a:pPr eaLnBrk="1" hangingPunct="1">
              <a:spcBef>
                <a:spcPct val="100000"/>
              </a:spcBef>
            </a:pPr>
            <a:r>
              <a:rPr lang="en-US" dirty="0"/>
              <a:t>Provides independent and anonymous input regarding future events</a:t>
            </a:r>
          </a:p>
          <a:p>
            <a:pPr eaLnBrk="1" hangingPunct="1">
              <a:spcBef>
                <a:spcPct val="100000"/>
              </a:spcBef>
            </a:pPr>
            <a:r>
              <a:rPr lang="en-US" dirty="0"/>
              <a:t>Uses repeated rounds of questioning and written responses and avoids the biasing effects possible in oral methods, such as brainstorming</a:t>
            </a:r>
          </a:p>
        </p:txBody>
      </p:sp>
      <p:sp>
        <p:nvSpPr>
          <p:cNvPr id="38914" name="Rectangle 2"/>
          <p:cNvSpPr>
            <a:spLocks noGrp="1" noChangeArrowheads="1"/>
          </p:cNvSpPr>
          <p:nvPr>
            <p:ph type="title"/>
          </p:nvPr>
        </p:nvSpPr>
        <p:spPr/>
        <p:txBody>
          <a:bodyPr/>
          <a:lstStyle/>
          <a:p>
            <a:pPr eaLnBrk="1" hangingPunct="1">
              <a:defRPr/>
            </a:pPr>
            <a:r>
              <a:rPr lang="en-US" dirty="0"/>
              <a:t>Delphi Technique</a:t>
            </a:r>
          </a:p>
        </p:txBody>
      </p:sp>
      <p:sp>
        <p:nvSpPr>
          <p:cNvPr id="38917"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903BACE2-EDFA-4DAD-B25A-4A66A8A8D400}" type="slidenum">
              <a:rPr lang="en-US">
                <a:solidFill>
                  <a:prstClr val="black"/>
                </a:solidFill>
                <a:latin typeface="Arial"/>
              </a:rPr>
              <a:pPr fontAlgn="base">
                <a:spcBef>
                  <a:spcPct val="0"/>
                </a:spcBef>
                <a:spcAft>
                  <a:spcPct val="0"/>
                </a:spcAft>
                <a:defRPr/>
              </a:pPr>
              <a:t>30</a:t>
            </a:fld>
            <a:endParaRPr lang="en-US" dirty="0">
              <a:solidFill>
                <a:prstClr val="black"/>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p:txBody>
          <a:bodyPr/>
          <a:lstStyle/>
          <a:p>
            <a:pPr eaLnBrk="1" hangingPunct="1">
              <a:spcBef>
                <a:spcPct val="100000"/>
              </a:spcBef>
            </a:pPr>
            <a:r>
              <a:rPr lang="en-US" b="1"/>
              <a:t>Interviewing</a:t>
            </a:r>
            <a:r>
              <a:rPr lang="en-US"/>
              <a:t> is a fact-finding technique for collecting information in face-to-face, phone, e-mail, or instant-messaging discussions</a:t>
            </a:r>
          </a:p>
          <a:p>
            <a:pPr eaLnBrk="1" hangingPunct="1">
              <a:spcBef>
                <a:spcPct val="100000"/>
              </a:spcBef>
            </a:pPr>
            <a:r>
              <a:rPr lang="en-US"/>
              <a:t>Interviewing people with similar project experience is an important tool for identifying potential risks</a:t>
            </a:r>
          </a:p>
        </p:txBody>
      </p:sp>
      <p:sp>
        <p:nvSpPr>
          <p:cNvPr id="39938" name="Rectangle 2"/>
          <p:cNvSpPr>
            <a:spLocks noGrp="1" noChangeArrowheads="1"/>
          </p:cNvSpPr>
          <p:nvPr>
            <p:ph type="title"/>
          </p:nvPr>
        </p:nvSpPr>
        <p:spPr/>
        <p:txBody>
          <a:bodyPr/>
          <a:lstStyle/>
          <a:p>
            <a:pPr eaLnBrk="1" hangingPunct="1">
              <a:defRPr/>
            </a:pPr>
            <a:r>
              <a:rPr lang="en-US" dirty="0"/>
              <a:t>Interviewing</a:t>
            </a:r>
          </a:p>
        </p:txBody>
      </p:sp>
      <p:sp>
        <p:nvSpPr>
          <p:cNvPr id="39941"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7383B25A-3E3C-4C9E-BB21-889EB3D510DF}" type="slidenum">
              <a:rPr lang="en-US">
                <a:solidFill>
                  <a:prstClr val="black"/>
                </a:solidFill>
                <a:latin typeface="Arial"/>
              </a:rPr>
              <a:pPr fontAlgn="base">
                <a:spcBef>
                  <a:spcPct val="0"/>
                </a:spcBef>
                <a:spcAft>
                  <a:spcPct val="0"/>
                </a:spcAft>
                <a:defRPr/>
              </a:pPr>
              <a:t>31</a:t>
            </a:fld>
            <a:endParaRPr lang="en-US" dirty="0">
              <a:solidFill>
                <a:prstClr val="black"/>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p:txBody>
          <a:bodyPr/>
          <a:lstStyle/>
          <a:p>
            <a:pPr eaLnBrk="1" hangingPunct="1">
              <a:spcBef>
                <a:spcPct val="100000"/>
              </a:spcBef>
            </a:pPr>
            <a:r>
              <a:rPr lang="en-US" dirty="0"/>
              <a:t>SWOT analysis (strengths, weaknesses, opportunities, and threats) can also be used during </a:t>
            </a:r>
            <a:r>
              <a:rPr lang="en-US" dirty="0">
                <a:solidFill>
                  <a:srgbClr val="00B050"/>
                </a:solidFill>
              </a:rPr>
              <a:t>risk identification</a:t>
            </a:r>
          </a:p>
          <a:p>
            <a:pPr eaLnBrk="1" hangingPunct="1">
              <a:spcBef>
                <a:spcPct val="100000"/>
              </a:spcBef>
            </a:pPr>
            <a:r>
              <a:rPr lang="en-US" dirty="0"/>
              <a:t>Helps identify the broad negative and positive risks that apply to a project</a:t>
            </a:r>
          </a:p>
        </p:txBody>
      </p:sp>
      <p:sp>
        <p:nvSpPr>
          <p:cNvPr id="40962" name="Rectangle 2"/>
          <p:cNvSpPr>
            <a:spLocks noGrp="1" noChangeArrowheads="1"/>
          </p:cNvSpPr>
          <p:nvPr>
            <p:ph type="title"/>
          </p:nvPr>
        </p:nvSpPr>
        <p:spPr/>
        <p:txBody>
          <a:bodyPr/>
          <a:lstStyle/>
          <a:p>
            <a:pPr eaLnBrk="1" hangingPunct="1">
              <a:defRPr/>
            </a:pPr>
            <a:r>
              <a:rPr lang="en-US" dirty="0"/>
              <a:t>SWOT Analysis</a:t>
            </a:r>
          </a:p>
        </p:txBody>
      </p:sp>
      <p:sp>
        <p:nvSpPr>
          <p:cNvPr id="40965"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18B8D232-A388-4DB9-AA74-47E846699922}" type="slidenum">
              <a:rPr lang="en-US">
                <a:solidFill>
                  <a:prstClr val="black"/>
                </a:solidFill>
                <a:latin typeface="Arial"/>
              </a:rPr>
              <a:pPr fontAlgn="base">
                <a:spcBef>
                  <a:spcPct val="0"/>
                </a:spcBef>
                <a:spcAft>
                  <a:spcPct val="0"/>
                </a:spcAft>
                <a:defRPr/>
              </a:pPr>
              <a:t>32</a:t>
            </a:fld>
            <a:endParaRPr lang="en-US" dirty="0">
              <a:solidFill>
                <a:prstClr val="black"/>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p:txBody>
          <a:bodyPr/>
          <a:lstStyle/>
          <a:p>
            <a:pPr eaLnBrk="1" hangingPunct="1"/>
            <a:r>
              <a:rPr lang="en-US" sz="2400" dirty="0"/>
              <a:t>The main output of the risk identification process is a </a:t>
            </a:r>
            <a:r>
              <a:rPr lang="en-US" sz="2400" i="1" dirty="0"/>
              <a:t>list of identified risks </a:t>
            </a:r>
            <a:r>
              <a:rPr lang="en-US" sz="2400" dirty="0"/>
              <a:t>and other information needed to begin creating a risk register</a:t>
            </a:r>
          </a:p>
          <a:p>
            <a:pPr eaLnBrk="1" hangingPunct="1"/>
            <a:r>
              <a:rPr lang="en-US" sz="2400" dirty="0"/>
              <a:t>A </a:t>
            </a:r>
            <a:r>
              <a:rPr lang="en-US" sz="2400" b="1" dirty="0"/>
              <a:t>risk register</a:t>
            </a:r>
            <a:r>
              <a:rPr lang="en-US" sz="2400" dirty="0"/>
              <a:t> is:</a:t>
            </a:r>
            <a:endParaRPr lang="en-US" sz="2400" b="1" dirty="0"/>
          </a:p>
          <a:p>
            <a:pPr lvl="1" eaLnBrk="1" hangingPunct="1"/>
            <a:r>
              <a:rPr lang="en-US" sz="2200" dirty="0"/>
              <a:t>A document that contains the results of various risk management processes and that is often displayed in a table or spreadsheet format</a:t>
            </a:r>
          </a:p>
          <a:p>
            <a:pPr lvl="1" eaLnBrk="1" hangingPunct="1"/>
            <a:r>
              <a:rPr lang="en-US" sz="2200" dirty="0"/>
              <a:t>A tool for documenting potential risk events and related information</a:t>
            </a:r>
          </a:p>
          <a:p>
            <a:pPr eaLnBrk="1" hangingPunct="1"/>
            <a:r>
              <a:rPr lang="en-US" sz="2400" b="1" dirty="0"/>
              <a:t>Risk events </a:t>
            </a:r>
            <a:r>
              <a:rPr lang="en-US" sz="2400" dirty="0"/>
              <a:t>refer to specific, uncertain events that may occur to the damage or enhancement of the project</a:t>
            </a:r>
          </a:p>
        </p:txBody>
      </p:sp>
      <p:sp>
        <p:nvSpPr>
          <p:cNvPr id="41986" name="Rectangle 2"/>
          <p:cNvSpPr>
            <a:spLocks noGrp="1" noChangeArrowheads="1"/>
          </p:cNvSpPr>
          <p:nvPr>
            <p:ph type="title"/>
          </p:nvPr>
        </p:nvSpPr>
        <p:spPr/>
        <p:txBody>
          <a:bodyPr/>
          <a:lstStyle/>
          <a:p>
            <a:pPr eaLnBrk="1" hangingPunct="1">
              <a:defRPr/>
            </a:pPr>
            <a:r>
              <a:rPr lang="en-US" dirty="0"/>
              <a:t>Risk Register</a:t>
            </a:r>
          </a:p>
        </p:txBody>
      </p:sp>
      <p:sp>
        <p:nvSpPr>
          <p:cNvPr id="41989"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378A51EC-30B3-4B77-9218-35FC4543BEDA}" type="slidenum">
              <a:rPr lang="en-US">
                <a:solidFill>
                  <a:prstClr val="black"/>
                </a:solidFill>
                <a:latin typeface="Arial"/>
              </a:rPr>
              <a:pPr fontAlgn="base">
                <a:spcBef>
                  <a:spcPct val="0"/>
                </a:spcBef>
                <a:spcAft>
                  <a:spcPct val="0"/>
                </a:spcAft>
                <a:defRPr/>
              </a:pPr>
              <a:t>33</a:t>
            </a:fld>
            <a:endParaRPr lang="en-US" dirty="0">
              <a:solidFill>
                <a:prstClr val="black"/>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p:txBody>
          <a:bodyPr/>
          <a:lstStyle/>
          <a:p>
            <a:pPr eaLnBrk="1" hangingPunct="1"/>
            <a:r>
              <a:rPr lang="en-US"/>
              <a:t>An identification number for each risk event</a:t>
            </a:r>
          </a:p>
          <a:p>
            <a:pPr eaLnBrk="1" hangingPunct="1"/>
            <a:r>
              <a:rPr lang="en-US"/>
              <a:t>A rank for each risk event</a:t>
            </a:r>
          </a:p>
          <a:p>
            <a:pPr eaLnBrk="1" hangingPunct="1"/>
            <a:r>
              <a:rPr lang="en-US"/>
              <a:t>The name of each risk event</a:t>
            </a:r>
          </a:p>
          <a:p>
            <a:pPr eaLnBrk="1" hangingPunct="1"/>
            <a:r>
              <a:rPr lang="en-US"/>
              <a:t>A description of each risk event</a:t>
            </a:r>
          </a:p>
          <a:p>
            <a:pPr eaLnBrk="1" hangingPunct="1"/>
            <a:r>
              <a:rPr lang="en-US"/>
              <a:t>The category under which each risk event falls</a:t>
            </a:r>
          </a:p>
          <a:p>
            <a:pPr eaLnBrk="1" hangingPunct="1"/>
            <a:r>
              <a:rPr lang="en-US"/>
              <a:t>The root cause of each risk</a:t>
            </a:r>
          </a:p>
        </p:txBody>
      </p:sp>
      <p:sp>
        <p:nvSpPr>
          <p:cNvPr id="43010" name="Rectangle 2"/>
          <p:cNvSpPr>
            <a:spLocks noGrp="1" noChangeArrowheads="1"/>
          </p:cNvSpPr>
          <p:nvPr>
            <p:ph type="title"/>
          </p:nvPr>
        </p:nvSpPr>
        <p:spPr/>
        <p:txBody>
          <a:bodyPr/>
          <a:lstStyle/>
          <a:p>
            <a:pPr eaLnBrk="1" hangingPunct="1">
              <a:defRPr/>
            </a:pPr>
            <a:r>
              <a:rPr lang="en-US" dirty="0"/>
              <a:t>Risk Register Contents</a:t>
            </a:r>
          </a:p>
        </p:txBody>
      </p:sp>
      <p:sp>
        <p:nvSpPr>
          <p:cNvPr id="43013"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0DC98C80-9F43-41F9-92EE-96C7CF7E868F}" type="slidenum">
              <a:rPr lang="en-US">
                <a:solidFill>
                  <a:prstClr val="black"/>
                </a:solidFill>
                <a:latin typeface="Arial"/>
              </a:rPr>
              <a:pPr fontAlgn="base">
                <a:spcBef>
                  <a:spcPct val="0"/>
                </a:spcBef>
                <a:spcAft>
                  <a:spcPct val="0"/>
                </a:spcAft>
                <a:defRPr/>
              </a:pPr>
              <a:t>34</a:t>
            </a:fld>
            <a:endParaRPr lang="en-US" dirty="0">
              <a:solidFill>
                <a:prstClr val="black"/>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p:txBody>
          <a:bodyPr/>
          <a:lstStyle/>
          <a:p>
            <a:pPr eaLnBrk="1" hangingPunct="1"/>
            <a:r>
              <a:rPr lang="en-US"/>
              <a:t>Triggers for each risk; </a:t>
            </a:r>
            <a:r>
              <a:rPr lang="en-US" b="1"/>
              <a:t>triggers</a:t>
            </a:r>
            <a:r>
              <a:rPr lang="en-US"/>
              <a:t> are indicators or symptoms of actual risk events</a:t>
            </a:r>
          </a:p>
          <a:p>
            <a:pPr eaLnBrk="1" hangingPunct="1"/>
            <a:r>
              <a:rPr lang="en-US"/>
              <a:t>Potential responses to each risk</a:t>
            </a:r>
          </a:p>
          <a:p>
            <a:pPr eaLnBrk="1" hangingPunct="1"/>
            <a:r>
              <a:rPr lang="en-US"/>
              <a:t>The </a:t>
            </a:r>
            <a:r>
              <a:rPr lang="en-US" b="1"/>
              <a:t>risk owner</a:t>
            </a:r>
            <a:r>
              <a:rPr lang="en-US"/>
              <a:t> or person who will own or take responsibility for each risk</a:t>
            </a:r>
          </a:p>
          <a:p>
            <a:pPr eaLnBrk="1" hangingPunct="1"/>
            <a:r>
              <a:rPr lang="en-US"/>
              <a:t>The probability and impact of each risk occurring</a:t>
            </a:r>
          </a:p>
          <a:p>
            <a:pPr eaLnBrk="1" hangingPunct="1"/>
            <a:r>
              <a:rPr lang="en-US"/>
              <a:t>The status of each risk</a:t>
            </a:r>
          </a:p>
        </p:txBody>
      </p:sp>
      <p:sp>
        <p:nvSpPr>
          <p:cNvPr id="44034" name="Rectangle 2"/>
          <p:cNvSpPr>
            <a:spLocks noGrp="1" noChangeArrowheads="1"/>
          </p:cNvSpPr>
          <p:nvPr>
            <p:ph type="title"/>
          </p:nvPr>
        </p:nvSpPr>
        <p:spPr/>
        <p:txBody>
          <a:bodyPr>
            <a:normAutofit/>
          </a:bodyPr>
          <a:lstStyle/>
          <a:p>
            <a:pPr eaLnBrk="1" hangingPunct="1">
              <a:defRPr/>
            </a:pPr>
            <a:r>
              <a:rPr lang="en-US" dirty="0"/>
              <a:t>Risk Register Contents (continued)</a:t>
            </a:r>
          </a:p>
        </p:txBody>
      </p:sp>
      <p:sp>
        <p:nvSpPr>
          <p:cNvPr id="44037"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78CF0F90-48D8-4D31-A3E0-B329037E0D16}" type="slidenum">
              <a:rPr lang="en-US">
                <a:solidFill>
                  <a:prstClr val="black"/>
                </a:solidFill>
                <a:latin typeface="Arial"/>
              </a:rPr>
              <a:pPr fontAlgn="base">
                <a:spcBef>
                  <a:spcPct val="0"/>
                </a:spcBef>
                <a:spcAft>
                  <a:spcPct val="0"/>
                </a:spcAft>
                <a:defRPr/>
              </a:pPr>
              <a:t>35</a:t>
            </a:fld>
            <a:endParaRPr lang="en-US" dirty="0">
              <a:solidFill>
                <a:prstClr val="black"/>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p:txBody>
          <a:bodyPr/>
          <a:lstStyle/>
          <a:p>
            <a:pPr eaLnBrk="1" hangingPunct="1">
              <a:spcBef>
                <a:spcPct val="100000"/>
              </a:spcBef>
            </a:pPr>
            <a:r>
              <a:rPr lang="en-US"/>
              <a:t>Describe the process of identifying risks and be able to create a risk register</a:t>
            </a:r>
          </a:p>
          <a:p>
            <a:pPr eaLnBrk="1" hangingPunct="1">
              <a:spcBef>
                <a:spcPct val="100000"/>
              </a:spcBef>
            </a:pPr>
            <a:r>
              <a:rPr lang="en-US"/>
              <a:t>Discuss the qualitative risk analysis process and explain how to calculate risk factors, create probability/impact matrixes, and apply the Top Ten Risk Item Tracking technique to rank risks</a:t>
            </a:r>
            <a:endParaRPr lang="en-US" sz="2400"/>
          </a:p>
        </p:txBody>
      </p:sp>
      <p:sp>
        <p:nvSpPr>
          <p:cNvPr id="13314" name="Rectangle 2"/>
          <p:cNvSpPr>
            <a:spLocks noGrp="1" noChangeArrowheads="1"/>
          </p:cNvSpPr>
          <p:nvPr>
            <p:ph type="title"/>
          </p:nvPr>
        </p:nvSpPr>
        <p:spPr/>
        <p:txBody>
          <a:bodyPr/>
          <a:lstStyle/>
          <a:p>
            <a:pPr eaLnBrk="1" hangingPunct="1">
              <a:defRPr/>
            </a:pPr>
            <a:r>
              <a:rPr lang="en-US" dirty="0"/>
              <a:t>Learning Objectives (continued)</a:t>
            </a:r>
          </a:p>
        </p:txBody>
      </p:sp>
      <p:sp>
        <p:nvSpPr>
          <p:cNvPr id="13317"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5920E139-93E8-4A7B-BF47-1C870CEDC39A}" type="slidenum">
              <a:rPr lang="en-US">
                <a:solidFill>
                  <a:prstClr val="black"/>
                </a:solidFill>
                <a:latin typeface="Arial"/>
              </a:rPr>
              <a:pPr fontAlgn="base">
                <a:spcBef>
                  <a:spcPct val="0"/>
                </a:spcBef>
                <a:spcAft>
                  <a:spcPct val="0"/>
                </a:spcAft>
                <a:defRPr/>
              </a:pPr>
              <a:t>4</a:t>
            </a:fld>
            <a:endParaRPr lang="en-US" dirty="0">
              <a:solidFill>
                <a:prstClr val="black"/>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7"/>
          <p:cNvSpPr>
            <a:spLocks noGrp="1" noChangeArrowheads="1"/>
          </p:cNvSpPr>
          <p:nvPr>
            <p:ph idx="1"/>
          </p:nvPr>
        </p:nvSpPr>
        <p:spPr>
          <a:xfrm>
            <a:off x="1828800" y="1219200"/>
            <a:ext cx="8610600" cy="5029200"/>
          </a:xfrm>
        </p:spPr>
        <p:txBody>
          <a:bodyPr/>
          <a:lstStyle/>
          <a:p>
            <a:pPr marL="609600" indent="-609600" eaLnBrk="1" hangingPunct="1">
              <a:spcBef>
                <a:spcPct val="40000"/>
              </a:spcBef>
            </a:pPr>
            <a:r>
              <a:rPr lang="en-US"/>
              <a:t>Explain the quantitative risk analysis process and how to apply decision trees, simulation, and sensitivity analysis to quantify risks</a:t>
            </a:r>
          </a:p>
          <a:p>
            <a:pPr marL="609600" indent="-609600" eaLnBrk="1" hangingPunct="1">
              <a:spcBef>
                <a:spcPct val="40000"/>
              </a:spcBef>
            </a:pPr>
            <a:r>
              <a:rPr lang="en-US"/>
              <a:t>Provide examples of using different risk response planning strategies to address both negative and positive risks</a:t>
            </a:r>
          </a:p>
          <a:p>
            <a:pPr marL="609600" indent="-609600" eaLnBrk="1" hangingPunct="1">
              <a:spcBef>
                <a:spcPct val="40000"/>
              </a:spcBef>
            </a:pPr>
            <a:r>
              <a:rPr lang="en-US"/>
              <a:t>Discuss what is involved in monitoring and controlling risks</a:t>
            </a:r>
          </a:p>
          <a:p>
            <a:pPr marL="609600" indent="-609600" eaLnBrk="1" hangingPunct="1">
              <a:spcBef>
                <a:spcPct val="40000"/>
              </a:spcBef>
            </a:pPr>
            <a:r>
              <a:rPr lang="en-US"/>
              <a:t>Describe how software can assist in project risk management</a:t>
            </a:r>
          </a:p>
        </p:txBody>
      </p:sp>
      <p:sp>
        <p:nvSpPr>
          <p:cNvPr id="14338" name="Rectangle 1026"/>
          <p:cNvSpPr>
            <a:spLocks noGrp="1" noChangeArrowheads="1"/>
          </p:cNvSpPr>
          <p:nvPr>
            <p:ph type="title"/>
          </p:nvPr>
        </p:nvSpPr>
        <p:spPr>
          <a:xfrm>
            <a:off x="1905000" y="274638"/>
            <a:ext cx="8305800" cy="868362"/>
          </a:xfrm>
        </p:spPr>
        <p:txBody>
          <a:bodyPr/>
          <a:lstStyle/>
          <a:p>
            <a:pPr eaLnBrk="1" hangingPunct="1">
              <a:defRPr/>
            </a:pPr>
            <a:r>
              <a:rPr lang="en-US" dirty="0"/>
              <a:t>Learning Objectives (continued)</a:t>
            </a:r>
          </a:p>
        </p:txBody>
      </p:sp>
      <p:sp>
        <p:nvSpPr>
          <p:cNvPr id="14341"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7632C5AF-F9F8-4A2D-8416-5168FE9BFDC3}" type="slidenum">
              <a:rPr lang="en-US">
                <a:solidFill>
                  <a:prstClr val="black"/>
                </a:solidFill>
                <a:latin typeface="Arial"/>
              </a:rPr>
              <a:pPr fontAlgn="base">
                <a:spcBef>
                  <a:spcPct val="0"/>
                </a:spcBef>
                <a:spcAft>
                  <a:spcPct val="0"/>
                </a:spcAft>
                <a:defRPr/>
              </a:pPr>
              <a:t>5</a:t>
            </a:fld>
            <a:endParaRPr lang="en-US" dirty="0">
              <a:solidFill>
                <a:prstClr val="black"/>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1752600" y="1828800"/>
            <a:ext cx="8458200" cy="4800600"/>
          </a:xfrm>
        </p:spPr>
        <p:txBody>
          <a:bodyPr/>
          <a:lstStyle/>
          <a:p>
            <a:pPr eaLnBrk="1" hangingPunct="1">
              <a:spcBef>
                <a:spcPct val="100000"/>
              </a:spcBef>
            </a:pPr>
            <a:r>
              <a:rPr lang="en-US" dirty="0">
                <a:solidFill>
                  <a:srgbClr val="FF0000"/>
                </a:solidFill>
              </a:rPr>
              <a:t>Project risk management is the art and science of identifying, analyzing, and responding to risk throughout the life of a project</a:t>
            </a:r>
            <a:r>
              <a:rPr lang="en-US" dirty="0"/>
              <a:t> and in the best interests of meeting project objectives</a:t>
            </a:r>
          </a:p>
          <a:p>
            <a:pPr eaLnBrk="1" hangingPunct="1">
              <a:spcBef>
                <a:spcPct val="100000"/>
              </a:spcBef>
            </a:pPr>
            <a:r>
              <a:rPr lang="en-US" dirty="0"/>
              <a:t>Risk management is often ignored in projects, but it can help improve project success by helping select good projects, determining project scope, and developing realistic estimates</a:t>
            </a:r>
          </a:p>
        </p:txBody>
      </p:sp>
      <p:sp>
        <p:nvSpPr>
          <p:cNvPr id="15362" name="Rectangle 2"/>
          <p:cNvSpPr>
            <a:spLocks noGrp="1" noChangeArrowheads="1"/>
          </p:cNvSpPr>
          <p:nvPr>
            <p:ph type="title"/>
          </p:nvPr>
        </p:nvSpPr>
        <p:spPr>
          <a:xfrm>
            <a:off x="1905000" y="457200"/>
            <a:ext cx="8382000" cy="914400"/>
          </a:xfrm>
        </p:spPr>
        <p:txBody>
          <a:bodyPr>
            <a:normAutofit fontScale="90000"/>
          </a:bodyPr>
          <a:lstStyle/>
          <a:p>
            <a:pPr eaLnBrk="1" hangingPunct="1">
              <a:defRPr/>
            </a:pPr>
            <a:r>
              <a:rPr lang="en-US" dirty="0"/>
              <a:t>The Importance of Project Risk Management</a:t>
            </a:r>
          </a:p>
        </p:txBody>
      </p:sp>
      <p:sp>
        <p:nvSpPr>
          <p:cNvPr id="15365" name="Footer Placeholder 6"/>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6" name="Slide Number Placeholder 5"/>
          <p:cNvSpPr>
            <a:spLocks noGrp="1"/>
          </p:cNvSpPr>
          <p:nvPr>
            <p:ph type="sldNum" sz="quarter" idx="11"/>
          </p:nvPr>
        </p:nvSpPr>
        <p:spPr/>
        <p:txBody>
          <a:bodyPr/>
          <a:lstStyle/>
          <a:p>
            <a:pPr fontAlgn="base">
              <a:spcBef>
                <a:spcPct val="0"/>
              </a:spcBef>
              <a:spcAft>
                <a:spcPct val="0"/>
              </a:spcAft>
              <a:defRPr/>
            </a:pPr>
            <a:fld id="{E23BFCDF-3A6C-4B21-84D3-19E372DBD59F}" type="slidenum">
              <a:rPr lang="en-US">
                <a:solidFill>
                  <a:prstClr val="black"/>
                </a:solidFill>
                <a:latin typeface="Arial"/>
              </a:rPr>
              <a:pPr fontAlgn="base">
                <a:spcBef>
                  <a:spcPct val="0"/>
                </a:spcBef>
                <a:spcAft>
                  <a:spcPct val="0"/>
                </a:spcAft>
                <a:defRPr/>
              </a:pPr>
              <a:t>6</a:t>
            </a:fld>
            <a:endParaRPr lang="en-US" dirty="0">
              <a:solidFill>
                <a:prstClr val="black"/>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905000" y="1676400"/>
            <a:ext cx="8458200" cy="4419600"/>
          </a:xfrm>
        </p:spPr>
        <p:txBody>
          <a:bodyPr/>
          <a:lstStyle/>
          <a:p>
            <a:pPr eaLnBrk="1" hangingPunct="1"/>
            <a:r>
              <a:rPr lang="en-US" dirty="0"/>
              <a:t>Study by </a:t>
            </a:r>
            <a:r>
              <a:rPr lang="en-US" dirty="0" err="1"/>
              <a:t>Ibbs</a:t>
            </a:r>
            <a:r>
              <a:rPr lang="en-US" dirty="0"/>
              <a:t> and Kwak shows </a:t>
            </a:r>
            <a:r>
              <a:rPr lang="en-US" dirty="0">
                <a:solidFill>
                  <a:srgbClr val="FF0000"/>
                </a:solidFill>
              </a:rPr>
              <a:t>risk has the lowest maturity rating of all knowledge areas</a:t>
            </a:r>
          </a:p>
          <a:p>
            <a:pPr eaLnBrk="1" hangingPunct="1"/>
            <a:r>
              <a:rPr lang="en-US" dirty="0"/>
              <a:t>A similar survey was completed with software development companies in Mauritius, South Africa in 2003, and risk management also had the lowest maturity</a:t>
            </a:r>
          </a:p>
          <a:p>
            <a:pPr eaLnBrk="1" hangingPunct="1"/>
            <a:r>
              <a:rPr lang="en-US" dirty="0"/>
              <a:t>KLCI study shows the benefits of following good software risk management practices</a:t>
            </a:r>
          </a:p>
        </p:txBody>
      </p:sp>
      <p:sp>
        <p:nvSpPr>
          <p:cNvPr id="16386" name="Rectangle 2"/>
          <p:cNvSpPr>
            <a:spLocks noGrp="1" noChangeArrowheads="1"/>
          </p:cNvSpPr>
          <p:nvPr>
            <p:ph type="title"/>
          </p:nvPr>
        </p:nvSpPr>
        <p:spPr/>
        <p:txBody>
          <a:bodyPr>
            <a:normAutofit fontScale="90000"/>
          </a:bodyPr>
          <a:lstStyle/>
          <a:p>
            <a:pPr eaLnBrk="1" hangingPunct="1">
              <a:defRPr/>
            </a:pPr>
            <a:r>
              <a:rPr lang="en-US" dirty="0"/>
              <a:t>Research Shows Need to Improve Project Risk Management</a:t>
            </a:r>
          </a:p>
        </p:txBody>
      </p:sp>
      <p:sp>
        <p:nvSpPr>
          <p:cNvPr id="16389" name="Footer Placeholder 7"/>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7" name="Slide Number Placeholder 6"/>
          <p:cNvSpPr>
            <a:spLocks noGrp="1"/>
          </p:cNvSpPr>
          <p:nvPr>
            <p:ph type="sldNum" sz="quarter" idx="11"/>
          </p:nvPr>
        </p:nvSpPr>
        <p:spPr/>
        <p:txBody>
          <a:bodyPr/>
          <a:lstStyle/>
          <a:p>
            <a:pPr fontAlgn="base">
              <a:spcBef>
                <a:spcPct val="0"/>
              </a:spcBef>
              <a:spcAft>
                <a:spcPct val="0"/>
              </a:spcAft>
              <a:defRPr/>
            </a:pPr>
            <a:fld id="{644D40A0-2B49-4A80-B4D0-B1C18C40EEB8}" type="slidenum">
              <a:rPr lang="en-US">
                <a:solidFill>
                  <a:prstClr val="black"/>
                </a:solidFill>
                <a:latin typeface="Arial"/>
              </a:rPr>
              <a:pPr fontAlgn="base">
                <a:spcBef>
                  <a:spcPct val="0"/>
                </a:spcBef>
                <a:spcAft>
                  <a:spcPct val="0"/>
                </a:spcAft>
                <a:defRPr/>
              </a:pPr>
              <a:t>7</a:t>
            </a:fld>
            <a:endParaRPr lang="en-US" dirty="0">
              <a:solidFill>
                <a:prstClr val="black"/>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152400"/>
            <a:ext cx="8229600" cy="1143000"/>
          </a:xfrm>
        </p:spPr>
        <p:txBody>
          <a:bodyPr/>
          <a:lstStyle/>
          <a:p>
            <a:pPr eaLnBrk="1" hangingPunct="1">
              <a:defRPr/>
            </a:pPr>
            <a:r>
              <a:rPr lang="en-US" sz="3200" dirty="0"/>
              <a:t>Table 11-1. Project Management Maturity by Industry Group and Knowledge Area*</a:t>
            </a:r>
          </a:p>
        </p:txBody>
      </p:sp>
      <p:sp>
        <p:nvSpPr>
          <p:cNvPr id="17476" name="Footer Placeholder 8"/>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8" name="Slide Number Placeholder 7"/>
          <p:cNvSpPr>
            <a:spLocks noGrp="1"/>
          </p:cNvSpPr>
          <p:nvPr>
            <p:ph type="sldNum" sz="quarter" idx="11"/>
          </p:nvPr>
        </p:nvSpPr>
        <p:spPr/>
        <p:txBody>
          <a:bodyPr/>
          <a:lstStyle/>
          <a:p>
            <a:pPr fontAlgn="base">
              <a:spcBef>
                <a:spcPct val="0"/>
              </a:spcBef>
              <a:spcAft>
                <a:spcPct val="0"/>
              </a:spcAft>
              <a:defRPr/>
            </a:pPr>
            <a:fld id="{8ADFB519-B81D-4B09-832E-683A7566FAED}" type="slidenum">
              <a:rPr lang="en-US">
                <a:solidFill>
                  <a:prstClr val="black"/>
                </a:solidFill>
                <a:latin typeface="Arial"/>
              </a:rPr>
              <a:pPr fontAlgn="base">
                <a:spcBef>
                  <a:spcPct val="0"/>
                </a:spcBef>
                <a:spcAft>
                  <a:spcPct val="0"/>
                </a:spcAft>
                <a:defRPr/>
              </a:pPr>
              <a:t>8</a:t>
            </a:fld>
            <a:endParaRPr lang="en-US" dirty="0">
              <a:solidFill>
                <a:prstClr val="black"/>
              </a:solidFill>
              <a:latin typeface="Arial"/>
            </a:endParaRPr>
          </a:p>
        </p:txBody>
      </p:sp>
      <p:sp>
        <p:nvSpPr>
          <p:cNvPr id="20485" name="Rectangle 4"/>
          <p:cNvSpPr>
            <a:spLocks noChangeArrowheads="1"/>
          </p:cNvSpPr>
          <p:nvPr/>
        </p:nvSpPr>
        <p:spPr bwMode="auto">
          <a:xfrm>
            <a:off x="1981200" y="1219200"/>
            <a:ext cx="8051800" cy="336550"/>
          </a:xfrm>
          <a:prstGeom prst="rect">
            <a:avLst/>
          </a:prstGeom>
          <a:noFill/>
          <a:ln w="9525">
            <a:noFill/>
            <a:miter lim="800000"/>
            <a:headEnd/>
            <a:tailEnd/>
          </a:ln>
        </p:spPr>
        <p:txBody>
          <a:bodyPr wrap="none" anchor="ctr">
            <a:spAutoFit/>
          </a:bodyPr>
          <a:lstStyle/>
          <a:p>
            <a:pPr fontAlgn="base">
              <a:spcBef>
                <a:spcPct val="0"/>
              </a:spcBef>
              <a:spcAft>
                <a:spcPct val="0"/>
              </a:spcAft>
            </a:pPr>
            <a:r>
              <a:rPr lang="en-US" sz="1600" b="1">
                <a:solidFill>
                  <a:prstClr val="black"/>
                </a:solidFill>
                <a:latin typeface="Arial" charset="0"/>
                <a:cs typeface="Times New Roman" pitchFamily="18" charset="0"/>
              </a:rPr>
              <a:t>KEY: 1 = LOWEST MATURITY RATING   	5 = HIGHEST MATURITY RATING</a:t>
            </a:r>
            <a:endParaRPr lang="en-US" sz="3200">
              <a:solidFill>
                <a:prstClr val="black"/>
              </a:solidFill>
              <a:latin typeface="Arial" charset="0"/>
            </a:endParaRPr>
          </a:p>
        </p:txBody>
      </p:sp>
      <p:graphicFrame>
        <p:nvGraphicFramePr>
          <p:cNvPr id="294201" name="Group 313"/>
          <p:cNvGraphicFramePr>
            <a:graphicFrameLocks noGrp="1"/>
          </p:cNvGraphicFramePr>
          <p:nvPr/>
        </p:nvGraphicFramePr>
        <p:xfrm>
          <a:off x="1981201" y="1754189"/>
          <a:ext cx="8194675" cy="3503617"/>
        </p:xfrm>
        <a:graphic>
          <a:graphicData uri="http://schemas.openxmlformats.org/drawingml/2006/table">
            <a:tbl>
              <a:tblPr/>
              <a:tblGrid>
                <a:gridCol w="1600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2033588">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970087">
                  <a:extLst>
                    <a:ext uri="{9D8B030D-6E8A-4147-A177-3AD203B41FA5}">
                      <a16:colId xmlns:a16="http://schemas.microsoft.com/office/drawing/2014/main" val="20004"/>
                    </a:ext>
                  </a:extLst>
                </a:gridCol>
              </a:tblGrid>
              <a:tr h="579438">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endParaRPr kumimoji="0" lang="en-US" sz="1400" b="1" i="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400" b="1" i="1" u="none" strike="noStrike" cap="none" normalizeH="0" baseline="0" dirty="0">
                          <a:ln>
                            <a:noFill/>
                          </a:ln>
                          <a:solidFill>
                            <a:schemeClr val="tx1"/>
                          </a:solidFill>
                          <a:effectLst/>
                          <a:latin typeface="Times New Roman" pitchFamily="18" charset="0"/>
                          <a:cs typeface="Times New Roman" pitchFamily="18" charset="0"/>
                        </a:rPr>
                        <a:t>Knowledge Area</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Engineering/ Construction</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Telecommunications </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Information Systems</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Hi-Tech Manufacturing</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Scope</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3.52</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3.45</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3.25</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3.37</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Time</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3.55</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3.41</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3.03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3.50</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Cost</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3.74</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3.97</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Quality</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2.88</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3.26</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Human Resources</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Communications</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3.21</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3.48</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1" u="none" strike="noStrike" cap="none" normalizeH="0" baseline="0" dirty="0">
                          <a:ln>
                            <a:noFill/>
                          </a:ln>
                          <a:solidFill>
                            <a:schemeClr val="tx1"/>
                          </a:solidFill>
                          <a:effectLst/>
                          <a:latin typeface="Times New Roman" pitchFamily="18" charset="0"/>
                          <a:cs typeface="Times New Roman" pitchFamily="18" charset="0"/>
                        </a:rPr>
                        <a:t>Risk</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2.87</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2.75</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2.76</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Procurement</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3.33</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3.01</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3.33 </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0548" name="Rectangle 299"/>
          <p:cNvSpPr>
            <a:spLocks noChangeArrowheads="1"/>
          </p:cNvSpPr>
          <p:nvPr/>
        </p:nvSpPr>
        <p:spPr bwMode="auto">
          <a:xfrm>
            <a:off x="1981200" y="5331511"/>
            <a:ext cx="8798434" cy="646331"/>
          </a:xfrm>
          <a:prstGeom prst="rect">
            <a:avLst/>
          </a:prstGeom>
          <a:noFill/>
          <a:ln w="9525">
            <a:noFill/>
            <a:miter lim="800000"/>
            <a:headEnd/>
            <a:tailEnd/>
          </a:ln>
        </p:spPr>
        <p:txBody>
          <a:bodyPr wrap="none" anchor="ctr">
            <a:spAutoFit/>
          </a:bodyPr>
          <a:lstStyle/>
          <a:p>
            <a:pPr fontAlgn="base">
              <a:spcBef>
                <a:spcPct val="0"/>
              </a:spcBef>
              <a:spcAft>
                <a:spcPct val="0"/>
              </a:spcAft>
            </a:pPr>
            <a:r>
              <a:rPr lang="en-US">
                <a:solidFill>
                  <a:prstClr val="black"/>
                </a:solidFill>
                <a:latin typeface="Arial" charset="0"/>
                <a:cs typeface="Times New Roman" pitchFamily="18" charset="0"/>
              </a:rPr>
              <a:t>*Ibbs, C. William and Young Hoon Kwak. “Assessing Project Management Maturity,” </a:t>
            </a:r>
          </a:p>
          <a:p>
            <a:pPr fontAlgn="base">
              <a:spcBef>
                <a:spcPct val="0"/>
              </a:spcBef>
              <a:spcAft>
                <a:spcPct val="0"/>
              </a:spcAft>
            </a:pPr>
            <a:r>
              <a:rPr lang="en-US" i="1">
                <a:solidFill>
                  <a:prstClr val="black"/>
                </a:solidFill>
                <a:latin typeface="Arial" charset="0"/>
                <a:cs typeface="Times New Roman" pitchFamily="18" charset="0"/>
              </a:rPr>
              <a:t>Project Management Journal</a:t>
            </a:r>
            <a:r>
              <a:rPr lang="en-US">
                <a:solidFill>
                  <a:prstClr val="black"/>
                </a:solidFill>
                <a:latin typeface="Arial" charset="0"/>
                <a:cs typeface="Times New Roman" pitchFamily="18" charset="0"/>
              </a:rPr>
              <a:t> (March 2000).</a:t>
            </a:r>
            <a:endParaRPr lang="en-US">
              <a:solidFill>
                <a:prstClr val="black"/>
              </a:solid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0"/>
            <a:ext cx="8229600" cy="1143000"/>
          </a:xfrm>
        </p:spPr>
        <p:txBody>
          <a:bodyPr>
            <a:normAutofit fontScale="90000"/>
          </a:bodyPr>
          <a:lstStyle/>
          <a:p>
            <a:pPr eaLnBrk="1" hangingPunct="1">
              <a:defRPr/>
            </a:pPr>
            <a:r>
              <a:rPr lang="en-US" dirty="0"/>
              <a:t>Figure 11-1. Benefits from Software Risk Management Practices*</a:t>
            </a:r>
          </a:p>
        </p:txBody>
      </p:sp>
      <p:sp>
        <p:nvSpPr>
          <p:cNvPr id="18437" name="Footer Placeholder 7"/>
          <p:cNvSpPr>
            <a:spLocks noGrp="1"/>
          </p:cNvSpPr>
          <p:nvPr>
            <p:ph type="ftr" sz="quarter" idx="10"/>
          </p:nvPr>
        </p:nvSpPr>
        <p:spPr bwMode="auto">
          <a:ln>
            <a:miter lim="800000"/>
            <a:headEnd/>
            <a:tailEnd/>
          </a:ln>
        </p:spPr>
        <p:txBody>
          <a:bodyPr/>
          <a:lstStyle/>
          <a:p>
            <a:pPr fontAlgn="base">
              <a:spcBef>
                <a:spcPct val="0"/>
              </a:spcBef>
              <a:spcAft>
                <a:spcPct val="0"/>
              </a:spcAft>
              <a:defRPr/>
            </a:pPr>
            <a:r>
              <a:rPr lang="en-US">
                <a:solidFill>
                  <a:prstClr val="black"/>
                </a:solidFill>
                <a:latin typeface="Arial"/>
              </a:rPr>
              <a:t>Information Technology Project Management, Sixth Edition</a:t>
            </a:r>
          </a:p>
        </p:txBody>
      </p:sp>
      <p:sp>
        <p:nvSpPr>
          <p:cNvPr id="7" name="Slide Number Placeholder 6"/>
          <p:cNvSpPr>
            <a:spLocks noGrp="1"/>
          </p:cNvSpPr>
          <p:nvPr>
            <p:ph type="sldNum" sz="quarter" idx="11"/>
          </p:nvPr>
        </p:nvSpPr>
        <p:spPr/>
        <p:txBody>
          <a:bodyPr/>
          <a:lstStyle/>
          <a:p>
            <a:pPr fontAlgn="base">
              <a:spcBef>
                <a:spcPct val="0"/>
              </a:spcBef>
              <a:spcAft>
                <a:spcPct val="0"/>
              </a:spcAft>
              <a:defRPr/>
            </a:pPr>
            <a:fld id="{A8919F81-9424-4CB3-A44D-10AEDB886A97}" type="slidenum">
              <a:rPr lang="en-US">
                <a:solidFill>
                  <a:prstClr val="black"/>
                </a:solidFill>
                <a:latin typeface="Arial"/>
              </a:rPr>
              <a:pPr fontAlgn="base">
                <a:spcBef>
                  <a:spcPct val="0"/>
                </a:spcBef>
                <a:spcAft>
                  <a:spcPct val="0"/>
                </a:spcAft>
                <a:defRPr/>
              </a:pPr>
              <a:t>9</a:t>
            </a:fld>
            <a:endParaRPr lang="en-US" dirty="0">
              <a:solidFill>
                <a:prstClr val="black"/>
              </a:solidFill>
              <a:latin typeface="Arial"/>
            </a:endParaRPr>
          </a:p>
        </p:txBody>
      </p:sp>
      <p:sp>
        <p:nvSpPr>
          <p:cNvPr id="21509" name="Text Box 6"/>
          <p:cNvSpPr txBox="1">
            <a:spLocks noChangeArrowheads="1"/>
          </p:cNvSpPr>
          <p:nvPr/>
        </p:nvSpPr>
        <p:spPr bwMode="auto">
          <a:xfrm>
            <a:off x="3505200" y="5791200"/>
            <a:ext cx="7010400" cy="641350"/>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latin typeface="Arial" charset="0"/>
              </a:rPr>
              <a:t>*Kulik, Peter and Catherine Weber, “Software Risk Management Practices – 2001,” KLCI Research Group (August 2001). </a:t>
            </a:r>
          </a:p>
        </p:txBody>
      </p:sp>
      <p:pic>
        <p:nvPicPr>
          <p:cNvPr id="21510" name="Picture 7" descr="86921_11_F01.jpg"/>
          <p:cNvPicPr>
            <a:picLocks noChangeAspect="1"/>
          </p:cNvPicPr>
          <p:nvPr/>
        </p:nvPicPr>
        <p:blipFill>
          <a:blip r:embed="rId2" cstate="print"/>
          <a:srcRect/>
          <a:stretch>
            <a:fillRect/>
          </a:stretch>
        </p:blipFill>
        <p:spPr bwMode="auto">
          <a:xfrm>
            <a:off x="2971800" y="1219201"/>
            <a:ext cx="5754688" cy="4652963"/>
          </a:xfrm>
          <a:prstGeom prst="rect">
            <a:avLst/>
          </a:prstGeom>
          <a:noFill/>
          <a:ln w="9525">
            <a:noFill/>
            <a:miter lim="800000"/>
            <a:headEnd/>
            <a:tailEnd/>
          </a:ln>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70</TotalTime>
  <Words>1896</Words>
  <Application>Microsoft Office PowerPoint</Application>
  <PresentationFormat>Widescreen</PresentationFormat>
  <Paragraphs>246</Paragraphs>
  <Slides>35</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35</vt:i4>
      </vt:variant>
    </vt:vector>
  </HeadingPairs>
  <TitlesOfParts>
    <vt:vector size="47" baseType="lpstr">
      <vt:lpstr>Arial</vt:lpstr>
      <vt:lpstr>Arial Rounded MT Bold</vt:lpstr>
      <vt:lpstr>Calibri</vt:lpstr>
      <vt:lpstr>Calibri Light</vt:lpstr>
      <vt:lpstr>Lucida Sans Unicode</vt:lpstr>
      <vt:lpstr>Times New Roman</vt:lpstr>
      <vt:lpstr>Verdana</vt:lpstr>
      <vt:lpstr>Wingdings</vt:lpstr>
      <vt:lpstr>Wingdings 2</vt:lpstr>
      <vt:lpstr>Wingdings 3</vt:lpstr>
      <vt:lpstr>Office Theme</vt:lpstr>
      <vt:lpstr>Theme1</vt:lpstr>
      <vt:lpstr>Project Risk Management</vt:lpstr>
      <vt:lpstr>Chapter 11: Project Risk Management</vt:lpstr>
      <vt:lpstr>Learning Objectives</vt:lpstr>
      <vt:lpstr>Learning Objectives (continued)</vt:lpstr>
      <vt:lpstr>Learning Objectives (continued)</vt:lpstr>
      <vt:lpstr>The Importance of Project Risk Management</vt:lpstr>
      <vt:lpstr>Research Shows Need to Improve Project Risk Management</vt:lpstr>
      <vt:lpstr>Table 11-1. Project Management Maturity by Industry Group and Knowledge Area*</vt:lpstr>
      <vt:lpstr>Figure 11-1. Benefits from Software Risk Management Practices*</vt:lpstr>
      <vt:lpstr>Media Snapshot</vt:lpstr>
      <vt:lpstr>Negative Risk</vt:lpstr>
      <vt:lpstr>Risk Can Be Positive</vt:lpstr>
      <vt:lpstr>Best Practice</vt:lpstr>
      <vt:lpstr>Risk Utility</vt:lpstr>
      <vt:lpstr>Figure 11-2. Risk Utility Function and Risk Preference</vt:lpstr>
      <vt:lpstr>Project Risk Management Processes</vt:lpstr>
      <vt:lpstr>Project Risk Management Processes (continued)</vt:lpstr>
      <vt:lpstr>Figure 11-3. Project Risk Management Summary</vt:lpstr>
      <vt:lpstr>Risk Management Planning</vt:lpstr>
      <vt:lpstr>Table 11-2. Topics Addressed in a Risk Management Plan</vt:lpstr>
      <vt:lpstr>Contingency and Fallback Plans, Contingency Reserves</vt:lpstr>
      <vt:lpstr>Common Sources of Risk in Information Technology Projects</vt:lpstr>
      <vt:lpstr>Broad Categories of Risk</vt:lpstr>
      <vt:lpstr>What Went Wrong?</vt:lpstr>
      <vt:lpstr>Risk Breakdown Structure</vt:lpstr>
      <vt:lpstr>Figure 11-4. Sample Risk Breakdown Structure</vt:lpstr>
      <vt:lpstr>Table 11-4. Potential Negative Risk Conditions Associated with Each Knowledge Area</vt:lpstr>
      <vt:lpstr>Identifying Risks</vt:lpstr>
      <vt:lpstr>Brainstorming</vt:lpstr>
      <vt:lpstr>Delphi Technique</vt:lpstr>
      <vt:lpstr>Interviewing</vt:lpstr>
      <vt:lpstr>SWOT Analysis</vt:lpstr>
      <vt:lpstr>Risk Register</vt:lpstr>
      <vt:lpstr>Risk Register Contents</vt:lpstr>
      <vt:lpstr>Risk Register Contents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Risk Management</dc:title>
  <dc:creator>Dr Samad Baseer</dc:creator>
  <cp:lastModifiedBy>19PWCSE1795</cp:lastModifiedBy>
  <cp:revision>3</cp:revision>
  <dcterms:created xsi:type="dcterms:W3CDTF">2023-06-06T04:07:43Z</dcterms:created>
  <dcterms:modified xsi:type="dcterms:W3CDTF">2023-06-19T09:33:33Z</dcterms:modified>
</cp:coreProperties>
</file>