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30"/>
  </p:notesMasterIdLst>
  <p:sldIdLst>
    <p:sldId id="260" r:id="rId5"/>
    <p:sldId id="368" r:id="rId6"/>
    <p:sldId id="369" r:id="rId7"/>
    <p:sldId id="370" r:id="rId8"/>
    <p:sldId id="371" r:id="rId9"/>
    <p:sldId id="372" r:id="rId10"/>
    <p:sldId id="373" r:id="rId11"/>
    <p:sldId id="374" r:id="rId12"/>
    <p:sldId id="375" r:id="rId13"/>
    <p:sldId id="378" r:id="rId14"/>
    <p:sldId id="376" r:id="rId15"/>
    <p:sldId id="377" r:id="rId16"/>
    <p:sldId id="379" r:id="rId17"/>
    <p:sldId id="380" r:id="rId18"/>
    <p:sldId id="383" r:id="rId19"/>
    <p:sldId id="381" r:id="rId20"/>
    <p:sldId id="388" r:id="rId21"/>
    <p:sldId id="389" r:id="rId22"/>
    <p:sldId id="382" r:id="rId23"/>
    <p:sldId id="384" r:id="rId24"/>
    <p:sldId id="385" r:id="rId25"/>
    <p:sldId id="386" r:id="rId26"/>
    <p:sldId id="387" r:id="rId27"/>
    <p:sldId id="390" r:id="rId28"/>
    <p:sldId id="3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7444A-D1A1-4853-B881-F8F8A2B672AA}" type="datetimeFigureOut">
              <a:rPr lang="en-US" smtClean="0"/>
              <a:t>05-Apr-23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CB90E-A225-4324-8C33-43B910608846}" type="slidenum">
              <a:rPr lang="en-US" smtClean="0"/>
              <a:t>‹#›</a:t>
            </a:fld>
            <a:endParaRPr lang="en-US" dirty="0"/>
          </a:p>
        </p:txBody>
      </p:sp>
    </p:spTree>
    <p:extLst>
      <p:ext uri="{BB962C8B-B14F-4D97-AF65-F5344CB8AC3E}">
        <p14:creationId xmlns:p14="http://schemas.microsoft.com/office/powerpoint/2010/main" val="1776786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BFCA80-3149-4E77-8A10-61897EDA3B46}" type="datetime1">
              <a:rPr lang="en-US" smtClean="0"/>
              <a:t>05-Apr-23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F13711-36CD-49B6-9950-F52DFEABB444}" type="datetime1">
              <a:rPr lang="en-US" smtClean="0"/>
              <a:t>05-Apr-23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09F87-2F65-4022-A223-5773581A346C}" type="datetime1">
              <a:rPr lang="en-US" smtClean="0"/>
              <a:t>05-Apr-23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328A6-DFEA-4DEB-902A-5CD45AEC92CE}" type="datetime1">
              <a:rPr lang="en-US" smtClean="0"/>
              <a:t>05-Apr-23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1E4CA-5AE3-4870-BD9C-5EEB663715AB}" type="datetime1">
              <a:rPr lang="en-US" smtClean="0"/>
              <a:t>05-Apr-23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211FB8-B5F3-49D0-BC3B-869D3A8CDBA7}" type="datetime1">
              <a:rPr lang="en-US" smtClean="0"/>
              <a:t>05-Apr-23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7ADFF6-C930-49C8-94FB-8F6FD2363FAD}" type="datetime1">
              <a:rPr lang="en-US" smtClean="0"/>
              <a:t>05-Apr-23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4E9CD1-1044-4815-9F42-749864AB9AF7}" type="datetime1">
              <a:rPr lang="en-US" smtClean="0"/>
              <a:t>05-Apr-23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21573-514C-4F42-BCAD-23F0FC3E15F0}" type="datetime1">
              <a:rPr lang="en-US" smtClean="0"/>
              <a:t>05-Apr-23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29C9D3-68C8-4C7B-8900-91931799374E}" type="datetime1">
              <a:rPr lang="en-US" smtClean="0"/>
              <a:t>05-Apr-23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B228F-8597-4214-9AEE-4076FD5CA715}" type="datetime1">
              <a:rPr lang="en-US" smtClean="0"/>
              <a:t>05-Apr-23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7F8CC-B120-4B42-BEE7-63A5350889A2}" type="datetime1">
              <a:rPr lang="en-US" smtClean="0"/>
              <a:t>05-Apr-23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258E9-5596-48C3-B804-C76A65717270}" type="datetime1">
              <a:rPr lang="en-US" smtClean="0"/>
              <a:t>05-Apr-23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D7C53-E53C-41B3-812A-684A050FC715}" type="datetime1">
              <a:rPr lang="en-US" smtClean="0"/>
              <a:t>05-Apr-23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D1511-E534-4630-A1C6-AD2AF8D54CE5}" type="datetime1">
              <a:rPr lang="en-US" smtClean="0"/>
              <a:t>05-Apr-23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89630-DBCB-471E-ABE0-D32F6A692637}" type="datetime1">
              <a:rPr lang="en-US" smtClean="0"/>
              <a:t>05-Apr-23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41631A-C749-4F96-9D50-34B67FA138ED}" type="datetime1">
              <a:rPr lang="en-US" smtClean="0"/>
              <a:t>05-Apr-23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2B52B98-6AEB-475D-82BB-A785B0B1CD52}" type="datetime1">
              <a:rPr lang="en-US" smtClean="0"/>
              <a:t>05-Apr-23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9E76074B-C45A-40AF-9F6D-1348D176FEA6}"/>
              </a:ext>
            </a:extLst>
          </p:cNvPr>
          <p:cNvSpPr>
            <a:spLocks noGrp="1"/>
          </p:cNvSpPr>
          <p:nvPr>
            <p:ph type="ctrTitle"/>
          </p:nvPr>
        </p:nvSpPr>
        <p:spPr>
          <a:xfrm>
            <a:off x="0" y="839852"/>
            <a:ext cx="12192000" cy="2375067"/>
          </a:xfrm>
        </p:spPr>
        <p:txBody>
          <a:bodyPr>
            <a:normAutofit/>
          </a:bodyPr>
          <a:lstStyle/>
          <a:p>
            <a:pPr algn="l"/>
            <a:r>
              <a:rPr lang="en-US" sz="6000" dirty="0">
                <a:solidFill>
                  <a:srgbClr val="FF0000"/>
                </a:solidFill>
              </a:rPr>
              <a:t>Principles Of Scientific Management </a:t>
            </a:r>
          </a:p>
        </p:txBody>
      </p:sp>
      <p:sp>
        <p:nvSpPr>
          <p:cNvPr id="3" name="Subtitle 2">
            <a:extLst>
              <a:ext uri="{FF2B5EF4-FFF2-40B4-BE49-F238E27FC236}">
                <a16:creationId xmlns:a16="http://schemas.microsoft.com/office/drawing/2014/main" id="{6C73FCE9-28D4-427E-BF96-E6B19E59E524}"/>
              </a:ext>
            </a:extLst>
          </p:cNvPr>
          <p:cNvSpPr>
            <a:spLocks noGrp="1"/>
          </p:cNvSpPr>
          <p:nvPr>
            <p:ph type="subTitle" idx="1"/>
          </p:nvPr>
        </p:nvSpPr>
        <p:spPr>
          <a:xfrm>
            <a:off x="2831918" y="3941790"/>
            <a:ext cx="7809578" cy="1268708"/>
          </a:xfrm>
        </p:spPr>
        <p:txBody>
          <a:bodyPr>
            <a:normAutofit/>
          </a:bodyPr>
          <a:lstStyle/>
          <a:p>
            <a:pPr algn="l"/>
            <a:r>
              <a:rPr lang="en-US" sz="2800" dirty="0">
                <a:solidFill>
                  <a:srgbClr val="FF2A03"/>
                </a:solidFill>
              </a:rPr>
              <a:t>Dr </a:t>
            </a:r>
            <a:r>
              <a:rPr lang="en-US" sz="2800">
                <a:solidFill>
                  <a:srgbClr val="FF2A03"/>
                </a:solidFill>
              </a:rPr>
              <a:t>Samad Baseer</a:t>
            </a:r>
            <a:endParaRPr lang="en-US" sz="2800" dirty="0">
              <a:solidFill>
                <a:srgbClr val="FF2A03"/>
              </a:solidFill>
            </a:endParaRPr>
          </a:p>
        </p:txBody>
      </p:sp>
    </p:spTree>
    <p:extLst>
      <p:ext uri="{BB962C8B-B14F-4D97-AF65-F5344CB8AC3E}">
        <p14:creationId xmlns:p14="http://schemas.microsoft.com/office/powerpoint/2010/main" val="40187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C6C6-86C7-4D06-BA7B-28DA491D7A9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DFD798A-0EA9-405B-87EE-B29798B8D496}"/>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1678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B724-550B-4214-B945-AFFCB79D76C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70C32AF-E7B5-46FA-917D-AFFC00D61AE5}"/>
              </a:ext>
            </a:extLst>
          </p:cNvPr>
          <p:cNvSpPr>
            <a:spLocks noGrp="1"/>
          </p:cNvSpPr>
          <p:nvPr>
            <p:ph idx="1"/>
          </p:nvPr>
        </p:nvSpPr>
        <p:spPr/>
        <p:txBody>
          <a:bodyPr>
            <a:normAutofit/>
          </a:bodyPr>
          <a:lstStyle/>
          <a:p>
            <a:r>
              <a:rPr lang="en-US" sz="2800" b="1" dirty="0">
                <a:solidFill>
                  <a:schemeClr val="accent6"/>
                </a:solidFill>
                <a:latin typeface="Corbel" panose="020B0503020204020204" pitchFamily="34" charset="0"/>
              </a:rPr>
              <a:t>Theory Y has become more popular among organizations. This reflects workers' increasing desire for more meaningful careers  that provide them with more than just money.</a:t>
            </a:r>
          </a:p>
          <a:p>
            <a:endParaRPr lang="en-US" sz="2800" b="1" dirty="0">
              <a:solidFill>
                <a:schemeClr val="accent6"/>
              </a:solidFill>
              <a:latin typeface="Corbel" panose="020B0503020204020204" pitchFamily="34" charset="0"/>
            </a:endParaRPr>
          </a:p>
          <a:p>
            <a:r>
              <a:rPr lang="en-US" sz="2800" b="1" dirty="0">
                <a:solidFill>
                  <a:schemeClr val="accent6"/>
                </a:solidFill>
                <a:latin typeface="Corbel" panose="020B0503020204020204" pitchFamily="34" charset="0"/>
              </a:rPr>
              <a:t>It's also viewed by McGregor as superior to Theory X, which, he says, reduces workers to "cogs in a machine," and likely demotivates people in the long term.</a:t>
            </a:r>
          </a:p>
        </p:txBody>
      </p:sp>
      <p:sp>
        <p:nvSpPr>
          <p:cNvPr id="4" name="Slide Number Placeholder 3">
            <a:extLst>
              <a:ext uri="{FF2B5EF4-FFF2-40B4-BE49-F238E27FC236}">
                <a16:creationId xmlns:a16="http://schemas.microsoft.com/office/drawing/2014/main" id="{1DE9F17E-5AC0-4461-BDCC-86BD35108E55}"/>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11</a:t>
            </a:fld>
            <a:endParaRPr lang="en-US" altLang="en-US"/>
          </a:p>
        </p:txBody>
      </p:sp>
    </p:spTree>
    <p:extLst>
      <p:ext uri="{BB962C8B-B14F-4D97-AF65-F5344CB8AC3E}">
        <p14:creationId xmlns:p14="http://schemas.microsoft.com/office/powerpoint/2010/main" val="196594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93EFB2-11F8-425A-9AD4-136CB67A40D5}"/>
              </a:ext>
            </a:extLst>
          </p:cNvPr>
          <p:cNvSpPr>
            <a:spLocks noGrp="1"/>
          </p:cNvSpPr>
          <p:nvPr>
            <p:ph type="title"/>
          </p:nvPr>
        </p:nvSpPr>
        <p:spPr>
          <a:xfrm>
            <a:off x="919119" y="2637183"/>
            <a:ext cx="10353762" cy="970450"/>
          </a:xfrm>
        </p:spPr>
        <p:txBody>
          <a:bodyPr>
            <a:noAutofit/>
          </a:bodyPr>
          <a:lstStyle/>
          <a:p>
            <a:r>
              <a:rPr lang="en-US" sz="6600" b="0" i="0" dirty="0">
                <a:solidFill>
                  <a:srgbClr val="FF0000"/>
                </a:solidFill>
                <a:effectLst/>
                <a:latin typeface="Georgia" panose="02040502050405020303" pitchFamily="18" charset="0"/>
              </a:rPr>
              <a:t>Maslow's Hierarchy of Needs</a:t>
            </a:r>
            <a:br>
              <a:rPr lang="en-US" sz="5400" b="0" i="0" dirty="0">
                <a:solidFill>
                  <a:srgbClr val="000000"/>
                </a:solidFill>
                <a:effectLst/>
                <a:latin typeface="Georgia" panose="02040502050405020303" pitchFamily="18" charset="0"/>
              </a:rPr>
            </a:br>
            <a:endParaRPr lang="en-US" sz="5400" dirty="0"/>
          </a:p>
        </p:txBody>
      </p:sp>
    </p:spTree>
    <p:extLst>
      <p:ext uri="{BB962C8B-B14F-4D97-AF65-F5344CB8AC3E}">
        <p14:creationId xmlns:p14="http://schemas.microsoft.com/office/powerpoint/2010/main" val="310429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954442-4DB5-4EFC-BE6A-20D1D313AF59}"/>
              </a:ext>
            </a:extLst>
          </p:cNvPr>
          <p:cNvSpPr>
            <a:spLocks noGrp="1"/>
          </p:cNvSpPr>
          <p:nvPr>
            <p:ph type="title"/>
          </p:nvPr>
        </p:nvSpPr>
        <p:spPr/>
        <p:txBody>
          <a:bodyPr/>
          <a:lstStyle/>
          <a:p>
            <a:r>
              <a:rPr lang="en-US" dirty="0"/>
              <a:t>Introduction </a:t>
            </a:r>
          </a:p>
        </p:txBody>
      </p:sp>
      <p:sp>
        <p:nvSpPr>
          <p:cNvPr id="4" name="Content Placeholder 3">
            <a:extLst>
              <a:ext uri="{FF2B5EF4-FFF2-40B4-BE49-F238E27FC236}">
                <a16:creationId xmlns:a16="http://schemas.microsoft.com/office/drawing/2014/main" id="{160AF30F-0D64-42A9-A1AB-81A33A64922E}"/>
              </a:ext>
            </a:extLst>
          </p:cNvPr>
          <p:cNvSpPr>
            <a:spLocks noGrp="1"/>
          </p:cNvSpPr>
          <p:nvPr>
            <p:ph idx="1"/>
          </p:nvPr>
        </p:nvSpPr>
        <p:spPr/>
        <p:txBody>
          <a:bodyPr>
            <a:normAutofit/>
          </a:bodyPr>
          <a:lstStyle/>
          <a:p>
            <a:r>
              <a:rPr lang="en-US" sz="3600" dirty="0"/>
              <a:t>Maslow's hierarchy of needs is a theory by Abraham Maslow, which puts forward that people are motivated by five basic categories of needs: physiological, safety, love, esteem, and self-actualization.</a:t>
            </a:r>
          </a:p>
        </p:txBody>
      </p:sp>
    </p:spTree>
    <p:extLst>
      <p:ext uri="{BB962C8B-B14F-4D97-AF65-F5344CB8AC3E}">
        <p14:creationId xmlns:p14="http://schemas.microsoft.com/office/powerpoint/2010/main" val="33445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0B01-EDE0-4DC5-B1F6-1716EC8A74B8}"/>
              </a:ext>
            </a:extLst>
          </p:cNvPr>
          <p:cNvSpPr>
            <a:spLocks noGrp="1"/>
          </p:cNvSpPr>
          <p:nvPr>
            <p:ph type="title"/>
          </p:nvPr>
        </p:nvSpPr>
        <p:spPr/>
        <p:txBody>
          <a:bodyPr>
            <a:normAutofit fontScale="90000"/>
          </a:bodyPr>
          <a:lstStyle/>
          <a:p>
            <a:r>
              <a:rPr lang="en-US" dirty="0"/>
              <a:t>Key Takeaways: Maslow’s Hierarchy of Needs</a:t>
            </a:r>
            <a:br>
              <a:rPr lang="en-US" dirty="0"/>
            </a:br>
            <a:endParaRPr lang="en-US" dirty="0"/>
          </a:p>
        </p:txBody>
      </p:sp>
      <p:sp>
        <p:nvSpPr>
          <p:cNvPr id="3" name="Content Placeholder 2">
            <a:extLst>
              <a:ext uri="{FF2B5EF4-FFF2-40B4-BE49-F238E27FC236}">
                <a16:creationId xmlns:a16="http://schemas.microsoft.com/office/drawing/2014/main" id="{81C16118-0913-49D5-9EBC-F638A398C3F7}"/>
              </a:ext>
            </a:extLst>
          </p:cNvPr>
          <p:cNvSpPr>
            <a:spLocks noGrp="1"/>
          </p:cNvSpPr>
          <p:nvPr>
            <p:ph idx="1"/>
          </p:nvPr>
        </p:nvSpPr>
        <p:spPr/>
        <p:txBody>
          <a:bodyPr>
            <a:normAutofit/>
          </a:bodyPr>
          <a:lstStyle/>
          <a:p>
            <a:r>
              <a:rPr lang="en-US" sz="2800" dirty="0"/>
              <a:t> According to Maslow, we have five categories of needs: physiological, safety, love, esteem, and self-actualization.</a:t>
            </a:r>
          </a:p>
          <a:p>
            <a:r>
              <a:rPr lang="en-US" sz="2800" dirty="0"/>
              <a:t>In this theory, higher needs in the hierarchy begin to emerge when people feel they have sufficiently satisfied the previous need.</a:t>
            </a:r>
          </a:p>
          <a:p>
            <a:r>
              <a:rPr lang="en-US" sz="2800" dirty="0"/>
              <a:t>Although later research does not fully support all of Maslow’s theory, his research has impacted other psychologists and contributed to the field of positive psychology.</a:t>
            </a:r>
          </a:p>
        </p:txBody>
      </p:sp>
    </p:spTree>
    <p:extLst>
      <p:ext uri="{BB962C8B-B14F-4D97-AF65-F5344CB8AC3E}">
        <p14:creationId xmlns:p14="http://schemas.microsoft.com/office/powerpoint/2010/main" val="319006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074B-0BB3-4546-B2C6-5A349003989B}"/>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748ED573-7689-44A1-8947-EBFAAD702D71}"/>
              </a:ext>
            </a:extLst>
          </p:cNvPr>
          <p:cNvSpPr>
            <a:spLocks noGrp="1"/>
          </p:cNvSpPr>
          <p:nvPr>
            <p:ph idx="1"/>
          </p:nvPr>
        </p:nvSpPr>
        <p:spPr/>
        <p:txBody>
          <a:bodyPr>
            <a:normAutofit fontScale="92500"/>
          </a:bodyPr>
          <a:lstStyle/>
          <a:p>
            <a:r>
              <a:rPr lang="en-US" sz="3200" dirty="0">
                <a:solidFill>
                  <a:srgbClr val="00B0F0"/>
                </a:solidFill>
              </a:rPr>
              <a:t>In order to better understand what motivates human beings, </a:t>
            </a:r>
            <a:r>
              <a:rPr lang="en-US" sz="3200" dirty="0">
                <a:solidFill>
                  <a:srgbClr val="FFC000"/>
                </a:solidFill>
              </a:rPr>
              <a:t>Maslow proposed that human needs can be organized into a hierarchy</a:t>
            </a:r>
            <a:r>
              <a:rPr lang="en-US" sz="3200" dirty="0"/>
              <a:t>. </a:t>
            </a:r>
          </a:p>
          <a:p>
            <a:r>
              <a:rPr lang="en-US" sz="3200" dirty="0"/>
              <a:t>This hierarchy ranges from more concrete needs such as food and water to abstract concepts such as self-fulfillment. </a:t>
            </a:r>
          </a:p>
          <a:p>
            <a:r>
              <a:rPr lang="en-US" sz="3200" dirty="0"/>
              <a:t>According to Maslow, when a lower need is met, the next need on the hierarchy becomes our focus of attention.</a:t>
            </a:r>
          </a:p>
        </p:txBody>
      </p:sp>
    </p:spTree>
    <p:extLst>
      <p:ext uri="{BB962C8B-B14F-4D97-AF65-F5344CB8AC3E}">
        <p14:creationId xmlns:p14="http://schemas.microsoft.com/office/powerpoint/2010/main" val="357982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2B04-25EF-4315-B11C-846ADA0F6B8C}"/>
              </a:ext>
            </a:extLst>
          </p:cNvPr>
          <p:cNvSpPr>
            <a:spLocks noGrp="1"/>
          </p:cNvSpPr>
          <p:nvPr>
            <p:ph type="title"/>
          </p:nvPr>
        </p:nvSpPr>
        <p:spPr/>
        <p:txBody>
          <a:bodyPr>
            <a:normAutofit fontScale="90000"/>
          </a:bodyPr>
          <a:lstStyle/>
          <a:p>
            <a:r>
              <a:rPr lang="en-US" dirty="0"/>
              <a:t>Key Takeaways: Maslow’s Hierarchy of Needs</a:t>
            </a:r>
            <a:br>
              <a:rPr lang="en-US" dirty="0"/>
            </a:br>
            <a:endParaRPr lang="en-US" dirty="0"/>
          </a:p>
        </p:txBody>
      </p:sp>
      <p:pic>
        <p:nvPicPr>
          <p:cNvPr id="4" name="Content Placeholder 3">
            <a:extLst>
              <a:ext uri="{FF2B5EF4-FFF2-40B4-BE49-F238E27FC236}">
                <a16:creationId xmlns:a16="http://schemas.microsoft.com/office/drawing/2014/main" id="{B345E11C-E585-4318-80F2-44ED5F1D03C8}"/>
              </a:ext>
            </a:extLst>
          </p:cNvPr>
          <p:cNvPicPr>
            <a:picLocks noGrp="1" noChangeAspect="1"/>
          </p:cNvPicPr>
          <p:nvPr>
            <p:ph idx="1"/>
          </p:nvPr>
        </p:nvPicPr>
        <p:blipFill>
          <a:blip r:embed="rId2"/>
          <a:stretch>
            <a:fillRect/>
          </a:stretch>
        </p:blipFill>
        <p:spPr>
          <a:xfrm>
            <a:off x="1736374" y="1232452"/>
            <a:ext cx="8918374" cy="5566282"/>
          </a:xfrm>
          <a:prstGeom prst="rect">
            <a:avLst/>
          </a:prstGeom>
        </p:spPr>
      </p:pic>
    </p:spTree>
    <p:extLst>
      <p:ext uri="{BB962C8B-B14F-4D97-AF65-F5344CB8AC3E}">
        <p14:creationId xmlns:p14="http://schemas.microsoft.com/office/powerpoint/2010/main" val="423987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11EE-644D-4E48-B574-6923FA538BD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5C53C82-072D-42D4-B571-04B84BE99BAE}"/>
              </a:ext>
            </a:extLst>
          </p:cNvPr>
          <p:cNvPicPr>
            <a:picLocks noGrp="1" noChangeAspect="1"/>
          </p:cNvPicPr>
          <p:nvPr>
            <p:ph idx="1"/>
          </p:nvPr>
        </p:nvPicPr>
        <p:blipFill>
          <a:blip r:embed="rId2"/>
          <a:stretch>
            <a:fillRect/>
          </a:stretch>
        </p:blipFill>
        <p:spPr>
          <a:xfrm>
            <a:off x="-1" y="167756"/>
            <a:ext cx="12192001" cy="6690243"/>
          </a:xfrm>
          <a:prstGeom prst="rect">
            <a:avLst/>
          </a:prstGeom>
        </p:spPr>
      </p:pic>
    </p:spTree>
    <p:extLst>
      <p:ext uri="{BB962C8B-B14F-4D97-AF65-F5344CB8AC3E}">
        <p14:creationId xmlns:p14="http://schemas.microsoft.com/office/powerpoint/2010/main" val="490344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3E07-7600-45AB-95D0-6956524E4438}"/>
              </a:ext>
            </a:extLst>
          </p:cNvPr>
          <p:cNvSpPr>
            <a:spLocks noGrp="1"/>
          </p:cNvSpPr>
          <p:nvPr>
            <p:ph type="title"/>
          </p:nvPr>
        </p:nvSpPr>
        <p:spPr/>
        <p:txBody>
          <a:bodyPr/>
          <a:lstStyle/>
          <a:p>
            <a:r>
              <a:rPr lang="en-US" dirty="0"/>
              <a:t>Maslow Theory of Needs</a:t>
            </a:r>
          </a:p>
        </p:txBody>
      </p:sp>
      <p:sp>
        <p:nvSpPr>
          <p:cNvPr id="3" name="Content Placeholder 2">
            <a:extLst>
              <a:ext uri="{FF2B5EF4-FFF2-40B4-BE49-F238E27FC236}">
                <a16:creationId xmlns:a16="http://schemas.microsoft.com/office/drawing/2014/main" id="{A6C38F09-CAC3-4781-B9D5-1B4A7E660D75}"/>
              </a:ext>
            </a:extLst>
          </p:cNvPr>
          <p:cNvSpPr>
            <a:spLocks noGrp="1"/>
          </p:cNvSpPr>
          <p:nvPr>
            <p:ph idx="1"/>
          </p:nvPr>
        </p:nvSpPr>
        <p:spPr>
          <a:xfrm>
            <a:off x="159026" y="1732449"/>
            <a:ext cx="11635409" cy="4761116"/>
          </a:xfrm>
        </p:spPr>
        <p:txBody>
          <a:bodyPr>
            <a:normAutofit/>
          </a:bodyPr>
          <a:lstStyle/>
          <a:p>
            <a:r>
              <a:rPr lang="en-US" sz="2800" dirty="0">
                <a:solidFill>
                  <a:srgbClr val="00B0F0"/>
                </a:solidFill>
              </a:rPr>
              <a:t>Every person is capable and has the desire to move up the hierarchy toward a level of self-actualization. </a:t>
            </a:r>
          </a:p>
          <a:p>
            <a:r>
              <a:rPr lang="en-US" sz="2800" dirty="0">
                <a:solidFill>
                  <a:srgbClr val="00B0F0"/>
                </a:solidFill>
              </a:rPr>
              <a:t>Unfortunately, progress is often disrupted by a failure to meet lower level needs. </a:t>
            </a:r>
          </a:p>
          <a:p>
            <a:r>
              <a:rPr lang="en-US" sz="2800" dirty="0">
                <a:solidFill>
                  <a:srgbClr val="00B0F0"/>
                </a:solidFill>
              </a:rPr>
              <a:t>Life experiences, including divorce and loss of a job, may cause an individual to fluctuate between levels of the hierarchy.</a:t>
            </a:r>
          </a:p>
          <a:p>
            <a:r>
              <a:rPr lang="en-US" sz="2800" dirty="0">
                <a:solidFill>
                  <a:srgbClr val="00B0F0"/>
                </a:solidFill>
              </a:rPr>
              <a:t>Therefore, not everyone will move through the hierarchy in a </a:t>
            </a:r>
            <a:r>
              <a:rPr lang="en-US" sz="2800" dirty="0" err="1">
                <a:solidFill>
                  <a:srgbClr val="00B0F0"/>
                </a:solidFill>
              </a:rPr>
              <a:t>uni</a:t>
            </a:r>
            <a:r>
              <a:rPr lang="en-US" sz="2800" dirty="0">
                <a:solidFill>
                  <a:srgbClr val="00B0F0"/>
                </a:solidFill>
              </a:rPr>
              <a:t>-directional manner but may move back and forth between the different types of needs.</a:t>
            </a:r>
          </a:p>
        </p:txBody>
      </p:sp>
    </p:spTree>
    <p:extLst>
      <p:ext uri="{BB962C8B-B14F-4D97-AF65-F5344CB8AC3E}">
        <p14:creationId xmlns:p14="http://schemas.microsoft.com/office/powerpoint/2010/main" val="71283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10FB-625A-487F-B44A-272BF2A32D9E}"/>
              </a:ext>
            </a:extLst>
          </p:cNvPr>
          <p:cNvSpPr>
            <a:spLocks noGrp="1"/>
          </p:cNvSpPr>
          <p:nvPr>
            <p:ph type="title"/>
          </p:nvPr>
        </p:nvSpPr>
        <p:spPr/>
        <p:txBody>
          <a:bodyPr>
            <a:normAutofit fontScale="90000"/>
          </a:bodyPr>
          <a:lstStyle/>
          <a:p>
            <a:r>
              <a:rPr lang="en-US" dirty="0"/>
              <a:t>1.	Physiological</a:t>
            </a:r>
            <a:br>
              <a:rPr lang="en-US" dirty="0"/>
            </a:br>
            <a:endParaRPr lang="en-US" dirty="0"/>
          </a:p>
        </p:txBody>
      </p:sp>
      <p:sp>
        <p:nvSpPr>
          <p:cNvPr id="3" name="Content Placeholder 2">
            <a:extLst>
              <a:ext uri="{FF2B5EF4-FFF2-40B4-BE49-F238E27FC236}">
                <a16:creationId xmlns:a16="http://schemas.microsoft.com/office/drawing/2014/main" id="{4805714A-41EC-4D9A-9B6E-E5F81CEF5176}"/>
              </a:ext>
            </a:extLst>
          </p:cNvPr>
          <p:cNvSpPr>
            <a:spLocks noGrp="1"/>
          </p:cNvSpPr>
          <p:nvPr>
            <p:ph idx="1"/>
          </p:nvPr>
        </p:nvSpPr>
        <p:spPr>
          <a:xfrm>
            <a:off x="291548" y="1268623"/>
            <a:ext cx="11463129" cy="4814125"/>
          </a:xfrm>
        </p:spPr>
        <p:txBody>
          <a:bodyPr>
            <a:normAutofit/>
          </a:bodyPr>
          <a:lstStyle/>
          <a:p>
            <a:r>
              <a:rPr lang="en-US" sz="2800" dirty="0"/>
              <a:t>These refer to basic physical needs like drinking when thirsty or eating when hungry.  </a:t>
            </a:r>
          </a:p>
          <a:p>
            <a:r>
              <a:rPr lang="en-US" sz="2800" dirty="0"/>
              <a:t>Maslow considered physiological needs to be the </a:t>
            </a:r>
            <a:r>
              <a:rPr lang="en-US" sz="2800" dirty="0">
                <a:solidFill>
                  <a:srgbClr val="FFFF00"/>
                </a:solidFill>
              </a:rPr>
              <a:t>most essential of our needs. </a:t>
            </a:r>
          </a:p>
          <a:p>
            <a:r>
              <a:rPr lang="en-US" sz="2800" dirty="0"/>
              <a:t>If someone is lacking in more than one need, they’re likely to try to meet these physiological needs first. </a:t>
            </a:r>
          </a:p>
          <a:p>
            <a:r>
              <a:rPr lang="en-US" sz="2800" dirty="0"/>
              <a:t>For example, </a:t>
            </a:r>
            <a:r>
              <a:rPr lang="en-US" sz="2800" dirty="0">
                <a:solidFill>
                  <a:srgbClr val="FF0000"/>
                </a:solidFill>
              </a:rPr>
              <a:t>if someone is extremely hungry, it’s hard to focus on anything else besides food</a:t>
            </a:r>
            <a:r>
              <a:rPr lang="en-US" sz="2800" dirty="0"/>
              <a:t>. Another example of a physiological need would be the need for adequate sleep.</a:t>
            </a:r>
          </a:p>
        </p:txBody>
      </p:sp>
    </p:spTree>
    <p:extLst>
      <p:ext uri="{BB962C8B-B14F-4D97-AF65-F5344CB8AC3E}">
        <p14:creationId xmlns:p14="http://schemas.microsoft.com/office/powerpoint/2010/main" val="306683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512-2134-451A-B472-D1003A712D81}"/>
              </a:ext>
            </a:extLst>
          </p:cNvPr>
          <p:cNvSpPr>
            <a:spLocks noGrp="1"/>
          </p:cNvSpPr>
          <p:nvPr>
            <p:ph type="title"/>
          </p:nvPr>
        </p:nvSpPr>
        <p:spPr>
          <a:xfrm>
            <a:off x="1397481" y="609600"/>
            <a:ext cx="9111491" cy="3577659"/>
          </a:xfrm>
        </p:spPr>
        <p:txBody>
          <a:bodyPr>
            <a:normAutofit/>
          </a:bodyPr>
          <a:lstStyle/>
          <a:p>
            <a:pPr fontAlgn="base"/>
            <a:r>
              <a:rPr lang="en-US" sz="4900" b="1" i="0" dirty="0">
                <a:solidFill>
                  <a:srgbClr val="FF0000"/>
                </a:solidFill>
                <a:effectLst/>
                <a:latin typeface="ProximaNova-n4"/>
              </a:rPr>
              <a:t>What do you think motivates people to come to work each morning?</a:t>
            </a:r>
            <a:br>
              <a:rPr lang="en-US" b="0" i="0" dirty="0">
                <a:solidFill>
                  <a:srgbClr val="333333"/>
                </a:solidFill>
                <a:effectLst/>
                <a:latin typeface="ProximaNova-n4"/>
              </a:rPr>
            </a:br>
            <a:br>
              <a:rPr lang="en-US" dirty="0"/>
            </a:br>
            <a:endParaRPr lang="en-US" dirty="0"/>
          </a:p>
        </p:txBody>
      </p:sp>
      <p:sp>
        <p:nvSpPr>
          <p:cNvPr id="4" name="Slide Number Placeholder 3">
            <a:extLst>
              <a:ext uri="{FF2B5EF4-FFF2-40B4-BE49-F238E27FC236}">
                <a16:creationId xmlns:a16="http://schemas.microsoft.com/office/drawing/2014/main" id="{FF1B53ED-9ECD-4000-8320-2DA88C30DBFB}"/>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2</a:t>
            </a:fld>
            <a:endParaRPr lang="en-US" altLang="en-US"/>
          </a:p>
        </p:txBody>
      </p:sp>
      <p:pic>
        <p:nvPicPr>
          <p:cNvPr id="5" name="Picture 4">
            <a:extLst>
              <a:ext uri="{FF2B5EF4-FFF2-40B4-BE49-F238E27FC236}">
                <a16:creationId xmlns:a16="http://schemas.microsoft.com/office/drawing/2014/main" id="{636E9537-2147-4DBA-86B2-197A6A462D19}"/>
              </a:ext>
            </a:extLst>
          </p:cNvPr>
          <p:cNvPicPr>
            <a:picLocks noChangeAspect="1"/>
          </p:cNvPicPr>
          <p:nvPr/>
        </p:nvPicPr>
        <p:blipFill>
          <a:blip r:embed="rId2"/>
          <a:stretch>
            <a:fillRect/>
          </a:stretch>
        </p:blipFill>
        <p:spPr>
          <a:xfrm>
            <a:off x="2483435" y="3227141"/>
            <a:ext cx="2656443" cy="2483947"/>
          </a:xfrm>
          <a:prstGeom prst="rect">
            <a:avLst/>
          </a:prstGeom>
        </p:spPr>
      </p:pic>
      <p:pic>
        <p:nvPicPr>
          <p:cNvPr id="6" name="Picture 5">
            <a:extLst>
              <a:ext uri="{FF2B5EF4-FFF2-40B4-BE49-F238E27FC236}">
                <a16:creationId xmlns:a16="http://schemas.microsoft.com/office/drawing/2014/main" id="{CA749BFB-39B5-42F2-807F-8927DDD6B727}"/>
              </a:ext>
            </a:extLst>
          </p:cNvPr>
          <p:cNvPicPr>
            <a:picLocks noChangeAspect="1"/>
          </p:cNvPicPr>
          <p:nvPr/>
        </p:nvPicPr>
        <p:blipFill>
          <a:blip r:embed="rId3"/>
          <a:stretch>
            <a:fillRect/>
          </a:stretch>
        </p:blipFill>
        <p:spPr>
          <a:xfrm>
            <a:off x="6622515" y="3227140"/>
            <a:ext cx="2403820" cy="2483947"/>
          </a:xfrm>
          <a:prstGeom prst="rect">
            <a:avLst/>
          </a:prstGeom>
        </p:spPr>
      </p:pic>
    </p:spTree>
    <p:extLst>
      <p:ext uri="{BB962C8B-B14F-4D97-AF65-F5344CB8AC3E}">
        <p14:creationId xmlns:p14="http://schemas.microsoft.com/office/powerpoint/2010/main" val="143567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F180-7C17-454B-9CDB-60E216D3AED4}"/>
              </a:ext>
            </a:extLst>
          </p:cNvPr>
          <p:cNvSpPr>
            <a:spLocks noGrp="1"/>
          </p:cNvSpPr>
          <p:nvPr>
            <p:ph type="title"/>
          </p:nvPr>
        </p:nvSpPr>
        <p:spPr/>
        <p:txBody>
          <a:bodyPr>
            <a:normAutofit fontScale="90000"/>
          </a:bodyPr>
          <a:lstStyle/>
          <a:p>
            <a:r>
              <a:rPr lang="en-US" dirty="0"/>
              <a:t>2.	Safety</a:t>
            </a:r>
            <a:br>
              <a:rPr lang="en-US" dirty="0"/>
            </a:br>
            <a:endParaRPr lang="en-US" dirty="0"/>
          </a:p>
        </p:txBody>
      </p:sp>
      <p:sp>
        <p:nvSpPr>
          <p:cNvPr id="3" name="Content Placeholder 2">
            <a:extLst>
              <a:ext uri="{FF2B5EF4-FFF2-40B4-BE49-F238E27FC236}">
                <a16:creationId xmlns:a16="http://schemas.microsoft.com/office/drawing/2014/main" id="{1B7CD2E8-34D9-402D-B5AE-77687BCDAFBE}"/>
              </a:ext>
            </a:extLst>
          </p:cNvPr>
          <p:cNvSpPr>
            <a:spLocks noGrp="1"/>
          </p:cNvSpPr>
          <p:nvPr>
            <p:ph idx="1"/>
          </p:nvPr>
        </p:nvSpPr>
        <p:spPr>
          <a:xfrm>
            <a:off x="556591" y="1285461"/>
            <a:ext cx="11131826" cy="4962939"/>
          </a:xfrm>
        </p:spPr>
        <p:txBody>
          <a:bodyPr>
            <a:normAutofit/>
          </a:bodyPr>
          <a:lstStyle/>
          <a:p>
            <a:r>
              <a:rPr lang="en-US" sz="2800" dirty="0"/>
              <a:t>Once people’s physiological requirements are met, </a:t>
            </a:r>
            <a:r>
              <a:rPr lang="en-US" sz="2800" dirty="0">
                <a:solidFill>
                  <a:srgbClr val="FFC000"/>
                </a:solidFill>
              </a:rPr>
              <a:t>the next need that arises is a safe environment.</a:t>
            </a:r>
          </a:p>
          <a:p>
            <a:r>
              <a:rPr lang="en-US" sz="2800" dirty="0"/>
              <a:t> Our safety needs are apparent even early in </a:t>
            </a:r>
            <a:r>
              <a:rPr lang="en-US" sz="3200" dirty="0"/>
              <a:t>childhood</a:t>
            </a:r>
            <a:r>
              <a:rPr lang="en-US" sz="2800" dirty="0"/>
              <a:t>, as children have a need for safe and predictable environments and typically react with fear or anxiety when these are not met. </a:t>
            </a:r>
          </a:p>
          <a:p>
            <a:r>
              <a:rPr lang="en-US" sz="2800" dirty="0"/>
              <a:t>Maslow pointed out that in adults living in developed nations, safety needs are more apparent in emergency situations (e.g. war and disasters), but this need can also explain why we tend to prefer the familiar or why we do things like purchase insurance and contribute to a savings account.</a:t>
            </a:r>
          </a:p>
        </p:txBody>
      </p:sp>
    </p:spTree>
    <p:extLst>
      <p:ext uri="{BB962C8B-B14F-4D97-AF65-F5344CB8AC3E}">
        <p14:creationId xmlns:p14="http://schemas.microsoft.com/office/powerpoint/2010/main" val="2809030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F909-F19E-4A68-85DA-CA0C0EC1BA32}"/>
              </a:ext>
            </a:extLst>
          </p:cNvPr>
          <p:cNvSpPr>
            <a:spLocks noGrp="1"/>
          </p:cNvSpPr>
          <p:nvPr>
            <p:ph type="title"/>
          </p:nvPr>
        </p:nvSpPr>
        <p:spPr/>
        <p:txBody>
          <a:bodyPr/>
          <a:lstStyle/>
          <a:p>
            <a:r>
              <a:rPr lang="en-US" dirty="0"/>
              <a:t>3.	Love and Belonging</a:t>
            </a:r>
          </a:p>
        </p:txBody>
      </p:sp>
      <p:sp>
        <p:nvSpPr>
          <p:cNvPr id="3" name="Content Placeholder 2">
            <a:extLst>
              <a:ext uri="{FF2B5EF4-FFF2-40B4-BE49-F238E27FC236}">
                <a16:creationId xmlns:a16="http://schemas.microsoft.com/office/drawing/2014/main" id="{50B70D9C-65EE-4B31-B4BE-3CFA8BCA1570}"/>
              </a:ext>
            </a:extLst>
          </p:cNvPr>
          <p:cNvSpPr>
            <a:spLocks noGrp="1"/>
          </p:cNvSpPr>
          <p:nvPr>
            <p:ph idx="1"/>
          </p:nvPr>
        </p:nvSpPr>
        <p:spPr/>
        <p:txBody>
          <a:bodyPr>
            <a:normAutofit fontScale="92500" lnSpcReduction="20000"/>
          </a:bodyPr>
          <a:lstStyle/>
          <a:p>
            <a:r>
              <a:rPr lang="en-US" sz="2800" dirty="0"/>
              <a:t>According to Maslow, the next need in the hierarchy involves feeling loved and accepted. </a:t>
            </a:r>
            <a:r>
              <a:rPr lang="en-US" sz="2800" dirty="0">
                <a:solidFill>
                  <a:srgbClr val="FFC000"/>
                </a:solidFill>
              </a:rPr>
              <a:t>This need includes both romantic relationships as well as ties to friends and family members.</a:t>
            </a:r>
          </a:p>
          <a:p>
            <a:r>
              <a:rPr lang="en-US" sz="2800" dirty="0"/>
              <a:t> It also includes our need to feel that we belong to a social group. Importantly, </a:t>
            </a:r>
            <a:r>
              <a:rPr lang="en-US" sz="2800" dirty="0">
                <a:solidFill>
                  <a:srgbClr val="FFC000"/>
                </a:solidFill>
              </a:rPr>
              <a:t>this need encompasses both feeling loved and feeling love towards others.</a:t>
            </a:r>
          </a:p>
          <a:p>
            <a:r>
              <a:rPr lang="en-US" sz="2800" dirty="0"/>
              <a:t>Since Maslow’s time, researchers have continued to explore how love and belonging needs impact well-being. </a:t>
            </a:r>
          </a:p>
          <a:p>
            <a:r>
              <a:rPr lang="en-US" sz="2800" dirty="0"/>
              <a:t>For example, having social connections is related to better physical health and, conversely, feeling isolated (i.e. having unmet belonging needs) has negative consequences for health and well-being.</a:t>
            </a:r>
          </a:p>
        </p:txBody>
      </p:sp>
    </p:spTree>
    <p:extLst>
      <p:ext uri="{BB962C8B-B14F-4D97-AF65-F5344CB8AC3E}">
        <p14:creationId xmlns:p14="http://schemas.microsoft.com/office/powerpoint/2010/main" val="554835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7E07-FFA7-4699-9443-D4143F9B8507}"/>
              </a:ext>
            </a:extLst>
          </p:cNvPr>
          <p:cNvSpPr>
            <a:spLocks noGrp="1"/>
          </p:cNvSpPr>
          <p:nvPr>
            <p:ph type="title"/>
          </p:nvPr>
        </p:nvSpPr>
        <p:spPr/>
        <p:txBody>
          <a:bodyPr/>
          <a:lstStyle/>
          <a:p>
            <a:r>
              <a:rPr lang="en-US" dirty="0"/>
              <a:t>4. Esteem</a:t>
            </a:r>
          </a:p>
        </p:txBody>
      </p:sp>
      <p:sp>
        <p:nvSpPr>
          <p:cNvPr id="3" name="Content Placeholder 2">
            <a:extLst>
              <a:ext uri="{FF2B5EF4-FFF2-40B4-BE49-F238E27FC236}">
                <a16:creationId xmlns:a16="http://schemas.microsoft.com/office/drawing/2014/main" id="{D4E4DBE1-4F44-4857-A459-9612886AF78E}"/>
              </a:ext>
            </a:extLst>
          </p:cNvPr>
          <p:cNvSpPr>
            <a:spLocks noGrp="1"/>
          </p:cNvSpPr>
          <p:nvPr>
            <p:ph idx="1"/>
          </p:nvPr>
        </p:nvSpPr>
        <p:spPr>
          <a:xfrm>
            <a:off x="913795" y="1732449"/>
            <a:ext cx="10748118" cy="4734612"/>
          </a:xfrm>
        </p:spPr>
        <p:txBody>
          <a:bodyPr>
            <a:normAutofit fontScale="92500"/>
          </a:bodyPr>
          <a:lstStyle/>
          <a:p>
            <a:r>
              <a:rPr lang="en-US" sz="2800" dirty="0"/>
              <a:t>Our esteem needs involve the desire to feel good about ourselves. </a:t>
            </a:r>
          </a:p>
          <a:p>
            <a:r>
              <a:rPr lang="en-US" sz="2800" dirty="0"/>
              <a:t>According to Maslow, esteem needs include two components. </a:t>
            </a:r>
            <a:r>
              <a:rPr lang="en-US" sz="2800" dirty="0">
                <a:solidFill>
                  <a:srgbClr val="FFC000"/>
                </a:solidFill>
              </a:rPr>
              <a:t>The first involves feeling self-confidence and feeling good about oneself. </a:t>
            </a:r>
          </a:p>
          <a:p>
            <a:r>
              <a:rPr lang="en-US" sz="2800" dirty="0">
                <a:solidFill>
                  <a:srgbClr val="FFC000"/>
                </a:solidFill>
              </a:rPr>
              <a:t>The second component involves feeling valued by others; that is, feeling that our achievements and contributions have been recognized by other people.</a:t>
            </a:r>
          </a:p>
          <a:p>
            <a:r>
              <a:rPr lang="en-US" sz="2800" dirty="0"/>
              <a:t> </a:t>
            </a:r>
            <a:r>
              <a:rPr lang="en-US" sz="2800" dirty="0">
                <a:solidFill>
                  <a:srgbClr val="FFC000"/>
                </a:solidFill>
              </a:rPr>
              <a:t>When people’s esteem needs are met, they feel confident and see their contributions and achievements as valuable and important. </a:t>
            </a:r>
          </a:p>
          <a:p>
            <a:r>
              <a:rPr lang="en-US" sz="2800" dirty="0"/>
              <a:t>However, when their esteem needs are not met, they may experience what psychologist Alfred Adler called “feelings of inferiority.”</a:t>
            </a:r>
          </a:p>
        </p:txBody>
      </p:sp>
    </p:spTree>
    <p:extLst>
      <p:ext uri="{BB962C8B-B14F-4D97-AF65-F5344CB8AC3E}">
        <p14:creationId xmlns:p14="http://schemas.microsoft.com/office/powerpoint/2010/main" val="1130015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FBA8-DD70-4553-8375-E1C173107D24}"/>
              </a:ext>
            </a:extLst>
          </p:cNvPr>
          <p:cNvSpPr>
            <a:spLocks noGrp="1"/>
          </p:cNvSpPr>
          <p:nvPr>
            <p:ph type="title"/>
          </p:nvPr>
        </p:nvSpPr>
        <p:spPr/>
        <p:txBody>
          <a:bodyPr>
            <a:normAutofit fontScale="90000"/>
          </a:bodyPr>
          <a:lstStyle/>
          <a:p>
            <a:r>
              <a:rPr lang="en-US" dirty="0"/>
              <a:t>5. Self-Actualization</a:t>
            </a:r>
            <a:br>
              <a:rPr lang="en-US" dirty="0"/>
            </a:br>
            <a:endParaRPr lang="en-US" dirty="0"/>
          </a:p>
        </p:txBody>
      </p:sp>
      <p:sp>
        <p:nvSpPr>
          <p:cNvPr id="3" name="Content Placeholder 2">
            <a:extLst>
              <a:ext uri="{FF2B5EF4-FFF2-40B4-BE49-F238E27FC236}">
                <a16:creationId xmlns:a16="http://schemas.microsoft.com/office/drawing/2014/main" id="{7EEE45D8-C735-4844-A78D-5EC4E48BECFC}"/>
              </a:ext>
            </a:extLst>
          </p:cNvPr>
          <p:cNvSpPr>
            <a:spLocks noGrp="1"/>
          </p:cNvSpPr>
          <p:nvPr>
            <p:ph idx="1"/>
          </p:nvPr>
        </p:nvSpPr>
        <p:spPr>
          <a:xfrm>
            <a:off x="153702" y="1407771"/>
            <a:ext cx="11873947" cy="4840629"/>
          </a:xfrm>
        </p:spPr>
        <p:txBody>
          <a:bodyPr>
            <a:normAutofit/>
          </a:bodyPr>
          <a:lstStyle/>
          <a:p>
            <a:r>
              <a:rPr lang="en-US" sz="2800" dirty="0"/>
              <a:t>Self-actualization refers to feeling fulfilled, or </a:t>
            </a:r>
            <a:r>
              <a:rPr lang="en-US" sz="2800" dirty="0">
                <a:solidFill>
                  <a:srgbClr val="FFC000"/>
                </a:solidFill>
              </a:rPr>
              <a:t>feeling that we are living up to our potential.</a:t>
            </a:r>
            <a:r>
              <a:rPr lang="en-US" sz="2800" dirty="0"/>
              <a:t> One unique feature of self-actualization is that </a:t>
            </a:r>
            <a:r>
              <a:rPr lang="en-US" sz="2800" dirty="0">
                <a:solidFill>
                  <a:srgbClr val="FFC000"/>
                </a:solidFill>
              </a:rPr>
              <a:t>it looks different for everyone. </a:t>
            </a:r>
          </a:p>
          <a:p>
            <a:r>
              <a:rPr lang="en-US" sz="2800" dirty="0">
                <a:solidFill>
                  <a:srgbClr val="FFC000"/>
                </a:solidFill>
              </a:rPr>
              <a:t>For one person</a:t>
            </a:r>
            <a:r>
              <a:rPr lang="en-US" sz="2800" dirty="0"/>
              <a:t>, self-actualization might involve </a:t>
            </a:r>
            <a:r>
              <a:rPr lang="en-US" sz="2800" dirty="0">
                <a:solidFill>
                  <a:srgbClr val="FFC000"/>
                </a:solidFill>
              </a:rPr>
              <a:t>helping others</a:t>
            </a:r>
            <a:r>
              <a:rPr lang="en-US" sz="2800" dirty="0"/>
              <a:t>; </a:t>
            </a:r>
            <a:r>
              <a:rPr lang="en-US" sz="2800" dirty="0">
                <a:solidFill>
                  <a:srgbClr val="FFC000"/>
                </a:solidFill>
              </a:rPr>
              <a:t>for another person,</a:t>
            </a:r>
            <a:r>
              <a:rPr lang="en-US" sz="2800" dirty="0"/>
              <a:t> it might involve </a:t>
            </a:r>
            <a:r>
              <a:rPr lang="en-US" sz="2800" dirty="0">
                <a:solidFill>
                  <a:srgbClr val="FFC000"/>
                </a:solidFill>
              </a:rPr>
              <a:t>achievements in an artistic or creative field. </a:t>
            </a:r>
          </a:p>
          <a:p>
            <a:r>
              <a:rPr lang="en-US" sz="2800" dirty="0"/>
              <a:t>Essentially, </a:t>
            </a:r>
            <a:r>
              <a:rPr lang="en-US" sz="2800" dirty="0">
                <a:solidFill>
                  <a:srgbClr val="FFC000"/>
                </a:solidFill>
              </a:rPr>
              <a:t>self-actualization means feeling that we are doing what we believe we are meant to do. </a:t>
            </a:r>
            <a:r>
              <a:rPr lang="en-US" sz="2800" dirty="0"/>
              <a:t>According to Maslow, achieving self-actualization is relatively rare, and his examples of famous self-actualized individuals include Abraham Lincoln, Albert Einstein, and Mother Teresa.</a:t>
            </a:r>
          </a:p>
        </p:txBody>
      </p:sp>
    </p:spTree>
    <p:extLst>
      <p:ext uri="{BB962C8B-B14F-4D97-AF65-F5344CB8AC3E}">
        <p14:creationId xmlns:p14="http://schemas.microsoft.com/office/powerpoint/2010/main" val="996858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26ED-5AB0-4D83-AAAC-4E46EC9D581E}"/>
              </a:ext>
            </a:extLst>
          </p:cNvPr>
          <p:cNvSpPr>
            <a:spLocks noGrp="1"/>
          </p:cNvSpPr>
          <p:nvPr>
            <p:ph type="title"/>
          </p:nvPr>
        </p:nvSpPr>
        <p:spPr/>
        <p:txBody>
          <a:bodyPr/>
          <a:lstStyle/>
          <a:p>
            <a:r>
              <a:rPr lang="en-US" dirty="0"/>
              <a:t>Hierarchy of needs summary</a:t>
            </a:r>
          </a:p>
        </p:txBody>
      </p:sp>
      <p:sp>
        <p:nvSpPr>
          <p:cNvPr id="3" name="Content Placeholder 2">
            <a:extLst>
              <a:ext uri="{FF2B5EF4-FFF2-40B4-BE49-F238E27FC236}">
                <a16:creationId xmlns:a16="http://schemas.microsoft.com/office/drawing/2014/main" id="{38EC8EE0-1AF8-4BEA-99AB-E8A722319BA1}"/>
              </a:ext>
            </a:extLst>
          </p:cNvPr>
          <p:cNvSpPr>
            <a:spLocks noGrp="1"/>
          </p:cNvSpPr>
          <p:nvPr>
            <p:ph idx="1"/>
          </p:nvPr>
        </p:nvSpPr>
        <p:spPr>
          <a:xfrm>
            <a:off x="212036" y="1732449"/>
            <a:ext cx="11834190" cy="4986403"/>
          </a:xfrm>
        </p:spPr>
        <p:txBody>
          <a:bodyPr>
            <a:normAutofit/>
          </a:bodyPr>
          <a:lstStyle/>
          <a:p>
            <a:r>
              <a:rPr lang="en-US" sz="2400" b="1" dirty="0">
                <a:solidFill>
                  <a:srgbClr val="00B0F0"/>
                </a:solidFill>
              </a:rPr>
              <a:t>(a) human beings are motivated by a hierarchy of needs.</a:t>
            </a:r>
          </a:p>
          <a:p>
            <a:endParaRPr lang="en-US" sz="2400" b="1" dirty="0">
              <a:solidFill>
                <a:srgbClr val="00B0F0"/>
              </a:solidFill>
            </a:endParaRPr>
          </a:p>
          <a:p>
            <a:r>
              <a:rPr lang="en-US" sz="2400" b="1" dirty="0">
                <a:solidFill>
                  <a:srgbClr val="00B0F0"/>
                </a:solidFill>
              </a:rPr>
              <a:t>(b) needs are organized in a hierarchy of prepotency in which more basic needs must be more or less met (rather than all or none) prior to higher needs.</a:t>
            </a:r>
          </a:p>
          <a:p>
            <a:endParaRPr lang="en-US" sz="2400" b="1" dirty="0">
              <a:solidFill>
                <a:srgbClr val="00B0F0"/>
              </a:solidFill>
            </a:endParaRPr>
          </a:p>
          <a:p>
            <a:r>
              <a:rPr lang="en-US" sz="2400" b="1" dirty="0">
                <a:solidFill>
                  <a:srgbClr val="00B0F0"/>
                </a:solidFill>
              </a:rPr>
              <a:t>(c) the order of needs is not rigid but instead may be flexible based on external circumstances or individual differences.</a:t>
            </a:r>
          </a:p>
          <a:p>
            <a:endParaRPr lang="en-US" sz="2400" b="1" dirty="0">
              <a:solidFill>
                <a:srgbClr val="00B0F0"/>
              </a:solidFill>
            </a:endParaRPr>
          </a:p>
          <a:p>
            <a:r>
              <a:rPr lang="en-US" sz="2400" b="1" dirty="0">
                <a:solidFill>
                  <a:srgbClr val="00B0F0"/>
                </a:solidFill>
              </a:rPr>
              <a:t>(d) most behavior is multi-motivated, that is, simultaneously determined by more than one basic need.</a:t>
            </a:r>
          </a:p>
        </p:txBody>
      </p:sp>
    </p:spTree>
    <p:extLst>
      <p:ext uri="{BB962C8B-B14F-4D97-AF65-F5344CB8AC3E}">
        <p14:creationId xmlns:p14="http://schemas.microsoft.com/office/powerpoint/2010/main" val="104062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F7E08-3D31-416A-AFCB-98E241903E9B}"/>
              </a:ext>
            </a:extLst>
          </p:cNvPr>
          <p:cNvSpPr>
            <a:spLocks noGrp="1"/>
          </p:cNvSpPr>
          <p:nvPr>
            <p:ph type="title"/>
          </p:nvPr>
        </p:nvSpPr>
        <p:spPr>
          <a:xfrm>
            <a:off x="794526" y="2458550"/>
            <a:ext cx="10353762" cy="970450"/>
          </a:xfrm>
        </p:spPr>
        <p:txBody>
          <a:bodyPr/>
          <a:lstStyle/>
          <a:p>
            <a:r>
              <a:rPr lang="en-US"/>
              <a:t>Thank You</a:t>
            </a:r>
          </a:p>
        </p:txBody>
      </p:sp>
    </p:spTree>
    <p:extLst>
      <p:ext uri="{BB962C8B-B14F-4D97-AF65-F5344CB8AC3E}">
        <p14:creationId xmlns:p14="http://schemas.microsoft.com/office/powerpoint/2010/main" val="195317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DEA4-798D-4BAC-8377-5EE0431EF6FF}"/>
              </a:ext>
            </a:extLst>
          </p:cNvPr>
          <p:cNvSpPr>
            <a:spLocks noGrp="1"/>
          </p:cNvSpPr>
          <p:nvPr>
            <p:ph type="title"/>
          </p:nvPr>
        </p:nvSpPr>
        <p:spPr/>
        <p:txBody>
          <a:bodyPr/>
          <a:lstStyle/>
          <a:p>
            <a:r>
              <a:rPr lang="en-US" dirty="0"/>
              <a:t>Theory X and Theory Y</a:t>
            </a:r>
          </a:p>
        </p:txBody>
      </p:sp>
      <p:sp>
        <p:nvSpPr>
          <p:cNvPr id="3" name="Content Placeholder 2">
            <a:extLst>
              <a:ext uri="{FF2B5EF4-FFF2-40B4-BE49-F238E27FC236}">
                <a16:creationId xmlns:a16="http://schemas.microsoft.com/office/drawing/2014/main" id="{3A2A81A3-D748-4F5E-BE3B-714E89FFABF0}"/>
              </a:ext>
            </a:extLst>
          </p:cNvPr>
          <p:cNvSpPr>
            <a:spLocks noGrp="1"/>
          </p:cNvSpPr>
          <p:nvPr>
            <p:ph idx="1"/>
          </p:nvPr>
        </p:nvSpPr>
        <p:spPr/>
        <p:txBody>
          <a:bodyPr>
            <a:normAutofit/>
          </a:bodyPr>
          <a:lstStyle/>
          <a:p>
            <a:r>
              <a:rPr lang="en-US" sz="2800" dirty="0">
                <a:solidFill>
                  <a:schemeClr val="tx1"/>
                </a:solidFill>
                <a:latin typeface="Corbel" panose="020B0503020204020204" pitchFamily="34" charset="0"/>
              </a:rPr>
              <a:t>Do you believe that they get great satisfaction  from their work and take pride in doing the best possible job?</a:t>
            </a:r>
          </a:p>
          <a:p>
            <a:r>
              <a:rPr lang="en-US" sz="2800" dirty="0">
                <a:solidFill>
                  <a:schemeClr val="tx1"/>
                </a:solidFill>
                <a:latin typeface="Corbel" panose="020B0503020204020204" pitchFamily="34" charset="0"/>
              </a:rPr>
              <a:t>In the 1960s, social psychologist Douglas McGregor developed two contrasting theories that explained how managers' beliefs about what motivates their people can affect their management style. </a:t>
            </a:r>
          </a:p>
          <a:p>
            <a:r>
              <a:rPr lang="en-US" sz="2800" dirty="0">
                <a:solidFill>
                  <a:schemeClr val="tx1"/>
                </a:solidFill>
                <a:latin typeface="Corbel" panose="020B0503020204020204" pitchFamily="34" charset="0"/>
              </a:rPr>
              <a:t>He labelled these Theory X and Theory Y.  </a:t>
            </a:r>
          </a:p>
        </p:txBody>
      </p:sp>
      <p:sp>
        <p:nvSpPr>
          <p:cNvPr id="4" name="Slide Number Placeholder 3">
            <a:extLst>
              <a:ext uri="{FF2B5EF4-FFF2-40B4-BE49-F238E27FC236}">
                <a16:creationId xmlns:a16="http://schemas.microsoft.com/office/drawing/2014/main" id="{514B7397-9A1C-4206-9545-A35F45D17F65}"/>
              </a:ext>
            </a:extLst>
          </p:cNvPr>
          <p:cNvSpPr>
            <a:spLocks noGrp="1"/>
          </p:cNvSpPr>
          <p:nvPr>
            <p:ph type="sldNum" sz="quarter" idx="11"/>
          </p:nvPr>
        </p:nvSpPr>
        <p:spPr/>
        <p:txBody>
          <a:bodyPr/>
          <a:lstStyle/>
          <a:p>
            <a:r>
              <a:rPr lang="en-US" altLang="en-US" dirty="0"/>
              <a:t>1</a:t>
            </a:r>
            <a:r>
              <a:rPr lang="en-US" altLang="en-US" dirty="0">
                <a:cs typeface="Times New Roman" panose="02020603050405020304" pitchFamily="18" charset="0"/>
              </a:rPr>
              <a:t>–</a:t>
            </a:r>
            <a:fld id="{C3DA570A-BD40-4AED-A848-A9584640021C}" type="slidenum">
              <a:rPr lang="en-US" altLang="en-US" smtClean="0"/>
              <a:pPr/>
              <a:t>3</a:t>
            </a:fld>
            <a:endParaRPr lang="en-US" altLang="en-US" dirty="0"/>
          </a:p>
        </p:txBody>
      </p:sp>
    </p:spTree>
    <p:extLst>
      <p:ext uri="{BB962C8B-B14F-4D97-AF65-F5344CB8AC3E}">
        <p14:creationId xmlns:p14="http://schemas.microsoft.com/office/powerpoint/2010/main" val="36485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2A79-D9F2-49C1-A8BB-79689C3AD127}"/>
              </a:ext>
            </a:extLst>
          </p:cNvPr>
          <p:cNvSpPr>
            <a:spLocks noGrp="1"/>
          </p:cNvSpPr>
          <p:nvPr>
            <p:ph type="title"/>
          </p:nvPr>
        </p:nvSpPr>
        <p:spPr/>
        <p:txBody>
          <a:bodyPr/>
          <a:lstStyle/>
          <a:p>
            <a:r>
              <a:rPr lang="en-US" dirty="0"/>
              <a:t>Theory X and Theory Y</a:t>
            </a:r>
          </a:p>
        </p:txBody>
      </p:sp>
      <p:sp>
        <p:nvSpPr>
          <p:cNvPr id="3" name="Content Placeholder 2">
            <a:extLst>
              <a:ext uri="{FF2B5EF4-FFF2-40B4-BE49-F238E27FC236}">
                <a16:creationId xmlns:a16="http://schemas.microsoft.com/office/drawing/2014/main" id="{28A85BEE-04D8-477C-8B31-FA2698CF11CC}"/>
              </a:ext>
            </a:extLst>
          </p:cNvPr>
          <p:cNvSpPr>
            <a:spLocks noGrp="1"/>
          </p:cNvSpPr>
          <p:nvPr>
            <p:ph idx="1"/>
          </p:nvPr>
        </p:nvSpPr>
        <p:spPr/>
        <p:txBody>
          <a:bodyPr>
            <a:normAutofit/>
          </a:bodyPr>
          <a:lstStyle/>
          <a:p>
            <a:r>
              <a:rPr lang="en-US" sz="3200" dirty="0">
                <a:solidFill>
                  <a:schemeClr val="tx1"/>
                </a:solidFill>
                <a:latin typeface="Corbel" panose="020B0503020204020204" pitchFamily="34" charset="0"/>
              </a:rPr>
              <a:t>Theory X managers tend to take a pessimistic view of their people, and assume that they are naturally unmotivated and dislike work.</a:t>
            </a:r>
          </a:p>
          <a:p>
            <a:r>
              <a:rPr lang="en-US" sz="3200" dirty="0">
                <a:solidFill>
                  <a:schemeClr val="tx1"/>
                </a:solidFill>
                <a:latin typeface="Corbel" panose="020B0503020204020204" pitchFamily="34" charset="0"/>
              </a:rPr>
              <a:t> As a result, they think that team members need to be prompted, rewarded  or punished constantly to make sure that they complete their tasks.</a:t>
            </a:r>
          </a:p>
        </p:txBody>
      </p:sp>
      <p:sp>
        <p:nvSpPr>
          <p:cNvPr id="4" name="Slide Number Placeholder 3">
            <a:extLst>
              <a:ext uri="{FF2B5EF4-FFF2-40B4-BE49-F238E27FC236}">
                <a16:creationId xmlns:a16="http://schemas.microsoft.com/office/drawing/2014/main" id="{9B713AD1-21F7-4D7D-AFD1-B859ADDB3981}"/>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4</a:t>
            </a:fld>
            <a:endParaRPr lang="en-US" altLang="en-US"/>
          </a:p>
        </p:txBody>
      </p:sp>
    </p:spTree>
    <p:extLst>
      <p:ext uri="{BB962C8B-B14F-4D97-AF65-F5344CB8AC3E}">
        <p14:creationId xmlns:p14="http://schemas.microsoft.com/office/powerpoint/2010/main" val="345599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91D-0379-44F7-B8E9-564DA72AEF7C}"/>
              </a:ext>
            </a:extLst>
          </p:cNvPr>
          <p:cNvSpPr>
            <a:spLocks noGrp="1"/>
          </p:cNvSpPr>
          <p:nvPr>
            <p:ph type="title"/>
          </p:nvPr>
        </p:nvSpPr>
        <p:spPr/>
        <p:txBody>
          <a:bodyPr/>
          <a:lstStyle/>
          <a:p>
            <a:r>
              <a:rPr lang="en-US" dirty="0"/>
              <a:t>Theory X and Theory Y</a:t>
            </a:r>
          </a:p>
        </p:txBody>
      </p:sp>
      <p:sp>
        <p:nvSpPr>
          <p:cNvPr id="3" name="Content Placeholder 2">
            <a:extLst>
              <a:ext uri="{FF2B5EF4-FFF2-40B4-BE49-F238E27FC236}">
                <a16:creationId xmlns:a16="http://schemas.microsoft.com/office/drawing/2014/main" id="{AB70CC02-79DA-4663-9D0D-FDEAFBAB070F}"/>
              </a:ext>
            </a:extLst>
          </p:cNvPr>
          <p:cNvSpPr>
            <a:spLocks noGrp="1"/>
          </p:cNvSpPr>
          <p:nvPr>
            <p:ph idx="1"/>
          </p:nvPr>
        </p:nvSpPr>
        <p:spPr/>
        <p:txBody>
          <a:bodyPr>
            <a:normAutofit/>
          </a:bodyPr>
          <a:lstStyle/>
          <a:p>
            <a:r>
              <a:rPr lang="en-US" sz="3200" dirty="0">
                <a:solidFill>
                  <a:schemeClr val="tx1"/>
                </a:solidFill>
                <a:latin typeface="Corbel" panose="020B0503020204020204" pitchFamily="34" charset="0"/>
              </a:rPr>
              <a:t>Work in organizations that are managed like this can be repetitive, and people are often motivated with a "carrot and stick" approach. </a:t>
            </a:r>
          </a:p>
          <a:p>
            <a:r>
              <a:rPr lang="en-US" sz="3200" dirty="0">
                <a:solidFill>
                  <a:schemeClr val="tx1"/>
                </a:solidFill>
                <a:latin typeface="Corbel" panose="020B0503020204020204" pitchFamily="34" charset="0"/>
              </a:rPr>
              <a:t>Performance appraisals  and remuneration  are usually based on tangible results, such as sales figures or product output, and are used to control staff and "keep tabs" on them.</a:t>
            </a:r>
          </a:p>
        </p:txBody>
      </p:sp>
      <p:sp>
        <p:nvSpPr>
          <p:cNvPr id="4" name="Slide Number Placeholder 3">
            <a:extLst>
              <a:ext uri="{FF2B5EF4-FFF2-40B4-BE49-F238E27FC236}">
                <a16:creationId xmlns:a16="http://schemas.microsoft.com/office/drawing/2014/main" id="{2C3B23C9-2C05-4F6C-8C48-5527162DC6BB}"/>
              </a:ext>
            </a:extLst>
          </p:cNvPr>
          <p:cNvSpPr>
            <a:spLocks noGrp="1"/>
          </p:cNvSpPr>
          <p:nvPr>
            <p:ph type="sldNum" sz="quarter" idx="11"/>
          </p:nvPr>
        </p:nvSpPr>
        <p:spPr/>
        <p:txBody>
          <a:bodyPr/>
          <a:lstStyle/>
          <a:p>
            <a:r>
              <a:rPr lang="en-US" altLang="en-US" dirty="0"/>
              <a:t>1</a:t>
            </a:r>
            <a:r>
              <a:rPr lang="en-US" altLang="en-US" dirty="0">
                <a:cs typeface="Times New Roman" panose="02020603050405020304" pitchFamily="18" charset="0"/>
              </a:rPr>
              <a:t>–</a:t>
            </a:r>
            <a:fld id="{C3DA570A-BD40-4AED-A848-A9584640021C}" type="slidenum">
              <a:rPr lang="en-US" altLang="en-US" smtClean="0"/>
              <a:pPr/>
              <a:t>5</a:t>
            </a:fld>
            <a:endParaRPr lang="en-US" altLang="en-US" dirty="0"/>
          </a:p>
        </p:txBody>
      </p:sp>
    </p:spTree>
    <p:extLst>
      <p:ext uri="{BB962C8B-B14F-4D97-AF65-F5344CB8AC3E}">
        <p14:creationId xmlns:p14="http://schemas.microsoft.com/office/powerpoint/2010/main" val="104356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73EE-4C20-4109-BE6B-FCDC2EE5D40B}"/>
              </a:ext>
            </a:extLst>
          </p:cNvPr>
          <p:cNvSpPr>
            <a:spLocks noGrp="1"/>
          </p:cNvSpPr>
          <p:nvPr>
            <p:ph type="title"/>
          </p:nvPr>
        </p:nvSpPr>
        <p:spPr/>
        <p:txBody>
          <a:bodyPr/>
          <a:lstStyle/>
          <a:p>
            <a:r>
              <a:rPr lang="en-US" dirty="0"/>
              <a:t>Theory X and Theory Y</a:t>
            </a:r>
          </a:p>
        </p:txBody>
      </p:sp>
      <p:sp>
        <p:nvSpPr>
          <p:cNvPr id="3" name="Content Placeholder 2">
            <a:extLst>
              <a:ext uri="{FF2B5EF4-FFF2-40B4-BE49-F238E27FC236}">
                <a16:creationId xmlns:a16="http://schemas.microsoft.com/office/drawing/2014/main" id="{1845F940-0B66-43D1-A8C7-0EA565B11C01}"/>
              </a:ext>
            </a:extLst>
          </p:cNvPr>
          <p:cNvSpPr>
            <a:spLocks noGrp="1"/>
          </p:cNvSpPr>
          <p:nvPr>
            <p:ph idx="1"/>
          </p:nvPr>
        </p:nvSpPr>
        <p:spPr/>
        <p:txBody>
          <a:bodyPr>
            <a:normAutofit fontScale="92500" lnSpcReduction="10000"/>
          </a:bodyPr>
          <a:lstStyle/>
          <a:p>
            <a:r>
              <a:rPr lang="en-US" sz="3200" dirty="0">
                <a:solidFill>
                  <a:schemeClr val="tx1"/>
                </a:solidFill>
              </a:rPr>
              <a:t>This style of management assumes that workers:</a:t>
            </a:r>
          </a:p>
          <a:p>
            <a:r>
              <a:rPr lang="en-US" sz="3200" dirty="0">
                <a:solidFill>
                  <a:schemeClr val="tx1"/>
                </a:solidFill>
              </a:rPr>
              <a:t>Dislike their work.</a:t>
            </a:r>
          </a:p>
          <a:p>
            <a:r>
              <a:rPr lang="en-US" sz="3200" dirty="0">
                <a:solidFill>
                  <a:schemeClr val="tx1"/>
                </a:solidFill>
              </a:rPr>
              <a:t>Avoid responsibility and need constant direction.</a:t>
            </a:r>
          </a:p>
          <a:p>
            <a:r>
              <a:rPr lang="en-US" sz="3200" dirty="0">
                <a:solidFill>
                  <a:schemeClr val="tx1"/>
                </a:solidFill>
              </a:rPr>
              <a:t>Have to be controlled, forced and threatened to deliver work.</a:t>
            </a:r>
          </a:p>
          <a:p>
            <a:r>
              <a:rPr lang="en-US" sz="3200" dirty="0">
                <a:solidFill>
                  <a:srgbClr val="FF0000"/>
                </a:solidFill>
              </a:rPr>
              <a:t>Need to be supervised at every step.</a:t>
            </a:r>
          </a:p>
          <a:p>
            <a:r>
              <a:rPr lang="en-US" sz="3200" dirty="0">
                <a:solidFill>
                  <a:schemeClr val="tx1"/>
                </a:solidFill>
              </a:rPr>
              <a:t>Have no incentive to work or ambition, and therefore need to be enticed by rewards to achieve goals.</a:t>
            </a:r>
          </a:p>
        </p:txBody>
      </p:sp>
      <p:sp>
        <p:nvSpPr>
          <p:cNvPr id="4" name="Slide Number Placeholder 3">
            <a:extLst>
              <a:ext uri="{FF2B5EF4-FFF2-40B4-BE49-F238E27FC236}">
                <a16:creationId xmlns:a16="http://schemas.microsoft.com/office/drawing/2014/main" id="{23DA058D-BDE1-4D25-9B85-DE0B9DC6B492}"/>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6</a:t>
            </a:fld>
            <a:endParaRPr lang="en-US" altLang="en-US"/>
          </a:p>
        </p:txBody>
      </p:sp>
    </p:spTree>
    <p:extLst>
      <p:ext uri="{BB962C8B-B14F-4D97-AF65-F5344CB8AC3E}">
        <p14:creationId xmlns:p14="http://schemas.microsoft.com/office/powerpoint/2010/main" val="112915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840-A566-4523-BC8A-4EF18DC62D89}"/>
              </a:ext>
            </a:extLst>
          </p:cNvPr>
          <p:cNvSpPr>
            <a:spLocks noGrp="1"/>
          </p:cNvSpPr>
          <p:nvPr>
            <p:ph type="title"/>
          </p:nvPr>
        </p:nvSpPr>
        <p:spPr/>
        <p:txBody>
          <a:bodyPr/>
          <a:lstStyle/>
          <a:p>
            <a:r>
              <a:rPr lang="en-US" dirty="0"/>
              <a:t>Theory X and Theory Y</a:t>
            </a:r>
          </a:p>
        </p:txBody>
      </p:sp>
      <p:sp>
        <p:nvSpPr>
          <p:cNvPr id="3" name="Content Placeholder 2">
            <a:extLst>
              <a:ext uri="{FF2B5EF4-FFF2-40B4-BE49-F238E27FC236}">
                <a16:creationId xmlns:a16="http://schemas.microsoft.com/office/drawing/2014/main" id="{FE7809CF-93B1-4669-A87C-7F1A7FF807AC}"/>
              </a:ext>
            </a:extLst>
          </p:cNvPr>
          <p:cNvSpPr>
            <a:spLocks noGrp="1"/>
          </p:cNvSpPr>
          <p:nvPr>
            <p:ph idx="1"/>
          </p:nvPr>
        </p:nvSpPr>
        <p:spPr/>
        <p:txBody>
          <a:bodyPr>
            <a:normAutofit/>
          </a:bodyPr>
          <a:lstStyle/>
          <a:p>
            <a:r>
              <a:rPr lang="en-US" sz="3200" dirty="0">
                <a:solidFill>
                  <a:schemeClr val="tx1"/>
                </a:solidFill>
              </a:rPr>
              <a:t>Theory Y managers have an optimistic, positive opinion of their people, and they use a decentralized, participative management style.</a:t>
            </a:r>
          </a:p>
          <a:p>
            <a:r>
              <a:rPr lang="en-US" sz="3200" dirty="0">
                <a:solidFill>
                  <a:schemeClr val="tx1"/>
                </a:solidFill>
              </a:rPr>
              <a:t> This encourages a more collaborative , </a:t>
            </a:r>
            <a:r>
              <a:rPr lang="en-US" sz="3200" dirty="0">
                <a:solidFill>
                  <a:srgbClr val="FF0000"/>
                </a:solidFill>
              </a:rPr>
              <a:t>trust-based  relationship between managers and their team members.</a:t>
            </a:r>
          </a:p>
          <a:p>
            <a:endParaRPr lang="en-US" sz="3200" dirty="0">
              <a:solidFill>
                <a:schemeClr val="tx1"/>
              </a:solidFill>
            </a:endParaRPr>
          </a:p>
        </p:txBody>
      </p:sp>
      <p:sp>
        <p:nvSpPr>
          <p:cNvPr id="4" name="Slide Number Placeholder 3">
            <a:extLst>
              <a:ext uri="{FF2B5EF4-FFF2-40B4-BE49-F238E27FC236}">
                <a16:creationId xmlns:a16="http://schemas.microsoft.com/office/drawing/2014/main" id="{ECCBA4AA-0454-4D51-9C12-BEE1297E82E3}"/>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7</a:t>
            </a:fld>
            <a:endParaRPr lang="en-US" altLang="en-US"/>
          </a:p>
        </p:txBody>
      </p:sp>
    </p:spTree>
    <p:extLst>
      <p:ext uri="{BB962C8B-B14F-4D97-AF65-F5344CB8AC3E}">
        <p14:creationId xmlns:p14="http://schemas.microsoft.com/office/powerpoint/2010/main" val="164257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EB91-8561-41AD-9F7E-D5F3E34DD9A9}"/>
              </a:ext>
            </a:extLst>
          </p:cNvPr>
          <p:cNvSpPr>
            <a:spLocks noGrp="1"/>
          </p:cNvSpPr>
          <p:nvPr>
            <p:ph type="title"/>
          </p:nvPr>
        </p:nvSpPr>
        <p:spPr/>
        <p:txBody>
          <a:bodyPr/>
          <a:lstStyle/>
          <a:p>
            <a:r>
              <a:rPr lang="en-US" dirty="0"/>
              <a:t>Theory X and Theory Y</a:t>
            </a:r>
          </a:p>
        </p:txBody>
      </p:sp>
      <p:sp>
        <p:nvSpPr>
          <p:cNvPr id="3" name="Content Placeholder 2">
            <a:extLst>
              <a:ext uri="{FF2B5EF4-FFF2-40B4-BE49-F238E27FC236}">
                <a16:creationId xmlns:a16="http://schemas.microsoft.com/office/drawing/2014/main" id="{74701B1B-61EB-4C27-9772-B5C32B235925}"/>
              </a:ext>
            </a:extLst>
          </p:cNvPr>
          <p:cNvSpPr>
            <a:spLocks noGrp="1"/>
          </p:cNvSpPr>
          <p:nvPr>
            <p:ph idx="1"/>
          </p:nvPr>
        </p:nvSpPr>
        <p:spPr/>
        <p:txBody>
          <a:bodyPr>
            <a:normAutofit/>
          </a:bodyPr>
          <a:lstStyle/>
          <a:p>
            <a:r>
              <a:rPr lang="en-US" sz="3200" dirty="0">
                <a:solidFill>
                  <a:schemeClr val="tx1"/>
                </a:solidFill>
              </a:rPr>
              <a:t>People have greater responsibility, and managers encourage them to develop their skills and suggest improvements. </a:t>
            </a:r>
          </a:p>
          <a:p>
            <a:r>
              <a:rPr lang="en-US" sz="3200" dirty="0">
                <a:solidFill>
                  <a:schemeClr val="tx1"/>
                </a:solidFill>
              </a:rPr>
              <a:t>Appraisals are regular but, unlike in Theory X organizations, they are used to encourage open communication rather than control staff.</a:t>
            </a:r>
          </a:p>
          <a:p>
            <a:endParaRPr lang="en-US" sz="3200" dirty="0"/>
          </a:p>
        </p:txBody>
      </p:sp>
      <p:sp>
        <p:nvSpPr>
          <p:cNvPr id="4" name="Slide Number Placeholder 3">
            <a:extLst>
              <a:ext uri="{FF2B5EF4-FFF2-40B4-BE49-F238E27FC236}">
                <a16:creationId xmlns:a16="http://schemas.microsoft.com/office/drawing/2014/main" id="{FEBC0A54-9097-4BF5-A919-AB3FD7F3CC21}"/>
              </a:ext>
            </a:extLst>
          </p:cNvPr>
          <p:cNvSpPr>
            <a:spLocks noGrp="1"/>
          </p:cNvSpPr>
          <p:nvPr>
            <p:ph type="sldNum" sz="quarter" idx="11"/>
          </p:nvPr>
        </p:nvSpPr>
        <p:spPr/>
        <p:txBody>
          <a:bodyPr/>
          <a:lstStyle/>
          <a:p>
            <a:r>
              <a:rPr lang="en-US" altLang="en-US" dirty="0"/>
              <a:t>1</a:t>
            </a:r>
            <a:r>
              <a:rPr lang="en-US" altLang="en-US" dirty="0">
                <a:cs typeface="Times New Roman" panose="02020603050405020304" pitchFamily="18" charset="0"/>
              </a:rPr>
              <a:t>–</a:t>
            </a:r>
            <a:fld id="{C3DA570A-BD40-4AED-A848-A9584640021C}" type="slidenum">
              <a:rPr lang="en-US" altLang="en-US" smtClean="0"/>
              <a:pPr/>
              <a:t>8</a:t>
            </a:fld>
            <a:endParaRPr lang="en-US" altLang="en-US" dirty="0"/>
          </a:p>
        </p:txBody>
      </p:sp>
    </p:spTree>
    <p:extLst>
      <p:ext uri="{BB962C8B-B14F-4D97-AF65-F5344CB8AC3E}">
        <p14:creationId xmlns:p14="http://schemas.microsoft.com/office/powerpoint/2010/main" val="264204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6D76-4992-4482-B023-C31BA934B66B}"/>
              </a:ext>
            </a:extLst>
          </p:cNvPr>
          <p:cNvSpPr>
            <a:spLocks noGrp="1"/>
          </p:cNvSpPr>
          <p:nvPr>
            <p:ph type="title"/>
          </p:nvPr>
        </p:nvSpPr>
        <p:spPr/>
        <p:txBody>
          <a:bodyPr/>
          <a:lstStyle/>
          <a:p>
            <a:r>
              <a:rPr lang="en-US" dirty="0"/>
              <a:t>Theory X and Theory Y</a:t>
            </a:r>
          </a:p>
        </p:txBody>
      </p:sp>
      <p:sp>
        <p:nvSpPr>
          <p:cNvPr id="3" name="Content Placeholder 2">
            <a:extLst>
              <a:ext uri="{FF2B5EF4-FFF2-40B4-BE49-F238E27FC236}">
                <a16:creationId xmlns:a16="http://schemas.microsoft.com/office/drawing/2014/main" id="{D0F8C67E-FD7F-465F-9C87-150558C2E5B8}"/>
              </a:ext>
            </a:extLst>
          </p:cNvPr>
          <p:cNvSpPr>
            <a:spLocks noGrp="1"/>
          </p:cNvSpPr>
          <p:nvPr>
            <p:ph idx="1"/>
          </p:nvPr>
        </p:nvSpPr>
        <p:spPr>
          <a:xfrm>
            <a:off x="913795" y="1732449"/>
            <a:ext cx="10761370" cy="4827377"/>
          </a:xfrm>
        </p:spPr>
        <p:txBody>
          <a:bodyPr>
            <a:normAutofit/>
          </a:bodyPr>
          <a:lstStyle/>
          <a:p>
            <a:r>
              <a:rPr lang="en-US" sz="2800" b="1" dirty="0">
                <a:solidFill>
                  <a:schemeClr val="tx1"/>
                </a:solidFill>
              </a:rPr>
              <a:t>This style of management assumes that workers are:</a:t>
            </a:r>
          </a:p>
          <a:p>
            <a:r>
              <a:rPr lang="en-US" sz="2800" b="1" dirty="0">
                <a:solidFill>
                  <a:schemeClr val="tx1"/>
                </a:solidFill>
              </a:rPr>
              <a:t>Happy to work on their own initiative.</a:t>
            </a:r>
          </a:p>
          <a:p>
            <a:r>
              <a:rPr lang="en-US" sz="2800" b="1" dirty="0">
                <a:solidFill>
                  <a:schemeClr val="tx1"/>
                </a:solidFill>
              </a:rPr>
              <a:t>More involved in decision making.</a:t>
            </a:r>
          </a:p>
          <a:p>
            <a:r>
              <a:rPr lang="en-US" sz="2800" b="1" dirty="0">
                <a:solidFill>
                  <a:schemeClr val="tx1"/>
                </a:solidFill>
              </a:rPr>
              <a:t>Self-motivated to complete their tasks.</a:t>
            </a:r>
          </a:p>
          <a:p>
            <a:r>
              <a:rPr lang="en-US" sz="2800" b="1" dirty="0">
                <a:solidFill>
                  <a:schemeClr val="tx1"/>
                </a:solidFill>
              </a:rPr>
              <a:t>Enjoy taking ownership  of their work.</a:t>
            </a:r>
          </a:p>
          <a:p>
            <a:r>
              <a:rPr lang="en-US" sz="2800" b="1" dirty="0">
                <a:solidFill>
                  <a:schemeClr val="tx1"/>
                </a:solidFill>
              </a:rPr>
              <a:t>Seek and accept responsibility, and need little direction.</a:t>
            </a:r>
          </a:p>
          <a:p>
            <a:r>
              <a:rPr lang="en-US" sz="2800" b="1" dirty="0">
                <a:solidFill>
                  <a:schemeClr val="tx1"/>
                </a:solidFill>
              </a:rPr>
              <a:t>View work as fulfilling and challenging.</a:t>
            </a:r>
          </a:p>
          <a:p>
            <a:r>
              <a:rPr lang="en-US" sz="2800" b="1" dirty="0">
                <a:solidFill>
                  <a:schemeClr val="tx1"/>
                </a:solidFill>
              </a:rPr>
              <a:t>Solve problems creatively and imaginatively.</a:t>
            </a:r>
          </a:p>
        </p:txBody>
      </p:sp>
      <p:sp>
        <p:nvSpPr>
          <p:cNvPr id="4" name="Slide Number Placeholder 3">
            <a:extLst>
              <a:ext uri="{FF2B5EF4-FFF2-40B4-BE49-F238E27FC236}">
                <a16:creationId xmlns:a16="http://schemas.microsoft.com/office/drawing/2014/main" id="{5460EB8F-C945-4974-AE9A-B1F137072353}"/>
              </a:ext>
            </a:extLst>
          </p:cNvPr>
          <p:cNvSpPr>
            <a:spLocks noGrp="1"/>
          </p:cNvSpPr>
          <p:nvPr>
            <p:ph type="sldNum" sz="quarter" idx="11"/>
          </p:nvPr>
        </p:nvSpPr>
        <p:spPr/>
        <p:txBody>
          <a:bodyPr/>
          <a:lstStyle/>
          <a:p>
            <a:r>
              <a:rPr lang="en-US" altLang="en-US"/>
              <a:t>1</a:t>
            </a:r>
            <a:r>
              <a:rPr lang="en-US" altLang="en-US">
                <a:cs typeface="Times New Roman" panose="02020603050405020304" pitchFamily="18" charset="0"/>
              </a:rPr>
              <a:t>–</a:t>
            </a:r>
            <a:fld id="{C3DA570A-BD40-4AED-A848-A9584640021C}" type="slidenum">
              <a:rPr lang="en-US" altLang="en-US" smtClean="0"/>
              <a:pPr/>
              <a:t>9</a:t>
            </a:fld>
            <a:endParaRPr lang="en-US" altLang="en-US"/>
          </a:p>
        </p:txBody>
      </p:sp>
    </p:spTree>
    <p:extLst>
      <p:ext uri="{BB962C8B-B14F-4D97-AF65-F5344CB8AC3E}">
        <p14:creationId xmlns:p14="http://schemas.microsoft.com/office/powerpoint/2010/main" val="1951848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Custom 18">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1C015E-2B6B-4186-AA19-D3C2878D41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3214C86-EE31-4BD9-A8DA-4E7809549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BE4635-D1B4-4307-892D-6B7970BB73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Slate design</Template>
  <TotalTime>211</TotalTime>
  <Words>1406</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Calisto MT</vt:lpstr>
      <vt:lpstr>Corbel</vt:lpstr>
      <vt:lpstr>Georgia</vt:lpstr>
      <vt:lpstr>ProximaNova-n4</vt:lpstr>
      <vt:lpstr>Wingdings 2</vt:lpstr>
      <vt:lpstr>Slate</vt:lpstr>
      <vt:lpstr>Principles Of Scientific Management </vt:lpstr>
      <vt:lpstr>What do you think motivates people to come to work each morning?  </vt:lpstr>
      <vt:lpstr>Theory X and Theory Y</vt:lpstr>
      <vt:lpstr>Theory X and Theory Y</vt:lpstr>
      <vt:lpstr>Theory X and Theory Y</vt:lpstr>
      <vt:lpstr>Theory X and Theory Y</vt:lpstr>
      <vt:lpstr>Theory X and Theory Y</vt:lpstr>
      <vt:lpstr>Theory X and Theory Y</vt:lpstr>
      <vt:lpstr>Theory X and Theory Y</vt:lpstr>
      <vt:lpstr>PowerPoint Presentation</vt:lpstr>
      <vt:lpstr>Conclusion </vt:lpstr>
      <vt:lpstr>Maslow's Hierarchy of Needs </vt:lpstr>
      <vt:lpstr>Introduction </vt:lpstr>
      <vt:lpstr>Key Takeaways: Maslow’s Hierarchy of Needs </vt:lpstr>
      <vt:lpstr>Introduction </vt:lpstr>
      <vt:lpstr>Key Takeaways: Maslow’s Hierarchy of Needs </vt:lpstr>
      <vt:lpstr>PowerPoint Presentation</vt:lpstr>
      <vt:lpstr>Maslow Theory of Needs</vt:lpstr>
      <vt:lpstr>1. Physiological </vt:lpstr>
      <vt:lpstr>2. Safety </vt:lpstr>
      <vt:lpstr>3. Love and Belonging</vt:lpstr>
      <vt:lpstr>4. Esteem</vt:lpstr>
      <vt:lpstr>5. Self-Actualization </vt:lpstr>
      <vt:lpstr>Hierarchy of needs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X and Theory Y Maslow Theory of Needs</dc:title>
  <dc:creator>Samad Baseer Khan</dc:creator>
  <cp:lastModifiedBy>Ashfaq Ahmad</cp:lastModifiedBy>
  <cp:revision>16</cp:revision>
  <dcterms:created xsi:type="dcterms:W3CDTF">2021-04-19T16:41:02Z</dcterms:created>
  <dcterms:modified xsi:type="dcterms:W3CDTF">2023-04-04T21:59:00Z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