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handoutMasterIdLst>
    <p:handoutMasterId r:id="rId49"/>
  </p:handoutMasterIdLst>
  <p:sldIdLst>
    <p:sldId id="361" r:id="rId2"/>
    <p:sldId id="565" r:id="rId3"/>
    <p:sldId id="624" r:id="rId4"/>
    <p:sldId id="625" r:id="rId5"/>
    <p:sldId id="626" r:id="rId6"/>
    <p:sldId id="627" r:id="rId7"/>
    <p:sldId id="628" r:id="rId8"/>
    <p:sldId id="629" r:id="rId9"/>
    <p:sldId id="630" r:id="rId10"/>
    <p:sldId id="583" r:id="rId11"/>
    <p:sldId id="584" r:id="rId12"/>
    <p:sldId id="585" r:id="rId13"/>
    <p:sldId id="586" r:id="rId14"/>
    <p:sldId id="436" r:id="rId15"/>
    <p:sldId id="590" r:id="rId16"/>
    <p:sldId id="588" r:id="rId17"/>
    <p:sldId id="591" r:id="rId18"/>
    <p:sldId id="592" r:id="rId19"/>
    <p:sldId id="593" r:id="rId20"/>
    <p:sldId id="594" r:id="rId21"/>
    <p:sldId id="595" r:id="rId22"/>
    <p:sldId id="596" r:id="rId23"/>
    <p:sldId id="597" r:id="rId24"/>
    <p:sldId id="598" r:id="rId25"/>
    <p:sldId id="599" r:id="rId26"/>
    <p:sldId id="621" r:id="rId27"/>
    <p:sldId id="601" r:id="rId28"/>
    <p:sldId id="602" r:id="rId29"/>
    <p:sldId id="603" r:id="rId30"/>
    <p:sldId id="604" r:id="rId31"/>
    <p:sldId id="605" r:id="rId32"/>
    <p:sldId id="606" r:id="rId33"/>
    <p:sldId id="607" r:id="rId34"/>
    <p:sldId id="608" r:id="rId35"/>
    <p:sldId id="609" r:id="rId36"/>
    <p:sldId id="521" r:id="rId37"/>
    <p:sldId id="611" r:id="rId38"/>
    <p:sldId id="612" r:id="rId39"/>
    <p:sldId id="613" r:id="rId40"/>
    <p:sldId id="614" r:id="rId41"/>
    <p:sldId id="615" r:id="rId42"/>
    <p:sldId id="616" r:id="rId43"/>
    <p:sldId id="617" r:id="rId44"/>
    <p:sldId id="618" r:id="rId45"/>
    <p:sldId id="619" r:id="rId46"/>
    <p:sldId id="620" r:id="rId47"/>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faq Ahmad" initials="AA" lastIdx="2" clrIdx="0">
    <p:extLst>
      <p:ext uri="{19B8F6BF-5375-455C-9EA6-DF929625EA0E}">
        <p15:presenceInfo xmlns:p15="http://schemas.microsoft.com/office/powerpoint/2012/main" userId="ff1ee688cf3d55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66"/>
    <a:srgbClr val="008080"/>
    <a:srgbClr val="FFFFFF"/>
    <a:srgbClr val="006699"/>
    <a:srgbClr val="0099CC"/>
    <a:srgbClr val="990033"/>
    <a:srgbClr val="996633"/>
    <a:srgbClr val="99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3969" autoAdjust="0"/>
  </p:normalViewPr>
  <p:slideViewPr>
    <p:cSldViewPr>
      <p:cViewPr varScale="1">
        <p:scale>
          <a:sx n="68" d="100"/>
          <a:sy n="68" d="100"/>
        </p:scale>
        <p:origin x="1350" y="66"/>
      </p:cViewPr>
      <p:guideLst>
        <p:guide orient="horz" pos="2160"/>
        <p:guide pos="2880"/>
      </p:guideLst>
    </p:cSldViewPr>
  </p:slideViewPr>
  <p:outlineViewPr>
    <p:cViewPr>
      <p:scale>
        <a:sx n="33" d="100"/>
        <a:sy n="33" d="100"/>
      </p:scale>
      <p:origin x="0" y="-1500"/>
    </p:cViewPr>
    <p:sldLst>
      <p:sld r:id="rId1" collapse="1"/>
    </p:sldLst>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3" d="100"/>
          <a:sy n="93" d="100"/>
        </p:scale>
        <p:origin x="-90" y="-31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9T06:09:35.981" idx="1">
    <p:pos x="4763" y="206"/>
    <p:text>The internal environment of an organization refers to the factors and elements that are within the control of the organization. These include the organization's culture, policies, procedures, structure, resources, and employees. In other words, the internal environment consists of all the factors that an organization can control and influence to achieve its goals.
On the other hand, the external environment of an organization consists of factors and elements that are outside of the organization's control. These include the economic, political, social, technological, and legal factors that impact the organization's operations. The external environment also includes the organization's customers, suppliers, competitors, and other stakeholders.
Here are some key differences between the internal and external environment of an organization:
Control: The internal environment is within the control of the organization, while the external environment is outside of the organization's control.
Influence: The internal environment is highly influenced by the organization's actions and decisions, while the external environment is influenced by a range of factors beyond the organization's control.
Flexibility: The internal environment can be changed and adjusted relatively quickly and easily, while changes to the external environment can take longer and require more effort.
Focus: The internal environment is focused on the organization's internal operations and goals, while the external environment is focused on external factors and influences that impact the organization.
Overall, understanding the internal and external environment of an organization is essential for effective management and decision-making. By understanding these factors, organizations can adapt and respond to changes in their environment and achieve their goals more effectively.</p:text>
    <p:extLst>
      <p:ext uri="{C676402C-5697-4E1C-873F-D02D1690AC5C}">
        <p15:threadingInfo xmlns:p15="http://schemas.microsoft.com/office/powerpoint/2012/main" timeZoneBias="-300"/>
      </p:ext>
    </p:extLst>
  </p:cm>
  <p:cm authorId="1" dt="2023-04-09T06:20:08.227" idx="2">
    <p:pos x="2734" y="791"/>
    <p:text>The external environment of an organization can be divided into two main categories: the general environment and the task environment.
The general environment refers to the broader, more general dimensions and forces that impact the organization's overall context. This includes factors such as the economy, technology, demographics, social and cultural trends, and the political and legal environment. These factors may not have a direct impact on the organization, but they create the overall context in which the organization operates and can have indirect effects on the organization's operations.
The task environment, on the other hand, refers to the specific groups and organizations that directly impact the organization's operations and performance. This includes factors such as customers, suppliers, competitors, and regulatory agencies. The task environment is more immediate and specific than the general environment, and these factors can have a direct and immediate impact on the organization's operations and performance.</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atin typeface="Times New Roman" pitchFamily="18" charset="0"/>
              </a:defRPr>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atin typeface="Times New Roman" pitchFamily="18" charset="0"/>
              </a:defRPr>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Times New Roman" pitchFamily="18" charset="0"/>
              </a:defRPr>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atin typeface="Times New Roman" pitchFamily="18" charset="0"/>
              </a:defRPr>
            </a:lvl1pPr>
          </a:lstStyle>
          <a:p>
            <a:fld id="{65AB28BF-49BE-4D48-A463-D4ACCD861BE3}" type="slidenum">
              <a:rPr lang="en-US"/>
              <a:pPr/>
              <a:t>‹#›</a:t>
            </a:fld>
            <a:endParaRPr lang="en-US"/>
          </a:p>
        </p:txBody>
      </p:sp>
    </p:spTree>
    <p:extLst>
      <p:ext uri="{BB962C8B-B14F-4D97-AF65-F5344CB8AC3E}">
        <p14:creationId xmlns:p14="http://schemas.microsoft.com/office/powerpoint/2010/main" val="1585614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atin typeface="Times New Roman" pitchFamily="18" charset="0"/>
              </a:defRPr>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atin typeface="Times New Roman" pitchFamily="18" charset="0"/>
              </a:defRPr>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Times New Roman" pitchFamily="18" charset="0"/>
              </a:defRPr>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atin typeface="Times New Roman" pitchFamily="18" charset="0"/>
              </a:defRPr>
            </a:lvl1pPr>
          </a:lstStyle>
          <a:p>
            <a:fld id="{03E7CD16-00CC-4329-9C38-4A3FB2934AA3}" type="slidenum">
              <a:rPr lang="en-US"/>
              <a:pPr/>
              <a:t>‹#›</a:t>
            </a:fld>
            <a:endParaRPr lang="en-US"/>
          </a:p>
        </p:txBody>
      </p:sp>
    </p:spTree>
    <p:extLst>
      <p:ext uri="{BB962C8B-B14F-4D97-AF65-F5344CB8AC3E}">
        <p14:creationId xmlns:p14="http://schemas.microsoft.com/office/powerpoint/2010/main" val="17361150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1EB996-DB89-4E6B-9D75-99D82A21DC96}" type="slidenum">
              <a:rPr lang="en-US"/>
              <a:pPr/>
              <a:t>18</a:t>
            </a:fld>
            <a:endParaRPr lang="en-US"/>
          </a:p>
        </p:txBody>
      </p:sp>
      <p:sp>
        <p:nvSpPr>
          <p:cNvPr id="2050050" name="Rectangle 2"/>
          <p:cNvSpPr>
            <a:spLocks noGrp="1" noRot="1" noChangeAspect="1" noChangeArrowheads="1" noTextEdit="1"/>
          </p:cNvSpPr>
          <p:nvPr>
            <p:ph type="sldImg"/>
          </p:nvPr>
        </p:nvSpPr>
        <p:spPr>
          <a:ln/>
        </p:spPr>
      </p:sp>
      <p:sp>
        <p:nvSpPr>
          <p:cNvPr id="205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E82D2-33CE-4F82-AAC2-0A0BCF5F1628}" type="slidenum">
              <a:rPr lang="en-US"/>
              <a:pPr/>
              <a:t>19</a:t>
            </a:fld>
            <a:endParaRPr lang="en-US"/>
          </a:p>
        </p:txBody>
      </p:sp>
      <p:sp>
        <p:nvSpPr>
          <p:cNvPr id="2052098" name="Rectangle 2"/>
          <p:cNvSpPr>
            <a:spLocks noGrp="1" noRot="1" noChangeAspect="1" noChangeArrowheads="1" noTextEdit="1"/>
          </p:cNvSpPr>
          <p:nvPr>
            <p:ph type="sldImg"/>
          </p:nvPr>
        </p:nvSpPr>
        <p:spPr>
          <a:ln/>
        </p:spPr>
      </p:sp>
      <p:sp>
        <p:nvSpPr>
          <p:cNvPr id="205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156131-7AF3-4890-9D1C-F224237355FA}" type="slidenum">
              <a:rPr lang="en-US"/>
              <a:pPr/>
              <a:t>20</a:t>
            </a:fld>
            <a:endParaRPr lang="en-US"/>
          </a:p>
        </p:txBody>
      </p:sp>
      <p:sp>
        <p:nvSpPr>
          <p:cNvPr id="2112514" name="Rectangle 2"/>
          <p:cNvSpPr>
            <a:spLocks noGrp="1" noRot="1" noChangeAspect="1" noChangeArrowheads="1" noTextEdit="1"/>
          </p:cNvSpPr>
          <p:nvPr>
            <p:ph type="sldImg"/>
          </p:nvPr>
        </p:nvSpPr>
        <p:spPr>
          <a:xfrm>
            <a:off x="1150938" y="692150"/>
            <a:ext cx="4556125" cy="3416300"/>
          </a:xfrm>
          <a:ln w="12700" cap="flat"/>
        </p:spPr>
      </p:sp>
      <p:sp>
        <p:nvSpPr>
          <p:cNvPr id="2112515"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D4E95-E3D0-4DC4-9B0E-DD5B746609CC}" type="slidenum">
              <a:rPr lang="en-US"/>
              <a:pPr/>
              <a:t>21</a:t>
            </a:fld>
            <a:endParaRPr lang="en-US"/>
          </a:p>
        </p:txBody>
      </p:sp>
      <p:sp>
        <p:nvSpPr>
          <p:cNvPr id="2054146" name="Rectangle 2"/>
          <p:cNvSpPr>
            <a:spLocks noGrp="1" noRot="1" noChangeAspect="1" noChangeArrowheads="1" noTextEdit="1"/>
          </p:cNvSpPr>
          <p:nvPr>
            <p:ph type="sldImg"/>
          </p:nvPr>
        </p:nvSpPr>
        <p:spPr>
          <a:xfrm>
            <a:off x="1150938" y="692150"/>
            <a:ext cx="4556125" cy="3416300"/>
          </a:xfrm>
          <a:ln w="12700" cap="flat"/>
        </p:spPr>
      </p:sp>
      <p:sp>
        <p:nvSpPr>
          <p:cNvPr id="2054147"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33B1E-479F-4828-9F83-90E391CC1E5A}" type="slidenum">
              <a:rPr lang="en-US"/>
              <a:pPr/>
              <a:t>22</a:t>
            </a:fld>
            <a:endParaRPr lang="en-US"/>
          </a:p>
        </p:txBody>
      </p:sp>
      <p:sp>
        <p:nvSpPr>
          <p:cNvPr id="2056194" name="Rectangle 2"/>
          <p:cNvSpPr>
            <a:spLocks noGrp="1" noRot="1" noChangeAspect="1" noChangeArrowheads="1" noTextEdit="1"/>
          </p:cNvSpPr>
          <p:nvPr>
            <p:ph type="sldImg"/>
          </p:nvPr>
        </p:nvSpPr>
        <p:spPr>
          <a:ln/>
        </p:spPr>
      </p:sp>
      <p:sp>
        <p:nvSpPr>
          <p:cNvPr id="205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C21F8-7C6F-4570-9DD4-D8298A697727}" type="slidenum">
              <a:rPr lang="en-US"/>
              <a:pPr/>
              <a:t>23</a:t>
            </a:fld>
            <a:endParaRPr lang="en-US"/>
          </a:p>
        </p:txBody>
      </p:sp>
      <p:sp>
        <p:nvSpPr>
          <p:cNvPr id="2058242" name="Rectangle 2"/>
          <p:cNvSpPr>
            <a:spLocks noGrp="1" noRot="1" noChangeAspect="1" noChangeArrowheads="1" noTextEdit="1"/>
          </p:cNvSpPr>
          <p:nvPr>
            <p:ph type="sldImg"/>
          </p:nvPr>
        </p:nvSpPr>
        <p:spPr>
          <a:ln/>
        </p:spPr>
      </p:sp>
      <p:sp>
        <p:nvSpPr>
          <p:cNvPr id="20582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45A74-1C8D-40DA-8C1B-05674CDBA443}" type="slidenum">
              <a:rPr lang="en-US"/>
              <a:pPr/>
              <a:t>24</a:t>
            </a:fld>
            <a:endParaRPr lang="en-US"/>
          </a:p>
        </p:txBody>
      </p:sp>
      <p:sp>
        <p:nvSpPr>
          <p:cNvPr id="2062338" name="Rectangle 2"/>
          <p:cNvSpPr>
            <a:spLocks noGrp="1" noRot="1" noChangeAspect="1" noChangeArrowheads="1" noTextEdit="1"/>
          </p:cNvSpPr>
          <p:nvPr>
            <p:ph type="sldImg"/>
          </p:nvPr>
        </p:nvSpPr>
        <p:spPr>
          <a:ln/>
        </p:spPr>
      </p:sp>
      <p:sp>
        <p:nvSpPr>
          <p:cNvPr id="206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D58DB5-3DD7-4B54-9053-6F8D505EBDCA}" type="slidenum">
              <a:rPr lang="en-US"/>
              <a:pPr/>
              <a:t>25</a:t>
            </a:fld>
            <a:endParaRPr lang="en-US"/>
          </a:p>
        </p:txBody>
      </p:sp>
      <p:sp>
        <p:nvSpPr>
          <p:cNvPr id="2064386" name="Rectangle 2"/>
          <p:cNvSpPr>
            <a:spLocks noGrp="1" noRot="1" noChangeAspect="1" noChangeArrowheads="1" noTextEdit="1"/>
          </p:cNvSpPr>
          <p:nvPr>
            <p:ph type="sldImg"/>
          </p:nvPr>
        </p:nvSpPr>
        <p:spPr>
          <a:xfrm>
            <a:off x="1150938" y="692150"/>
            <a:ext cx="4556125" cy="3416300"/>
          </a:xfrm>
          <a:ln w="12700" cap="flat"/>
        </p:spPr>
      </p:sp>
      <p:sp>
        <p:nvSpPr>
          <p:cNvPr id="2064387"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Rot="1" noChangeAspect="1" noChangeArrowheads="1" noTextEdit="1"/>
          </p:cNvSpPr>
          <p:nvPr>
            <p:ph type="sldImg"/>
          </p:nvPr>
        </p:nvSpPr>
        <p:spPr>
          <a:ln/>
        </p:spPr>
      </p:sp>
      <p:sp>
        <p:nvSpPr>
          <p:cNvPr id="86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34D26-9BF0-4CB0-8A26-E7C46CD11312}" type="slidenum">
              <a:rPr lang="en-US"/>
              <a:pPr/>
              <a:t>27</a:t>
            </a:fld>
            <a:endParaRPr lang="en-US"/>
          </a:p>
        </p:txBody>
      </p:sp>
      <p:sp>
        <p:nvSpPr>
          <p:cNvPr id="2068482" name="Rectangle 2"/>
          <p:cNvSpPr>
            <a:spLocks noGrp="1" noRot="1" noChangeAspect="1" noChangeArrowheads="1" noTextEdit="1"/>
          </p:cNvSpPr>
          <p:nvPr>
            <p:ph type="sldImg"/>
          </p:nvPr>
        </p:nvSpPr>
        <p:spPr>
          <a:ln/>
        </p:spPr>
      </p:sp>
      <p:sp>
        <p:nvSpPr>
          <p:cNvPr id="206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F3D76E2-5184-4687-990A-782EC9CEC904}" type="slidenum">
              <a:rPr lang="en-US"/>
              <a:pPr/>
              <a:t>10</a:t>
            </a:fld>
            <a:endParaRPr lang="en-US"/>
          </a:p>
        </p:txBody>
      </p:sp>
      <p:sp>
        <p:nvSpPr>
          <p:cNvPr id="2029570" name="Rectangle 2"/>
          <p:cNvSpPr>
            <a:spLocks noChangeArrowheads="1"/>
          </p:cNvSpPr>
          <p:nvPr/>
        </p:nvSpPr>
        <p:spPr bwMode="auto">
          <a:xfrm>
            <a:off x="3885887" y="0"/>
            <a:ext cx="2972114"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29571" name="Rectangle 3"/>
          <p:cNvSpPr>
            <a:spLocks noChangeArrowheads="1"/>
          </p:cNvSpPr>
          <p:nvPr/>
        </p:nvSpPr>
        <p:spPr bwMode="auto">
          <a:xfrm>
            <a:off x="3885887" y="8687425"/>
            <a:ext cx="2972114"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2" tIns="44442" rIns="90472" bIns="44442" anchor="b"/>
          <a:lstStyle/>
          <a:p>
            <a:pPr algn="r" defTabSz="914677" eaLnBrk="0" hangingPunct="0"/>
            <a:r>
              <a:rPr lang="en-US"/>
              <a:t>3</a:t>
            </a:r>
          </a:p>
        </p:txBody>
      </p:sp>
      <p:sp>
        <p:nvSpPr>
          <p:cNvPr id="2029572" name="Rectangle 4"/>
          <p:cNvSpPr>
            <a:spLocks noChangeArrowheads="1"/>
          </p:cNvSpPr>
          <p:nvPr/>
        </p:nvSpPr>
        <p:spPr bwMode="auto">
          <a:xfrm>
            <a:off x="0" y="8687425"/>
            <a:ext cx="2972115"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29573" name="Rectangle 5"/>
          <p:cNvSpPr>
            <a:spLocks noChangeArrowheads="1"/>
          </p:cNvSpPr>
          <p:nvPr/>
        </p:nvSpPr>
        <p:spPr bwMode="auto">
          <a:xfrm>
            <a:off x="0" y="0"/>
            <a:ext cx="2972115"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29574" name="Rectangle 6"/>
          <p:cNvSpPr>
            <a:spLocks noGrp="1" noRot="1" noChangeAspect="1" noChangeArrowheads="1" noTextEdit="1"/>
          </p:cNvSpPr>
          <p:nvPr>
            <p:ph type="sldImg"/>
          </p:nvPr>
        </p:nvSpPr>
        <p:spPr>
          <a:xfrm>
            <a:off x="1150938" y="692150"/>
            <a:ext cx="4556125" cy="3416300"/>
          </a:xfrm>
          <a:ln w="12700" cap="flat"/>
        </p:spPr>
      </p:sp>
      <p:sp>
        <p:nvSpPr>
          <p:cNvPr id="2029575" name="Rectangle 7"/>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D3A2B-5F52-418A-A91A-1DD9E5DFEE0E}" type="slidenum">
              <a:rPr lang="en-US"/>
              <a:pPr/>
              <a:t>28</a:t>
            </a:fld>
            <a:endParaRPr lang="en-US"/>
          </a:p>
        </p:txBody>
      </p:sp>
      <p:sp>
        <p:nvSpPr>
          <p:cNvPr id="2041858" name="Rectangle 2"/>
          <p:cNvSpPr>
            <a:spLocks noGrp="1" noRot="1" noChangeAspect="1" noChangeArrowheads="1" noTextEdit="1"/>
          </p:cNvSpPr>
          <p:nvPr>
            <p:ph type="sldImg"/>
          </p:nvPr>
        </p:nvSpPr>
        <p:spPr>
          <a:ln/>
        </p:spPr>
      </p:sp>
      <p:sp>
        <p:nvSpPr>
          <p:cNvPr id="204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93411-060E-4907-978F-D0AFF6E06CC9}" type="slidenum">
              <a:rPr lang="en-US"/>
              <a:pPr/>
              <a:t>29</a:t>
            </a:fld>
            <a:endParaRPr lang="en-US"/>
          </a:p>
        </p:txBody>
      </p:sp>
      <p:sp>
        <p:nvSpPr>
          <p:cNvPr id="2114562" name="Rectangle 2"/>
          <p:cNvSpPr>
            <a:spLocks noGrp="1" noRot="1" noChangeAspect="1" noChangeArrowheads="1" noTextEdit="1"/>
          </p:cNvSpPr>
          <p:nvPr>
            <p:ph type="sldImg"/>
          </p:nvPr>
        </p:nvSpPr>
        <p:spPr>
          <a:xfrm>
            <a:off x="1150938" y="692150"/>
            <a:ext cx="4556125" cy="3416300"/>
          </a:xfrm>
          <a:ln w="12700" cap="flat"/>
        </p:spPr>
      </p:sp>
      <p:sp>
        <p:nvSpPr>
          <p:cNvPr id="2114563"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5BD73D-CB1B-4667-9B87-DC856E60F013}" type="slidenum">
              <a:rPr lang="en-US"/>
              <a:pPr/>
              <a:t>30</a:t>
            </a:fld>
            <a:endParaRPr lang="en-US"/>
          </a:p>
        </p:txBody>
      </p:sp>
      <p:sp>
        <p:nvSpPr>
          <p:cNvPr id="2070530" name="Rectangle 2"/>
          <p:cNvSpPr>
            <a:spLocks noGrp="1" noRot="1" noChangeAspect="1" noChangeArrowheads="1" noTextEdit="1"/>
          </p:cNvSpPr>
          <p:nvPr>
            <p:ph type="sldImg"/>
          </p:nvPr>
        </p:nvSpPr>
        <p:spPr>
          <a:xfrm>
            <a:off x="1150938" y="692150"/>
            <a:ext cx="4556125" cy="3416300"/>
          </a:xfrm>
          <a:ln w="12700" cap="flat"/>
        </p:spPr>
      </p:sp>
      <p:sp>
        <p:nvSpPr>
          <p:cNvPr id="2070531"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0C3B6-8402-4363-A5CF-F29B63ACC1CA}" type="slidenum">
              <a:rPr lang="en-US"/>
              <a:pPr/>
              <a:t>31</a:t>
            </a:fld>
            <a:endParaRPr lang="en-US"/>
          </a:p>
        </p:txBody>
      </p:sp>
      <p:sp>
        <p:nvSpPr>
          <p:cNvPr id="2072578" name="Rectangle 2"/>
          <p:cNvSpPr>
            <a:spLocks noGrp="1" noRot="1" noChangeAspect="1" noChangeArrowheads="1" noTextEdit="1"/>
          </p:cNvSpPr>
          <p:nvPr>
            <p:ph type="sldImg"/>
          </p:nvPr>
        </p:nvSpPr>
        <p:spPr>
          <a:xfrm>
            <a:off x="1150938" y="692150"/>
            <a:ext cx="4556125" cy="3416300"/>
          </a:xfrm>
          <a:ln w="12700" cap="flat"/>
        </p:spPr>
      </p:sp>
      <p:sp>
        <p:nvSpPr>
          <p:cNvPr id="2072579"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795CA8-08F2-4091-8D34-9FC82802A6FE}" type="slidenum">
              <a:rPr lang="en-US"/>
              <a:pPr/>
              <a:t>32</a:t>
            </a:fld>
            <a:endParaRPr lang="en-US"/>
          </a:p>
        </p:txBody>
      </p:sp>
      <p:sp>
        <p:nvSpPr>
          <p:cNvPr id="2076674" name="Rectangle 2"/>
          <p:cNvSpPr>
            <a:spLocks noGrp="1" noRot="1" noChangeAspect="1" noChangeArrowheads="1" noTextEdit="1"/>
          </p:cNvSpPr>
          <p:nvPr>
            <p:ph type="sldImg"/>
          </p:nvPr>
        </p:nvSpPr>
        <p:spPr>
          <a:ln/>
        </p:spPr>
      </p:sp>
      <p:sp>
        <p:nvSpPr>
          <p:cNvPr id="207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6B10A-1897-499B-BFE4-43B2DF8C6A97}" type="slidenum">
              <a:rPr lang="en-US"/>
              <a:pPr/>
              <a:t>33</a:t>
            </a:fld>
            <a:endParaRPr lang="en-US"/>
          </a:p>
        </p:txBody>
      </p:sp>
      <p:sp>
        <p:nvSpPr>
          <p:cNvPr id="2078722" name="Rectangle 2"/>
          <p:cNvSpPr>
            <a:spLocks noGrp="1" noRot="1" noChangeAspect="1" noChangeArrowheads="1" noTextEdit="1"/>
          </p:cNvSpPr>
          <p:nvPr>
            <p:ph type="sldImg"/>
          </p:nvPr>
        </p:nvSpPr>
        <p:spPr>
          <a:ln/>
        </p:spPr>
      </p:sp>
      <p:sp>
        <p:nvSpPr>
          <p:cNvPr id="207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2ACBAA-FD16-4B41-B829-996CD87AF427}" type="slidenum">
              <a:rPr lang="en-US"/>
              <a:pPr/>
              <a:t>34</a:t>
            </a:fld>
            <a:endParaRPr lang="en-US"/>
          </a:p>
        </p:txBody>
      </p:sp>
      <p:sp>
        <p:nvSpPr>
          <p:cNvPr id="2080770" name="Rectangle 2"/>
          <p:cNvSpPr>
            <a:spLocks noGrp="1" noRot="1" noChangeAspect="1" noChangeArrowheads="1" noTextEdit="1"/>
          </p:cNvSpPr>
          <p:nvPr>
            <p:ph type="sldImg"/>
          </p:nvPr>
        </p:nvSpPr>
        <p:spPr>
          <a:xfrm>
            <a:off x="1150938" y="692150"/>
            <a:ext cx="4556125" cy="3416300"/>
          </a:xfrm>
          <a:ln w="12700" cap="flat"/>
        </p:spPr>
      </p:sp>
      <p:sp>
        <p:nvSpPr>
          <p:cNvPr id="2080771"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21625-33FC-485D-AB5A-3D21861466CB}" type="slidenum">
              <a:rPr lang="en-US"/>
              <a:pPr/>
              <a:t>35</a:t>
            </a:fld>
            <a:endParaRPr lang="en-US"/>
          </a:p>
        </p:txBody>
      </p:sp>
      <p:sp>
        <p:nvSpPr>
          <p:cNvPr id="2082818" name="Rectangle 2"/>
          <p:cNvSpPr>
            <a:spLocks noGrp="1" noRot="1" noChangeAspect="1" noChangeArrowheads="1" noTextEdit="1"/>
          </p:cNvSpPr>
          <p:nvPr>
            <p:ph type="sldImg"/>
          </p:nvPr>
        </p:nvSpPr>
        <p:spPr>
          <a:xfrm>
            <a:off x="1150938" y="692150"/>
            <a:ext cx="4556125" cy="3416300"/>
          </a:xfrm>
          <a:ln w="12700" cap="flat"/>
        </p:spPr>
      </p:sp>
      <p:sp>
        <p:nvSpPr>
          <p:cNvPr id="2082819"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55C32-425F-49FF-A0D5-A7B176BD6767}" type="slidenum">
              <a:rPr lang="en-US"/>
              <a:pPr/>
              <a:t>37</a:t>
            </a:fld>
            <a:endParaRPr lang="en-US"/>
          </a:p>
        </p:txBody>
      </p:sp>
      <p:sp>
        <p:nvSpPr>
          <p:cNvPr id="2088962" name="Rectangle 2"/>
          <p:cNvSpPr>
            <a:spLocks noGrp="1" noRot="1" noChangeAspect="1" noChangeArrowheads="1" noTextEdit="1"/>
          </p:cNvSpPr>
          <p:nvPr>
            <p:ph type="sldImg"/>
          </p:nvPr>
        </p:nvSpPr>
        <p:spPr>
          <a:ln/>
        </p:spPr>
      </p:sp>
      <p:sp>
        <p:nvSpPr>
          <p:cNvPr id="208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80DC67-5ACA-47B2-A218-4150F633DC9B}" type="slidenum">
              <a:rPr lang="en-US"/>
              <a:pPr/>
              <a:t>11</a:t>
            </a:fld>
            <a:endParaRPr lang="en-US"/>
          </a:p>
        </p:txBody>
      </p:sp>
      <p:sp>
        <p:nvSpPr>
          <p:cNvPr id="2031618" name="Rectangle 2"/>
          <p:cNvSpPr>
            <a:spLocks noGrp="1" noRot="1" noChangeAspect="1" noChangeArrowheads="1" noTextEdit="1"/>
          </p:cNvSpPr>
          <p:nvPr>
            <p:ph type="sldImg"/>
          </p:nvPr>
        </p:nvSpPr>
        <p:spPr>
          <a:ln/>
        </p:spPr>
      </p:sp>
      <p:sp>
        <p:nvSpPr>
          <p:cNvPr id="203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52482-A36F-4325-9C28-9B631A9AC099}" type="slidenum">
              <a:rPr lang="en-US"/>
              <a:pPr/>
              <a:t>38</a:t>
            </a:fld>
            <a:endParaRPr lang="en-US"/>
          </a:p>
        </p:txBody>
      </p:sp>
      <p:sp>
        <p:nvSpPr>
          <p:cNvPr id="2091010" name="Rectangle 2"/>
          <p:cNvSpPr>
            <a:spLocks noGrp="1" noRot="1" noChangeAspect="1" noChangeArrowheads="1" noTextEdit="1"/>
          </p:cNvSpPr>
          <p:nvPr>
            <p:ph type="sldImg"/>
          </p:nvPr>
        </p:nvSpPr>
        <p:spPr>
          <a:ln/>
        </p:spPr>
      </p:sp>
      <p:sp>
        <p:nvSpPr>
          <p:cNvPr id="209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4BF5B6-43F3-4440-8B10-B22047660D78}" type="slidenum">
              <a:rPr lang="en-US"/>
              <a:pPr/>
              <a:t>39</a:t>
            </a:fld>
            <a:endParaRPr lang="en-US"/>
          </a:p>
        </p:txBody>
      </p:sp>
      <p:sp>
        <p:nvSpPr>
          <p:cNvPr id="2093058" name="Rectangle 2"/>
          <p:cNvSpPr>
            <a:spLocks noGrp="1" noRot="1" noChangeAspect="1" noChangeArrowheads="1" noTextEdit="1"/>
          </p:cNvSpPr>
          <p:nvPr>
            <p:ph type="sldImg"/>
          </p:nvPr>
        </p:nvSpPr>
        <p:spPr>
          <a:ln/>
        </p:spPr>
      </p:sp>
      <p:sp>
        <p:nvSpPr>
          <p:cNvPr id="209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A9A765-521D-4306-8FF5-5E808A8DBEDD}" type="slidenum">
              <a:rPr lang="en-US"/>
              <a:pPr/>
              <a:t>40</a:t>
            </a:fld>
            <a:endParaRPr lang="en-US"/>
          </a:p>
        </p:txBody>
      </p:sp>
      <p:sp>
        <p:nvSpPr>
          <p:cNvPr id="2097154" name="Rectangle 2"/>
          <p:cNvSpPr>
            <a:spLocks noGrp="1" noRot="1" noChangeAspect="1" noChangeArrowheads="1" noTextEdit="1"/>
          </p:cNvSpPr>
          <p:nvPr>
            <p:ph type="sldImg"/>
          </p:nvPr>
        </p:nvSpPr>
        <p:spPr>
          <a:ln/>
        </p:spPr>
      </p:sp>
      <p:sp>
        <p:nvSpPr>
          <p:cNvPr id="209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74BCB-0326-4EC6-8999-B39031CA4865}" type="slidenum">
              <a:rPr lang="en-US"/>
              <a:pPr/>
              <a:t>41</a:t>
            </a:fld>
            <a:endParaRPr lang="en-US"/>
          </a:p>
        </p:txBody>
      </p:sp>
      <p:sp>
        <p:nvSpPr>
          <p:cNvPr id="2099202" name="Rectangle 2"/>
          <p:cNvSpPr>
            <a:spLocks noGrp="1" noRot="1" noChangeAspect="1" noChangeArrowheads="1" noTextEdit="1"/>
          </p:cNvSpPr>
          <p:nvPr>
            <p:ph type="sldImg"/>
          </p:nvPr>
        </p:nvSpPr>
        <p:spPr>
          <a:ln/>
        </p:spPr>
      </p:sp>
      <p:sp>
        <p:nvSpPr>
          <p:cNvPr id="209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F9856-8D01-4F23-8BF3-1AAAB6E76F63}" type="slidenum">
              <a:rPr lang="en-US"/>
              <a:pPr/>
              <a:t>42</a:t>
            </a:fld>
            <a:endParaRPr lang="en-US"/>
          </a:p>
        </p:txBody>
      </p:sp>
      <p:sp>
        <p:nvSpPr>
          <p:cNvPr id="2101250" name="Rectangle 2"/>
          <p:cNvSpPr>
            <a:spLocks noGrp="1" noRot="1" noChangeAspect="1" noChangeArrowheads="1" noTextEdit="1"/>
          </p:cNvSpPr>
          <p:nvPr>
            <p:ph type="sldImg"/>
          </p:nvPr>
        </p:nvSpPr>
        <p:spPr>
          <a:xfrm>
            <a:off x="1150938" y="692150"/>
            <a:ext cx="4556125" cy="3416300"/>
          </a:xfrm>
          <a:ln w="12700" cap="flat"/>
        </p:spPr>
      </p:sp>
      <p:sp>
        <p:nvSpPr>
          <p:cNvPr id="2101251"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2CF50D-BAF8-4C5A-82E4-CBF3C220D1B5}" type="slidenum">
              <a:rPr lang="en-US"/>
              <a:pPr/>
              <a:t>43</a:t>
            </a:fld>
            <a:endParaRPr lang="en-US"/>
          </a:p>
        </p:txBody>
      </p:sp>
      <p:sp>
        <p:nvSpPr>
          <p:cNvPr id="2103298" name="Rectangle 2"/>
          <p:cNvSpPr>
            <a:spLocks noGrp="1" noRot="1" noChangeAspect="1" noChangeArrowheads="1" noTextEdit="1"/>
          </p:cNvSpPr>
          <p:nvPr>
            <p:ph type="sldImg"/>
          </p:nvPr>
        </p:nvSpPr>
        <p:spPr>
          <a:xfrm>
            <a:off x="1150938" y="692150"/>
            <a:ext cx="4556125" cy="3416300"/>
          </a:xfrm>
          <a:ln w="12700" cap="flat"/>
        </p:spPr>
      </p:sp>
      <p:sp>
        <p:nvSpPr>
          <p:cNvPr id="2103299"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76BC22-66F0-43AD-9194-23005A38CBB4}" type="slidenum">
              <a:rPr lang="en-US"/>
              <a:pPr/>
              <a:t>44</a:t>
            </a:fld>
            <a:endParaRPr lang="en-US"/>
          </a:p>
        </p:txBody>
      </p:sp>
      <p:sp>
        <p:nvSpPr>
          <p:cNvPr id="2105346" name="Rectangle 2"/>
          <p:cNvSpPr>
            <a:spLocks noGrp="1" noRot="1" noChangeAspect="1" noChangeArrowheads="1" noTextEdit="1"/>
          </p:cNvSpPr>
          <p:nvPr>
            <p:ph type="sldImg"/>
          </p:nvPr>
        </p:nvSpPr>
        <p:spPr>
          <a:xfrm>
            <a:off x="1150938" y="692150"/>
            <a:ext cx="4556125" cy="3416300"/>
          </a:xfrm>
          <a:ln w="12700" cap="flat"/>
        </p:spPr>
      </p:sp>
      <p:sp>
        <p:nvSpPr>
          <p:cNvPr id="2105347"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D4A76-452A-443D-B77C-9C13B21F0E4E}" type="slidenum">
              <a:rPr lang="en-US"/>
              <a:pPr/>
              <a:t>45</a:t>
            </a:fld>
            <a:endParaRPr lang="en-US"/>
          </a:p>
        </p:txBody>
      </p:sp>
      <p:sp>
        <p:nvSpPr>
          <p:cNvPr id="2107394" name="Rectangle 2"/>
          <p:cNvSpPr>
            <a:spLocks noGrp="1" noRot="1" noChangeAspect="1" noChangeArrowheads="1" noTextEdit="1"/>
          </p:cNvSpPr>
          <p:nvPr>
            <p:ph type="sldImg"/>
          </p:nvPr>
        </p:nvSpPr>
        <p:spPr>
          <a:xfrm>
            <a:off x="1150938" y="692150"/>
            <a:ext cx="4556125" cy="3416300"/>
          </a:xfrm>
          <a:ln w="12700" cap="flat"/>
        </p:spPr>
      </p:sp>
      <p:sp>
        <p:nvSpPr>
          <p:cNvPr id="2107395"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BA087-D5F3-46EF-94FB-4099CB8872ED}" type="slidenum">
              <a:rPr lang="en-US"/>
              <a:pPr/>
              <a:t>46</a:t>
            </a:fld>
            <a:endParaRPr lang="en-US"/>
          </a:p>
        </p:txBody>
      </p:sp>
      <p:sp>
        <p:nvSpPr>
          <p:cNvPr id="2109442" name="Rectangle 2"/>
          <p:cNvSpPr>
            <a:spLocks noGrp="1" noRot="1" noChangeAspect="1" noChangeArrowheads="1" noTextEdit="1"/>
          </p:cNvSpPr>
          <p:nvPr>
            <p:ph type="sldImg"/>
          </p:nvPr>
        </p:nvSpPr>
        <p:spPr>
          <a:xfrm>
            <a:off x="1150938" y="692150"/>
            <a:ext cx="4556125" cy="3416300"/>
          </a:xfrm>
          <a:ln w="12700" cap="flat"/>
        </p:spPr>
      </p:sp>
      <p:sp>
        <p:nvSpPr>
          <p:cNvPr id="2109443"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A7104C0-CCCB-4D58-BB1E-F8A9BE893144}" type="slidenum">
              <a:rPr lang="en-US"/>
              <a:pPr/>
              <a:t>12</a:t>
            </a:fld>
            <a:endParaRPr lang="en-US"/>
          </a:p>
        </p:txBody>
      </p:sp>
      <p:sp>
        <p:nvSpPr>
          <p:cNvPr id="2033666" name="Rectangle 2"/>
          <p:cNvSpPr>
            <a:spLocks noChangeArrowheads="1"/>
          </p:cNvSpPr>
          <p:nvPr/>
        </p:nvSpPr>
        <p:spPr bwMode="auto">
          <a:xfrm>
            <a:off x="3885887" y="0"/>
            <a:ext cx="2972114"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33667" name="Rectangle 3"/>
          <p:cNvSpPr>
            <a:spLocks noChangeArrowheads="1"/>
          </p:cNvSpPr>
          <p:nvPr/>
        </p:nvSpPr>
        <p:spPr bwMode="auto">
          <a:xfrm>
            <a:off x="3885887" y="8687425"/>
            <a:ext cx="2972114"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2" tIns="44442" rIns="90472" bIns="44442" anchor="b"/>
          <a:lstStyle/>
          <a:p>
            <a:pPr algn="r" defTabSz="914677" eaLnBrk="0" hangingPunct="0"/>
            <a:r>
              <a:rPr lang="en-US"/>
              <a:t>7</a:t>
            </a:r>
          </a:p>
        </p:txBody>
      </p:sp>
      <p:sp>
        <p:nvSpPr>
          <p:cNvPr id="2033668" name="Rectangle 4"/>
          <p:cNvSpPr>
            <a:spLocks noChangeArrowheads="1"/>
          </p:cNvSpPr>
          <p:nvPr/>
        </p:nvSpPr>
        <p:spPr bwMode="auto">
          <a:xfrm>
            <a:off x="0" y="8687425"/>
            <a:ext cx="2972115"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33669" name="Rectangle 5"/>
          <p:cNvSpPr>
            <a:spLocks noChangeArrowheads="1"/>
          </p:cNvSpPr>
          <p:nvPr/>
        </p:nvSpPr>
        <p:spPr bwMode="auto">
          <a:xfrm>
            <a:off x="0" y="0"/>
            <a:ext cx="2972115"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33670" name="Rectangle 6"/>
          <p:cNvSpPr>
            <a:spLocks noGrp="1" noRot="1" noChangeAspect="1" noChangeArrowheads="1" noTextEdit="1"/>
          </p:cNvSpPr>
          <p:nvPr>
            <p:ph type="sldImg"/>
          </p:nvPr>
        </p:nvSpPr>
        <p:spPr>
          <a:xfrm>
            <a:off x="1150938" y="692150"/>
            <a:ext cx="4556125" cy="3416300"/>
          </a:xfrm>
          <a:ln w="12700" cap="flat"/>
        </p:spPr>
      </p:sp>
      <p:sp>
        <p:nvSpPr>
          <p:cNvPr id="2033671" name="Rectangle 7"/>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3703BFE-C9F9-4B5A-86F0-74D76FA10185}" type="slidenum">
              <a:rPr lang="en-US"/>
              <a:pPr/>
              <a:t>13</a:t>
            </a:fld>
            <a:endParaRPr lang="en-US"/>
          </a:p>
        </p:txBody>
      </p:sp>
      <p:sp>
        <p:nvSpPr>
          <p:cNvPr id="2035714" name="Rectangle 2"/>
          <p:cNvSpPr>
            <a:spLocks noChangeArrowheads="1"/>
          </p:cNvSpPr>
          <p:nvPr/>
        </p:nvSpPr>
        <p:spPr bwMode="auto">
          <a:xfrm>
            <a:off x="3885887" y="0"/>
            <a:ext cx="2972114"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35715" name="Rectangle 3"/>
          <p:cNvSpPr>
            <a:spLocks noChangeArrowheads="1"/>
          </p:cNvSpPr>
          <p:nvPr/>
        </p:nvSpPr>
        <p:spPr bwMode="auto">
          <a:xfrm>
            <a:off x="3885887" y="8687425"/>
            <a:ext cx="2972114"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2" tIns="44442" rIns="90472" bIns="44442" anchor="b"/>
          <a:lstStyle/>
          <a:p>
            <a:pPr algn="r" defTabSz="914677" eaLnBrk="0" hangingPunct="0"/>
            <a:r>
              <a:rPr lang="en-US"/>
              <a:t>9</a:t>
            </a:r>
          </a:p>
        </p:txBody>
      </p:sp>
      <p:sp>
        <p:nvSpPr>
          <p:cNvPr id="2035716" name="Rectangle 4"/>
          <p:cNvSpPr>
            <a:spLocks noChangeArrowheads="1"/>
          </p:cNvSpPr>
          <p:nvPr/>
        </p:nvSpPr>
        <p:spPr bwMode="auto">
          <a:xfrm>
            <a:off x="0" y="8687425"/>
            <a:ext cx="2972115"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35717" name="Rectangle 5"/>
          <p:cNvSpPr>
            <a:spLocks noChangeArrowheads="1"/>
          </p:cNvSpPr>
          <p:nvPr/>
        </p:nvSpPr>
        <p:spPr bwMode="auto">
          <a:xfrm>
            <a:off x="0" y="0"/>
            <a:ext cx="2972115"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35718" name="Rectangle 6"/>
          <p:cNvSpPr>
            <a:spLocks noGrp="1" noRot="1" noChangeAspect="1" noChangeArrowheads="1" noTextEdit="1"/>
          </p:cNvSpPr>
          <p:nvPr>
            <p:ph type="sldImg"/>
          </p:nvPr>
        </p:nvSpPr>
        <p:spPr>
          <a:xfrm>
            <a:off x="1150938" y="692150"/>
            <a:ext cx="4556125" cy="3416300"/>
          </a:xfrm>
          <a:ln w="12700" cap="flat"/>
        </p:spPr>
      </p:sp>
      <p:sp>
        <p:nvSpPr>
          <p:cNvPr id="2035719" name="Rectangle 7"/>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Rot="1" noChangeAspect="1" noChangeArrowheads="1" noTextEdit="1"/>
          </p:cNvSpPr>
          <p:nvPr>
            <p:ph type="sldImg"/>
          </p:nvPr>
        </p:nvSpPr>
        <p:spPr>
          <a:ln/>
        </p:spPr>
      </p:sp>
      <p:sp>
        <p:nvSpPr>
          <p:cNvPr id="86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024149A-B469-42C4-91AE-74CF27AE872C}" type="slidenum">
              <a:rPr lang="en-US"/>
              <a:pPr/>
              <a:t>15</a:t>
            </a:fld>
            <a:endParaRPr lang="en-US"/>
          </a:p>
        </p:txBody>
      </p:sp>
      <p:sp>
        <p:nvSpPr>
          <p:cNvPr id="2045954" name="Rectangle 2"/>
          <p:cNvSpPr>
            <a:spLocks noChangeArrowheads="1"/>
          </p:cNvSpPr>
          <p:nvPr/>
        </p:nvSpPr>
        <p:spPr bwMode="auto">
          <a:xfrm>
            <a:off x="3885887" y="0"/>
            <a:ext cx="2972114"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45955" name="Rectangle 3"/>
          <p:cNvSpPr>
            <a:spLocks noChangeArrowheads="1"/>
          </p:cNvSpPr>
          <p:nvPr/>
        </p:nvSpPr>
        <p:spPr bwMode="auto">
          <a:xfrm>
            <a:off x="3885887" y="8687425"/>
            <a:ext cx="2972114"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2" tIns="44442" rIns="90472" bIns="44442" anchor="b"/>
          <a:lstStyle/>
          <a:p>
            <a:pPr algn="r" defTabSz="914677" eaLnBrk="0" hangingPunct="0"/>
            <a:r>
              <a:rPr lang="en-US"/>
              <a:t>11</a:t>
            </a:r>
          </a:p>
        </p:txBody>
      </p:sp>
      <p:sp>
        <p:nvSpPr>
          <p:cNvPr id="2045956" name="Rectangle 4"/>
          <p:cNvSpPr>
            <a:spLocks noChangeArrowheads="1"/>
          </p:cNvSpPr>
          <p:nvPr/>
        </p:nvSpPr>
        <p:spPr bwMode="auto">
          <a:xfrm>
            <a:off x="0" y="8687425"/>
            <a:ext cx="2972115"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45957" name="Rectangle 5"/>
          <p:cNvSpPr>
            <a:spLocks noChangeArrowheads="1"/>
          </p:cNvSpPr>
          <p:nvPr/>
        </p:nvSpPr>
        <p:spPr bwMode="auto">
          <a:xfrm>
            <a:off x="0" y="0"/>
            <a:ext cx="2972115" cy="45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p>
            <a:endParaRPr lang="en-US"/>
          </a:p>
        </p:txBody>
      </p:sp>
      <p:sp>
        <p:nvSpPr>
          <p:cNvPr id="2045958" name="Rectangle 6"/>
          <p:cNvSpPr>
            <a:spLocks noGrp="1" noRot="1" noChangeAspect="1" noChangeArrowheads="1" noTextEdit="1"/>
          </p:cNvSpPr>
          <p:nvPr>
            <p:ph type="sldImg"/>
          </p:nvPr>
        </p:nvSpPr>
        <p:spPr>
          <a:xfrm>
            <a:off x="1150938" y="692150"/>
            <a:ext cx="4556125" cy="3416300"/>
          </a:xfrm>
          <a:ln w="12700" cap="flat"/>
        </p:spPr>
      </p:sp>
      <p:sp>
        <p:nvSpPr>
          <p:cNvPr id="2045959" name="Rectangle 7"/>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86673-6074-4C60-91F8-0A0EE2171207}" type="slidenum">
              <a:rPr lang="en-US"/>
              <a:pPr/>
              <a:t>16</a:t>
            </a:fld>
            <a:endParaRPr lang="en-US"/>
          </a:p>
        </p:txBody>
      </p:sp>
      <p:sp>
        <p:nvSpPr>
          <p:cNvPr id="2039810" name="Rectangle 2"/>
          <p:cNvSpPr>
            <a:spLocks noGrp="1" noRot="1" noChangeAspect="1" noChangeArrowheads="1" noTextEdit="1"/>
          </p:cNvSpPr>
          <p:nvPr>
            <p:ph type="sldImg"/>
          </p:nvPr>
        </p:nvSpPr>
        <p:spPr>
          <a:ln/>
        </p:spPr>
      </p:sp>
      <p:sp>
        <p:nvSpPr>
          <p:cNvPr id="203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C4AE5-BBF5-4234-A675-40DC26192CCA}" type="slidenum">
              <a:rPr lang="en-US"/>
              <a:pPr/>
              <a:t>17</a:t>
            </a:fld>
            <a:endParaRPr lang="en-US"/>
          </a:p>
        </p:txBody>
      </p:sp>
      <p:sp>
        <p:nvSpPr>
          <p:cNvPr id="2048002" name="Rectangle 2"/>
          <p:cNvSpPr>
            <a:spLocks noGrp="1" noRot="1" noChangeAspect="1" noChangeArrowheads="1" noTextEdit="1"/>
          </p:cNvSpPr>
          <p:nvPr>
            <p:ph type="sldImg"/>
          </p:nvPr>
        </p:nvSpPr>
        <p:spPr>
          <a:xfrm>
            <a:off x="1150938" y="692150"/>
            <a:ext cx="4556125" cy="3416300"/>
          </a:xfrm>
          <a:ln w="12700" cap="flat"/>
        </p:spPr>
      </p:sp>
      <p:sp>
        <p:nvSpPr>
          <p:cNvPr id="2048003"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72" tIns="44442" rIns="90472" bIns="44442"/>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dirty="0"/>
              <a:t>2–</a:t>
            </a:r>
            <a:fld id="{8F6A9FBF-443A-4A6E-B771-7F300E2715E1}" type="slidenum">
              <a:rPr lang="en-US" smtClean="0"/>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a:t>© 2014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800501"/>
      </p:ext>
    </p:extLst>
  </p:cSld>
  <p:clrMapOvr>
    <a:masterClrMapping/>
  </p:clrMapOvr>
  <p:transition spd="slow">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90512"/>
            <a:ext cx="8077200" cy="1126830"/>
          </a:xfrm>
        </p:spPr>
        <p:txBody>
          <a:bodyPr/>
          <a:lstStyle/>
          <a:p>
            <a:r>
              <a:rPr lang="en-US"/>
              <a:t>Click to edit Master title style</a:t>
            </a:r>
          </a:p>
        </p:txBody>
      </p:sp>
      <p:sp>
        <p:nvSpPr>
          <p:cNvPr id="3" name="Content Placeholder 2"/>
          <p:cNvSpPr>
            <a:spLocks noGrp="1"/>
          </p:cNvSpPr>
          <p:nvPr>
            <p:ph idx="1"/>
          </p:nvPr>
        </p:nvSpPr>
        <p:spPr>
          <a:xfrm>
            <a:off x="533400" y="1600220"/>
            <a:ext cx="8077200" cy="44957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r>
              <a:rPr lang="en-US" dirty="0"/>
              <a:t>2–</a:t>
            </a:r>
            <a:fld id="{8F6A9FBF-443A-4A6E-B771-7F300E2715E1}" type="slidenum">
              <a:rPr lang="en-US" smtClean="0"/>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a:t>© 2014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20445416"/>
      </p:ext>
    </p:extLst>
  </p:cSld>
  <p:clrMapOvr>
    <a:masterClrMapping/>
  </p:clrMapOvr>
  <p:transition spd="slow">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dirty="0"/>
              <a:t>2–</a:t>
            </a:r>
            <a:fld id="{79069CF6-C0C8-43FA-A39E-7DF6BF9FEE33}" type="slidenum">
              <a:rPr lang="en-US" smtClean="0"/>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a:t>© 2014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32396337"/>
      </p:ext>
    </p:extLst>
  </p:cSld>
  <p:clrMapOvr>
    <a:masterClrMapping/>
  </p:clrMapOvr>
  <p:transition spd="slow">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290512"/>
            <a:ext cx="8077200" cy="1035391"/>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dirty="0"/>
              <a:t>2–</a:t>
            </a:r>
            <a:fld id="{79069CF6-C0C8-43FA-A39E-7DF6BF9FEE33}" type="slidenum">
              <a:rPr lang="en-US" smtClean="0"/>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a:t>© 2014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91497705"/>
      </p:ext>
    </p:extLst>
  </p:cSld>
  <p:clrMapOvr>
    <a:masterClrMapping/>
  </p:clrMapOvr>
  <p:transition spd="slow">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dirty="0"/>
              <a:t>2–</a:t>
            </a:r>
            <a:fld id="{56BA34D3-242D-4859-AED8-074630C0DD2D}" type="slidenum">
              <a:rPr lang="en-US" smtClean="0"/>
              <a:pPr/>
              <a:t>‹#›</a:t>
            </a:fld>
            <a:endParaRPr lang="en-US" dirty="0"/>
          </a:p>
        </p:txBody>
      </p:sp>
      <p:sp>
        <p:nvSpPr>
          <p:cNvPr id="3" name="Footer Placeholder 2"/>
          <p:cNvSpPr>
            <a:spLocks noGrp="1"/>
          </p:cNvSpPr>
          <p:nvPr>
            <p:ph type="ftr" sz="quarter" idx="11"/>
          </p:nvPr>
        </p:nvSpPr>
        <p:spPr>
          <a:xfrm>
            <a:off x="533400" y="6400800"/>
            <a:ext cx="6141697" cy="320004"/>
          </a:xfrm>
        </p:spPr>
        <p:txBody>
          <a:bodyPr/>
          <a:lstStyle>
            <a:lvl1pPr>
              <a:defRPr/>
            </a:lvl1pPr>
          </a:lstStyle>
          <a:p>
            <a:r>
              <a:rPr lang="en-US" dirty="0"/>
              <a:t>© 2014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4383885"/>
      </p:ext>
    </p:extLst>
  </p:cSld>
  <p:clrMapOvr>
    <a:masterClrMapping/>
  </p:clrMapOvr>
  <p:transition spd="slow">
    <p:cut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7467600" y="6378575"/>
            <a:ext cx="11430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defRPr sz="800">
                <a:cs typeface="Arial" charset="0"/>
              </a:defRPr>
            </a:lvl1pPr>
          </a:lstStyle>
          <a:p>
            <a:r>
              <a:rPr lang="en-US" dirty="0"/>
              <a:t>2–</a:t>
            </a:r>
            <a:fld id="{7489CADF-0788-4034-8753-E5FEEBB4D402}" type="slidenum">
              <a:rPr lang="en-US" smtClean="0">
                <a:cs typeface="+mn-cs"/>
              </a:rPr>
              <a:pPr/>
              <a:t>‹#›</a:t>
            </a:fld>
            <a:endParaRPr lang="en-US" dirty="0">
              <a:cs typeface="+mn-cs"/>
            </a:endParaRPr>
          </a:p>
        </p:txBody>
      </p:sp>
      <p:sp>
        <p:nvSpPr>
          <p:cNvPr id="1026" name="Rectangle 2"/>
          <p:cNvSpPr>
            <a:spLocks noGrp="1" noChangeArrowheads="1"/>
          </p:cNvSpPr>
          <p:nvPr>
            <p:ph type="title"/>
          </p:nvPr>
        </p:nvSpPr>
        <p:spPr bwMode="blackWhite">
          <a:xfrm>
            <a:off x="533400" y="290513"/>
            <a:ext cx="8077200" cy="603242"/>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a:effectLst/>
        </p:spPr>
        <p:txBody>
          <a:bodyPr vert="horz" wrap="square" lIns="91440" tIns="45720" rIns="91440" bIns="64008" numCol="1" anchor="ctr" anchorCtr="1" compatLnSpc="1">
            <a:prstTxWarp prst="textNoShape">
              <a:avLst/>
            </a:prstTxWarp>
            <a:spAutoFit/>
          </a:bodyPr>
          <a:lstStyle/>
          <a:p>
            <a:pPr lvl="0"/>
            <a:endParaRPr lang="en-US"/>
          </a:p>
        </p:txBody>
      </p:sp>
      <p:sp>
        <p:nvSpPr>
          <p:cNvPr id="1038" name="Rectangle 14"/>
          <p:cNvSpPr>
            <a:spLocks noGrp="1" noChangeArrowheads="1"/>
          </p:cNvSpPr>
          <p:nvPr>
            <p:ph type="body" idx="1"/>
          </p:nvPr>
        </p:nvSpPr>
        <p:spPr bwMode="auto">
          <a:xfrm>
            <a:off x="533400" y="12192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1" name="Rectangle 17"/>
          <p:cNvSpPr>
            <a:spLocks noGrp="1" noChangeArrowheads="1"/>
          </p:cNvSpPr>
          <p:nvPr>
            <p:ph type="ftr" sz="quarter" idx="3"/>
          </p:nvPr>
        </p:nvSpPr>
        <p:spPr bwMode="auto">
          <a:xfrm>
            <a:off x="533400" y="6400800"/>
            <a:ext cx="605025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sz="800"/>
            </a:lvl1pPr>
          </a:lstStyle>
          <a:p>
            <a:r>
              <a:rPr lang="en-US" dirty="0"/>
              <a:t>© 2014 Cengage Learning. All rights reserved.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650" r:id="rId1"/>
    <p:sldLayoutId id="2147483656" r:id="rId2"/>
    <p:sldLayoutId id="2147483654" r:id="rId3"/>
    <p:sldLayoutId id="2147483657" r:id="rId4"/>
    <p:sldLayoutId id="2147483655" r:id="rId5"/>
  </p:sldLayoutIdLst>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8">
                                            <p:txEl>
                                              <p:pRg st="0" end="0"/>
                                            </p:txEl>
                                          </p:spTgt>
                                        </p:tgtEl>
                                        <p:attrNameLst>
                                          <p:attrName>style.visibility</p:attrName>
                                        </p:attrNameLst>
                                      </p:cBhvr>
                                      <p:to>
                                        <p:strVal val="visible"/>
                                      </p:to>
                                    </p:set>
                                    <p:animEffect transition="in" filter="wipe(left)">
                                      <p:cBhvr>
                                        <p:cTn id="7" dur="500"/>
                                        <p:tgtEl>
                                          <p:spTgt spid="10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8">
                                            <p:txEl>
                                              <p:pRg st="1" end="1"/>
                                            </p:txEl>
                                          </p:spTgt>
                                        </p:tgtEl>
                                        <p:attrNameLst>
                                          <p:attrName>style.visibility</p:attrName>
                                        </p:attrNameLst>
                                      </p:cBhvr>
                                      <p:to>
                                        <p:strVal val="visible"/>
                                      </p:to>
                                    </p:set>
                                    <p:animEffect transition="in" filter="wipe(left)">
                                      <p:cBhvr>
                                        <p:cTn id="12" dur="500"/>
                                        <p:tgtEl>
                                          <p:spTgt spid="10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8">
                                            <p:txEl>
                                              <p:pRg st="2" end="2"/>
                                            </p:txEl>
                                          </p:spTgt>
                                        </p:tgtEl>
                                        <p:attrNameLst>
                                          <p:attrName>style.visibility</p:attrName>
                                        </p:attrNameLst>
                                      </p:cBhvr>
                                      <p:to>
                                        <p:strVal val="visible"/>
                                      </p:to>
                                    </p:set>
                                    <p:animEffect transition="in" filter="wipe(left)">
                                      <p:cBhvr>
                                        <p:cTn id="17" dur="500"/>
                                        <p:tgtEl>
                                          <p:spTgt spid="103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38">
                                            <p:txEl>
                                              <p:pRg st="3" end="3"/>
                                            </p:txEl>
                                          </p:spTgt>
                                        </p:tgtEl>
                                        <p:attrNameLst>
                                          <p:attrName>style.visibility</p:attrName>
                                        </p:attrNameLst>
                                      </p:cBhvr>
                                      <p:to>
                                        <p:strVal val="visible"/>
                                      </p:to>
                                    </p:set>
                                    <p:animEffect transition="in" filter="wipe(left)">
                                      <p:cBhvr>
                                        <p:cTn id="20" dur="500"/>
                                        <p:tgtEl>
                                          <p:spTgt spid="103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38">
                                            <p:txEl>
                                              <p:pRg st="4" end="4"/>
                                            </p:txEl>
                                          </p:spTgt>
                                        </p:tgtEl>
                                        <p:attrNameLst>
                                          <p:attrName>style.visibility</p:attrName>
                                        </p:attrNameLst>
                                      </p:cBhvr>
                                      <p:to>
                                        <p:strVal val="visible"/>
                                      </p:to>
                                    </p:set>
                                    <p:animEffect transition="in" filter="wipe(left)">
                                      <p:cBhvr>
                                        <p:cTn id="23" dur="500"/>
                                        <p:tgtEl>
                                          <p:spTgt spid="10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1038"/>
                        </p:tgtEl>
                        <p:attrNameLst>
                          <p:attrName>style.visibility</p:attrName>
                        </p:attrNameLst>
                      </p:cBhvr>
                      <p:to>
                        <p:strVal val="visible"/>
                      </p:to>
                    </p:set>
                    <p:animEffect transition="in" filter="wipe(left)">
                      <p:cBhvr>
                        <p:cTn dur="500"/>
                        <p:tgtEl>
                          <p:spTgt spid="1038"/>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38"/>
                        </p:tgtEl>
                        <p:attrNameLst>
                          <p:attrName>style.visibility</p:attrName>
                        </p:attrNameLst>
                      </p:cBhvr>
                      <p:to>
                        <p:strVal val="visible"/>
                      </p:to>
                    </p:set>
                    <p:animEffect transition="in" filter="wipe(left)">
                      <p:cBhvr>
                        <p:cTn dur="500"/>
                        <p:tgtEl>
                          <p:spTgt spid="1038"/>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038"/>
                        </p:tgtEl>
                        <p:attrNameLst>
                          <p:attrName>style.visibility</p:attrName>
                        </p:attrNameLst>
                      </p:cBhvr>
                      <p:to>
                        <p:strVal val="visible"/>
                      </p:to>
                    </p:set>
                    <p:animEffect transition="in" filter="wipe(left)">
                      <p:cBhvr>
                        <p:cTn dur="500"/>
                        <p:tgtEl>
                          <p:spTgt spid="103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038"/>
                        </p:tgtEl>
                        <p:attrNameLst>
                          <p:attrName>style.visibility</p:attrName>
                        </p:attrNameLst>
                      </p:cBhvr>
                      <p:to>
                        <p:strVal val="visible"/>
                      </p:to>
                    </p:set>
                    <p:animEffect transition="in" filter="wipe(left)">
                      <p:cBhvr>
                        <p:cTn dur="500"/>
                        <p:tgtEl>
                          <p:spTgt spid="103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38"/>
                        </p:tgtEl>
                        <p:attrNameLst>
                          <p:attrName>style.visibility</p:attrName>
                        </p:attrNameLst>
                      </p:cBhvr>
                      <p:to>
                        <p:strVal val="visible"/>
                      </p:to>
                    </p:set>
                    <p:animEffect transition="in" filter="wipe(left)">
                      <p:cBhvr>
                        <p:cTn dur="500"/>
                        <p:tgtEl>
                          <p:spTgt spid="1038"/>
                        </p:tgtEl>
                      </p:cBhvr>
                    </p:animEffect>
                  </p:childTnLst>
                </p:cTn>
              </p:par>
            </p:tnLst>
          </p:tmpl>
        </p:tmplLst>
      </p:bldP>
    </p:bldLst>
  </p:timing>
  <p:hf hdr="0" dt="0"/>
  <p:txStyles>
    <p:titleStyle>
      <a:lvl1pPr algn="ctr" rtl="0" fontAlgn="base">
        <a:spcBef>
          <a:spcPct val="0"/>
        </a:spcBef>
        <a:spcAft>
          <a:spcPct val="0"/>
        </a:spcAft>
        <a:defRPr sz="3200">
          <a:solidFill>
            <a:schemeClr val="bg1"/>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3200">
          <a:solidFill>
            <a:srgbClr val="996633"/>
          </a:solidFill>
          <a:latin typeface="Arial" charset="0"/>
        </a:defRPr>
      </a:lvl2pPr>
      <a:lvl3pPr algn="l" rtl="0" fontAlgn="base">
        <a:spcBef>
          <a:spcPct val="0"/>
        </a:spcBef>
        <a:spcAft>
          <a:spcPct val="0"/>
        </a:spcAft>
        <a:defRPr sz="3200">
          <a:solidFill>
            <a:srgbClr val="996633"/>
          </a:solidFill>
          <a:latin typeface="Arial" charset="0"/>
        </a:defRPr>
      </a:lvl3pPr>
      <a:lvl4pPr algn="l" rtl="0" fontAlgn="base">
        <a:spcBef>
          <a:spcPct val="0"/>
        </a:spcBef>
        <a:spcAft>
          <a:spcPct val="0"/>
        </a:spcAft>
        <a:defRPr sz="3200">
          <a:solidFill>
            <a:srgbClr val="996633"/>
          </a:solidFill>
          <a:latin typeface="Arial" charset="0"/>
        </a:defRPr>
      </a:lvl4pPr>
      <a:lvl5pPr algn="l" rtl="0" fontAlgn="base">
        <a:spcBef>
          <a:spcPct val="0"/>
        </a:spcBef>
        <a:spcAft>
          <a:spcPct val="0"/>
        </a:spcAft>
        <a:defRPr sz="3200">
          <a:solidFill>
            <a:srgbClr val="996633"/>
          </a:solidFill>
          <a:latin typeface="Arial" charset="0"/>
        </a:defRPr>
      </a:lvl5pPr>
      <a:lvl6pPr marL="457200" algn="l" rtl="0" fontAlgn="base">
        <a:spcBef>
          <a:spcPct val="0"/>
        </a:spcBef>
        <a:spcAft>
          <a:spcPct val="0"/>
        </a:spcAft>
        <a:defRPr sz="3200">
          <a:solidFill>
            <a:srgbClr val="996633"/>
          </a:solidFill>
          <a:latin typeface="Arial" charset="0"/>
        </a:defRPr>
      </a:lvl6pPr>
      <a:lvl7pPr marL="914400" algn="l" rtl="0" fontAlgn="base">
        <a:spcBef>
          <a:spcPct val="0"/>
        </a:spcBef>
        <a:spcAft>
          <a:spcPct val="0"/>
        </a:spcAft>
        <a:defRPr sz="3200">
          <a:solidFill>
            <a:srgbClr val="996633"/>
          </a:solidFill>
          <a:latin typeface="Arial" charset="0"/>
        </a:defRPr>
      </a:lvl7pPr>
      <a:lvl8pPr marL="1371600" algn="l" rtl="0" fontAlgn="base">
        <a:spcBef>
          <a:spcPct val="0"/>
        </a:spcBef>
        <a:spcAft>
          <a:spcPct val="0"/>
        </a:spcAft>
        <a:defRPr sz="3200">
          <a:solidFill>
            <a:srgbClr val="996633"/>
          </a:solidFill>
          <a:latin typeface="Arial" charset="0"/>
        </a:defRPr>
      </a:lvl8pPr>
      <a:lvl9pPr marL="1828800" algn="l" rtl="0" fontAlgn="base">
        <a:spcBef>
          <a:spcPct val="0"/>
        </a:spcBef>
        <a:spcAft>
          <a:spcPct val="0"/>
        </a:spcAft>
        <a:defRPr sz="3200">
          <a:solidFill>
            <a:srgbClr val="996633"/>
          </a:solidFill>
          <a:latin typeface="Arial" charset="0"/>
        </a:defRPr>
      </a:lvl9pPr>
    </p:titleStyle>
    <p:bodyStyle>
      <a:lvl1pPr marL="222250" indent="-222250" algn="l" rtl="0" fontAlgn="base">
        <a:spcBef>
          <a:spcPts val="600"/>
        </a:spcBef>
        <a:spcAft>
          <a:spcPct val="0"/>
        </a:spcAft>
        <a:buChar char="•"/>
        <a:defRPr sz="2800">
          <a:solidFill>
            <a:srgbClr val="008080"/>
          </a:solidFill>
          <a:effectLst/>
          <a:latin typeface="+mn-lt"/>
          <a:ea typeface="+mn-ea"/>
          <a:cs typeface="+mn-cs"/>
        </a:defRPr>
      </a:lvl1pPr>
      <a:lvl2pPr marL="519113" indent="-182563" algn="l" rtl="0" fontAlgn="base">
        <a:spcBef>
          <a:spcPts val="600"/>
        </a:spcBef>
        <a:spcAft>
          <a:spcPct val="0"/>
        </a:spcAft>
        <a:buChar char="–"/>
        <a:defRPr sz="2400">
          <a:solidFill>
            <a:srgbClr val="990033"/>
          </a:solidFill>
          <a:effectLst/>
          <a:latin typeface="+mn-lt"/>
        </a:defRPr>
      </a:lvl2pPr>
      <a:lvl3pPr marL="909638" indent="-174625" algn="l" rtl="0" fontAlgn="base">
        <a:spcBef>
          <a:spcPts val="600"/>
        </a:spcBef>
        <a:spcAft>
          <a:spcPct val="0"/>
        </a:spcAft>
        <a:buChar char="•"/>
        <a:defRPr sz="2400">
          <a:solidFill>
            <a:schemeClr val="tx1"/>
          </a:solidFill>
          <a:effectLst/>
          <a:latin typeface="+mn-lt"/>
        </a:defRPr>
      </a:lvl3pPr>
      <a:lvl4pPr marL="1196975" indent="-173038" algn="l" rtl="0" fontAlgn="base">
        <a:spcBef>
          <a:spcPts val="600"/>
        </a:spcBef>
        <a:spcAft>
          <a:spcPct val="0"/>
        </a:spcAft>
        <a:buChar char="–"/>
        <a:defRPr>
          <a:solidFill>
            <a:schemeClr val="tx1"/>
          </a:solidFill>
          <a:effectLst/>
          <a:latin typeface="Tahoma" charset="0"/>
          <a:cs typeface="Tahoma" charset="0"/>
        </a:defRPr>
      </a:lvl4pPr>
      <a:lvl5pPr marL="1595438" indent="-160338" algn="l" rtl="0" fontAlgn="base">
        <a:spcBef>
          <a:spcPts val="600"/>
        </a:spcBef>
        <a:spcAft>
          <a:spcPct val="0"/>
        </a:spcAft>
        <a:buChar char="»"/>
        <a:defRPr sz="1600" b="1">
          <a:solidFill>
            <a:schemeClr val="tx1"/>
          </a:solidFill>
          <a:effectLst/>
          <a:latin typeface="+mn-lt"/>
          <a:cs typeface="Tahoma" charset="0"/>
        </a:defRPr>
      </a:lvl5pPr>
      <a:lvl6pPr marL="2052638" indent="-160338" algn="l" rtl="0" fontAlgn="base">
        <a:spcBef>
          <a:spcPct val="20000"/>
        </a:spcBef>
        <a:spcAft>
          <a:spcPct val="0"/>
        </a:spcAft>
        <a:buChar char="»"/>
        <a:defRPr sz="1600" b="1">
          <a:solidFill>
            <a:schemeClr val="tx1"/>
          </a:solidFill>
          <a:latin typeface="+mn-lt"/>
          <a:cs typeface="Tahoma" charset="0"/>
        </a:defRPr>
      </a:lvl6pPr>
      <a:lvl7pPr marL="2509838" indent="-160338" algn="l" rtl="0" fontAlgn="base">
        <a:spcBef>
          <a:spcPct val="20000"/>
        </a:spcBef>
        <a:spcAft>
          <a:spcPct val="0"/>
        </a:spcAft>
        <a:buChar char="»"/>
        <a:defRPr sz="1600" b="1">
          <a:solidFill>
            <a:schemeClr val="tx1"/>
          </a:solidFill>
          <a:latin typeface="+mn-lt"/>
          <a:cs typeface="Tahoma" charset="0"/>
        </a:defRPr>
      </a:lvl7pPr>
      <a:lvl8pPr marL="2967038" indent="-160338" algn="l" rtl="0" fontAlgn="base">
        <a:spcBef>
          <a:spcPct val="20000"/>
        </a:spcBef>
        <a:spcAft>
          <a:spcPct val="0"/>
        </a:spcAft>
        <a:buChar char="»"/>
        <a:defRPr sz="1600" b="1">
          <a:solidFill>
            <a:schemeClr val="tx1"/>
          </a:solidFill>
          <a:latin typeface="+mn-lt"/>
          <a:cs typeface="Tahoma" charset="0"/>
        </a:defRPr>
      </a:lvl8pPr>
      <a:lvl9pPr marL="3424238" indent="-160338" algn="l" rtl="0" fontAlgn="base">
        <a:spcBef>
          <a:spcPct val="20000"/>
        </a:spcBef>
        <a:spcAft>
          <a:spcPct val="0"/>
        </a:spcAft>
        <a:buChar char="»"/>
        <a:defRPr sz="1600" b="1">
          <a:solidFill>
            <a:schemeClr val="tx1"/>
          </a:solidFill>
          <a:latin typeface="+mn-lt"/>
          <a:cs typeface="Tahoma"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cut thruBlk="1"/>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8546" name="Rectangle 2"/>
          <p:cNvSpPr>
            <a:spLocks noGrp="1" noChangeArrowheads="1"/>
          </p:cNvSpPr>
          <p:nvPr>
            <p:ph type="title"/>
          </p:nvPr>
        </p:nvSpPr>
        <p:spPr/>
        <p:txBody>
          <a:bodyPr/>
          <a:lstStyle/>
          <a:p>
            <a:r>
              <a:rPr lang="en-US" dirty="0"/>
              <a:t>The Organization’s Environments</a:t>
            </a:r>
          </a:p>
        </p:txBody>
      </p:sp>
      <p:sp>
        <p:nvSpPr>
          <p:cNvPr id="2028547" name="Rectangle 3"/>
          <p:cNvSpPr>
            <a:spLocks noGrp="1" noChangeArrowheads="1"/>
          </p:cNvSpPr>
          <p:nvPr>
            <p:ph type="body" idx="1"/>
          </p:nvPr>
        </p:nvSpPr>
        <p:spPr/>
        <p:txBody>
          <a:bodyPr/>
          <a:lstStyle/>
          <a:p>
            <a:pPr>
              <a:lnSpc>
                <a:spcPct val="90000"/>
              </a:lnSpc>
              <a:spcBef>
                <a:spcPct val="40000"/>
              </a:spcBef>
            </a:pPr>
            <a:r>
              <a:rPr lang="en-US" dirty="0"/>
              <a:t>External Environment</a:t>
            </a:r>
          </a:p>
          <a:p>
            <a:pPr marL="568325" lvl="1" indent="-231775">
              <a:lnSpc>
                <a:spcPct val="90000"/>
              </a:lnSpc>
              <a:spcBef>
                <a:spcPct val="40000"/>
              </a:spcBef>
            </a:pPr>
            <a:r>
              <a:rPr lang="en-US" b="1" dirty="0"/>
              <a:t>General environment</a:t>
            </a:r>
            <a:r>
              <a:rPr lang="en-US" dirty="0"/>
              <a:t> is a set of broad dimensions and forces in an organization’s surroundings that determine its overall context</a:t>
            </a:r>
          </a:p>
          <a:p>
            <a:pPr marL="568325" lvl="1" indent="-231775">
              <a:lnSpc>
                <a:spcPct val="90000"/>
              </a:lnSpc>
              <a:spcBef>
                <a:spcPct val="40000"/>
              </a:spcBef>
            </a:pPr>
            <a:r>
              <a:rPr lang="en-US" b="1" dirty="0"/>
              <a:t>Task environment</a:t>
            </a:r>
            <a:r>
              <a:rPr lang="en-US" dirty="0"/>
              <a:t> is composed of specific groups and organizations that affect the firm.</a:t>
            </a:r>
          </a:p>
          <a:p>
            <a:pPr>
              <a:lnSpc>
                <a:spcPct val="90000"/>
              </a:lnSpc>
              <a:spcBef>
                <a:spcPct val="40000"/>
              </a:spcBef>
            </a:pPr>
            <a:r>
              <a:rPr lang="en-US" dirty="0"/>
              <a:t>Internal Environment</a:t>
            </a:r>
          </a:p>
          <a:p>
            <a:pPr marL="568325" lvl="1" indent="-231775">
              <a:lnSpc>
                <a:spcPct val="90000"/>
              </a:lnSpc>
              <a:spcBef>
                <a:spcPct val="40000"/>
              </a:spcBef>
            </a:pPr>
            <a:r>
              <a:rPr lang="en-US" dirty="0"/>
              <a:t>Conditions and forces within an organization.</a:t>
            </a:r>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10</a:t>
            </a:fld>
            <a:endParaRPr lang="en-US" dirty="0"/>
          </a:p>
        </p:txBody>
      </p:sp>
    </p:spTree>
    <p:extLst>
      <p:ext uri="{BB962C8B-B14F-4D97-AF65-F5344CB8AC3E}">
        <p14:creationId xmlns:p14="http://schemas.microsoft.com/office/powerpoint/2010/main" val="2630072812"/>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28547">
                                            <p:txEl>
                                              <p:pRg st="0" end="0"/>
                                            </p:txEl>
                                          </p:spTgt>
                                        </p:tgtEl>
                                        <p:attrNameLst>
                                          <p:attrName>style.visibility</p:attrName>
                                        </p:attrNameLst>
                                      </p:cBhvr>
                                      <p:to>
                                        <p:strVal val="visible"/>
                                      </p:to>
                                    </p:set>
                                    <p:animEffect transition="in" filter="strips(downRight)">
                                      <p:cBhvr>
                                        <p:cTn id="7" dur="500"/>
                                        <p:tgtEl>
                                          <p:spTgt spid="202854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028547">
                                            <p:txEl>
                                              <p:pRg st="1" end="1"/>
                                            </p:txEl>
                                          </p:spTgt>
                                        </p:tgtEl>
                                        <p:attrNameLst>
                                          <p:attrName>style.visibility</p:attrName>
                                        </p:attrNameLst>
                                      </p:cBhvr>
                                      <p:to>
                                        <p:strVal val="visible"/>
                                      </p:to>
                                    </p:set>
                                    <p:animEffect transition="in" filter="strips(downRight)">
                                      <p:cBhvr>
                                        <p:cTn id="10" dur="500"/>
                                        <p:tgtEl>
                                          <p:spTgt spid="2028547">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028547">
                                            <p:txEl>
                                              <p:pRg st="2" end="2"/>
                                            </p:txEl>
                                          </p:spTgt>
                                        </p:tgtEl>
                                        <p:attrNameLst>
                                          <p:attrName>style.visibility</p:attrName>
                                        </p:attrNameLst>
                                      </p:cBhvr>
                                      <p:to>
                                        <p:strVal val="visible"/>
                                      </p:to>
                                    </p:set>
                                    <p:animEffect transition="in" filter="strips(downRight)">
                                      <p:cBhvr>
                                        <p:cTn id="13" dur="500"/>
                                        <p:tgtEl>
                                          <p:spTgt spid="20285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028547">
                                            <p:txEl>
                                              <p:pRg st="3" end="3"/>
                                            </p:txEl>
                                          </p:spTgt>
                                        </p:tgtEl>
                                        <p:attrNameLst>
                                          <p:attrName>style.visibility</p:attrName>
                                        </p:attrNameLst>
                                      </p:cBhvr>
                                      <p:to>
                                        <p:strVal val="visible"/>
                                      </p:to>
                                    </p:set>
                                    <p:animEffect transition="in" filter="strips(downRight)">
                                      <p:cBhvr>
                                        <p:cTn id="18" dur="500"/>
                                        <p:tgtEl>
                                          <p:spTgt spid="2028547">
                                            <p:txEl>
                                              <p:pRg st="3" end="3"/>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2028547">
                                            <p:txEl>
                                              <p:pRg st="4" end="4"/>
                                            </p:txEl>
                                          </p:spTgt>
                                        </p:tgtEl>
                                        <p:attrNameLst>
                                          <p:attrName>style.visibility</p:attrName>
                                        </p:attrNameLst>
                                      </p:cBhvr>
                                      <p:to>
                                        <p:strVal val="visible"/>
                                      </p:to>
                                    </p:set>
                                    <p:animEffect transition="in" filter="strips(downRight)">
                                      <p:cBhvr>
                                        <p:cTn id="21" dur="500"/>
                                        <p:tgtEl>
                                          <p:spTgt spid="2028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5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0595" name="Group 3"/>
          <p:cNvGrpSpPr>
            <a:grpSpLocks/>
          </p:cNvGrpSpPr>
          <p:nvPr/>
        </p:nvGrpSpPr>
        <p:grpSpPr bwMode="auto">
          <a:xfrm>
            <a:off x="640123" y="925471"/>
            <a:ext cx="8046632" cy="5429577"/>
            <a:chOff x="672" y="800"/>
            <a:chExt cx="4416" cy="3312"/>
          </a:xfrm>
        </p:grpSpPr>
        <p:sp>
          <p:nvSpPr>
            <p:cNvPr id="2030596" name="Rectangle 4"/>
            <p:cNvSpPr>
              <a:spLocks noChangeArrowheads="1"/>
            </p:cNvSpPr>
            <p:nvPr/>
          </p:nvSpPr>
          <p:spPr bwMode="auto">
            <a:xfrm>
              <a:off x="672" y="800"/>
              <a:ext cx="4416" cy="331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030597" name="Group 5"/>
            <p:cNvGrpSpPr>
              <a:grpSpLocks/>
            </p:cNvGrpSpPr>
            <p:nvPr/>
          </p:nvGrpSpPr>
          <p:grpSpPr bwMode="auto">
            <a:xfrm>
              <a:off x="1910" y="888"/>
              <a:ext cx="3082" cy="3080"/>
              <a:chOff x="1338" y="760"/>
              <a:chExt cx="3082" cy="3080"/>
            </a:xfrm>
          </p:grpSpPr>
          <p:sp>
            <p:nvSpPr>
              <p:cNvPr id="2030598" name="Oval 6"/>
              <p:cNvSpPr>
                <a:spLocks noChangeArrowheads="1"/>
              </p:cNvSpPr>
              <p:nvPr/>
            </p:nvSpPr>
            <p:spPr bwMode="blackWhite">
              <a:xfrm>
                <a:off x="1376" y="797"/>
                <a:ext cx="3044" cy="3043"/>
              </a:xfrm>
              <a:prstGeom prst="ellipse">
                <a:avLst/>
              </a:prstGeom>
              <a:solidFill>
                <a:srgbClr val="B3AA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0599" name="Oval 7"/>
              <p:cNvSpPr>
                <a:spLocks noChangeArrowheads="1"/>
              </p:cNvSpPr>
              <p:nvPr/>
            </p:nvSpPr>
            <p:spPr bwMode="blackWhite">
              <a:xfrm>
                <a:off x="1338" y="760"/>
                <a:ext cx="3044" cy="3042"/>
              </a:xfrm>
              <a:prstGeom prst="ellipse">
                <a:avLst/>
              </a:prstGeom>
              <a:solidFill>
                <a:srgbClr val="FFF2AE"/>
              </a:solidFill>
              <a:ln>
                <a:noFill/>
              </a:ln>
              <a:extLst>
                <a:ext uri="{91240B29-F687-4F45-9708-019B960494DF}">
                  <a14:hiddenLine xmlns:a14="http://schemas.microsoft.com/office/drawing/2010/main" w="3175">
                    <a:solidFill>
                      <a:srgbClr val="FFF2AE"/>
                    </a:solidFill>
                    <a:round/>
                    <a:headEnd/>
                    <a:tailEnd/>
                  </a14:hiddenLine>
                </a:ext>
              </a:extLst>
            </p:spPr>
            <p:txBody>
              <a:bodyPr/>
              <a:lstStyle/>
              <a:p>
                <a:endParaRPr lang="en-US" b="1">
                  <a:latin typeface="Arial" charset="0"/>
                </a:endParaRPr>
              </a:p>
            </p:txBody>
          </p:sp>
          <p:sp>
            <p:nvSpPr>
              <p:cNvPr id="2030600" name="Line 8"/>
              <p:cNvSpPr>
                <a:spLocks noChangeShapeType="1"/>
              </p:cNvSpPr>
              <p:nvPr/>
            </p:nvSpPr>
            <p:spPr bwMode="blackWhite">
              <a:xfrm flipV="1">
                <a:off x="2860" y="760"/>
                <a:ext cx="1" cy="152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7E9E90"/>
                    </a:solidFill>
                    <a:round/>
                    <a:headEnd/>
                    <a:tailEnd/>
                  </a14:hiddenLine>
                </a:ext>
              </a:extLst>
            </p:spPr>
            <p:txBody>
              <a:bodyPr/>
              <a:lstStyle/>
              <a:p>
                <a:endParaRPr lang="en-US"/>
              </a:p>
            </p:txBody>
          </p:sp>
          <p:sp>
            <p:nvSpPr>
              <p:cNvPr id="2030601" name="Line 9"/>
              <p:cNvSpPr>
                <a:spLocks noChangeShapeType="1"/>
              </p:cNvSpPr>
              <p:nvPr/>
            </p:nvSpPr>
            <p:spPr bwMode="blackWhite">
              <a:xfrm flipH="1" flipV="1">
                <a:off x="1414" y="1812"/>
                <a:ext cx="1446" cy="46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7E9E90"/>
                    </a:solidFill>
                    <a:round/>
                    <a:headEnd/>
                    <a:tailEnd/>
                  </a14:hiddenLine>
                </a:ext>
              </a:extLst>
            </p:spPr>
            <p:txBody>
              <a:bodyPr/>
              <a:lstStyle/>
              <a:p>
                <a:endParaRPr lang="en-US"/>
              </a:p>
            </p:txBody>
          </p:sp>
          <p:sp>
            <p:nvSpPr>
              <p:cNvPr id="2030602" name="Line 10"/>
              <p:cNvSpPr>
                <a:spLocks noChangeShapeType="1"/>
              </p:cNvSpPr>
              <p:nvPr/>
            </p:nvSpPr>
            <p:spPr bwMode="blackWhite">
              <a:xfrm flipH="1">
                <a:off x="1967" y="2281"/>
                <a:ext cx="893" cy="12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7E9E90"/>
                    </a:solidFill>
                    <a:round/>
                    <a:headEnd/>
                    <a:tailEnd/>
                  </a14:hiddenLine>
                </a:ext>
              </a:extLst>
            </p:spPr>
            <p:txBody>
              <a:bodyPr/>
              <a:lstStyle/>
              <a:p>
                <a:endParaRPr lang="en-US"/>
              </a:p>
            </p:txBody>
          </p:sp>
          <p:sp>
            <p:nvSpPr>
              <p:cNvPr id="2030603" name="Line 11"/>
              <p:cNvSpPr>
                <a:spLocks noChangeShapeType="1"/>
              </p:cNvSpPr>
              <p:nvPr/>
            </p:nvSpPr>
            <p:spPr bwMode="blackWhite">
              <a:xfrm>
                <a:off x="2860" y="2281"/>
                <a:ext cx="897" cy="12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7E9E90"/>
                    </a:solidFill>
                    <a:round/>
                    <a:headEnd/>
                    <a:tailEnd/>
                  </a14:hiddenLine>
                </a:ext>
              </a:extLst>
            </p:spPr>
            <p:txBody>
              <a:bodyPr/>
              <a:lstStyle/>
              <a:p>
                <a:endParaRPr lang="en-US"/>
              </a:p>
            </p:txBody>
          </p:sp>
          <p:sp>
            <p:nvSpPr>
              <p:cNvPr id="2030604" name="Line 12"/>
              <p:cNvSpPr>
                <a:spLocks noChangeShapeType="1"/>
              </p:cNvSpPr>
              <p:nvPr/>
            </p:nvSpPr>
            <p:spPr bwMode="blackWhite">
              <a:xfrm flipV="1">
                <a:off x="2860" y="1812"/>
                <a:ext cx="1449" cy="46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7E9E90"/>
                    </a:solidFill>
                    <a:round/>
                    <a:headEnd/>
                    <a:tailEnd/>
                  </a14:hiddenLine>
                </a:ext>
              </a:extLst>
            </p:spPr>
            <p:txBody>
              <a:bodyPr/>
              <a:lstStyle/>
              <a:p>
                <a:endParaRPr lang="en-US"/>
              </a:p>
            </p:txBody>
          </p:sp>
          <p:sp>
            <p:nvSpPr>
              <p:cNvPr id="2030605" name="Oval 13"/>
              <p:cNvSpPr>
                <a:spLocks noChangeArrowheads="1"/>
              </p:cNvSpPr>
              <p:nvPr/>
            </p:nvSpPr>
            <p:spPr bwMode="blackWhite">
              <a:xfrm>
                <a:off x="1945" y="1366"/>
                <a:ext cx="1890" cy="1889"/>
              </a:xfrm>
              <a:prstGeom prst="ellipse">
                <a:avLst/>
              </a:prstGeom>
              <a:solidFill>
                <a:srgbClr val="7E9E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0606" name="Oval 14"/>
              <p:cNvSpPr>
                <a:spLocks noChangeArrowheads="1"/>
              </p:cNvSpPr>
              <p:nvPr/>
            </p:nvSpPr>
            <p:spPr bwMode="blackWhite">
              <a:xfrm>
                <a:off x="1917" y="1338"/>
                <a:ext cx="1889" cy="1888"/>
              </a:xfrm>
              <a:prstGeom prst="ellipse">
                <a:avLst/>
              </a:prstGeom>
              <a:solidFill>
                <a:srgbClr val="B3E2CD"/>
              </a:solidFill>
              <a:ln>
                <a:noFill/>
              </a:ln>
              <a:extLst>
                <a:ext uri="{91240B29-F687-4F45-9708-019B960494DF}">
                  <a14:hiddenLine xmlns:a14="http://schemas.microsoft.com/office/drawing/2010/main" w="3175">
                    <a:solidFill>
                      <a:srgbClr val="B3E2CD"/>
                    </a:solidFill>
                    <a:round/>
                    <a:headEnd/>
                    <a:tailEnd/>
                  </a14:hiddenLine>
                </a:ext>
              </a:extLst>
            </p:spPr>
            <p:txBody>
              <a:bodyPr/>
              <a:lstStyle/>
              <a:p>
                <a:endParaRPr lang="en-US"/>
              </a:p>
            </p:txBody>
          </p:sp>
          <p:sp>
            <p:nvSpPr>
              <p:cNvPr id="2030607" name="Line 15"/>
              <p:cNvSpPr>
                <a:spLocks noChangeShapeType="1"/>
              </p:cNvSpPr>
              <p:nvPr/>
            </p:nvSpPr>
            <p:spPr bwMode="blackWhite">
              <a:xfrm>
                <a:off x="2860" y="2281"/>
                <a:ext cx="1" cy="94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B1634C"/>
                    </a:solidFill>
                    <a:round/>
                    <a:headEnd/>
                    <a:tailEnd/>
                  </a14:hiddenLine>
                </a:ext>
              </a:extLst>
            </p:spPr>
            <p:txBody>
              <a:bodyPr/>
              <a:lstStyle/>
              <a:p>
                <a:endParaRPr lang="en-US"/>
              </a:p>
            </p:txBody>
          </p:sp>
          <p:sp>
            <p:nvSpPr>
              <p:cNvPr id="2030608" name="Line 16"/>
              <p:cNvSpPr>
                <a:spLocks noChangeShapeType="1"/>
              </p:cNvSpPr>
              <p:nvPr/>
            </p:nvSpPr>
            <p:spPr bwMode="blackWhite">
              <a:xfrm>
                <a:off x="2860" y="2281"/>
                <a:ext cx="899" cy="29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B1634C"/>
                    </a:solidFill>
                    <a:round/>
                    <a:headEnd/>
                    <a:tailEnd/>
                  </a14:hiddenLine>
                </a:ext>
              </a:extLst>
            </p:spPr>
            <p:txBody>
              <a:bodyPr/>
              <a:lstStyle/>
              <a:p>
                <a:endParaRPr lang="en-US"/>
              </a:p>
            </p:txBody>
          </p:sp>
          <p:sp>
            <p:nvSpPr>
              <p:cNvPr id="2030609" name="Line 17"/>
              <p:cNvSpPr>
                <a:spLocks noChangeShapeType="1"/>
              </p:cNvSpPr>
              <p:nvPr/>
            </p:nvSpPr>
            <p:spPr bwMode="blackWhite">
              <a:xfrm flipV="1">
                <a:off x="2860" y="1518"/>
                <a:ext cx="558" cy="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B1634C"/>
                    </a:solidFill>
                    <a:round/>
                    <a:headEnd/>
                    <a:tailEnd/>
                  </a14:hiddenLine>
                </a:ext>
              </a:extLst>
            </p:spPr>
            <p:txBody>
              <a:bodyPr/>
              <a:lstStyle/>
              <a:p>
                <a:endParaRPr lang="en-US"/>
              </a:p>
            </p:txBody>
          </p:sp>
          <p:sp>
            <p:nvSpPr>
              <p:cNvPr id="2030610" name="Line 18"/>
              <p:cNvSpPr>
                <a:spLocks noChangeShapeType="1"/>
              </p:cNvSpPr>
              <p:nvPr/>
            </p:nvSpPr>
            <p:spPr bwMode="blackWhite">
              <a:xfrm flipH="1" flipV="1">
                <a:off x="2306" y="1518"/>
                <a:ext cx="554" cy="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B1634C"/>
                    </a:solidFill>
                    <a:round/>
                    <a:headEnd/>
                    <a:tailEnd/>
                  </a14:hiddenLine>
                </a:ext>
              </a:extLst>
            </p:spPr>
            <p:txBody>
              <a:bodyPr/>
              <a:lstStyle/>
              <a:p>
                <a:endParaRPr lang="en-US"/>
              </a:p>
            </p:txBody>
          </p:sp>
          <p:sp>
            <p:nvSpPr>
              <p:cNvPr id="2030611" name="Line 19"/>
              <p:cNvSpPr>
                <a:spLocks noChangeShapeType="1"/>
              </p:cNvSpPr>
              <p:nvPr/>
            </p:nvSpPr>
            <p:spPr bwMode="blackWhite">
              <a:xfrm flipH="1">
                <a:off x="1962" y="2281"/>
                <a:ext cx="898" cy="29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1113">
                    <a:solidFill>
                      <a:srgbClr val="B1634C"/>
                    </a:solidFill>
                    <a:round/>
                    <a:headEnd/>
                    <a:tailEnd/>
                  </a14:hiddenLine>
                </a:ext>
              </a:extLst>
            </p:spPr>
            <p:txBody>
              <a:bodyPr/>
              <a:lstStyle/>
              <a:p>
                <a:endParaRPr lang="en-US"/>
              </a:p>
            </p:txBody>
          </p:sp>
          <p:sp>
            <p:nvSpPr>
              <p:cNvPr id="2030612" name="Oval 20"/>
              <p:cNvSpPr>
                <a:spLocks noChangeArrowheads="1"/>
              </p:cNvSpPr>
              <p:nvPr/>
            </p:nvSpPr>
            <p:spPr bwMode="blackWhite">
              <a:xfrm>
                <a:off x="2429" y="1850"/>
                <a:ext cx="920" cy="919"/>
              </a:xfrm>
              <a:prstGeom prst="ellipse">
                <a:avLst/>
              </a:prstGeom>
              <a:solidFill>
                <a:srgbClr val="B163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0613" name="Oval 21"/>
              <p:cNvSpPr>
                <a:spLocks noChangeArrowheads="1"/>
              </p:cNvSpPr>
              <p:nvPr/>
            </p:nvSpPr>
            <p:spPr bwMode="blackWhite">
              <a:xfrm>
                <a:off x="2400" y="1821"/>
                <a:ext cx="920" cy="919"/>
              </a:xfrm>
              <a:prstGeom prst="ellipse">
                <a:avLst/>
              </a:prstGeom>
              <a:solidFill>
                <a:srgbClr val="FB8D6C"/>
              </a:solidFill>
              <a:ln>
                <a:noFill/>
              </a:ln>
              <a:extLst>
                <a:ext uri="{91240B29-F687-4F45-9708-019B960494DF}">
                  <a14:hiddenLine xmlns:a14="http://schemas.microsoft.com/office/drawing/2010/main" w="3175">
                    <a:solidFill>
                      <a:srgbClr val="FB8D6C"/>
                    </a:solidFill>
                    <a:round/>
                    <a:headEnd/>
                    <a:tailEnd/>
                  </a14:hiddenLine>
                </a:ext>
              </a:extLst>
            </p:spPr>
            <p:txBody>
              <a:bodyPr/>
              <a:lstStyle/>
              <a:p>
                <a:endParaRPr lang="en-US"/>
              </a:p>
            </p:txBody>
          </p:sp>
          <p:sp>
            <p:nvSpPr>
              <p:cNvPr id="2030614" name="Rectangle 22"/>
              <p:cNvSpPr>
                <a:spLocks noChangeArrowheads="1"/>
              </p:cNvSpPr>
              <p:nvPr/>
            </p:nvSpPr>
            <p:spPr bwMode="blackWhite">
              <a:xfrm>
                <a:off x="2701" y="1915"/>
                <a:ext cx="31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000000"/>
                    </a:solidFill>
                    <a:latin typeface="Arial" charset="0"/>
                  </a:rPr>
                  <a:t>Owners</a:t>
                </a:r>
                <a:endParaRPr lang="en-US" b="1" dirty="0">
                  <a:latin typeface="Arial" charset="0"/>
                </a:endParaRPr>
              </a:p>
            </p:txBody>
          </p:sp>
          <p:sp>
            <p:nvSpPr>
              <p:cNvPr id="2030615" name="Rectangle 23"/>
              <p:cNvSpPr>
                <a:spLocks noChangeArrowheads="1"/>
              </p:cNvSpPr>
              <p:nvPr/>
            </p:nvSpPr>
            <p:spPr bwMode="blackWhite">
              <a:xfrm>
                <a:off x="2640" y="2053"/>
                <a:ext cx="4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000000"/>
                    </a:solidFill>
                    <a:latin typeface="Arial" charset="0"/>
                  </a:rPr>
                  <a:t>Employees</a:t>
                </a:r>
                <a:endParaRPr lang="en-US" b="1" dirty="0">
                  <a:latin typeface="Arial" charset="0"/>
                </a:endParaRPr>
              </a:p>
            </p:txBody>
          </p:sp>
          <p:sp>
            <p:nvSpPr>
              <p:cNvPr id="2030616" name="Rectangle 24"/>
              <p:cNvSpPr>
                <a:spLocks noChangeArrowheads="1"/>
              </p:cNvSpPr>
              <p:nvPr/>
            </p:nvSpPr>
            <p:spPr bwMode="blackWhite">
              <a:xfrm>
                <a:off x="2429" y="2210"/>
                <a:ext cx="873"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dirty="0">
                    <a:solidFill>
                      <a:srgbClr val="000000"/>
                    </a:solidFill>
                    <a:latin typeface="Arial" charset="0"/>
                  </a:rPr>
                  <a:t>Physical environment</a:t>
                </a:r>
                <a:endParaRPr lang="en-US" b="1" dirty="0">
                  <a:latin typeface="Arial" charset="0"/>
                </a:endParaRPr>
              </a:p>
            </p:txBody>
          </p:sp>
          <p:sp>
            <p:nvSpPr>
              <p:cNvPr id="2030617" name="Rectangle 25"/>
              <p:cNvSpPr>
                <a:spLocks noChangeArrowheads="1"/>
              </p:cNvSpPr>
              <p:nvPr/>
            </p:nvSpPr>
            <p:spPr bwMode="blackWhite">
              <a:xfrm>
                <a:off x="2459" y="2354"/>
                <a:ext cx="87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b="1" dirty="0">
                    <a:solidFill>
                      <a:srgbClr val="000000"/>
                    </a:solidFill>
                    <a:latin typeface="Arial" charset="0"/>
                  </a:rPr>
                  <a:t>Board of directors</a:t>
                </a:r>
                <a:endParaRPr lang="en-US" b="1" dirty="0">
                  <a:latin typeface="Arial" charset="0"/>
                </a:endParaRPr>
              </a:p>
            </p:txBody>
          </p:sp>
          <p:sp>
            <p:nvSpPr>
              <p:cNvPr id="2030618" name="Rectangle 26"/>
              <p:cNvSpPr>
                <a:spLocks noChangeArrowheads="1"/>
              </p:cNvSpPr>
              <p:nvPr/>
            </p:nvSpPr>
            <p:spPr bwMode="blackWhite">
              <a:xfrm>
                <a:off x="2727" y="2500"/>
                <a:ext cx="29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000000"/>
                    </a:solidFill>
                    <a:latin typeface="Arial" charset="0"/>
                  </a:rPr>
                  <a:t>Culture</a:t>
                </a:r>
                <a:endParaRPr lang="en-US" b="1" dirty="0">
                  <a:latin typeface="Arial" charset="0"/>
                </a:endParaRPr>
              </a:p>
            </p:txBody>
          </p:sp>
          <p:sp>
            <p:nvSpPr>
              <p:cNvPr id="2030619" name="Rectangle 27"/>
              <p:cNvSpPr>
                <a:spLocks noChangeArrowheads="1"/>
              </p:cNvSpPr>
              <p:nvPr/>
            </p:nvSpPr>
            <p:spPr bwMode="blackWhite">
              <a:xfrm>
                <a:off x="2633" y="1537"/>
                <a:ext cx="49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latin typeface="Arial" charset="0"/>
                  </a:rPr>
                  <a:t>Competitors</a:t>
                </a:r>
                <a:endParaRPr lang="en-US" b="1">
                  <a:latin typeface="Arial" charset="0"/>
                </a:endParaRPr>
              </a:p>
            </p:txBody>
          </p:sp>
          <p:sp>
            <p:nvSpPr>
              <p:cNvPr id="2030622" name="Rectangle 30"/>
              <p:cNvSpPr>
                <a:spLocks noChangeArrowheads="1"/>
              </p:cNvSpPr>
              <p:nvPr/>
            </p:nvSpPr>
            <p:spPr bwMode="blackWhite">
              <a:xfrm>
                <a:off x="1556" y="2539"/>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latin typeface="Arial" charset="0"/>
                  </a:rPr>
                  <a:t>Political-</a:t>
                </a:r>
                <a:endParaRPr lang="en-US" b="1">
                  <a:latin typeface="Arial" charset="0"/>
                </a:endParaRPr>
              </a:p>
            </p:txBody>
          </p:sp>
          <p:sp>
            <p:nvSpPr>
              <p:cNvPr id="2030623" name="Rectangle 31"/>
              <p:cNvSpPr>
                <a:spLocks noChangeArrowheads="1"/>
              </p:cNvSpPr>
              <p:nvPr/>
            </p:nvSpPr>
            <p:spPr bwMode="blackWhite">
              <a:xfrm>
                <a:off x="1627" y="2644"/>
                <a:ext cx="19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latin typeface="Arial" charset="0"/>
                  </a:rPr>
                  <a:t>legal</a:t>
                </a:r>
                <a:endParaRPr lang="en-US" b="1">
                  <a:latin typeface="Arial" charset="0"/>
                </a:endParaRPr>
              </a:p>
            </p:txBody>
          </p:sp>
          <p:sp>
            <p:nvSpPr>
              <p:cNvPr id="2030624" name="Rectangle 32"/>
              <p:cNvSpPr>
                <a:spLocks noChangeArrowheads="1"/>
              </p:cNvSpPr>
              <p:nvPr/>
            </p:nvSpPr>
            <p:spPr bwMode="blackWhite">
              <a:xfrm>
                <a:off x="1534" y="2748"/>
                <a:ext cx="4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000000"/>
                    </a:solidFill>
                    <a:latin typeface="Arial" charset="0"/>
                  </a:rPr>
                  <a:t>dimension</a:t>
                </a:r>
                <a:endParaRPr lang="en-US" b="1" dirty="0">
                  <a:latin typeface="Arial" charset="0"/>
                </a:endParaRPr>
              </a:p>
            </p:txBody>
          </p:sp>
          <p:sp>
            <p:nvSpPr>
              <p:cNvPr id="2030625" name="Rectangle 33"/>
              <p:cNvSpPr>
                <a:spLocks noChangeArrowheads="1"/>
              </p:cNvSpPr>
              <p:nvPr/>
            </p:nvSpPr>
            <p:spPr bwMode="blackWhite">
              <a:xfrm>
                <a:off x="2559" y="972"/>
                <a:ext cx="56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dirty="0">
                    <a:solidFill>
                      <a:srgbClr val="000000"/>
                    </a:solidFill>
                    <a:latin typeface="Arial" charset="0"/>
                  </a:rPr>
                  <a:t>Technological</a:t>
                </a:r>
                <a:br>
                  <a:rPr lang="en-US" b="1" dirty="0">
                    <a:solidFill>
                      <a:srgbClr val="000000"/>
                    </a:solidFill>
                    <a:latin typeface="Arial" charset="0"/>
                  </a:rPr>
                </a:br>
                <a:r>
                  <a:rPr lang="en-US" b="1" dirty="0">
                    <a:solidFill>
                      <a:srgbClr val="000000"/>
                    </a:solidFill>
                    <a:latin typeface="Arial" charset="0"/>
                  </a:rPr>
                  <a:t>dimension</a:t>
                </a:r>
                <a:endParaRPr lang="en-US" b="1" dirty="0">
                  <a:latin typeface="Arial" charset="0"/>
                </a:endParaRPr>
              </a:p>
            </p:txBody>
          </p:sp>
          <p:sp>
            <p:nvSpPr>
              <p:cNvPr id="2030629" name="Rectangle 37"/>
              <p:cNvSpPr>
                <a:spLocks noChangeArrowheads="1"/>
              </p:cNvSpPr>
              <p:nvPr/>
            </p:nvSpPr>
            <p:spPr bwMode="blackWhite">
              <a:xfrm>
                <a:off x="3851" y="2602"/>
                <a:ext cx="40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000000"/>
                    </a:solidFill>
                    <a:latin typeface="Arial" charset="0"/>
                  </a:rPr>
                  <a:t>Economic</a:t>
                </a:r>
                <a:endParaRPr lang="en-US" b="1" dirty="0">
                  <a:latin typeface="Arial" charset="0"/>
                </a:endParaRPr>
              </a:p>
            </p:txBody>
          </p:sp>
          <p:sp>
            <p:nvSpPr>
              <p:cNvPr id="2030630" name="Rectangle 38"/>
              <p:cNvSpPr>
                <a:spLocks noChangeArrowheads="1"/>
              </p:cNvSpPr>
              <p:nvPr/>
            </p:nvSpPr>
            <p:spPr bwMode="blackWhite">
              <a:xfrm>
                <a:off x="3844" y="2705"/>
                <a:ext cx="423"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000000"/>
                    </a:solidFill>
                    <a:latin typeface="Arial" charset="0"/>
                  </a:rPr>
                  <a:t>dimension</a:t>
                </a:r>
                <a:endParaRPr lang="en-US" b="1" dirty="0">
                  <a:latin typeface="Arial" charset="0"/>
                </a:endParaRPr>
              </a:p>
            </p:txBody>
          </p:sp>
          <p:sp>
            <p:nvSpPr>
              <p:cNvPr id="2030631" name="Rectangle 39"/>
              <p:cNvSpPr>
                <a:spLocks noChangeArrowheads="1"/>
              </p:cNvSpPr>
              <p:nvPr/>
            </p:nvSpPr>
            <p:spPr bwMode="blackWhite">
              <a:xfrm>
                <a:off x="1971" y="2030"/>
                <a:ext cx="44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dirty="0">
                    <a:solidFill>
                      <a:srgbClr val="000000"/>
                    </a:solidFill>
                    <a:latin typeface="Arial" charset="0"/>
                  </a:rPr>
                  <a:t>Regulators</a:t>
                </a:r>
                <a:endParaRPr lang="en-US" b="1" dirty="0">
                  <a:latin typeface="Arial" charset="0"/>
                </a:endParaRPr>
              </a:p>
            </p:txBody>
          </p:sp>
          <p:sp>
            <p:nvSpPr>
              <p:cNvPr id="2030632" name="Rectangle 40"/>
              <p:cNvSpPr>
                <a:spLocks noChangeArrowheads="1"/>
              </p:cNvSpPr>
              <p:nvPr/>
            </p:nvSpPr>
            <p:spPr bwMode="blackWhite">
              <a:xfrm>
                <a:off x="3332" y="2030"/>
                <a:ext cx="44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latin typeface="Arial" charset="0"/>
                  </a:rPr>
                  <a:t>Customers</a:t>
                </a:r>
                <a:endParaRPr lang="en-US" b="1">
                  <a:latin typeface="Arial" charset="0"/>
                </a:endParaRPr>
              </a:p>
            </p:txBody>
          </p:sp>
          <p:sp>
            <p:nvSpPr>
              <p:cNvPr id="2030633" name="Rectangle 41"/>
              <p:cNvSpPr>
                <a:spLocks noChangeArrowheads="1"/>
              </p:cNvSpPr>
              <p:nvPr/>
            </p:nvSpPr>
            <p:spPr bwMode="blackWhite">
              <a:xfrm>
                <a:off x="2253" y="2734"/>
                <a:ext cx="361"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latin typeface="Arial" charset="0"/>
                  </a:rPr>
                  <a:t>Strategic</a:t>
                </a:r>
                <a:endParaRPr lang="en-US" b="1">
                  <a:latin typeface="Arial" charset="0"/>
                </a:endParaRPr>
              </a:p>
            </p:txBody>
          </p:sp>
          <p:sp>
            <p:nvSpPr>
              <p:cNvPr id="2030634" name="Rectangle 42"/>
              <p:cNvSpPr>
                <a:spLocks noChangeArrowheads="1"/>
              </p:cNvSpPr>
              <p:nvPr/>
            </p:nvSpPr>
            <p:spPr bwMode="blackWhite">
              <a:xfrm>
                <a:off x="2265" y="2838"/>
                <a:ext cx="33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latin typeface="Arial" charset="0"/>
                  </a:rPr>
                  <a:t>partners</a:t>
                </a:r>
                <a:endParaRPr lang="en-US" b="1">
                  <a:latin typeface="Arial" charset="0"/>
                </a:endParaRPr>
              </a:p>
            </p:txBody>
          </p:sp>
          <p:sp>
            <p:nvSpPr>
              <p:cNvPr id="2030635" name="Rectangle 43"/>
              <p:cNvSpPr>
                <a:spLocks noChangeArrowheads="1"/>
              </p:cNvSpPr>
              <p:nvPr/>
            </p:nvSpPr>
            <p:spPr bwMode="blackWhite">
              <a:xfrm>
                <a:off x="3125" y="2767"/>
                <a:ext cx="3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000000"/>
                    </a:solidFill>
                    <a:latin typeface="Arial" charset="0"/>
                  </a:rPr>
                  <a:t>Suppliers</a:t>
                </a:r>
                <a:endParaRPr lang="en-US" b="1">
                  <a:latin typeface="Arial" charset="0"/>
                </a:endParaRPr>
              </a:p>
            </p:txBody>
          </p:sp>
        </p:grpSp>
        <p:grpSp>
          <p:nvGrpSpPr>
            <p:cNvPr id="2030636" name="Group 44"/>
            <p:cNvGrpSpPr>
              <a:grpSpLocks/>
            </p:cNvGrpSpPr>
            <p:nvPr/>
          </p:nvGrpSpPr>
          <p:grpSpPr bwMode="auto">
            <a:xfrm>
              <a:off x="768" y="3632"/>
              <a:ext cx="1879" cy="459"/>
              <a:chOff x="336" y="3552"/>
              <a:chExt cx="1849" cy="459"/>
            </a:xfrm>
          </p:grpSpPr>
          <p:sp>
            <p:nvSpPr>
              <p:cNvPr id="2030637" name="Rectangle 45"/>
              <p:cNvSpPr>
                <a:spLocks noChangeArrowheads="1"/>
              </p:cNvSpPr>
              <p:nvPr/>
            </p:nvSpPr>
            <p:spPr bwMode="auto">
              <a:xfrm>
                <a:off x="502" y="3552"/>
                <a:ext cx="99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dirty="0">
                    <a:solidFill>
                      <a:srgbClr val="000000"/>
                    </a:solidFill>
                    <a:latin typeface="Arial" charset="0"/>
                  </a:rPr>
                  <a:t>Internal environment</a:t>
                </a:r>
                <a:endParaRPr lang="en-US" sz="1200" b="1" dirty="0">
                  <a:latin typeface="Arial" charset="0"/>
                </a:endParaRPr>
              </a:p>
            </p:txBody>
          </p:sp>
          <p:sp>
            <p:nvSpPr>
              <p:cNvPr id="2030638" name="Rectangle 46"/>
              <p:cNvSpPr>
                <a:spLocks noChangeArrowheads="1"/>
              </p:cNvSpPr>
              <p:nvPr/>
            </p:nvSpPr>
            <p:spPr bwMode="auto">
              <a:xfrm>
                <a:off x="336" y="3554"/>
                <a:ext cx="113" cy="76"/>
              </a:xfrm>
              <a:prstGeom prst="rect">
                <a:avLst/>
              </a:prstGeom>
              <a:solidFill>
                <a:srgbClr val="FB8D6C"/>
              </a:solidFill>
              <a:ln>
                <a:noFill/>
              </a:ln>
              <a:extLst>
                <a:ext uri="{91240B29-F687-4F45-9708-019B960494DF}">
                  <a14:hiddenLine xmlns:a14="http://schemas.microsoft.com/office/drawing/2010/main" w="3175">
                    <a:solidFill>
                      <a:srgbClr val="FB8D6C"/>
                    </a:solidFill>
                    <a:miter lim="800000"/>
                    <a:headEnd/>
                    <a:tailEnd/>
                  </a14:hiddenLine>
                </a:ext>
              </a:extLst>
            </p:spPr>
            <p:txBody>
              <a:bodyPr/>
              <a:lstStyle/>
              <a:p>
                <a:endParaRPr lang="en-US"/>
              </a:p>
            </p:txBody>
          </p:sp>
          <p:sp>
            <p:nvSpPr>
              <p:cNvPr id="2030639" name="Freeform 47"/>
              <p:cNvSpPr>
                <a:spLocks/>
              </p:cNvSpPr>
              <p:nvPr/>
            </p:nvSpPr>
            <p:spPr bwMode="auto">
              <a:xfrm>
                <a:off x="336" y="3630"/>
                <a:ext cx="132" cy="19"/>
              </a:xfrm>
              <a:custGeom>
                <a:avLst/>
                <a:gdLst>
                  <a:gd name="T0" fmla="*/ 132 w 132"/>
                  <a:gd name="T1" fmla="*/ 19 h 19"/>
                  <a:gd name="T2" fmla="*/ 19 w 132"/>
                  <a:gd name="T3" fmla="*/ 19 h 19"/>
                  <a:gd name="T4" fmla="*/ 0 w 132"/>
                  <a:gd name="T5" fmla="*/ 0 h 19"/>
                  <a:gd name="T6" fmla="*/ 113 w 132"/>
                  <a:gd name="T7" fmla="*/ 0 h 19"/>
                  <a:gd name="T8" fmla="*/ 132 w 132"/>
                  <a:gd name="T9" fmla="*/ 19 h 19"/>
                </a:gdLst>
                <a:ahLst/>
                <a:cxnLst>
                  <a:cxn ang="0">
                    <a:pos x="T0" y="T1"/>
                  </a:cxn>
                  <a:cxn ang="0">
                    <a:pos x="T2" y="T3"/>
                  </a:cxn>
                  <a:cxn ang="0">
                    <a:pos x="T4" y="T5"/>
                  </a:cxn>
                  <a:cxn ang="0">
                    <a:pos x="T6" y="T7"/>
                  </a:cxn>
                  <a:cxn ang="0">
                    <a:pos x="T8" y="T9"/>
                  </a:cxn>
                </a:cxnLst>
                <a:rect l="0" t="0" r="r" b="b"/>
                <a:pathLst>
                  <a:path w="132" h="19">
                    <a:moveTo>
                      <a:pt x="132" y="19"/>
                    </a:moveTo>
                    <a:lnTo>
                      <a:pt x="19" y="19"/>
                    </a:lnTo>
                    <a:lnTo>
                      <a:pt x="0" y="0"/>
                    </a:lnTo>
                    <a:lnTo>
                      <a:pt x="113" y="0"/>
                    </a:lnTo>
                    <a:lnTo>
                      <a:pt x="132" y="19"/>
                    </a:lnTo>
                    <a:close/>
                  </a:path>
                </a:pathLst>
              </a:custGeom>
              <a:solidFill>
                <a:srgbClr val="B163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0640" name="Rectangle 48"/>
              <p:cNvSpPr>
                <a:spLocks noChangeArrowheads="1"/>
              </p:cNvSpPr>
              <p:nvPr/>
            </p:nvSpPr>
            <p:spPr bwMode="auto">
              <a:xfrm>
                <a:off x="502" y="3713"/>
                <a:ext cx="85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Task environment</a:t>
                </a:r>
                <a:endParaRPr lang="en-US" sz="1200" b="1">
                  <a:latin typeface="Arial" charset="0"/>
                </a:endParaRPr>
              </a:p>
            </p:txBody>
          </p:sp>
          <p:sp>
            <p:nvSpPr>
              <p:cNvPr id="2030641" name="Rectangle 49"/>
              <p:cNvSpPr>
                <a:spLocks noChangeArrowheads="1"/>
              </p:cNvSpPr>
              <p:nvPr/>
            </p:nvSpPr>
            <p:spPr bwMode="auto">
              <a:xfrm>
                <a:off x="1584" y="3754"/>
                <a:ext cx="60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External</a:t>
                </a:r>
                <a:br>
                  <a:rPr lang="en-US" sz="1200" b="1">
                    <a:solidFill>
                      <a:srgbClr val="000000"/>
                    </a:solidFill>
                    <a:latin typeface="Arial" charset="0"/>
                  </a:rPr>
                </a:br>
                <a:r>
                  <a:rPr lang="en-US" sz="1200" b="1">
                    <a:solidFill>
                      <a:srgbClr val="000000"/>
                    </a:solidFill>
                    <a:latin typeface="Arial" charset="0"/>
                  </a:rPr>
                  <a:t>environment</a:t>
                </a:r>
                <a:endParaRPr lang="en-US" sz="1200" b="1">
                  <a:latin typeface="Arial" charset="0"/>
                </a:endParaRPr>
              </a:p>
            </p:txBody>
          </p:sp>
          <p:sp>
            <p:nvSpPr>
              <p:cNvPr id="2030642" name="Rectangle 50"/>
              <p:cNvSpPr>
                <a:spLocks noChangeArrowheads="1"/>
              </p:cNvSpPr>
              <p:nvPr/>
            </p:nvSpPr>
            <p:spPr bwMode="auto">
              <a:xfrm>
                <a:off x="336" y="3716"/>
                <a:ext cx="113" cy="75"/>
              </a:xfrm>
              <a:prstGeom prst="rect">
                <a:avLst/>
              </a:prstGeom>
              <a:solidFill>
                <a:srgbClr val="B3E2CD"/>
              </a:solidFill>
              <a:ln>
                <a:noFill/>
              </a:ln>
              <a:extLst>
                <a:ext uri="{91240B29-F687-4F45-9708-019B960494DF}">
                  <a14:hiddenLine xmlns:a14="http://schemas.microsoft.com/office/drawing/2010/main" w="3175">
                    <a:solidFill>
                      <a:srgbClr val="B3E2CD"/>
                    </a:solidFill>
                    <a:miter lim="800000"/>
                    <a:headEnd/>
                    <a:tailEnd/>
                  </a14:hiddenLine>
                </a:ext>
              </a:extLst>
            </p:spPr>
            <p:txBody>
              <a:bodyPr/>
              <a:lstStyle/>
              <a:p>
                <a:endParaRPr lang="en-US"/>
              </a:p>
            </p:txBody>
          </p:sp>
          <p:sp>
            <p:nvSpPr>
              <p:cNvPr id="2030643" name="Freeform 51"/>
              <p:cNvSpPr>
                <a:spLocks/>
              </p:cNvSpPr>
              <p:nvPr/>
            </p:nvSpPr>
            <p:spPr bwMode="auto">
              <a:xfrm>
                <a:off x="336" y="3791"/>
                <a:ext cx="132" cy="19"/>
              </a:xfrm>
              <a:custGeom>
                <a:avLst/>
                <a:gdLst>
                  <a:gd name="T0" fmla="*/ 132 w 132"/>
                  <a:gd name="T1" fmla="*/ 19 h 19"/>
                  <a:gd name="T2" fmla="*/ 19 w 132"/>
                  <a:gd name="T3" fmla="*/ 19 h 19"/>
                  <a:gd name="T4" fmla="*/ 0 w 132"/>
                  <a:gd name="T5" fmla="*/ 0 h 19"/>
                  <a:gd name="T6" fmla="*/ 113 w 132"/>
                  <a:gd name="T7" fmla="*/ 0 h 19"/>
                  <a:gd name="T8" fmla="*/ 132 w 132"/>
                  <a:gd name="T9" fmla="*/ 19 h 19"/>
                </a:gdLst>
                <a:ahLst/>
                <a:cxnLst>
                  <a:cxn ang="0">
                    <a:pos x="T0" y="T1"/>
                  </a:cxn>
                  <a:cxn ang="0">
                    <a:pos x="T2" y="T3"/>
                  </a:cxn>
                  <a:cxn ang="0">
                    <a:pos x="T4" y="T5"/>
                  </a:cxn>
                  <a:cxn ang="0">
                    <a:pos x="T6" y="T7"/>
                  </a:cxn>
                  <a:cxn ang="0">
                    <a:pos x="T8" y="T9"/>
                  </a:cxn>
                </a:cxnLst>
                <a:rect l="0" t="0" r="r" b="b"/>
                <a:pathLst>
                  <a:path w="132" h="19">
                    <a:moveTo>
                      <a:pt x="132" y="19"/>
                    </a:moveTo>
                    <a:lnTo>
                      <a:pt x="19" y="19"/>
                    </a:lnTo>
                    <a:lnTo>
                      <a:pt x="0" y="0"/>
                    </a:lnTo>
                    <a:lnTo>
                      <a:pt x="113" y="0"/>
                    </a:lnTo>
                    <a:lnTo>
                      <a:pt x="132" y="19"/>
                    </a:lnTo>
                    <a:close/>
                  </a:path>
                </a:pathLst>
              </a:custGeom>
              <a:solidFill>
                <a:srgbClr val="7E9E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0644" name="Rectangle 52"/>
              <p:cNvSpPr>
                <a:spLocks noChangeArrowheads="1"/>
              </p:cNvSpPr>
              <p:nvPr/>
            </p:nvSpPr>
            <p:spPr bwMode="auto">
              <a:xfrm>
                <a:off x="502" y="3875"/>
                <a:ext cx="100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General environment</a:t>
                </a:r>
                <a:endParaRPr lang="en-US" sz="1200" b="1">
                  <a:latin typeface="Arial" charset="0"/>
                </a:endParaRPr>
              </a:p>
            </p:txBody>
          </p:sp>
          <p:sp>
            <p:nvSpPr>
              <p:cNvPr id="2030645" name="Rectangle 53"/>
              <p:cNvSpPr>
                <a:spLocks noChangeArrowheads="1"/>
              </p:cNvSpPr>
              <p:nvPr/>
            </p:nvSpPr>
            <p:spPr bwMode="auto">
              <a:xfrm>
                <a:off x="336" y="3877"/>
                <a:ext cx="113" cy="76"/>
              </a:xfrm>
              <a:prstGeom prst="rect">
                <a:avLst/>
              </a:prstGeom>
              <a:solidFill>
                <a:srgbClr val="FFF2AE"/>
              </a:solidFill>
              <a:ln>
                <a:noFill/>
              </a:ln>
              <a:extLst>
                <a:ext uri="{91240B29-F687-4F45-9708-019B960494DF}">
                  <a14:hiddenLine xmlns:a14="http://schemas.microsoft.com/office/drawing/2010/main" w="3175">
                    <a:solidFill>
                      <a:srgbClr val="FFF2AE"/>
                    </a:solidFill>
                    <a:miter lim="800000"/>
                    <a:headEnd/>
                    <a:tailEnd/>
                  </a14:hiddenLine>
                </a:ext>
              </a:extLst>
            </p:spPr>
            <p:txBody>
              <a:bodyPr/>
              <a:lstStyle/>
              <a:p>
                <a:endParaRPr lang="en-US"/>
              </a:p>
            </p:txBody>
          </p:sp>
          <p:sp>
            <p:nvSpPr>
              <p:cNvPr id="2030646" name="Freeform 54"/>
              <p:cNvSpPr>
                <a:spLocks/>
              </p:cNvSpPr>
              <p:nvPr/>
            </p:nvSpPr>
            <p:spPr bwMode="auto">
              <a:xfrm>
                <a:off x="336" y="3953"/>
                <a:ext cx="132" cy="18"/>
              </a:xfrm>
              <a:custGeom>
                <a:avLst/>
                <a:gdLst>
                  <a:gd name="T0" fmla="*/ 132 w 132"/>
                  <a:gd name="T1" fmla="*/ 18 h 18"/>
                  <a:gd name="T2" fmla="*/ 19 w 132"/>
                  <a:gd name="T3" fmla="*/ 18 h 18"/>
                  <a:gd name="T4" fmla="*/ 0 w 132"/>
                  <a:gd name="T5" fmla="*/ 0 h 18"/>
                  <a:gd name="T6" fmla="*/ 113 w 132"/>
                  <a:gd name="T7" fmla="*/ 0 h 18"/>
                  <a:gd name="T8" fmla="*/ 132 w 132"/>
                  <a:gd name="T9" fmla="*/ 18 h 18"/>
                </a:gdLst>
                <a:ahLst/>
                <a:cxnLst>
                  <a:cxn ang="0">
                    <a:pos x="T0" y="T1"/>
                  </a:cxn>
                  <a:cxn ang="0">
                    <a:pos x="T2" y="T3"/>
                  </a:cxn>
                  <a:cxn ang="0">
                    <a:pos x="T4" y="T5"/>
                  </a:cxn>
                  <a:cxn ang="0">
                    <a:pos x="T6" y="T7"/>
                  </a:cxn>
                  <a:cxn ang="0">
                    <a:pos x="T8" y="T9"/>
                  </a:cxn>
                </a:cxnLst>
                <a:rect l="0" t="0" r="r" b="b"/>
                <a:pathLst>
                  <a:path w="132" h="18">
                    <a:moveTo>
                      <a:pt x="132" y="18"/>
                    </a:moveTo>
                    <a:lnTo>
                      <a:pt x="19" y="18"/>
                    </a:lnTo>
                    <a:lnTo>
                      <a:pt x="0" y="0"/>
                    </a:lnTo>
                    <a:lnTo>
                      <a:pt x="113" y="0"/>
                    </a:lnTo>
                    <a:lnTo>
                      <a:pt x="132" y="18"/>
                    </a:lnTo>
                    <a:close/>
                  </a:path>
                </a:pathLst>
              </a:custGeom>
              <a:solidFill>
                <a:srgbClr val="B3AA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0647" name="Freeform 55"/>
              <p:cNvSpPr>
                <a:spLocks/>
              </p:cNvSpPr>
              <p:nvPr/>
            </p:nvSpPr>
            <p:spPr bwMode="auto">
              <a:xfrm>
                <a:off x="1467" y="3728"/>
                <a:ext cx="69" cy="256"/>
              </a:xfrm>
              <a:custGeom>
                <a:avLst/>
                <a:gdLst>
                  <a:gd name="T0" fmla="*/ 0 w 29"/>
                  <a:gd name="T1" fmla="*/ 108 h 108"/>
                  <a:gd name="T2" fmla="*/ 15 w 29"/>
                  <a:gd name="T3" fmla="*/ 94 h 108"/>
                  <a:gd name="T4" fmla="*/ 15 w 29"/>
                  <a:gd name="T5" fmla="*/ 68 h 108"/>
                  <a:gd name="T6" fmla="*/ 29 w 29"/>
                  <a:gd name="T7" fmla="*/ 54 h 108"/>
                  <a:gd name="T8" fmla="*/ 15 w 29"/>
                  <a:gd name="T9" fmla="*/ 41 h 108"/>
                  <a:gd name="T10" fmla="*/ 15 w 29"/>
                  <a:gd name="T11" fmla="*/ 15 h 108"/>
                  <a:gd name="T12" fmla="*/ 0 w 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29" h="108">
                    <a:moveTo>
                      <a:pt x="0" y="108"/>
                    </a:moveTo>
                    <a:cubicBezTo>
                      <a:pt x="8" y="108"/>
                      <a:pt x="15" y="102"/>
                      <a:pt x="15" y="94"/>
                    </a:cubicBezTo>
                    <a:cubicBezTo>
                      <a:pt x="15" y="68"/>
                      <a:pt x="15" y="68"/>
                      <a:pt x="15" y="68"/>
                    </a:cubicBezTo>
                    <a:cubicBezTo>
                      <a:pt x="16" y="60"/>
                      <a:pt x="22" y="54"/>
                      <a:pt x="29" y="54"/>
                    </a:cubicBezTo>
                    <a:cubicBezTo>
                      <a:pt x="22" y="54"/>
                      <a:pt x="16" y="49"/>
                      <a:pt x="15" y="41"/>
                    </a:cubicBezTo>
                    <a:cubicBezTo>
                      <a:pt x="15" y="15"/>
                      <a:pt x="15" y="15"/>
                      <a:pt x="15" y="15"/>
                    </a:cubicBezTo>
                    <a:cubicBezTo>
                      <a:pt x="15" y="7"/>
                      <a:pt x="8" y="0"/>
                      <a:pt x="0"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0701">
                    <a:solidFill>
                      <a:srgbClr val="000000"/>
                    </a:solidFill>
                    <a:prstDash val="solid"/>
                    <a:round/>
                    <a:headEnd/>
                    <a:tailEnd/>
                  </a14:hiddenLine>
                </a:ext>
              </a:extLst>
            </p:spPr>
            <p:txBody>
              <a:bodyPr/>
              <a:lstStyle/>
              <a:p>
                <a:endParaRPr lang="en-US"/>
              </a:p>
            </p:txBody>
          </p:sp>
          <p:sp>
            <p:nvSpPr>
              <p:cNvPr id="2030648" name="Freeform 56"/>
              <p:cNvSpPr>
                <a:spLocks/>
              </p:cNvSpPr>
              <p:nvPr/>
            </p:nvSpPr>
            <p:spPr bwMode="auto">
              <a:xfrm>
                <a:off x="449" y="3554"/>
                <a:ext cx="19" cy="95"/>
              </a:xfrm>
              <a:custGeom>
                <a:avLst/>
                <a:gdLst>
                  <a:gd name="T0" fmla="*/ 19 w 19"/>
                  <a:gd name="T1" fmla="*/ 95 h 95"/>
                  <a:gd name="T2" fmla="*/ 19 w 19"/>
                  <a:gd name="T3" fmla="*/ 19 h 95"/>
                  <a:gd name="T4" fmla="*/ 0 w 19"/>
                  <a:gd name="T5" fmla="*/ 0 h 95"/>
                  <a:gd name="T6" fmla="*/ 0 w 19"/>
                  <a:gd name="T7" fmla="*/ 76 h 95"/>
                  <a:gd name="T8" fmla="*/ 19 w 19"/>
                  <a:gd name="T9" fmla="*/ 95 h 95"/>
                </a:gdLst>
                <a:ahLst/>
                <a:cxnLst>
                  <a:cxn ang="0">
                    <a:pos x="T0" y="T1"/>
                  </a:cxn>
                  <a:cxn ang="0">
                    <a:pos x="T2" y="T3"/>
                  </a:cxn>
                  <a:cxn ang="0">
                    <a:pos x="T4" y="T5"/>
                  </a:cxn>
                  <a:cxn ang="0">
                    <a:pos x="T6" y="T7"/>
                  </a:cxn>
                  <a:cxn ang="0">
                    <a:pos x="T8" y="T9"/>
                  </a:cxn>
                </a:cxnLst>
                <a:rect l="0" t="0" r="r" b="b"/>
                <a:pathLst>
                  <a:path w="19" h="95">
                    <a:moveTo>
                      <a:pt x="19" y="95"/>
                    </a:moveTo>
                    <a:lnTo>
                      <a:pt x="19" y="19"/>
                    </a:lnTo>
                    <a:lnTo>
                      <a:pt x="0" y="0"/>
                    </a:lnTo>
                    <a:lnTo>
                      <a:pt x="0" y="76"/>
                    </a:lnTo>
                    <a:lnTo>
                      <a:pt x="19" y="95"/>
                    </a:lnTo>
                    <a:close/>
                  </a:path>
                </a:pathLst>
              </a:custGeom>
              <a:solidFill>
                <a:srgbClr val="D678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0649" name="Freeform 57"/>
              <p:cNvSpPr>
                <a:spLocks/>
              </p:cNvSpPr>
              <p:nvPr/>
            </p:nvSpPr>
            <p:spPr bwMode="auto">
              <a:xfrm>
                <a:off x="449" y="3716"/>
                <a:ext cx="19" cy="94"/>
              </a:xfrm>
              <a:custGeom>
                <a:avLst/>
                <a:gdLst>
                  <a:gd name="T0" fmla="*/ 19 w 19"/>
                  <a:gd name="T1" fmla="*/ 94 h 94"/>
                  <a:gd name="T2" fmla="*/ 19 w 19"/>
                  <a:gd name="T3" fmla="*/ 19 h 94"/>
                  <a:gd name="T4" fmla="*/ 0 w 19"/>
                  <a:gd name="T5" fmla="*/ 0 h 94"/>
                  <a:gd name="T6" fmla="*/ 0 w 19"/>
                  <a:gd name="T7" fmla="*/ 75 h 94"/>
                  <a:gd name="T8" fmla="*/ 19 w 19"/>
                  <a:gd name="T9" fmla="*/ 94 h 94"/>
                </a:gdLst>
                <a:ahLst/>
                <a:cxnLst>
                  <a:cxn ang="0">
                    <a:pos x="T0" y="T1"/>
                  </a:cxn>
                  <a:cxn ang="0">
                    <a:pos x="T2" y="T3"/>
                  </a:cxn>
                  <a:cxn ang="0">
                    <a:pos x="T4" y="T5"/>
                  </a:cxn>
                  <a:cxn ang="0">
                    <a:pos x="T6" y="T7"/>
                  </a:cxn>
                  <a:cxn ang="0">
                    <a:pos x="T8" y="T9"/>
                  </a:cxn>
                </a:cxnLst>
                <a:rect l="0" t="0" r="r" b="b"/>
                <a:pathLst>
                  <a:path w="19" h="94">
                    <a:moveTo>
                      <a:pt x="19" y="94"/>
                    </a:moveTo>
                    <a:lnTo>
                      <a:pt x="19" y="19"/>
                    </a:lnTo>
                    <a:lnTo>
                      <a:pt x="0" y="0"/>
                    </a:lnTo>
                    <a:lnTo>
                      <a:pt x="0" y="75"/>
                    </a:lnTo>
                    <a:lnTo>
                      <a:pt x="19" y="94"/>
                    </a:lnTo>
                    <a:close/>
                  </a:path>
                </a:pathLst>
              </a:custGeom>
              <a:solidFill>
                <a:srgbClr val="99C0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0650" name="Freeform 58"/>
              <p:cNvSpPr>
                <a:spLocks/>
              </p:cNvSpPr>
              <p:nvPr/>
            </p:nvSpPr>
            <p:spPr bwMode="auto">
              <a:xfrm>
                <a:off x="449" y="3877"/>
                <a:ext cx="19" cy="94"/>
              </a:xfrm>
              <a:custGeom>
                <a:avLst/>
                <a:gdLst>
                  <a:gd name="T0" fmla="*/ 19 w 19"/>
                  <a:gd name="T1" fmla="*/ 94 h 94"/>
                  <a:gd name="T2" fmla="*/ 19 w 19"/>
                  <a:gd name="T3" fmla="*/ 19 h 94"/>
                  <a:gd name="T4" fmla="*/ 0 w 19"/>
                  <a:gd name="T5" fmla="*/ 0 h 94"/>
                  <a:gd name="T6" fmla="*/ 0 w 19"/>
                  <a:gd name="T7" fmla="*/ 76 h 94"/>
                  <a:gd name="T8" fmla="*/ 19 w 19"/>
                  <a:gd name="T9" fmla="*/ 94 h 94"/>
                </a:gdLst>
                <a:ahLst/>
                <a:cxnLst>
                  <a:cxn ang="0">
                    <a:pos x="T0" y="T1"/>
                  </a:cxn>
                  <a:cxn ang="0">
                    <a:pos x="T2" y="T3"/>
                  </a:cxn>
                  <a:cxn ang="0">
                    <a:pos x="T4" y="T5"/>
                  </a:cxn>
                  <a:cxn ang="0">
                    <a:pos x="T6" y="T7"/>
                  </a:cxn>
                  <a:cxn ang="0">
                    <a:pos x="T8" y="T9"/>
                  </a:cxn>
                </a:cxnLst>
                <a:rect l="0" t="0" r="r" b="b"/>
                <a:pathLst>
                  <a:path w="19" h="94">
                    <a:moveTo>
                      <a:pt x="19" y="94"/>
                    </a:moveTo>
                    <a:lnTo>
                      <a:pt x="19" y="19"/>
                    </a:lnTo>
                    <a:lnTo>
                      <a:pt x="0" y="0"/>
                    </a:lnTo>
                    <a:lnTo>
                      <a:pt x="0" y="76"/>
                    </a:lnTo>
                    <a:lnTo>
                      <a:pt x="19" y="94"/>
                    </a:lnTo>
                    <a:close/>
                  </a:path>
                </a:pathLst>
              </a:custGeom>
              <a:solidFill>
                <a:srgbClr val="D9D2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30594" name="Rectangle 2"/>
          <p:cNvSpPr>
            <a:spLocks noGrp="1" noChangeArrowheads="1"/>
          </p:cNvSpPr>
          <p:nvPr>
            <p:ph type="title"/>
          </p:nvPr>
        </p:nvSpPr>
        <p:spPr>
          <a:xfrm>
            <a:off x="533400" y="237348"/>
            <a:ext cx="8077200" cy="603242"/>
          </a:xfrm>
        </p:spPr>
        <p:txBody>
          <a:bodyPr/>
          <a:lstStyle/>
          <a:p>
            <a:r>
              <a:rPr lang="en-US"/>
              <a:t>The Organization and Its Environments</a:t>
            </a:r>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11</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76998264"/>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030595"/>
                                        </p:tgtEl>
                                        <p:attrNameLst>
                                          <p:attrName>style.visibility</p:attrName>
                                        </p:attrNameLst>
                                      </p:cBhvr>
                                      <p:to>
                                        <p:strVal val="visible"/>
                                      </p:to>
                                    </p:set>
                                    <p:animEffect transition="in" filter="wipe(left)">
                                      <p:cBhvr>
                                        <p:cTn id="7" dur="1000"/>
                                        <p:tgtEl>
                                          <p:spTgt spid="203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2645" name="Rectangle 5"/>
          <p:cNvSpPr>
            <a:spLocks noGrp="1" noChangeArrowheads="1"/>
          </p:cNvSpPr>
          <p:nvPr>
            <p:ph type="title"/>
          </p:nvPr>
        </p:nvSpPr>
        <p:spPr/>
        <p:txBody>
          <a:bodyPr/>
          <a:lstStyle/>
          <a:p>
            <a:r>
              <a:rPr lang="en-US"/>
              <a:t>The External Environment</a:t>
            </a:r>
          </a:p>
        </p:txBody>
      </p:sp>
      <p:sp>
        <p:nvSpPr>
          <p:cNvPr id="2032646" name="Rectangle 6"/>
          <p:cNvSpPr>
            <a:spLocks noGrp="1" noChangeArrowheads="1"/>
          </p:cNvSpPr>
          <p:nvPr>
            <p:ph type="body" idx="1"/>
          </p:nvPr>
        </p:nvSpPr>
        <p:spPr/>
        <p:txBody>
          <a:bodyPr/>
          <a:lstStyle/>
          <a:p>
            <a:r>
              <a:rPr lang="en-US" dirty="0"/>
              <a:t>The General Environment</a:t>
            </a:r>
          </a:p>
          <a:p>
            <a:pPr lvl="1"/>
            <a:r>
              <a:rPr lang="en-US" dirty="0"/>
              <a:t>Economic dimension </a:t>
            </a:r>
          </a:p>
          <a:p>
            <a:pPr lvl="1"/>
            <a:r>
              <a:rPr lang="en-US" dirty="0"/>
              <a:t>Technological dimension </a:t>
            </a:r>
          </a:p>
          <a:p>
            <a:pPr lvl="1"/>
            <a:r>
              <a:rPr lang="en-US" dirty="0"/>
              <a:t>Political-legal dimension</a:t>
            </a:r>
          </a:p>
        </p:txBody>
      </p:sp>
      <p:pic>
        <p:nvPicPr>
          <p:cNvPr id="2032644" name="Picture 4" descr="j019635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1350" y="3048000"/>
            <a:ext cx="2279650"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12</a:t>
            </a:fld>
            <a:endParaRPr lang="en-US" dirty="0"/>
          </a:p>
        </p:txBody>
      </p:sp>
    </p:spTree>
    <p:extLst>
      <p:ext uri="{BB962C8B-B14F-4D97-AF65-F5344CB8AC3E}">
        <p14:creationId xmlns:p14="http://schemas.microsoft.com/office/powerpoint/2010/main" val="3000284822"/>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2646">
                                            <p:txEl>
                                              <p:pRg st="0" end="0"/>
                                            </p:txEl>
                                          </p:spTgt>
                                        </p:tgtEl>
                                        <p:attrNameLst>
                                          <p:attrName>style.visibility</p:attrName>
                                        </p:attrNameLst>
                                      </p:cBhvr>
                                      <p:to>
                                        <p:strVal val="visible"/>
                                      </p:to>
                                    </p:set>
                                    <p:animEffect transition="in" filter="wipe(left)">
                                      <p:cBhvr>
                                        <p:cTn id="7" dur="500"/>
                                        <p:tgtEl>
                                          <p:spTgt spid="20326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32646">
                                            <p:txEl>
                                              <p:pRg st="1" end="1"/>
                                            </p:txEl>
                                          </p:spTgt>
                                        </p:tgtEl>
                                        <p:attrNameLst>
                                          <p:attrName>style.visibility</p:attrName>
                                        </p:attrNameLst>
                                      </p:cBhvr>
                                      <p:to>
                                        <p:strVal val="visible"/>
                                      </p:to>
                                    </p:set>
                                    <p:animEffect transition="in" filter="wipe(left)">
                                      <p:cBhvr>
                                        <p:cTn id="12" dur="500"/>
                                        <p:tgtEl>
                                          <p:spTgt spid="20326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32646">
                                            <p:txEl>
                                              <p:pRg st="2" end="2"/>
                                            </p:txEl>
                                          </p:spTgt>
                                        </p:tgtEl>
                                        <p:attrNameLst>
                                          <p:attrName>style.visibility</p:attrName>
                                        </p:attrNameLst>
                                      </p:cBhvr>
                                      <p:to>
                                        <p:strVal val="visible"/>
                                      </p:to>
                                    </p:set>
                                    <p:animEffect transition="in" filter="wipe(left)">
                                      <p:cBhvr>
                                        <p:cTn id="17" dur="500"/>
                                        <p:tgtEl>
                                          <p:spTgt spid="20326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32646">
                                            <p:txEl>
                                              <p:pRg st="3" end="3"/>
                                            </p:txEl>
                                          </p:spTgt>
                                        </p:tgtEl>
                                        <p:attrNameLst>
                                          <p:attrName>style.visibility</p:attrName>
                                        </p:attrNameLst>
                                      </p:cBhvr>
                                      <p:to>
                                        <p:strVal val="visible"/>
                                      </p:to>
                                    </p:set>
                                    <p:animEffect transition="in" filter="wipe(left)">
                                      <p:cBhvr>
                                        <p:cTn id="22" dur="500"/>
                                        <p:tgtEl>
                                          <p:spTgt spid="20326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2646"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4690" name="Rectangle 2"/>
          <p:cNvSpPr>
            <a:spLocks noGrp="1" noChangeArrowheads="1"/>
          </p:cNvSpPr>
          <p:nvPr>
            <p:ph type="title"/>
          </p:nvPr>
        </p:nvSpPr>
        <p:spPr/>
        <p:txBody>
          <a:bodyPr/>
          <a:lstStyle/>
          <a:p>
            <a:r>
              <a:rPr lang="en-US"/>
              <a:t>The External Environment (cont’d)</a:t>
            </a:r>
          </a:p>
        </p:txBody>
      </p:sp>
      <p:sp>
        <p:nvSpPr>
          <p:cNvPr id="2034691" name="Rectangle 3"/>
          <p:cNvSpPr>
            <a:spLocks noGrp="1" noChangeArrowheads="1"/>
          </p:cNvSpPr>
          <p:nvPr>
            <p:ph type="body" idx="1"/>
          </p:nvPr>
        </p:nvSpPr>
        <p:spPr/>
        <p:txBody>
          <a:bodyPr/>
          <a:lstStyle/>
          <a:p>
            <a:pPr>
              <a:spcBef>
                <a:spcPct val="40000"/>
              </a:spcBef>
            </a:pPr>
            <a:r>
              <a:rPr lang="en-US"/>
              <a:t>Dimensions of the Task  Environment</a:t>
            </a:r>
          </a:p>
          <a:p>
            <a:pPr marL="568325" lvl="1" indent="-231775">
              <a:spcBef>
                <a:spcPct val="40000"/>
              </a:spcBef>
            </a:pPr>
            <a:r>
              <a:rPr lang="en-US"/>
              <a:t>Specific groups affecting the organization</a:t>
            </a:r>
          </a:p>
          <a:p>
            <a:pPr lvl="2" indent="-295275">
              <a:spcBef>
                <a:spcPct val="40000"/>
              </a:spcBef>
            </a:pPr>
            <a:r>
              <a:rPr lang="en-US"/>
              <a:t>Competitors </a:t>
            </a:r>
          </a:p>
          <a:p>
            <a:pPr lvl="2" indent="-295275">
              <a:spcBef>
                <a:spcPct val="40000"/>
              </a:spcBef>
            </a:pPr>
            <a:r>
              <a:rPr lang="en-US"/>
              <a:t>Customers</a:t>
            </a:r>
          </a:p>
          <a:p>
            <a:pPr lvl="2" indent="-295275">
              <a:spcBef>
                <a:spcPct val="40000"/>
              </a:spcBef>
            </a:pPr>
            <a:r>
              <a:rPr lang="en-US"/>
              <a:t>Suppliers</a:t>
            </a:r>
          </a:p>
          <a:p>
            <a:pPr lvl="2" indent="-295275">
              <a:spcBef>
                <a:spcPct val="40000"/>
              </a:spcBef>
            </a:pPr>
            <a:r>
              <a:rPr lang="en-US"/>
              <a:t>Regulators (agencies and interest groups)</a:t>
            </a:r>
          </a:p>
          <a:p>
            <a:pPr lvl="2" indent="-295275">
              <a:spcBef>
                <a:spcPct val="40000"/>
              </a:spcBef>
            </a:pPr>
            <a:r>
              <a:rPr lang="en-US"/>
              <a:t>Strategic partners (allies)</a:t>
            </a:r>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13</a:t>
            </a:fld>
            <a:endParaRPr lang="en-US" dirty="0"/>
          </a:p>
        </p:txBody>
      </p:sp>
    </p:spTree>
    <p:extLst>
      <p:ext uri="{BB962C8B-B14F-4D97-AF65-F5344CB8AC3E}">
        <p14:creationId xmlns:p14="http://schemas.microsoft.com/office/powerpoint/2010/main" val="102148636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4691">
                                            <p:txEl>
                                              <p:pRg st="0" end="0"/>
                                            </p:txEl>
                                          </p:spTgt>
                                        </p:tgtEl>
                                        <p:attrNameLst>
                                          <p:attrName>style.visibility</p:attrName>
                                        </p:attrNameLst>
                                      </p:cBhvr>
                                      <p:to>
                                        <p:strVal val="visible"/>
                                      </p:to>
                                    </p:set>
                                    <p:animEffect transition="in" filter="wipe(left)">
                                      <p:cBhvr>
                                        <p:cTn id="7" dur="500"/>
                                        <p:tgtEl>
                                          <p:spTgt spid="2034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34691">
                                            <p:txEl>
                                              <p:pRg st="1" end="1"/>
                                            </p:txEl>
                                          </p:spTgt>
                                        </p:tgtEl>
                                        <p:attrNameLst>
                                          <p:attrName>style.visibility</p:attrName>
                                        </p:attrNameLst>
                                      </p:cBhvr>
                                      <p:to>
                                        <p:strVal val="visible"/>
                                      </p:to>
                                    </p:set>
                                    <p:animEffect transition="in" filter="wipe(left)">
                                      <p:cBhvr>
                                        <p:cTn id="12" dur="500"/>
                                        <p:tgtEl>
                                          <p:spTgt spid="2034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34691">
                                            <p:txEl>
                                              <p:pRg st="2" end="2"/>
                                            </p:txEl>
                                          </p:spTgt>
                                        </p:tgtEl>
                                        <p:attrNameLst>
                                          <p:attrName>style.visibility</p:attrName>
                                        </p:attrNameLst>
                                      </p:cBhvr>
                                      <p:to>
                                        <p:strVal val="visible"/>
                                      </p:to>
                                    </p:set>
                                    <p:animEffect transition="in" filter="wipe(left)">
                                      <p:cBhvr>
                                        <p:cTn id="17" dur="500"/>
                                        <p:tgtEl>
                                          <p:spTgt spid="20346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34691">
                                            <p:txEl>
                                              <p:pRg st="3" end="3"/>
                                            </p:txEl>
                                          </p:spTgt>
                                        </p:tgtEl>
                                        <p:attrNameLst>
                                          <p:attrName>style.visibility</p:attrName>
                                        </p:attrNameLst>
                                      </p:cBhvr>
                                      <p:to>
                                        <p:strVal val="visible"/>
                                      </p:to>
                                    </p:set>
                                    <p:animEffect transition="in" filter="wipe(left)">
                                      <p:cBhvr>
                                        <p:cTn id="22" dur="500"/>
                                        <p:tgtEl>
                                          <p:spTgt spid="20346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34691">
                                            <p:txEl>
                                              <p:pRg st="4" end="4"/>
                                            </p:txEl>
                                          </p:spTgt>
                                        </p:tgtEl>
                                        <p:attrNameLst>
                                          <p:attrName>style.visibility</p:attrName>
                                        </p:attrNameLst>
                                      </p:cBhvr>
                                      <p:to>
                                        <p:strVal val="visible"/>
                                      </p:to>
                                    </p:set>
                                    <p:animEffect transition="in" filter="wipe(left)">
                                      <p:cBhvr>
                                        <p:cTn id="27" dur="500"/>
                                        <p:tgtEl>
                                          <p:spTgt spid="20346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34691">
                                            <p:txEl>
                                              <p:pRg st="5" end="5"/>
                                            </p:txEl>
                                          </p:spTgt>
                                        </p:tgtEl>
                                        <p:attrNameLst>
                                          <p:attrName>style.visibility</p:attrName>
                                        </p:attrNameLst>
                                      </p:cBhvr>
                                      <p:to>
                                        <p:strVal val="visible"/>
                                      </p:to>
                                    </p:set>
                                    <p:animEffect transition="in" filter="wipe(left)">
                                      <p:cBhvr>
                                        <p:cTn id="32" dur="500"/>
                                        <p:tgtEl>
                                          <p:spTgt spid="20346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34691">
                                            <p:txEl>
                                              <p:pRg st="6" end="6"/>
                                            </p:txEl>
                                          </p:spTgt>
                                        </p:tgtEl>
                                        <p:attrNameLst>
                                          <p:attrName>style.visibility</p:attrName>
                                        </p:attrNameLst>
                                      </p:cBhvr>
                                      <p:to>
                                        <p:strVal val="visible"/>
                                      </p:to>
                                    </p:set>
                                    <p:animEffect transition="in" filter="wipe(left)">
                                      <p:cBhvr>
                                        <p:cTn id="37" dur="500"/>
                                        <p:tgtEl>
                                          <p:spTgt spid="2034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691"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dirty="0"/>
              <a:t>2–</a:t>
            </a:r>
            <a:fld id="{3DB433E8-0E9C-40F2-A64A-039A6340F497}" type="slidenum">
              <a:rPr lang="en-US" smtClean="0"/>
              <a:pPr/>
              <a:t>14</a:t>
            </a:fld>
            <a:endParaRPr lang="en-US" dirty="0"/>
          </a:p>
        </p:txBody>
      </p:sp>
      <p:sp>
        <p:nvSpPr>
          <p:cNvPr id="7" name="Footer Placeholder 2"/>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867330" name="Rectangle 2"/>
          <p:cNvSpPr>
            <a:spLocks noGrp="1" noChangeArrowheads="1"/>
          </p:cNvSpPr>
          <p:nvPr>
            <p:ph type="title" idx="4294967295"/>
          </p:nvPr>
        </p:nvSpPr>
        <p:spPr>
          <a:xfrm flipH="1">
            <a:off x="365125" y="320074"/>
            <a:ext cx="1463705" cy="338554"/>
          </a:xfrm>
          <a:prstGeom prst="round1Rect">
            <a:avLst/>
          </a:prstGeom>
          <a:solidFill>
            <a:srgbClr val="0070C0"/>
          </a:solidFill>
          <a:ln/>
        </p:spPr>
        <p:txBody>
          <a:bodyPr rIns="0" bIns="45720" anchorCtr="0">
            <a:noAutofit/>
          </a:bodyPr>
          <a:lstStyle/>
          <a:p>
            <a:pPr marL="1604963" indent="-1604963"/>
            <a:r>
              <a:rPr lang="en-US" sz="1600" b="1" dirty="0">
                <a:solidFill>
                  <a:schemeClr val="bg1"/>
                </a:solidFill>
                <a:cs typeface="Tahoma" charset="0"/>
              </a:rPr>
              <a:t>FIGURE 2.1</a:t>
            </a:r>
            <a:endParaRPr lang="en-US" sz="1600" dirty="0">
              <a:solidFill>
                <a:schemeClr val="bg1"/>
              </a:solidFill>
            </a:endParaRPr>
          </a:p>
        </p:txBody>
      </p:sp>
      <p:sp>
        <p:nvSpPr>
          <p:cNvPr id="8" name="Rectangle 2"/>
          <p:cNvSpPr txBox="1">
            <a:spLocks noChangeArrowheads="1"/>
          </p:cNvSpPr>
          <p:nvPr/>
        </p:nvSpPr>
        <p:spPr bwMode="blackWhite">
          <a:xfrm>
            <a:off x="1828830" y="320074"/>
            <a:ext cx="6858651" cy="3570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91440" tIns="45720" rIns="91440" bIns="64008" numCol="1" anchor="t" anchorCtr="0" compatLnSpc="1">
            <a:prstTxWarp prst="textNoShape">
              <a:avLst/>
            </a:prstTxWarp>
            <a:spAutoFit/>
          </a:bodyPr>
          <a:lstStyle>
            <a:lvl1pPr algn="l" rtl="0" fontAlgn="base">
              <a:spcBef>
                <a:spcPct val="0"/>
              </a:spcBef>
              <a:spcAft>
                <a:spcPct val="0"/>
              </a:spcAft>
              <a:defRPr sz="3200">
                <a:solidFill>
                  <a:srgbClr val="0070C0"/>
                </a:solidFill>
                <a:effectLst/>
                <a:latin typeface="+mj-lt"/>
                <a:ea typeface="+mj-ea"/>
                <a:cs typeface="+mj-cs"/>
              </a:defRPr>
            </a:lvl1pPr>
            <a:lvl2pPr algn="l" rtl="0" fontAlgn="base">
              <a:spcBef>
                <a:spcPct val="0"/>
              </a:spcBef>
              <a:spcAft>
                <a:spcPct val="0"/>
              </a:spcAft>
              <a:defRPr sz="3200">
                <a:solidFill>
                  <a:srgbClr val="996633"/>
                </a:solidFill>
                <a:latin typeface="Arial" charset="0"/>
              </a:defRPr>
            </a:lvl2pPr>
            <a:lvl3pPr algn="l" rtl="0" fontAlgn="base">
              <a:spcBef>
                <a:spcPct val="0"/>
              </a:spcBef>
              <a:spcAft>
                <a:spcPct val="0"/>
              </a:spcAft>
              <a:defRPr sz="3200">
                <a:solidFill>
                  <a:srgbClr val="996633"/>
                </a:solidFill>
                <a:latin typeface="Arial" charset="0"/>
              </a:defRPr>
            </a:lvl3pPr>
            <a:lvl4pPr algn="l" rtl="0" fontAlgn="base">
              <a:spcBef>
                <a:spcPct val="0"/>
              </a:spcBef>
              <a:spcAft>
                <a:spcPct val="0"/>
              </a:spcAft>
              <a:defRPr sz="3200">
                <a:solidFill>
                  <a:srgbClr val="996633"/>
                </a:solidFill>
                <a:latin typeface="Arial" charset="0"/>
              </a:defRPr>
            </a:lvl4pPr>
            <a:lvl5pPr algn="l" rtl="0" fontAlgn="base">
              <a:spcBef>
                <a:spcPct val="0"/>
              </a:spcBef>
              <a:spcAft>
                <a:spcPct val="0"/>
              </a:spcAft>
              <a:defRPr sz="3200">
                <a:solidFill>
                  <a:srgbClr val="996633"/>
                </a:solidFill>
                <a:latin typeface="Arial" charset="0"/>
              </a:defRPr>
            </a:lvl5pPr>
            <a:lvl6pPr marL="457200" algn="l" rtl="0" fontAlgn="base">
              <a:spcBef>
                <a:spcPct val="0"/>
              </a:spcBef>
              <a:spcAft>
                <a:spcPct val="0"/>
              </a:spcAft>
              <a:defRPr sz="3200">
                <a:solidFill>
                  <a:srgbClr val="996633"/>
                </a:solidFill>
                <a:latin typeface="Arial" charset="0"/>
              </a:defRPr>
            </a:lvl6pPr>
            <a:lvl7pPr marL="914400" algn="l" rtl="0" fontAlgn="base">
              <a:spcBef>
                <a:spcPct val="0"/>
              </a:spcBef>
              <a:spcAft>
                <a:spcPct val="0"/>
              </a:spcAft>
              <a:defRPr sz="3200">
                <a:solidFill>
                  <a:srgbClr val="996633"/>
                </a:solidFill>
                <a:latin typeface="Arial" charset="0"/>
              </a:defRPr>
            </a:lvl7pPr>
            <a:lvl8pPr marL="1371600" algn="l" rtl="0" fontAlgn="base">
              <a:spcBef>
                <a:spcPct val="0"/>
              </a:spcBef>
              <a:spcAft>
                <a:spcPct val="0"/>
              </a:spcAft>
              <a:defRPr sz="3200">
                <a:solidFill>
                  <a:srgbClr val="996633"/>
                </a:solidFill>
                <a:latin typeface="Arial" charset="0"/>
              </a:defRPr>
            </a:lvl8pPr>
            <a:lvl9pPr marL="1828800" algn="l" rtl="0" fontAlgn="base">
              <a:spcBef>
                <a:spcPct val="0"/>
              </a:spcBef>
              <a:spcAft>
                <a:spcPct val="0"/>
              </a:spcAft>
              <a:defRPr sz="3200">
                <a:solidFill>
                  <a:srgbClr val="996633"/>
                </a:solidFill>
                <a:latin typeface="Arial" charset="0"/>
              </a:defRPr>
            </a:lvl9pPr>
          </a:lstStyle>
          <a:p>
            <a:pPr marL="1604963" indent="-1604963"/>
            <a:r>
              <a:rPr lang="en-US" sz="1600" b="1" dirty="0">
                <a:solidFill>
                  <a:srgbClr val="006699"/>
                </a:solidFill>
              </a:rPr>
              <a:t>McDonald’s Task Environment</a:t>
            </a:r>
          </a:p>
        </p:txBody>
      </p:sp>
      <p:pic>
        <p:nvPicPr>
          <p:cNvPr id="9" name="Picture 5" descr="0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766388"/>
            <a:ext cx="4973292" cy="558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4930" name="Rectangle 2"/>
          <p:cNvSpPr>
            <a:spLocks noGrp="1" noChangeArrowheads="1"/>
          </p:cNvSpPr>
          <p:nvPr>
            <p:ph type="title"/>
          </p:nvPr>
        </p:nvSpPr>
        <p:spPr/>
        <p:txBody>
          <a:bodyPr/>
          <a:lstStyle/>
          <a:p>
            <a:r>
              <a:rPr lang="en-US"/>
              <a:t>The Internal Environment</a:t>
            </a:r>
          </a:p>
        </p:txBody>
      </p:sp>
      <p:sp>
        <p:nvSpPr>
          <p:cNvPr id="2044931" name="Rectangle 3"/>
          <p:cNvSpPr>
            <a:spLocks noGrp="1" noChangeArrowheads="1"/>
          </p:cNvSpPr>
          <p:nvPr>
            <p:ph type="body" idx="1"/>
          </p:nvPr>
        </p:nvSpPr>
        <p:spPr/>
        <p:txBody>
          <a:bodyPr/>
          <a:lstStyle/>
          <a:p>
            <a:pPr>
              <a:spcBef>
                <a:spcPct val="40000"/>
              </a:spcBef>
            </a:pPr>
            <a:r>
              <a:rPr lang="en-US" dirty="0"/>
              <a:t>Conditions and forces within an organization</a:t>
            </a:r>
          </a:p>
          <a:p>
            <a:pPr marL="568325" lvl="1" indent="-231775">
              <a:spcBef>
                <a:spcPct val="40000"/>
              </a:spcBef>
            </a:pPr>
            <a:r>
              <a:rPr lang="en-US" b="1" dirty="0"/>
              <a:t>Owners</a:t>
            </a:r>
            <a:r>
              <a:rPr lang="en-US" dirty="0"/>
              <a:t> with legal property rights to a business.</a:t>
            </a:r>
          </a:p>
          <a:p>
            <a:pPr marL="568325" lvl="1" indent="-231775">
              <a:spcBef>
                <a:spcPct val="40000"/>
              </a:spcBef>
            </a:pPr>
            <a:r>
              <a:rPr lang="en-US" b="1" dirty="0"/>
              <a:t>Board of directors</a:t>
            </a:r>
            <a:r>
              <a:rPr lang="en-US" dirty="0"/>
              <a:t> who oversee management of the firm to best serve stockholders’ interest.</a:t>
            </a:r>
          </a:p>
          <a:p>
            <a:pPr marL="568325" lvl="1" indent="-231775">
              <a:spcBef>
                <a:spcPct val="40000"/>
              </a:spcBef>
            </a:pPr>
            <a:r>
              <a:rPr lang="en-US" b="1" dirty="0"/>
              <a:t>Employees </a:t>
            </a:r>
            <a:r>
              <a:rPr lang="en-US" dirty="0"/>
              <a:t>who work for the firm and have a vested interest in its continued operation and existence.</a:t>
            </a:r>
          </a:p>
          <a:p>
            <a:pPr marL="568325" lvl="1" indent="-231775">
              <a:spcBef>
                <a:spcPct val="40000"/>
              </a:spcBef>
            </a:pPr>
            <a:r>
              <a:rPr lang="en-US" b="1" dirty="0"/>
              <a:t>Physical work environment</a:t>
            </a:r>
            <a:r>
              <a:rPr lang="en-US" dirty="0"/>
              <a:t> of the organization and the work that people do.</a:t>
            </a:r>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15</a:t>
            </a:fld>
            <a:endParaRPr lang="en-US" dirty="0"/>
          </a:p>
        </p:txBody>
      </p:sp>
    </p:spTree>
    <p:extLst>
      <p:ext uri="{BB962C8B-B14F-4D97-AF65-F5344CB8AC3E}">
        <p14:creationId xmlns:p14="http://schemas.microsoft.com/office/powerpoint/2010/main" val="2793567027"/>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4931">
                                            <p:txEl>
                                              <p:pRg st="0" end="0"/>
                                            </p:txEl>
                                          </p:spTgt>
                                        </p:tgtEl>
                                        <p:attrNameLst>
                                          <p:attrName>style.visibility</p:attrName>
                                        </p:attrNameLst>
                                      </p:cBhvr>
                                      <p:to>
                                        <p:strVal val="visible"/>
                                      </p:to>
                                    </p:set>
                                    <p:animEffect transition="in" filter="wipe(left)">
                                      <p:cBhvr>
                                        <p:cTn id="7" dur="500"/>
                                        <p:tgtEl>
                                          <p:spTgt spid="204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4931">
                                            <p:txEl>
                                              <p:pRg st="1" end="1"/>
                                            </p:txEl>
                                          </p:spTgt>
                                        </p:tgtEl>
                                        <p:attrNameLst>
                                          <p:attrName>style.visibility</p:attrName>
                                        </p:attrNameLst>
                                      </p:cBhvr>
                                      <p:to>
                                        <p:strVal val="visible"/>
                                      </p:to>
                                    </p:set>
                                    <p:animEffect transition="in" filter="wipe(left)">
                                      <p:cBhvr>
                                        <p:cTn id="12" dur="500"/>
                                        <p:tgtEl>
                                          <p:spTgt spid="204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4931">
                                            <p:txEl>
                                              <p:pRg st="2" end="2"/>
                                            </p:txEl>
                                          </p:spTgt>
                                        </p:tgtEl>
                                        <p:attrNameLst>
                                          <p:attrName>style.visibility</p:attrName>
                                        </p:attrNameLst>
                                      </p:cBhvr>
                                      <p:to>
                                        <p:strVal val="visible"/>
                                      </p:to>
                                    </p:set>
                                    <p:animEffect transition="in" filter="wipe(left)">
                                      <p:cBhvr>
                                        <p:cTn id="17" dur="500"/>
                                        <p:tgtEl>
                                          <p:spTgt spid="2044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4931">
                                            <p:txEl>
                                              <p:pRg st="3" end="3"/>
                                            </p:txEl>
                                          </p:spTgt>
                                        </p:tgtEl>
                                        <p:attrNameLst>
                                          <p:attrName>style.visibility</p:attrName>
                                        </p:attrNameLst>
                                      </p:cBhvr>
                                      <p:to>
                                        <p:strVal val="visible"/>
                                      </p:to>
                                    </p:set>
                                    <p:animEffect transition="in" filter="wipe(left)">
                                      <p:cBhvr>
                                        <p:cTn id="22" dur="500"/>
                                        <p:tgtEl>
                                          <p:spTgt spid="2044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4931">
                                            <p:txEl>
                                              <p:pRg st="4" end="4"/>
                                            </p:txEl>
                                          </p:spTgt>
                                        </p:tgtEl>
                                        <p:attrNameLst>
                                          <p:attrName>style.visibility</p:attrName>
                                        </p:attrNameLst>
                                      </p:cBhvr>
                                      <p:to>
                                        <p:strVal val="visible"/>
                                      </p:to>
                                    </p:set>
                                    <p:animEffect transition="in" filter="wipe(left)">
                                      <p:cBhvr>
                                        <p:cTn id="27" dur="500"/>
                                        <p:tgtEl>
                                          <p:spTgt spid="2044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4931"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786" name="Rectangle 2"/>
          <p:cNvSpPr>
            <a:spLocks noChangeArrowheads="1"/>
          </p:cNvSpPr>
          <p:nvPr/>
        </p:nvSpPr>
        <p:spPr bwMode="auto">
          <a:xfrm>
            <a:off x="1778000" y="1417342"/>
            <a:ext cx="5578475" cy="546100"/>
          </a:xfrm>
          <a:prstGeom prst="rect">
            <a:avLst/>
          </a:prstGeom>
          <a:blipFill dpi="0" rotWithShape="1">
            <a:blip r:embed="rId3"/>
            <a:srcRect/>
            <a:stretch>
              <a:fillRect/>
            </a:stretch>
          </a:blipFill>
          <a:ln w="9525">
            <a:miter lim="800000"/>
            <a:headEnd/>
            <a:tailEnd/>
          </a:ln>
          <a:effectLst/>
          <a:scene3d>
            <a:camera prst="legacyObliqueBottomRight"/>
            <a:lightRig rig="legacyFlat2" dir="t"/>
          </a:scene3d>
          <a:sp3d extrusionH="176200" prstMaterial="legacyMatte">
            <a:bevelT w="13500" h="13500" prst="angle"/>
            <a:bevelB w="13500" h="13500" prst="angle"/>
            <a:extrusionClr>
              <a:srgbClr val="AAD5C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800" b="1">
                <a:latin typeface="Arial" charset="0"/>
              </a:rPr>
              <a:t>Environments</a:t>
            </a:r>
          </a:p>
        </p:txBody>
      </p:sp>
      <p:sp>
        <p:nvSpPr>
          <p:cNvPr id="2038787" name="Line 3"/>
          <p:cNvSpPr>
            <a:spLocks noChangeShapeType="1"/>
          </p:cNvSpPr>
          <p:nvPr/>
        </p:nvSpPr>
        <p:spPr bwMode="auto">
          <a:xfrm>
            <a:off x="6413500" y="1976142"/>
            <a:ext cx="0" cy="1279525"/>
          </a:xfrm>
          <a:prstGeom prst="line">
            <a:avLst/>
          </a:prstGeom>
          <a:noFill/>
          <a:ln w="28575">
            <a:solidFill>
              <a:srgbClr val="A5002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38788" name="Line 4"/>
          <p:cNvSpPr>
            <a:spLocks noChangeShapeType="1"/>
          </p:cNvSpPr>
          <p:nvPr/>
        </p:nvSpPr>
        <p:spPr bwMode="auto">
          <a:xfrm>
            <a:off x="4572000" y="1976142"/>
            <a:ext cx="0" cy="1279525"/>
          </a:xfrm>
          <a:prstGeom prst="line">
            <a:avLst/>
          </a:prstGeom>
          <a:noFill/>
          <a:ln w="28575">
            <a:solidFill>
              <a:srgbClr val="A5002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38789" name="Line 5"/>
          <p:cNvSpPr>
            <a:spLocks noChangeShapeType="1"/>
          </p:cNvSpPr>
          <p:nvPr/>
        </p:nvSpPr>
        <p:spPr bwMode="auto">
          <a:xfrm>
            <a:off x="2625725" y="1976142"/>
            <a:ext cx="0" cy="1279525"/>
          </a:xfrm>
          <a:prstGeom prst="line">
            <a:avLst/>
          </a:prstGeom>
          <a:noFill/>
          <a:ln w="28575">
            <a:solidFill>
              <a:srgbClr val="A5002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38790" name="Rectangle 6"/>
          <p:cNvSpPr>
            <a:spLocks noGrp="1" noChangeArrowheads="1"/>
          </p:cNvSpPr>
          <p:nvPr>
            <p:ph type="title"/>
          </p:nvPr>
        </p:nvSpPr>
        <p:spPr>
          <a:xfrm>
            <a:off x="365125" y="425450"/>
            <a:ext cx="8596313" cy="625475"/>
          </a:xfrm>
        </p:spPr>
        <p:txBody>
          <a:bodyPr/>
          <a:lstStyle/>
          <a:p>
            <a:r>
              <a:rPr lang="en-US" sz="3200"/>
              <a:t>How Organizations and Environments Interact</a:t>
            </a:r>
          </a:p>
        </p:txBody>
      </p:sp>
      <p:sp>
        <p:nvSpPr>
          <p:cNvPr id="2038792" name="Rectangle 8" descr="Purple01"/>
          <p:cNvSpPr>
            <a:spLocks noChangeArrowheads="1"/>
          </p:cNvSpPr>
          <p:nvPr/>
        </p:nvSpPr>
        <p:spPr bwMode="auto">
          <a:xfrm>
            <a:off x="1778000" y="3257254"/>
            <a:ext cx="5578475" cy="546100"/>
          </a:xfrm>
          <a:prstGeom prst="rect">
            <a:avLst/>
          </a:prstGeom>
          <a:blipFill dpi="0" rotWithShape="1">
            <a:blip r:embed="rId4"/>
            <a:srcRect/>
            <a:stretch>
              <a:fillRect/>
            </a:stretch>
          </a:blipFill>
          <a:ln w="9525">
            <a:miter lim="800000"/>
            <a:headEnd/>
            <a:tailEnd/>
          </a:ln>
          <a:effectLst/>
          <a:scene3d>
            <a:camera prst="legacyObliqueBottomRight"/>
            <a:lightRig rig="legacyFlat2" dir="t"/>
          </a:scene3d>
          <a:sp3d extrusionH="176200" prstMaterial="legacyMatte">
            <a:bevelT w="13500" h="13500" prst="angle"/>
            <a:bevelB w="13500" h="13500" prst="angle"/>
            <a:extrusionClr>
              <a:srgbClr val="C2C4D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800" b="1">
                <a:latin typeface="Arial" charset="0"/>
              </a:rPr>
              <a:t>Organization Environment Interface</a:t>
            </a:r>
          </a:p>
        </p:txBody>
      </p:sp>
      <p:sp>
        <p:nvSpPr>
          <p:cNvPr id="2038793" name="Rectangle 9" descr="OldGold01"/>
          <p:cNvSpPr>
            <a:spLocks noChangeArrowheads="1"/>
          </p:cNvSpPr>
          <p:nvPr/>
        </p:nvSpPr>
        <p:spPr bwMode="auto">
          <a:xfrm>
            <a:off x="1778000" y="5019379"/>
            <a:ext cx="5578475" cy="546100"/>
          </a:xfrm>
          <a:prstGeom prst="rect">
            <a:avLst/>
          </a:prstGeom>
          <a:blipFill dpi="0" rotWithShape="1">
            <a:blip r:embed="rId5"/>
            <a:srcRect/>
            <a:stretch>
              <a:fillRect/>
            </a:stretch>
          </a:blipFill>
          <a:ln w="9525">
            <a:miter lim="800000"/>
            <a:headEnd/>
            <a:tailEnd/>
          </a:ln>
          <a:effectLst/>
          <a:scene3d>
            <a:camera prst="legacyObliqueBottomRight"/>
            <a:lightRig rig="legacyFlat2" dir="t"/>
          </a:scene3d>
          <a:sp3d extrusionH="176200" prstMaterial="legacyMatte">
            <a:bevelT w="13500" h="13500" prst="angle"/>
            <a:bevelB w="13500" h="13500" prst="angle"/>
            <a:extrusionClr>
              <a:srgbClr val="ECB13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800" b="1">
                <a:latin typeface="Arial" charset="0"/>
              </a:rPr>
              <a:t>Organizations</a:t>
            </a:r>
          </a:p>
        </p:txBody>
      </p:sp>
      <p:sp>
        <p:nvSpPr>
          <p:cNvPr id="2038794" name="Text Box 10"/>
          <p:cNvSpPr txBox="1">
            <a:spLocks noChangeArrowheads="1"/>
          </p:cNvSpPr>
          <p:nvPr/>
        </p:nvSpPr>
        <p:spPr bwMode="auto">
          <a:xfrm>
            <a:off x="1836738" y="2311104"/>
            <a:ext cx="1546225" cy="517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latin typeface="Arial" charset="0"/>
              </a:rPr>
              <a:t>Change and Complexity</a:t>
            </a:r>
          </a:p>
        </p:txBody>
      </p:sp>
      <p:sp>
        <p:nvSpPr>
          <p:cNvPr id="2038795" name="Text Box 11"/>
          <p:cNvSpPr txBox="1">
            <a:spLocks noChangeArrowheads="1"/>
          </p:cNvSpPr>
          <p:nvPr/>
        </p:nvSpPr>
        <p:spPr bwMode="auto">
          <a:xfrm>
            <a:off x="3798888" y="2311104"/>
            <a:ext cx="1546225" cy="517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latin typeface="Arial" charset="0"/>
              </a:rPr>
              <a:t>Competitive Forces</a:t>
            </a:r>
          </a:p>
        </p:txBody>
      </p:sp>
      <p:sp>
        <p:nvSpPr>
          <p:cNvPr id="2038796" name="Text Box 12"/>
          <p:cNvSpPr txBox="1">
            <a:spLocks noChangeArrowheads="1"/>
          </p:cNvSpPr>
          <p:nvPr/>
        </p:nvSpPr>
        <p:spPr bwMode="auto">
          <a:xfrm>
            <a:off x="5668963" y="2311104"/>
            <a:ext cx="1546225"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a:latin typeface="Arial" charset="0"/>
              </a:rPr>
              <a:t>Turbulence</a:t>
            </a:r>
          </a:p>
        </p:txBody>
      </p:sp>
      <p:sp>
        <p:nvSpPr>
          <p:cNvPr id="2038797" name="Line 13"/>
          <p:cNvSpPr>
            <a:spLocks noChangeShapeType="1"/>
          </p:cNvSpPr>
          <p:nvPr/>
        </p:nvSpPr>
        <p:spPr bwMode="auto">
          <a:xfrm flipV="1">
            <a:off x="2286000" y="3830342"/>
            <a:ext cx="0" cy="1189037"/>
          </a:xfrm>
          <a:prstGeom prst="line">
            <a:avLst/>
          </a:prstGeom>
          <a:noFill/>
          <a:ln w="28575">
            <a:solidFill>
              <a:srgbClr val="A5002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38798" name="Line 14"/>
          <p:cNvSpPr>
            <a:spLocks noChangeShapeType="1"/>
          </p:cNvSpPr>
          <p:nvPr/>
        </p:nvSpPr>
        <p:spPr bwMode="auto">
          <a:xfrm flipV="1">
            <a:off x="3475038" y="3830342"/>
            <a:ext cx="0" cy="1189037"/>
          </a:xfrm>
          <a:prstGeom prst="line">
            <a:avLst/>
          </a:prstGeom>
          <a:noFill/>
          <a:ln w="28575">
            <a:solidFill>
              <a:srgbClr val="A5002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38799" name="Line 15"/>
          <p:cNvSpPr>
            <a:spLocks noChangeShapeType="1"/>
          </p:cNvSpPr>
          <p:nvPr/>
        </p:nvSpPr>
        <p:spPr bwMode="auto">
          <a:xfrm flipV="1">
            <a:off x="4572000" y="3830342"/>
            <a:ext cx="0" cy="1189037"/>
          </a:xfrm>
          <a:prstGeom prst="line">
            <a:avLst/>
          </a:prstGeom>
          <a:noFill/>
          <a:ln w="28575">
            <a:solidFill>
              <a:srgbClr val="A5002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38800" name="Line 16"/>
          <p:cNvSpPr>
            <a:spLocks noChangeShapeType="1"/>
          </p:cNvSpPr>
          <p:nvPr/>
        </p:nvSpPr>
        <p:spPr bwMode="auto">
          <a:xfrm flipV="1">
            <a:off x="5761038" y="3830342"/>
            <a:ext cx="0" cy="1189037"/>
          </a:xfrm>
          <a:prstGeom prst="line">
            <a:avLst/>
          </a:prstGeom>
          <a:noFill/>
          <a:ln w="28575">
            <a:solidFill>
              <a:srgbClr val="A5002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38801" name="Line 17"/>
          <p:cNvSpPr>
            <a:spLocks noChangeShapeType="1"/>
          </p:cNvSpPr>
          <p:nvPr/>
        </p:nvSpPr>
        <p:spPr bwMode="auto">
          <a:xfrm flipV="1">
            <a:off x="6905625" y="3830342"/>
            <a:ext cx="0" cy="1189037"/>
          </a:xfrm>
          <a:prstGeom prst="line">
            <a:avLst/>
          </a:prstGeom>
          <a:noFill/>
          <a:ln w="28575">
            <a:solidFill>
              <a:srgbClr val="A5002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38802" name="Text Box 18"/>
          <p:cNvSpPr txBox="1">
            <a:spLocks noChangeArrowheads="1"/>
          </p:cNvSpPr>
          <p:nvPr/>
        </p:nvSpPr>
        <p:spPr bwMode="auto">
          <a:xfrm>
            <a:off x="1645953" y="4195467"/>
            <a:ext cx="136582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b="1" dirty="0">
                <a:latin typeface="Arial" charset="0"/>
              </a:rPr>
              <a:t>Information Management</a:t>
            </a:r>
          </a:p>
        </p:txBody>
      </p:sp>
      <p:sp>
        <p:nvSpPr>
          <p:cNvPr id="2038803" name="Text Box 19"/>
          <p:cNvSpPr txBox="1">
            <a:spLocks noChangeArrowheads="1"/>
          </p:cNvSpPr>
          <p:nvPr/>
        </p:nvSpPr>
        <p:spPr bwMode="auto">
          <a:xfrm>
            <a:off x="2965450" y="4180599"/>
            <a:ext cx="1012825"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a:latin typeface="Arial" charset="0"/>
              </a:rPr>
              <a:t>Strategic Response</a:t>
            </a:r>
          </a:p>
        </p:txBody>
      </p:sp>
      <p:sp>
        <p:nvSpPr>
          <p:cNvPr id="2038804" name="Text Box 20"/>
          <p:cNvSpPr txBox="1">
            <a:spLocks noChangeArrowheads="1"/>
          </p:cNvSpPr>
          <p:nvPr/>
        </p:nvSpPr>
        <p:spPr bwMode="auto">
          <a:xfrm>
            <a:off x="3931927" y="4077030"/>
            <a:ext cx="127317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b="1" dirty="0">
                <a:latin typeface="Arial" charset="0"/>
              </a:rPr>
              <a:t>Mergers, Takeovers, Acquisitions, Alliances</a:t>
            </a:r>
          </a:p>
        </p:txBody>
      </p:sp>
      <p:sp>
        <p:nvSpPr>
          <p:cNvPr id="2038805" name="Text Box 21"/>
          <p:cNvSpPr txBox="1">
            <a:spLocks noChangeArrowheads="1"/>
          </p:cNvSpPr>
          <p:nvPr/>
        </p:nvSpPr>
        <p:spPr bwMode="auto">
          <a:xfrm>
            <a:off x="5029196" y="4195467"/>
            <a:ext cx="145733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b="1" dirty="0">
                <a:latin typeface="Arial" charset="0"/>
              </a:rPr>
              <a:t>Organization Design and Flexibility</a:t>
            </a:r>
          </a:p>
        </p:txBody>
      </p:sp>
      <p:sp>
        <p:nvSpPr>
          <p:cNvPr id="2038806" name="Text Box 22"/>
          <p:cNvSpPr txBox="1">
            <a:spLocks noChangeArrowheads="1"/>
          </p:cNvSpPr>
          <p:nvPr/>
        </p:nvSpPr>
        <p:spPr bwMode="auto">
          <a:xfrm>
            <a:off x="6401884" y="4153601"/>
            <a:ext cx="1012825"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dirty="0">
                <a:latin typeface="Arial" charset="0"/>
              </a:rPr>
              <a:t>Direct Influence</a:t>
            </a:r>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16</a:t>
            </a:fld>
            <a:endParaRPr lang="en-US" dirty="0"/>
          </a:p>
        </p:txBody>
      </p:sp>
    </p:spTree>
    <p:extLst>
      <p:ext uri="{BB962C8B-B14F-4D97-AF65-F5344CB8AC3E}">
        <p14:creationId xmlns:p14="http://schemas.microsoft.com/office/powerpoint/2010/main" val="768514680"/>
      </p:ext>
    </p:extLst>
  </p:cSld>
  <p:clrMapOvr>
    <a:masterClrMapping/>
  </p:clrMapOvr>
  <p:transition spd="slow">
    <p:cut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978" name="Rectangle 2"/>
          <p:cNvSpPr>
            <a:spLocks noGrp="1" noChangeArrowheads="1"/>
          </p:cNvSpPr>
          <p:nvPr>
            <p:ph type="title"/>
          </p:nvPr>
        </p:nvSpPr>
        <p:spPr/>
        <p:txBody>
          <a:bodyPr/>
          <a:lstStyle/>
          <a:p>
            <a:r>
              <a:rPr lang="en-US"/>
              <a:t>Individual Ethics In Organizations</a:t>
            </a:r>
          </a:p>
        </p:txBody>
      </p:sp>
      <p:sp>
        <p:nvSpPr>
          <p:cNvPr id="2046979" name="Rectangle 3"/>
          <p:cNvSpPr>
            <a:spLocks noGrp="1" noChangeArrowheads="1"/>
          </p:cNvSpPr>
          <p:nvPr>
            <p:ph type="body" idx="1"/>
          </p:nvPr>
        </p:nvSpPr>
        <p:spPr/>
        <p:txBody>
          <a:bodyPr/>
          <a:lstStyle/>
          <a:p>
            <a:r>
              <a:rPr lang="en-US" dirty="0"/>
              <a:t>Ethics</a:t>
            </a:r>
          </a:p>
          <a:p>
            <a:pPr marL="568325" lvl="1" indent="-231775"/>
            <a:r>
              <a:rPr lang="en-US" dirty="0"/>
              <a:t>An individual’s personal beliefs regarding what is right or wrong or good or bad.</a:t>
            </a:r>
          </a:p>
          <a:p>
            <a:r>
              <a:rPr lang="en-US" dirty="0"/>
              <a:t>Ethical Behavior</a:t>
            </a:r>
          </a:p>
          <a:p>
            <a:pPr marL="568325" lvl="1" indent="-231775"/>
            <a:r>
              <a:rPr lang="en-US" dirty="0"/>
              <a:t>Behavior that is acceptable in the eye of the beholder.</a:t>
            </a:r>
          </a:p>
          <a:p>
            <a:pPr marL="568325" lvl="1" indent="-231775"/>
            <a:r>
              <a:rPr lang="en-US" dirty="0"/>
              <a:t>Behavior that conforms to accepted social norms.</a:t>
            </a:r>
          </a:p>
          <a:p>
            <a:r>
              <a:rPr lang="en-US" dirty="0"/>
              <a:t>Examples of Unethical Behavior</a:t>
            </a:r>
          </a:p>
          <a:p>
            <a:pPr marL="568325" lvl="1" indent="-231775"/>
            <a:r>
              <a:rPr lang="en-US" dirty="0"/>
              <a:t>“Borrowing” office supplies for personal use.</a:t>
            </a:r>
          </a:p>
          <a:p>
            <a:pPr marL="568325" lvl="1" indent="-231775"/>
            <a:r>
              <a:rPr lang="en-US" dirty="0"/>
              <a:t>Checking Facebook on company time. </a:t>
            </a:r>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17</a:t>
            </a:fld>
            <a:endParaRPr lang="en-US" dirty="0"/>
          </a:p>
        </p:txBody>
      </p:sp>
    </p:spTree>
    <p:extLst>
      <p:ext uri="{BB962C8B-B14F-4D97-AF65-F5344CB8AC3E}">
        <p14:creationId xmlns:p14="http://schemas.microsoft.com/office/powerpoint/2010/main" val="1398633751"/>
      </p:ext>
    </p:extLst>
  </p:cSld>
  <p:clrMapOvr>
    <a:masterClrMapping/>
  </p:clrMapOvr>
  <p:transition spd="slow">
    <p:cut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26" name="Rectangle 2"/>
          <p:cNvSpPr>
            <a:spLocks noGrp="1" noChangeArrowheads="1"/>
          </p:cNvSpPr>
          <p:nvPr>
            <p:ph type="title"/>
          </p:nvPr>
        </p:nvSpPr>
        <p:spPr/>
        <p:txBody>
          <a:bodyPr/>
          <a:lstStyle/>
          <a:p>
            <a:r>
              <a:rPr lang="en-US"/>
              <a:t>Determinants of Individual Ethics</a:t>
            </a:r>
          </a:p>
        </p:txBody>
      </p:sp>
      <p:sp>
        <p:nvSpPr>
          <p:cNvPr id="2049032" name="AutoShape 8" descr="Purple01"/>
          <p:cNvSpPr>
            <a:spLocks noChangeArrowheads="1"/>
          </p:cNvSpPr>
          <p:nvPr/>
        </p:nvSpPr>
        <p:spPr bwMode="auto">
          <a:xfrm>
            <a:off x="754063" y="3885233"/>
            <a:ext cx="7586662" cy="823913"/>
          </a:xfrm>
          <a:prstGeom prst="roundRect">
            <a:avLst>
              <a:gd name="adj" fmla="val 16667"/>
            </a:avLst>
          </a:prstGeom>
          <a:blipFill dpi="0" rotWithShape="1">
            <a:blip r:embed="rId3"/>
            <a:srcRect/>
            <a:stretch>
              <a:fillRect/>
            </a:stretch>
          </a:blipFill>
          <a:ln w="9525" algn="ctr">
            <a:round/>
            <a:headEnd/>
            <a:tailEnd/>
          </a:ln>
          <a:effectLst/>
          <a:scene3d>
            <a:camera prst="legacyObliqueBottomRight"/>
            <a:lightRig rig="legacyFlat2" dir="t"/>
          </a:scene3d>
          <a:sp3d extrusionH="176200" prstMaterial="legacyMatte">
            <a:bevelT w="13500" h="13500" prst="angle"/>
            <a:bevelB w="13500" h="13500" prst="angle"/>
            <a:extrusionClr>
              <a:srgbClr val="C2C4D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spcBef>
                <a:spcPct val="50000"/>
              </a:spcBef>
            </a:pPr>
            <a:r>
              <a:rPr lang="en-US" sz="2400" b="1">
                <a:latin typeface="Arial" charset="0"/>
              </a:rPr>
              <a:t>Individual Ethics</a:t>
            </a:r>
          </a:p>
        </p:txBody>
      </p:sp>
      <p:sp>
        <p:nvSpPr>
          <p:cNvPr id="2049033" name="Line 9"/>
          <p:cNvSpPr>
            <a:spLocks noChangeShapeType="1"/>
          </p:cNvSpPr>
          <p:nvPr/>
        </p:nvSpPr>
        <p:spPr bwMode="blackWhite">
          <a:xfrm>
            <a:off x="1463675" y="2697783"/>
            <a:ext cx="0" cy="118745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49034" name="Line 10"/>
          <p:cNvSpPr>
            <a:spLocks noChangeShapeType="1"/>
          </p:cNvSpPr>
          <p:nvPr/>
        </p:nvSpPr>
        <p:spPr bwMode="blackWhite">
          <a:xfrm>
            <a:off x="3017838" y="2707308"/>
            <a:ext cx="0" cy="118745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49035" name="Line 11"/>
          <p:cNvSpPr>
            <a:spLocks noChangeShapeType="1"/>
          </p:cNvSpPr>
          <p:nvPr/>
        </p:nvSpPr>
        <p:spPr bwMode="blackWhite">
          <a:xfrm>
            <a:off x="4572000" y="2697783"/>
            <a:ext cx="0" cy="118745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49036" name="Line 12"/>
          <p:cNvSpPr>
            <a:spLocks noChangeShapeType="1"/>
          </p:cNvSpPr>
          <p:nvPr/>
        </p:nvSpPr>
        <p:spPr bwMode="blackWhite">
          <a:xfrm>
            <a:off x="6126163" y="2697783"/>
            <a:ext cx="0" cy="118745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49037" name="Line 13"/>
          <p:cNvSpPr>
            <a:spLocks noChangeShapeType="1"/>
          </p:cNvSpPr>
          <p:nvPr/>
        </p:nvSpPr>
        <p:spPr bwMode="blackWhite">
          <a:xfrm>
            <a:off x="7680325" y="2697783"/>
            <a:ext cx="0" cy="118745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18</a:t>
            </a:fld>
            <a:endParaRPr lang="en-US" dirty="0"/>
          </a:p>
        </p:txBody>
      </p:sp>
      <p:sp>
        <p:nvSpPr>
          <p:cNvPr id="2049027" name="AutoShape 3"/>
          <p:cNvSpPr>
            <a:spLocks noChangeArrowheads="1"/>
          </p:cNvSpPr>
          <p:nvPr/>
        </p:nvSpPr>
        <p:spPr bwMode="auto">
          <a:xfrm>
            <a:off x="754063" y="1873871"/>
            <a:ext cx="1371600" cy="823912"/>
          </a:xfrm>
          <a:prstGeom prst="roundRect">
            <a:avLst>
              <a:gd name="adj" fmla="val 16667"/>
            </a:avLst>
          </a:prstGeom>
          <a:blipFill dpi="0" rotWithShape="1">
            <a:blip r:embed="rId4"/>
            <a:srcRect/>
            <a:stretch>
              <a:fillRect/>
            </a:stretch>
          </a:blipFill>
          <a:ln w="9525" algn="ctr">
            <a:round/>
            <a:headEnd/>
            <a:tailEnd/>
          </a:ln>
          <a:effectLst/>
          <a:scene3d>
            <a:camera prst="legacyObliqueBottomRight"/>
            <a:lightRig rig="legacyFlat2" dir="t"/>
          </a:scene3d>
          <a:sp3d extrusionH="176200" prstMaterial="legacyMatte">
            <a:bevelT w="13500" h="13500" prst="angle"/>
            <a:bevelB w="13500" h="13500" prst="angle"/>
            <a:extrusionClr>
              <a:srgbClr val="AAD5C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flatTx/>
          </a:bodyPr>
          <a:lstStyle/>
          <a:p>
            <a:pPr algn="ctr"/>
            <a:r>
              <a:rPr lang="en-US" sz="1600" b="1" dirty="0">
                <a:latin typeface="Arial" charset="0"/>
              </a:rPr>
              <a:t>Family </a:t>
            </a:r>
            <a:br>
              <a:rPr lang="en-US" sz="1600" b="1" dirty="0">
                <a:latin typeface="Arial" charset="0"/>
              </a:rPr>
            </a:br>
            <a:r>
              <a:rPr lang="en-US" sz="1600" b="1" dirty="0">
                <a:latin typeface="Arial" charset="0"/>
              </a:rPr>
              <a:t>Influences</a:t>
            </a:r>
          </a:p>
        </p:txBody>
      </p:sp>
      <p:sp>
        <p:nvSpPr>
          <p:cNvPr id="2049029" name="AutoShape 5"/>
          <p:cNvSpPr>
            <a:spLocks noChangeArrowheads="1"/>
          </p:cNvSpPr>
          <p:nvPr/>
        </p:nvSpPr>
        <p:spPr bwMode="auto">
          <a:xfrm>
            <a:off x="3862388" y="1873871"/>
            <a:ext cx="1371600" cy="823912"/>
          </a:xfrm>
          <a:prstGeom prst="roundRect">
            <a:avLst>
              <a:gd name="adj" fmla="val 16667"/>
            </a:avLst>
          </a:prstGeom>
          <a:blipFill dpi="0" rotWithShape="1">
            <a:blip r:embed="rId4"/>
            <a:srcRect/>
            <a:stretch>
              <a:fillRect/>
            </a:stretch>
          </a:blipFill>
          <a:ln w="9525" algn="ctr">
            <a:round/>
            <a:headEnd/>
            <a:tailEnd/>
          </a:ln>
          <a:effectLst/>
          <a:scene3d>
            <a:camera prst="legacyObliqueBottomRight"/>
            <a:lightRig rig="legacyFlat2" dir="t"/>
          </a:scene3d>
          <a:sp3d extrusionH="176200" prstMaterial="legacyMatte">
            <a:bevelT w="13500" h="13500" prst="angle"/>
            <a:bevelB w="13500" h="13500" prst="angle"/>
            <a:extrusionClr>
              <a:srgbClr val="AAD5C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flatTx/>
          </a:bodyPr>
          <a:lstStyle/>
          <a:p>
            <a:pPr algn="ctr"/>
            <a:r>
              <a:rPr lang="en-US" sz="1600" b="1">
                <a:latin typeface="Arial" charset="0"/>
              </a:rPr>
              <a:t>Values and</a:t>
            </a:r>
            <a:br>
              <a:rPr lang="en-US" sz="1600" b="1">
                <a:latin typeface="Arial" charset="0"/>
              </a:rPr>
            </a:br>
            <a:r>
              <a:rPr lang="en-US" sz="1600" b="1">
                <a:latin typeface="Arial" charset="0"/>
              </a:rPr>
              <a:t>Morals</a:t>
            </a:r>
          </a:p>
        </p:txBody>
      </p:sp>
      <p:sp>
        <p:nvSpPr>
          <p:cNvPr id="2049030" name="AutoShape 6"/>
          <p:cNvSpPr>
            <a:spLocks noChangeArrowheads="1"/>
          </p:cNvSpPr>
          <p:nvPr/>
        </p:nvSpPr>
        <p:spPr bwMode="auto">
          <a:xfrm>
            <a:off x="5416550" y="1873871"/>
            <a:ext cx="1371600" cy="823912"/>
          </a:xfrm>
          <a:prstGeom prst="roundRect">
            <a:avLst>
              <a:gd name="adj" fmla="val 16667"/>
            </a:avLst>
          </a:prstGeom>
          <a:blipFill dpi="0" rotWithShape="1">
            <a:blip r:embed="rId4"/>
            <a:srcRect/>
            <a:stretch>
              <a:fillRect/>
            </a:stretch>
          </a:blipFill>
          <a:ln w="9525" algn="ctr">
            <a:round/>
            <a:headEnd/>
            <a:tailEnd/>
          </a:ln>
          <a:effectLst/>
          <a:scene3d>
            <a:camera prst="legacyObliqueBottomRight"/>
            <a:lightRig rig="legacyFlat2" dir="t"/>
          </a:scene3d>
          <a:sp3d extrusionH="176200" prstMaterial="legacyMatte">
            <a:bevelT w="13500" h="13500" prst="angle"/>
            <a:bevelB w="13500" h="13500" prst="angle"/>
            <a:extrusionClr>
              <a:srgbClr val="AAD5C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flatTx/>
          </a:bodyPr>
          <a:lstStyle/>
          <a:p>
            <a:pPr algn="ctr"/>
            <a:r>
              <a:rPr lang="en-US" sz="1600" b="1">
                <a:latin typeface="Arial" charset="0"/>
              </a:rPr>
              <a:t>Experiences</a:t>
            </a:r>
          </a:p>
        </p:txBody>
      </p:sp>
      <p:sp>
        <p:nvSpPr>
          <p:cNvPr id="2049031" name="AutoShape 7"/>
          <p:cNvSpPr>
            <a:spLocks noChangeArrowheads="1"/>
          </p:cNvSpPr>
          <p:nvPr/>
        </p:nvSpPr>
        <p:spPr bwMode="auto">
          <a:xfrm>
            <a:off x="6972300" y="1873871"/>
            <a:ext cx="1371600" cy="823912"/>
          </a:xfrm>
          <a:prstGeom prst="roundRect">
            <a:avLst>
              <a:gd name="adj" fmla="val 16667"/>
            </a:avLst>
          </a:prstGeom>
          <a:blipFill dpi="0" rotWithShape="1">
            <a:blip r:embed="rId4"/>
            <a:srcRect/>
            <a:stretch>
              <a:fillRect/>
            </a:stretch>
          </a:blipFill>
          <a:ln w="9525" algn="ctr">
            <a:round/>
            <a:headEnd/>
            <a:tailEnd/>
          </a:ln>
          <a:effectLst/>
          <a:scene3d>
            <a:camera prst="legacyObliqueBottomRight"/>
            <a:lightRig rig="legacyFlat2" dir="t"/>
          </a:scene3d>
          <a:sp3d extrusionH="176200" prstMaterial="legacyMatte">
            <a:bevelT w="13500" h="13500" prst="angle"/>
            <a:bevelB w="13500" h="13500" prst="angle"/>
            <a:extrusionClr>
              <a:srgbClr val="AAD5C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flatTx/>
          </a:bodyPr>
          <a:lstStyle/>
          <a:p>
            <a:pPr algn="ctr"/>
            <a:r>
              <a:rPr lang="en-US" sz="1600" b="1">
                <a:latin typeface="Arial" charset="0"/>
              </a:rPr>
              <a:t>Peer</a:t>
            </a:r>
            <a:br>
              <a:rPr lang="en-US" sz="1600" b="1">
                <a:latin typeface="Arial" charset="0"/>
              </a:rPr>
            </a:br>
            <a:r>
              <a:rPr lang="en-US" sz="1600" b="1">
                <a:latin typeface="Arial" charset="0"/>
              </a:rPr>
              <a:t>Influences</a:t>
            </a:r>
          </a:p>
        </p:txBody>
      </p:sp>
      <p:sp>
        <p:nvSpPr>
          <p:cNvPr id="2049028" name="AutoShape 4"/>
          <p:cNvSpPr>
            <a:spLocks noChangeArrowheads="1"/>
          </p:cNvSpPr>
          <p:nvPr/>
        </p:nvSpPr>
        <p:spPr bwMode="auto">
          <a:xfrm>
            <a:off x="2308225" y="1873871"/>
            <a:ext cx="1371600" cy="823912"/>
          </a:xfrm>
          <a:prstGeom prst="roundRect">
            <a:avLst>
              <a:gd name="adj" fmla="val 16667"/>
            </a:avLst>
          </a:prstGeom>
          <a:blipFill dpi="0" rotWithShape="1">
            <a:blip r:embed="rId4"/>
            <a:srcRect/>
            <a:stretch>
              <a:fillRect/>
            </a:stretch>
          </a:blipFill>
          <a:ln w="9525" algn="ctr">
            <a:round/>
            <a:headEnd/>
            <a:tailEnd/>
          </a:ln>
          <a:effectLst/>
          <a:scene3d>
            <a:camera prst="legacyObliqueBottomRight"/>
            <a:lightRig rig="legacyFlat2" dir="t"/>
          </a:scene3d>
          <a:sp3d extrusionH="176200" prstMaterial="legacyMatte">
            <a:bevelT w="13500" h="13500" prst="angle"/>
            <a:bevelB w="13500" h="13500" prst="angle"/>
            <a:extrusionClr>
              <a:srgbClr val="AAD5C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flatTx/>
          </a:bodyPr>
          <a:lstStyle/>
          <a:p>
            <a:pPr algn="ctr"/>
            <a:r>
              <a:rPr lang="en-US" sz="1600" b="1">
                <a:latin typeface="Arial" charset="0"/>
              </a:rPr>
              <a:t>Situational</a:t>
            </a:r>
            <a:br>
              <a:rPr lang="en-US" sz="1600" b="1">
                <a:latin typeface="Arial" charset="0"/>
              </a:rPr>
            </a:br>
            <a:r>
              <a:rPr lang="en-US" sz="1600" b="1">
                <a:latin typeface="Arial" charset="0"/>
              </a:rPr>
              <a:t>Factors</a:t>
            </a:r>
          </a:p>
        </p:txBody>
      </p:sp>
    </p:spTree>
    <p:extLst>
      <p:ext uri="{BB962C8B-B14F-4D97-AF65-F5344CB8AC3E}">
        <p14:creationId xmlns:p14="http://schemas.microsoft.com/office/powerpoint/2010/main" val="2295142422"/>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9032"/>
                                        </p:tgtEl>
                                        <p:attrNameLst>
                                          <p:attrName>style.visibility</p:attrName>
                                        </p:attrNameLst>
                                      </p:cBhvr>
                                      <p:to>
                                        <p:strVal val="visible"/>
                                      </p:to>
                                    </p:set>
                                    <p:animEffect transition="in" filter="box(out)">
                                      <p:cBhvr>
                                        <p:cTn id="7" dur="500"/>
                                        <p:tgtEl>
                                          <p:spTgt spid="2049032"/>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2049027"/>
                                        </p:tgtEl>
                                        <p:attrNameLst>
                                          <p:attrName>style.visibility</p:attrName>
                                        </p:attrNameLst>
                                      </p:cBhvr>
                                      <p:to>
                                        <p:strVal val="visible"/>
                                      </p:to>
                                    </p:set>
                                    <p:animEffect transition="in" filter="slide(fromTop)">
                                      <p:cBhvr>
                                        <p:cTn id="11" dur="500"/>
                                        <p:tgtEl>
                                          <p:spTgt spid="2049027"/>
                                        </p:tgtEl>
                                      </p:cBhvr>
                                    </p:animEffect>
                                  </p:childTnLst>
                                </p:cTn>
                              </p:par>
                            </p:childTnLst>
                          </p:cTn>
                        </p:par>
                        <p:par>
                          <p:cTn id="12" fill="hold" nodeType="afterGroup">
                            <p:stCondLst>
                              <p:cond delay="1000"/>
                            </p:stCondLst>
                            <p:childTnLst>
                              <p:par>
                                <p:cTn id="13" presetID="17" presetClass="entr" presetSubtype="1" fill="hold" grpId="0" nodeType="afterEffect">
                                  <p:stCondLst>
                                    <p:cond delay="0"/>
                                  </p:stCondLst>
                                  <p:childTnLst>
                                    <p:set>
                                      <p:cBhvr>
                                        <p:cTn id="14" dur="1" fill="hold">
                                          <p:stCondLst>
                                            <p:cond delay="0"/>
                                          </p:stCondLst>
                                        </p:cTn>
                                        <p:tgtEl>
                                          <p:spTgt spid="2049033"/>
                                        </p:tgtEl>
                                        <p:attrNameLst>
                                          <p:attrName>style.visibility</p:attrName>
                                        </p:attrNameLst>
                                      </p:cBhvr>
                                      <p:to>
                                        <p:strVal val="visible"/>
                                      </p:to>
                                    </p:set>
                                    <p:anim calcmode="lin" valueType="num">
                                      <p:cBhvr>
                                        <p:cTn id="15" dur="500" fill="hold"/>
                                        <p:tgtEl>
                                          <p:spTgt spid="2049033"/>
                                        </p:tgtEl>
                                        <p:attrNameLst>
                                          <p:attrName>ppt_x</p:attrName>
                                        </p:attrNameLst>
                                      </p:cBhvr>
                                      <p:tavLst>
                                        <p:tav tm="0">
                                          <p:val>
                                            <p:strVal val="#ppt_x"/>
                                          </p:val>
                                        </p:tav>
                                        <p:tav tm="100000">
                                          <p:val>
                                            <p:strVal val="#ppt_x"/>
                                          </p:val>
                                        </p:tav>
                                      </p:tavLst>
                                    </p:anim>
                                    <p:anim calcmode="lin" valueType="num">
                                      <p:cBhvr>
                                        <p:cTn id="16" dur="500" fill="hold"/>
                                        <p:tgtEl>
                                          <p:spTgt spid="2049033"/>
                                        </p:tgtEl>
                                        <p:attrNameLst>
                                          <p:attrName>ppt_y</p:attrName>
                                        </p:attrNameLst>
                                      </p:cBhvr>
                                      <p:tavLst>
                                        <p:tav tm="0">
                                          <p:val>
                                            <p:strVal val="#ppt_y-#ppt_h/2"/>
                                          </p:val>
                                        </p:tav>
                                        <p:tav tm="100000">
                                          <p:val>
                                            <p:strVal val="#ppt_y"/>
                                          </p:val>
                                        </p:tav>
                                      </p:tavLst>
                                    </p:anim>
                                    <p:anim calcmode="lin" valueType="num">
                                      <p:cBhvr>
                                        <p:cTn id="17" dur="500" fill="hold"/>
                                        <p:tgtEl>
                                          <p:spTgt spid="2049033"/>
                                        </p:tgtEl>
                                        <p:attrNameLst>
                                          <p:attrName>ppt_w</p:attrName>
                                        </p:attrNameLst>
                                      </p:cBhvr>
                                      <p:tavLst>
                                        <p:tav tm="0">
                                          <p:val>
                                            <p:strVal val="#ppt_w"/>
                                          </p:val>
                                        </p:tav>
                                        <p:tav tm="100000">
                                          <p:val>
                                            <p:strVal val="#ppt_w"/>
                                          </p:val>
                                        </p:tav>
                                      </p:tavLst>
                                    </p:anim>
                                    <p:anim calcmode="lin" valueType="num">
                                      <p:cBhvr>
                                        <p:cTn id="18" dur="500" fill="hold"/>
                                        <p:tgtEl>
                                          <p:spTgt spid="2049033"/>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2049028"/>
                                        </p:tgtEl>
                                        <p:attrNameLst>
                                          <p:attrName>style.visibility</p:attrName>
                                        </p:attrNameLst>
                                      </p:cBhvr>
                                      <p:to>
                                        <p:strVal val="visible"/>
                                      </p:to>
                                    </p:set>
                                    <p:animEffect transition="in" filter="slide(fromTop)">
                                      <p:cBhvr>
                                        <p:cTn id="22" dur="500"/>
                                        <p:tgtEl>
                                          <p:spTgt spid="2049028"/>
                                        </p:tgtEl>
                                      </p:cBhvr>
                                    </p:animEffect>
                                  </p:childTnLst>
                                </p:cTn>
                              </p:par>
                            </p:childTnLst>
                          </p:cTn>
                        </p:par>
                        <p:par>
                          <p:cTn id="23" fill="hold" nodeType="afterGroup">
                            <p:stCondLst>
                              <p:cond delay="2000"/>
                            </p:stCondLst>
                            <p:childTnLst>
                              <p:par>
                                <p:cTn id="24" presetID="17" presetClass="entr" presetSubtype="1" fill="hold" grpId="0" nodeType="afterEffect">
                                  <p:stCondLst>
                                    <p:cond delay="0"/>
                                  </p:stCondLst>
                                  <p:childTnLst>
                                    <p:set>
                                      <p:cBhvr>
                                        <p:cTn id="25" dur="1" fill="hold">
                                          <p:stCondLst>
                                            <p:cond delay="0"/>
                                          </p:stCondLst>
                                        </p:cTn>
                                        <p:tgtEl>
                                          <p:spTgt spid="2049034"/>
                                        </p:tgtEl>
                                        <p:attrNameLst>
                                          <p:attrName>style.visibility</p:attrName>
                                        </p:attrNameLst>
                                      </p:cBhvr>
                                      <p:to>
                                        <p:strVal val="visible"/>
                                      </p:to>
                                    </p:set>
                                    <p:anim calcmode="lin" valueType="num">
                                      <p:cBhvr>
                                        <p:cTn id="26" dur="500" fill="hold"/>
                                        <p:tgtEl>
                                          <p:spTgt spid="2049034"/>
                                        </p:tgtEl>
                                        <p:attrNameLst>
                                          <p:attrName>ppt_x</p:attrName>
                                        </p:attrNameLst>
                                      </p:cBhvr>
                                      <p:tavLst>
                                        <p:tav tm="0">
                                          <p:val>
                                            <p:strVal val="#ppt_x"/>
                                          </p:val>
                                        </p:tav>
                                        <p:tav tm="100000">
                                          <p:val>
                                            <p:strVal val="#ppt_x"/>
                                          </p:val>
                                        </p:tav>
                                      </p:tavLst>
                                    </p:anim>
                                    <p:anim calcmode="lin" valueType="num">
                                      <p:cBhvr>
                                        <p:cTn id="27" dur="500" fill="hold"/>
                                        <p:tgtEl>
                                          <p:spTgt spid="2049034"/>
                                        </p:tgtEl>
                                        <p:attrNameLst>
                                          <p:attrName>ppt_y</p:attrName>
                                        </p:attrNameLst>
                                      </p:cBhvr>
                                      <p:tavLst>
                                        <p:tav tm="0">
                                          <p:val>
                                            <p:strVal val="#ppt_y-#ppt_h/2"/>
                                          </p:val>
                                        </p:tav>
                                        <p:tav tm="100000">
                                          <p:val>
                                            <p:strVal val="#ppt_y"/>
                                          </p:val>
                                        </p:tav>
                                      </p:tavLst>
                                    </p:anim>
                                    <p:anim calcmode="lin" valueType="num">
                                      <p:cBhvr>
                                        <p:cTn id="28" dur="500" fill="hold"/>
                                        <p:tgtEl>
                                          <p:spTgt spid="2049034"/>
                                        </p:tgtEl>
                                        <p:attrNameLst>
                                          <p:attrName>ppt_w</p:attrName>
                                        </p:attrNameLst>
                                      </p:cBhvr>
                                      <p:tavLst>
                                        <p:tav tm="0">
                                          <p:val>
                                            <p:strVal val="#ppt_w"/>
                                          </p:val>
                                        </p:tav>
                                        <p:tav tm="100000">
                                          <p:val>
                                            <p:strVal val="#ppt_w"/>
                                          </p:val>
                                        </p:tav>
                                      </p:tavLst>
                                    </p:anim>
                                    <p:anim calcmode="lin" valueType="num">
                                      <p:cBhvr>
                                        <p:cTn id="29" dur="500" fill="hold"/>
                                        <p:tgtEl>
                                          <p:spTgt spid="2049034"/>
                                        </p:tgtEl>
                                        <p:attrNameLst>
                                          <p:attrName>ppt_h</p:attrName>
                                        </p:attrNameLst>
                                      </p:cBhvr>
                                      <p:tavLst>
                                        <p:tav tm="0">
                                          <p:val>
                                            <p:fltVal val="0"/>
                                          </p:val>
                                        </p:tav>
                                        <p:tav tm="100000">
                                          <p:val>
                                            <p:strVal val="#ppt_h"/>
                                          </p:val>
                                        </p:tav>
                                      </p:tavLst>
                                    </p:anim>
                                  </p:childTnLst>
                                </p:cTn>
                              </p:par>
                            </p:childTnLst>
                          </p:cTn>
                        </p:par>
                        <p:par>
                          <p:cTn id="30" fill="hold" nodeType="afterGroup">
                            <p:stCondLst>
                              <p:cond delay="2500"/>
                            </p:stCondLst>
                            <p:childTnLst>
                              <p:par>
                                <p:cTn id="31" presetID="12" presetClass="entr" presetSubtype="1" fill="hold" grpId="0" nodeType="afterEffect">
                                  <p:stCondLst>
                                    <p:cond delay="0"/>
                                  </p:stCondLst>
                                  <p:childTnLst>
                                    <p:set>
                                      <p:cBhvr>
                                        <p:cTn id="32" dur="1" fill="hold">
                                          <p:stCondLst>
                                            <p:cond delay="0"/>
                                          </p:stCondLst>
                                        </p:cTn>
                                        <p:tgtEl>
                                          <p:spTgt spid="2049029"/>
                                        </p:tgtEl>
                                        <p:attrNameLst>
                                          <p:attrName>style.visibility</p:attrName>
                                        </p:attrNameLst>
                                      </p:cBhvr>
                                      <p:to>
                                        <p:strVal val="visible"/>
                                      </p:to>
                                    </p:set>
                                    <p:animEffect transition="in" filter="slide(fromTop)">
                                      <p:cBhvr>
                                        <p:cTn id="33" dur="500"/>
                                        <p:tgtEl>
                                          <p:spTgt spid="2049029"/>
                                        </p:tgtEl>
                                      </p:cBhvr>
                                    </p:animEffect>
                                  </p:childTnLst>
                                </p:cTn>
                              </p:par>
                            </p:childTnLst>
                          </p:cTn>
                        </p:par>
                        <p:par>
                          <p:cTn id="34" fill="hold" nodeType="afterGroup">
                            <p:stCondLst>
                              <p:cond delay="3000"/>
                            </p:stCondLst>
                            <p:childTnLst>
                              <p:par>
                                <p:cTn id="35" presetID="17" presetClass="entr" presetSubtype="1" fill="hold" grpId="0" nodeType="afterEffect">
                                  <p:stCondLst>
                                    <p:cond delay="0"/>
                                  </p:stCondLst>
                                  <p:childTnLst>
                                    <p:set>
                                      <p:cBhvr>
                                        <p:cTn id="36" dur="1" fill="hold">
                                          <p:stCondLst>
                                            <p:cond delay="0"/>
                                          </p:stCondLst>
                                        </p:cTn>
                                        <p:tgtEl>
                                          <p:spTgt spid="2049035"/>
                                        </p:tgtEl>
                                        <p:attrNameLst>
                                          <p:attrName>style.visibility</p:attrName>
                                        </p:attrNameLst>
                                      </p:cBhvr>
                                      <p:to>
                                        <p:strVal val="visible"/>
                                      </p:to>
                                    </p:set>
                                    <p:anim calcmode="lin" valueType="num">
                                      <p:cBhvr>
                                        <p:cTn id="37" dur="500" fill="hold"/>
                                        <p:tgtEl>
                                          <p:spTgt spid="2049035"/>
                                        </p:tgtEl>
                                        <p:attrNameLst>
                                          <p:attrName>ppt_x</p:attrName>
                                        </p:attrNameLst>
                                      </p:cBhvr>
                                      <p:tavLst>
                                        <p:tav tm="0">
                                          <p:val>
                                            <p:strVal val="#ppt_x"/>
                                          </p:val>
                                        </p:tav>
                                        <p:tav tm="100000">
                                          <p:val>
                                            <p:strVal val="#ppt_x"/>
                                          </p:val>
                                        </p:tav>
                                      </p:tavLst>
                                    </p:anim>
                                    <p:anim calcmode="lin" valueType="num">
                                      <p:cBhvr>
                                        <p:cTn id="38" dur="500" fill="hold"/>
                                        <p:tgtEl>
                                          <p:spTgt spid="2049035"/>
                                        </p:tgtEl>
                                        <p:attrNameLst>
                                          <p:attrName>ppt_y</p:attrName>
                                        </p:attrNameLst>
                                      </p:cBhvr>
                                      <p:tavLst>
                                        <p:tav tm="0">
                                          <p:val>
                                            <p:strVal val="#ppt_y-#ppt_h/2"/>
                                          </p:val>
                                        </p:tav>
                                        <p:tav tm="100000">
                                          <p:val>
                                            <p:strVal val="#ppt_y"/>
                                          </p:val>
                                        </p:tav>
                                      </p:tavLst>
                                    </p:anim>
                                    <p:anim calcmode="lin" valueType="num">
                                      <p:cBhvr>
                                        <p:cTn id="39" dur="500" fill="hold"/>
                                        <p:tgtEl>
                                          <p:spTgt spid="2049035"/>
                                        </p:tgtEl>
                                        <p:attrNameLst>
                                          <p:attrName>ppt_w</p:attrName>
                                        </p:attrNameLst>
                                      </p:cBhvr>
                                      <p:tavLst>
                                        <p:tav tm="0">
                                          <p:val>
                                            <p:strVal val="#ppt_w"/>
                                          </p:val>
                                        </p:tav>
                                        <p:tav tm="100000">
                                          <p:val>
                                            <p:strVal val="#ppt_w"/>
                                          </p:val>
                                        </p:tav>
                                      </p:tavLst>
                                    </p:anim>
                                    <p:anim calcmode="lin" valueType="num">
                                      <p:cBhvr>
                                        <p:cTn id="40" dur="500" fill="hold"/>
                                        <p:tgtEl>
                                          <p:spTgt spid="2049035"/>
                                        </p:tgtEl>
                                        <p:attrNameLst>
                                          <p:attrName>ppt_h</p:attrName>
                                        </p:attrNameLst>
                                      </p:cBhvr>
                                      <p:tavLst>
                                        <p:tav tm="0">
                                          <p:val>
                                            <p:fltVal val="0"/>
                                          </p:val>
                                        </p:tav>
                                        <p:tav tm="100000">
                                          <p:val>
                                            <p:strVal val="#ppt_h"/>
                                          </p:val>
                                        </p:tav>
                                      </p:tavLst>
                                    </p:anim>
                                  </p:childTnLst>
                                </p:cTn>
                              </p:par>
                            </p:childTnLst>
                          </p:cTn>
                        </p:par>
                        <p:par>
                          <p:cTn id="41" fill="hold" nodeType="afterGroup">
                            <p:stCondLst>
                              <p:cond delay="3500"/>
                            </p:stCondLst>
                            <p:childTnLst>
                              <p:par>
                                <p:cTn id="42" presetID="12" presetClass="entr" presetSubtype="1" fill="hold" grpId="0" nodeType="afterEffect">
                                  <p:stCondLst>
                                    <p:cond delay="0"/>
                                  </p:stCondLst>
                                  <p:childTnLst>
                                    <p:set>
                                      <p:cBhvr>
                                        <p:cTn id="43" dur="1" fill="hold">
                                          <p:stCondLst>
                                            <p:cond delay="0"/>
                                          </p:stCondLst>
                                        </p:cTn>
                                        <p:tgtEl>
                                          <p:spTgt spid="2049030"/>
                                        </p:tgtEl>
                                        <p:attrNameLst>
                                          <p:attrName>style.visibility</p:attrName>
                                        </p:attrNameLst>
                                      </p:cBhvr>
                                      <p:to>
                                        <p:strVal val="visible"/>
                                      </p:to>
                                    </p:set>
                                    <p:animEffect transition="in" filter="slide(fromTop)">
                                      <p:cBhvr>
                                        <p:cTn id="44" dur="500"/>
                                        <p:tgtEl>
                                          <p:spTgt spid="2049030"/>
                                        </p:tgtEl>
                                      </p:cBhvr>
                                    </p:animEffect>
                                  </p:childTnLst>
                                </p:cTn>
                              </p:par>
                            </p:childTnLst>
                          </p:cTn>
                        </p:par>
                        <p:par>
                          <p:cTn id="45" fill="hold" nodeType="afterGroup">
                            <p:stCondLst>
                              <p:cond delay="4000"/>
                            </p:stCondLst>
                            <p:childTnLst>
                              <p:par>
                                <p:cTn id="46" presetID="17" presetClass="entr" presetSubtype="1" fill="hold" grpId="0" nodeType="afterEffect">
                                  <p:stCondLst>
                                    <p:cond delay="0"/>
                                  </p:stCondLst>
                                  <p:childTnLst>
                                    <p:set>
                                      <p:cBhvr>
                                        <p:cTn id="47" dur="1" fill="hold">
                                          <p:stCondLst>
                                            <p:cond delay="0"/>
                                          </p:stCondLst>
                                        </p:cTn>
                                        <p:tgtEl>
                                          <p:spTgt spid="2049036"/>
                                        </p:tgtEl>
                                        <p:attrNameLst>
                                          <p:attrName>style.visibility</p:attrName>
                                        </p:attrNameLst>
                                      </p:cBhvr>
                                      <p:to>
                                        <p:strVal val="visible"/>
                                      </p:to>
                                    </p:set>
                                    <p:anim calcmode="lin" valueType="num">
                                      <p:cBhvr>
                                        <p:cTn id="48" dur="500" fill="hold"/>
                                        <p:tgtEl>
                                          <p:spTgt spid="2049036"/>
                                        </p:tgtEl>
                                        <p:attrNameLst>
                                          <p:attrName>ppt_x</p:attrName>
                                        </p:attrNameLst>
                                      </p:cBhvr>
                                      <p:tavLst>
                                        <p:tav tm="0">
                                          <p:val>
                                            <p:strVal val="#ppt_x"/>
                                          </p:val>
                                        </p:tav>
                                        <p:tav tm="100000">
                                          <p:val>
                                            <p:strVal val="#ppt_x"/>
                                          </p:val>
                                        </p:tav>
                                      </p:tavLst>
                                    </p:anim>
                                    <p:anim calcmode="lin" valueType="num">
                                      <p:cBhvr>
                                        <p:cTn id="49" dur="500" fill="hold"/>
                                        <p:tgtEl>
                                          <p:spTgt spid="2049036"/>
                                        </p:tgtEl>
                                        <p:attrNameLst>
                                          <p:attrName>ppt_y</p:attrName>
                                        </p:attrNameLst>
                                      </p:cBhvr>
                                      <p:tavLst>
                                        <p:tav tm="0">
                                          <p:val>
                                            <p:strVal val="#ppt_y-#ppt_h/2"/>
                                          </p:val>
                                        </p:tav>
                                        <p:tav tm="100000">
                                          <p:val>
                                            <p:strVal val="#ppt_y"/>
                                          </p:val>
                                        </p:tav>
                                      </p:tavLst>
                                    </p:anim>
                                    <p:anim calcmode="lin" valueType="num">
                                      <p:cBhvr>
                                        <p:cTn id="50" dur="500" fill="hold"/>
                                        <p:tgtEl>
                                          <p:spTgt spid="2049036"/>
                                        </p:tgtEl>
                                        <p:attrNameLst>
                                          <p:attrName>ppt_w</p:attrName>
                                        </p:attrNameLst>
                                      </p:cBhvr>
                                      <p:tavLst>
                                        <p:tav tm="0">
                                          <p:val>
                                            <p:strVal val="#ppt_w"/>
                                          </p:val>
                                        </p:tav>
                                        <p:tav tm="100000">
                                          <p:val>
                                            <p:strVal val="#ppt_w"/>
                                          </p:val>
                                        </p:tav>
                                      </p:tavLst>
                                    </p:anim>
                                    <p:anim calcmode="lin" valueType="num">
                                      <p:cBhvr>
                                        <p:cTn id="51" dur="500" fill="hold"/>
                                        <p:tgtEl>
                                          <p:spTgt spid="2049036"/>
                                        </p:tgtEl>
                                        <p:attrNameLst>
                                          <p:attrName>ppt_h</p:attrName>
                                        </p:attrNameLst>
                                      </p:cBhvr>
                                      <p:tavLst>
                                        <p:tav tm="0">
                                          <p:val>
                                            <p:fltVal val="0"/>
                                          </p:val>
                                        </p:tav>
                                        <p:tav tm="100000">
                                          <p:val>
                                            <p:strVal val="#ppt_h"/>
                                          </p:val>
                                        </p:tav>
                                      </p:tavLst>
                                    </p:anim>
                                  </p:childTnLst>
                                </p:cTn>
                              </p:par>
                            </p:childTnLst>
                          </p:cTn>
                        </p:par>
                        <p:par>
                          <p:cTn id="52" fill="hold" nodeType="afterGroup">
                            <p:stCondLst>
                              <p:cond delay="4500"/>
                            </p:stCondLst>
                            <p:childTnLst>
                              <p:par>
                                <p:cTn id="53" presetID="12" presetClass="entr" presetSubtype="1" fill="hold" grpId="0" nodeType="afterEffect">
                                  <p:stCondLst>
                                    <p:cond delay="0"/>
                                  </p:stCondLst>
                                  <p:childTnLst>
                                    <p:set>
                                      <p:cBhvr>
                                        <p:cTn id="54" dur="1" fill="hold">
                                          <p:stCondLst>
                                            <p:cond delay="0"/>
                                          </p:stCondLst>
                                        </p:cTn>
                                        <p:tgtEl>
                                          <p:spTgt spid="2049031"/>
                                        </p:tgtEl>
                                        <p:attrNameLst>
                                          <p:attrName>style.visibility</p:attrName>
                                        </p:attrNameLst>
                                      </p:cBhvr>
                                      <p:to>
                                        <p:strVal val="visible"/>
                                      </p:to>
                                    </p:set>
                                    <p:animEffect transition="in" filter="slide(fromTop)">
                                      <p:cBhvr>
                                        <p:cTn id="55" dur="500"/>
                                        <p:tgtEl>
                                          <p:spTgt spid="2049031"/>
                                        </p:tgtEl>
                                      </p:cBhvr>
                                    </p:animEffect>
                                  </p:childTnLst>
                                </p:cTn>
                              </p:par>
                            </p:childTnLst>
                          </p:cTn>
                        </p:par>
                        <p:par>
                          <p:cTn id="56" fill="hold" nodeType="afterGroup">
                            <p:stCondLst>
                              <p:cond delay="5000"/>
                            </p:stCondLst>
                            <p:childTnLst>
                              <p:par>
                                <p:cTn id="57" presetID="17" presetClass="entr" presetSubtype="1" fill="hold" grpId="0" nodeType="afterEffect">
                                  <p:stCondLst>
                                    <p:cond delay="0"/>
                                  </p:stCondLst>
                                  <p:childTnLst>
                                    <p:set>
                                      <p:cBhvr>
                                        <p:cTn id="58" dur="1" fill="hold">
                                          <p:stCondLst>
                                            <p:cond delay="0"/>
                                          </p:stCondLst>
                                        </p:cTn>
                                        <p:tgtEl>
                                          <p:spTgt spid="2049037"/>
                                        </p:tgtEl>
                                        <p:attrNameLst>
                                          <p:attrName>style.visibility</p:attrName>
                                        </p:attrNameLst>
                                      </p:cBhvr>
                                      <p:to>
                                        <p:strVal val="visible"/>
                                      </p:to>
                                    </p:set>
                                    <p:anim calcmode="lin" valueType="num">
                                      <p:cBhvr>
                                        <p:cTn id="59" dur="500" fill="hold"/>
                                        <p:tgtEl>
                                          <p:spTgt spid="2049037"/>
                                        </p:tgtEl>
                                        <p:attrNameLst>
                                          <p:attrName>ppt_x</p:attrName>
                                        </p:attrNameLst>
                                      </p:cBhvr>
                                      <p:tavLst>
                                        <p:tav tm="0">
                                          <p:val>
                                            <p:strVal val="#ppt_x"/>
                                          </p:val>
                                        </p:tav>
                                        <p:tav tm="100000">
                                          <p:val>
                                            <p:strVal val="#ppt_x"/>
                                          </p:val>
                                        </p:tav>
                                      </p:tavLst>
                                    </p:anim>
                                    <p:anim calcmode="lin" valueType="num">
                                      <p:cBhvr>
                                        <p:cTn id="60" dur="500" fill="hold"/>
                                        <p:tgtEl>
                                          <p:spTgt spid="2049037"/>
                                        </p:tgtEl>
                                        <p:attrNameLst>
                                          <p:attrName>ppt_y</p:attrName>
                                        </p:attrNameLst>
                                      </p:cBhvr>
                                      <p:tavLst>
                                        <p:tav tm="0">
                                          <p:val>
                                            <p:strVal val="#ppt_y-#ppt_h/2"/>
                                          </p:val>
                                        </p:tav>
                                        <p:tav tm="100000">
                                          <p:val>
                                            <p:strVal val="#ppt_y"/>
                                          </p:val>
                                        </p:tav>
                                      </p:tavLst>
                                    </p:anim>
                                    <p:anim calcmode="lin" valueType="num">
                                      <p:cBhvr>
                                        <p:cTn id="61" dur="500" fill="hold"/>
                                        <p:tgtEl>
                                          <p:spTgt spid="2049037"/>
                                        </p:tgtEl>
                                        <p:attrNameLst>
                                          <p:attrName>ppt_w</p:attrName>
                                        </p:attrNameLst>
                                      </p:cBhvr>
                                      <p:tavLst>
                                        <p:tav tm="0">
                                          <p:val>
                                            <p:strVal val="#ppt_w"/>
                                          </p:val>
                                        </p:tav>
                                        <p:tav tm="100000">
                                          <p:val>
                                            <p:strVal val="#ppt_w"/>
                                          </p:val>
                                        </p:tav>
                                      </p:tavLst>
                                    </p:anim>
                                    <p:anim calcmode="lin" valueType="num">
                                      <p:cBhvr>
                                        <p:cTn id="62" dur="500" fill="hold"/>
                                        <p:tgtEl>
                                          <p:spTgt spid="20490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32" grpId="0" animBg="1"/>
      <p:bldP spid="2049033" grpId="0" animBg="1"/>
      <p:bldP spid="2049034" grpId="0" animBg="1"/>
      <p:bldP spid="2049035" grpId="0" animBg="1"/>
      <p:bldP spid="2049036" grpId="0" animBg="1"/>
      <p:bldP spid="2049037" grpId="0" animBg="1"/>
      <p:bldP spid="2049027" grpId="0" animBg="1"/>
      <p:bldP spid="2049029" grpId="0" animBg="1"/>
      <p:bldP spid="2049030" grpId="0" animBg="1"/>
      <p:bldP spid="2049031" grpId="0" animBg="1"/>
      <p:bldP spid="20490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074" name="Rectangle 2"/>
          <p:cNvSpPr>
            <a:spLocks noGrp="1" noChangeArrowheads="1"/>
          </p:cNvSpPr>
          <p:nvPr>
            <p:ph type="title"/>
          </p:nvPr>
        </p:nvSpPr>
        <p:spPr>
          <a:xfrm>
            <a:off x="427038" y="557355"/>
            <a:ext cx="2422525" cy="1076039"/>
          </a:xfrm>
          <a:prstGeom prst="roundRect">
            <a:avLst>
              <a:gd name="adj" fmla="val 11726"/>
            </a:avLst>
          </a:prstGeom>
          <a:blipFill dpi="0" rotWithShape="1">
            <a:blip r:embed="rId3">
              <a:extLst>
                <a:ext uri="{28A0092B-C50C-407E-A947-70E740481C1C}">
                  <a14:useLocalDpi xmlns:a14="http://schemas.microsoft.com/office/drawing/2010/main" val="0"/>
                </a:ext>
              </a:extLst>
            </a:blip>
            <a:srcRect/>
            <a:stretch>
              <a:fillRect/>
            </a:stretch>
          </a:blipFill>
        </p:spPr>
        <p:txBody>
          <a:bodyPr/>
          <a:lstStyle/>
          <a:p>
            <a:r>
              <a:rPr lang="en-US" sz="2800"/>
              <a:t>Managerial Ethics</a:t>
            </a:r>
          </a:p>
        </p:txBody>
      </p:sp>
      <p:grpSp>
        <p:nvGrpSpPr>
          <p:cNvPr id="2051075" name="Group 3"/>
          <p:cNvGrpSpPr>
            <a:grpSpLocks/>
          </p:cNvGrpSpPr>
          <p:nvPr/>
        </p:nvGrpSpPr>
        <p:grpSpPr bwMode="auto">
          <a:xfrm>
            <a:off x="3035300" y="228600"/>
            <a:ext cx="5953125" cy="6099175"/>
            <a:chOff x="2112" y="722"/>
            <a:chExt cx="3079" cy="3358"/>
          </a:xfrm>
        </p:grpSpPr>
        <p:sp>
          <p:nvSpPr>
            <p:cNvPr id="2051076" name="Rectangle 4"/>
            <p:cNvSpPr>
              <a:spLocks noChangeArrowheads="1"/>
            </p:cNvSpPr>
            <p:nvPr/>
          </p:nvSpPr>
          <p:spPr bwMode="blackWhite">
            <a:xfrm>
              <a:off x="2112" y="1143"/>
              <a:ext cx="741" cy="419"/>
            </a:xfrm>
            <a:prstGeom prst="rect">
              <a:avLst/>
            </a:prstGeom>
            <a:solidFill>
              <a:srgbClr val="FEE679"/>
            </a:solidFill>
            <a:ln w="3175">
              <a:solidFill>
                <a:srgbClr val="FEE679"/>
              </a:solidFill>
              <a:miter lim="800000"/>
              <a:headEnd/>
              <a:tailEnd/>
            </a:ln>
          </p:spPr>
          <p:txBody>
            <a:bodyPr/>
            <a:lstStyle/>
            <a:p>
              <a:endParaRPr lang="en-US"/>
            </a:p>
          </p:txBody>
        </p:sp>
        <p:sp>
          <p:nvSpPr>
            <p:cNvPr id="2051077" name="Freeform 5"/>
            <p:cNvSpPr>
              <a:spLocks/>
            </p:cNvSpPr>
            <p:nvPr/>
          </p:nvSpPr>
          <p:spPr bwMode="blackWhite">
            <a:xfrm>
              <a:off x="2853" y="1143"/>
              <a:ext cx="38" cy="457"/>
            </a:xfrm>
            <a:custGeom>
              <a:avLst/>
              <a:gdLst>
                <a:gd name="T0" fmla="*/ 38 w 38"/>
                <a:gd name="T1" fmla="*/ 457 h 457"/>
                <a:gd name="T2" fmla="*/ 38 w 38"/>
                <a:gd name="T3" fmla="*/ 38 h 457"/>
                <a:gd name="T4" fmla="*/ 0 w 38"/>
                <a:gd name="T5" fmla="*/ 0 h 457"/>
                <a:gd name="T6" fmla="*/ 0 w 38"/>
                <a:gd name="T7" fmla="*/ 419 h 457"/>
                <a:gd name="T8" fmla="*/ 38 w 38"/>
                <a:gd name="T9" fmla="*/ 457 h 457"/>
              </a:gdLst>
              <a:ahLst/>
              <a:cxnLst>
                <a:cxn ang="0">
                  <a:pos x="T0" y="T1"/>
                </a:cxn>
                <a:cxn ang="0">
                  <a:pos x="T2" y="T3"/>
                </a:cxn>
                <a:cxn ang="0">
                  <a:pos x="T4" y="T5"/>
                </a:cxn>
                <a:cxn ang="0">
                  <a:pos x="T6" y="T7"/>
                </a:cxn>
                <a:cxn ang="0">
                  <a:pos x="T8" y="T9"/>
                </a:cxn>
              </a:cxnLst>
              <a:rect l="0" t="0" r="r" b="b"/>
              <a:pathLst>
                <a:path w="38" h="457">
                  <a:moveTo>
                    <a:pt x="38" y="457"/>
                  </a:moveTo>
                  <a:lnTo>
                    <a:pt x="38" y="38"/>
                  </a:lnTo>
                  <a:lnTo>
                    <a:pt x="0" y="0"/>
                  </a:lnTo>
                  <a:lnTo>
                    <a:pt x="0" y="419"/>
                  </a:lnTo>
                  <a:lnTo>
                    <a:pt x="38" y="457"/>
                  </a:lnTo>
                  <a:close/>
                </a:path>
              </a:pathLst>
            </a:custGeom>
            <a:solidFill>
              <a:srgbClr val="D8C4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78" name="Freeform 6"/>
            <p:cNvSpPr>
              <a:spLocks/>
            </p:cNvSpPr>
            <p:nvPr/>
          </p:nvSpPr>
          <p:spPr bwMode="blackWhite">
            <a:xfrm>
              <a:off x="2112" y="1562"/>
              <a:ext cx="779" cy="38"/>
            </a:xfrm>
            <a:custGeom>
              <a:avLst/>
              <a:gdLst>
                <a:gd name="T0" fmla="*/ 741 w 779"/>
                <a:gd name="T1" fmla="*/ 0 h 38"/>
                <a:gd name="T2" fmla="*/ 0 w 779"/>
                <a:gd name="T3" fmla="*/ 0 h 38"/>
                <a:gd name="T4" fmla="*/ 38 w 779"/>
                <a:gd name="T5" fmla="*/ 38 h 38"/>
                <a:gd name="T6" fmla="*/ 779 w 779"/>
                <a:gd name="T7" fmla="*/ 38 h 38"/>
                <a:gd name="T8" fmla="*/ 741 w 779"/>
                <a:gd name="T9" fmla="*/ 0 h 38"/>
              </a:gdLst>
              <a:ahLst/>
              <a:cxnLst>
                <a:cxn ang="0">
                  <a:pos x="T0" y="T1"/>
                </a:cxn>
                <a:cxn ang="0">
                  <a:pos x="T2" y="T3"/>
                </a:cxn>
                <a:cxn ang="0">
                  <a:pos x="T4" y="T5"/>
                </a:cxn>
                <a:cxn ang="0">
                  <a:pos x="T6" y="T7"/>
                </a:cxn>
                <a:cxn ang="0">
                  <a:pos x="T8" y="T9"/>
                </a:cxn>
              </a:cxnLst>
              <a:rect l="0" t="0" r="r" b="b"/>
              <a:pathLst>
                <a:path w="779" h="38">
                  <a:moveTo>
                    <a:pt x="741" y="0"/>
                  </a:moveTo>
                  <a:lnTo>
                    <a:pt x="0" y="0"/>
                  </a:lnTo>
                  <a:lnTo>
                    <a:pt x="38" y="38"/>
                  </a:lnTo>
                  <a:lnTo>
                    <a:pt x="779" y="38"/>
                  </a:lnTo>
                  <a:lnTo>
                    <a:pt x="741" y="0"/>
                  </a:lnTo>
                  <a:close/>
                </a:path>
              </a:pathLst>
            </a:cu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79" name="Rectangle 7"/>
            <p:cNvSpPr>
              <a:spLocks noChangeArrowheads="1"/>
            </p:cNvSpPr>
            <p:nvPr/>
          </p:nvSpPr>
          <p:spPr bwMode="blackWhite">
            <a:xfrm>
              <a:off x="2230" y="1301"/>
              <a:ext cx="485"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latin typeface="Arial" charset="0"/>
                </a:rPr>
                <a:t>Employees</a:t>
              </a:r>
              <a:endParaRPr lang="en-US" sz="1400" b="1">
                <a:latin typeface="Arial" charset="0"/>
              </a:endParaRPr>
            </a:p>
          </p:txBody>
        </p:sp>
        <p:sp>
          <p:nvSpPr>
            <p:cNvPr id="2051080" name="Rectangle 8"/>
            <p:cNvSpPr>
              <a:spLocks noChangeArrowheads="1"/>
            </p:cNvSpPr>
            <p:nvPr/>
          </p:nvSpPr>
          <p:spPr bwMode="blackWhite">
            <a:xfrm>
              <a:off x="4412" y="1143"/>
              <a:ext cx="741" cy="419"/>
            </a:xfrm>
            <a:prstGeom prst="rect">
              <a:avLst/>
            </a:prstGeom>
            <a:solidFill>
              <a:srgbClr val="FEE679"/>
            </a:solidFill>
            <a:ln w="3175">
              <a:solidFill>
                <a:srgbClr val="FEE679"/>
              </a:solidFill>
              <a:miter lim="800000"/>
              <a:headEnd/>
              <a:tailEnd/>
            </a:ln>
          </p:spPr>
          <p:txBody>
            <a:bodyPr/>
            <a:lstStyle/>
            <a:p>
              <a:endParaRPr lang="en-US"/>
            </a:p>
          </p:txBody>
        </p:sp>
        <p:sp>
          <p:nvSpPr>
            <p:cNvPr id="2051081" name="Freeform 9"/>
            <p:cNvSpPr>
              <a:spLocks/>
            </p:cNvSpPr>
            <p:nvPr/>
          </p:nvSpPr>
          <p:spPr bwMode="blackWhite">
            <a:xfrm>
              <a:off x="5153" y="1143"/>
              <a:ext cx="38" cy="457"/>
            </a:xfrm>
            <a:custGeom>
              <a:avLst/>
              <a:gdLst>
                <a:gd name="T0" fmla="*/ 38 w 38"/>
                <a:gd name="T1" fmla="*/ 457 h 457"/>
                <a:gd name="T2" fmla="*/ 38 w 38"/>
                <a:gd name="T3" fmla="*/ 38 h 457"/>
                <a:gd name="T4" fmla="*/ 0 w 38"/>
                <a:gd name="T5" fmla="*/ 0 h 457"/>
                <a:gd name="T6" fmla="*/ 0 w 38"/>
                <a:gd name="T7" fmla="*/ 419 h 457"/>
                <a:gd name="T8" fmla="*/ 38 w 38"/>
                <a:gd name="T9" fmla="*/ 457 h 457"/>
              </a:gdLst>
              <a:ahLst/>
              <a:cxnLst>
                <a:cxn ang="0">
                  <a:pos x="T0" y="T1"/>
                </a:cxn>
                <a:cxn ang="0">
                  <a:pos x="T2" y="T3"/>
                </a:cxn>
                <a:cxn ang="0">
                  <a:pos x="T4" y="T5"/>
                </a:cxn>
                <a:cxn ang="0">
                  <a:pos x="T6" y="T7"/>
                </a:cxn>
                <a:cxn ang="0">
                  <a:pos x="T8" y="T9"/>
                </a:cxn>
              </a:cxnLst>
              <a:rect l="0" t="0" r="r" b="b"/>
              <a:pathLst>
                <a:path w="38" h="457">
                  <a:moveTo>
                    <a:pt x="38" y="457"/>
                  </a:moveTo>
                  <a:lnTo>
                    <a:pt x="38" y="38"/>
                  </a:lnTo>
                  <a:lnTo>
                    <a:pt x="0" y="0"/>
                  </a:lnTo>
                  <a:lnTo>
                    <a:pt x="0" y="419"/>
                  </a:lnTo>
                  <a:lnTo>
                    <a:pt x="38" y="457"/>
                  </a:lnTo>
                  <a:close/>
                </a:path>
              </a:pathLst>
            </a:custGeom>
            <a:solidFill>
              <a:srgbClr val="D8C4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82" name="Freeform 10"/>
            <p:cNvSpPr>
              <a:spLocks/>
            </p:cNvSpPr>
            <p:nvPr/>
          </p:nvSpPr>
          <p:spPr bwMode="blackWhite">
            <a:xfrm>
              <a:off x="4412" y="1562"/>
              <a:ext cx="779" cy="38"/>
            </a:xfrm>
            <a:custGeom>
              <a:avLst/>
              <a:gdLst>
                <a:gd name="T0" fmla="*/ 741 w 779"/>
                <a:gd name="T1" fmla="*/ 0 h 38"/>
                <a:gd name="T2" fmla="*/ 0 w 779"/>
                <a:gd name="T3" fmla="*/ 0 h 38"/>
                <a:gd name="T4" fmla="*/ 38 w 779"/>
                <a:gd name="T5" fmla="*/ 38 h 38"/>
                <a:gd name="T6" fmla="*/ 779 w 779"/>
                <a:gd name="T7" fmla="*/ 38 h 38"/>
                <a:gd name="T8" fmla="*/ 741 w 779"/>
                <a:gd name="T9" fmla="*/ 0 h 38"/>
              </a:gdLst>
              <a:ahLst/>
              <a:cxnLst>
                <a:cxn ang="0">
                  <a:pos x="T0" y="T1"/>
                </a:cxn>
                <a:cxn ang="0">
                  <a:pos x="T2" y="T3"/>
                </a:cxn>
                <a:cxn ang="0">
                  <a:pos x="T4" y="T5"/>
                </a:cxn>
                <a:cxn ang="0">
                  <a:pos x="T6" y="T7"/>
                </a:cxn>
                <a:cxn ang="0">
                  <a:pos x="T8" y="T9"/>
                </a:cxn>
              </a:cxnLst>
              <a:rect l="0" t="0" r="r" b="b"/>
              <a:pathLst>
                <a:path w="779" h="38">
                  <a:moveTo>
                    <a:pt x="741" y="0"/>
                  </a:moveTo>
                  <a:lnTo>
                    <a:pt x="0" y="0"/>
                  </a:lnTo>
                  <a:lnTo>
                    <a:pt x="38" y="38"/>
                  </a:lnTo>
                  <a:lnTo>
                    <a:pt x="779" y="38"/>
                  </a:lnTo>
                  <a:lnTo>
                    <a:pt x="741" y="0"/>
                  </a:lnTo>
                  <a:close/>
                </a:path>
              </a:pathLst>
            </a:cu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83" name="Freeform 11"/>
            <p:cNvSpPr>
              <a:spLocks/>
            </p:cNvSpPr>
            <p:nvPr/>
          </p:nvSpPr>
          <p:spPr bwMode="blackWhite">
            <a:xfrm>
              <a:off x="4093" y="3165"/>
              <a:ext cx="38" cy="915"/>
            </a:xfrm>
            <a:custGeom>
              <a:avLst/>
              <a:gdLst>
                <a:gd name="T0" fmla="*/ 38 w 38"/>
                <a:gd name="T1" fmla="*/ 915 h 915"/>
                <a:gd name="T2" fmla="*/ 38 w 38"/>
                <a:gd name="T3" fmla="*/ 38 h 915"/>
                <a:gd name="T4" fmla="*/ 0 w 38"/>
                <a:gd name="T5" fmla="*/ 0 h 915"/>
                <a:gd name="T6" fmla="*/ 0 w 38"/>
                <a:gd name="T7" fmla="*/ 878 h 915"/>
                <a:gd name="T8" fmla="*/ 38 w 38"/>
                <a:gd name="T9" fmla="*/ 915 h 915"/>
              </a:gdLst>
              <a:ahLst/>
              <a:cxnLst>
                <a:cxn ang="0">
                  <a:pos x="T0" y="T1"/>
                </a:cxn>
                <a:cxn ang="0">
                  <a:pos x="T2" y="T3"/>
                </a:cxn>
                <a:cxn ang="0">
                  <a:pos x="T4" y="T5"/>
                </a:cxn>
                <a:cxn ang="0">
                  <a:pos x="T6" y="T7"/>
                </a:cxn>
                <a:cxn ang="0">
                  <a:pos x="T8" y="T9"/>
                </a:cxn>
              </a:cxnLst>
              <a:rect l="0" t="0" r="r" b="b"/>
              <a:pathLst>
                <a:path w="38" h="915">
                  <a:moveTo>
                    <a:pt x="38" y="915"/>
                  </a:moveTo>
                  <a:lnTo>
                    <a:pt x="38" y="38"/>
                  </a:lnTo>
                  <a:lnTo>
                    <a:pt x="0" y="0"/>
                  </a:lnTo>
                  <a:lnTo>
                    <a:pt x="0" y="878"/>
                  </a:lnTo>
                  <a:lnTo>
                    <a:pt x="38" y="915"/>
                  </a:lnTo>
                  <a:close/>
                </a:path>
              </a:pathLst>
            </a:custGeom>
            <a:solidFill>
              <a:srgbClr val="D8C4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84" name="Freeform 12"/>
            <p:cNvSpPr>
              <a:spLocks/>
            </p:cNvSpPr>
            <p:nvPr/>
          </p:nvSpPr>
          <p:spPr bwMode="blackWhite">
            <a:xfrm>
              <a:off x="3172" y="4043"/>
              <a:ext cx="959" cy="37"/>
            </a:xfrm>
            <a:custGeom>
              <a:avLst/>
              <a:gdLst>
                <a:gd name="T0" fmla="*/ 921 w 959"/>
                <a:gd name="T1" fmla="*/ 0 h 37"/>
                <a:gd name="T2" fmla="*/ 0 w 959"/>
                <a:gd name="T3" fmla="*/ 0 h 37"/>
                <a:gd name="T4" fmla="*/ 38 w 959"/>
                <a:gd name="T5" fmla="*/ 37 h 37"/>
                <a:gd name="T6" fmla="*/ 959 w 959"/>
                <a:gd name="T7" fmla="*/ 37 h 37"/>
                <a:gd name="T8" fmla="*/ 921 w 959"/>
                <a:gd name="T9" fmla="*/ 0 h 37"/>
              </a:gdLst>
              <a:ahLst/>
              <a:cxnLst>
                <a:cxn ang="0">
                  <a:pos x="T0" y="T1"/>
                </a:cxn>
                <a:cxn ang="0">
                  <a:pos x="T2" y="T3"/>
                </a:cxn>
                <a:cxn ang="0">
                  <a:pos x="T4" y="T5"/>
                </a:cxn>
                <a:cxn ang="0">
                  <a:pos x="T6" y="T7"/>
                </a:cxn>
                <a:cxn ang="0">
                  <a:pos x="T8" y="T9"/>
                </a:cxn>
              </a:cxnLst>
              <a:rect l="0" t="0" r="r" b="b"/>
              <a:pathLst>
                <a:path w="959" h="37">
                  <a:moveTo>
                    <a:pt x="921" y="0"/>
                  </a:moveTo>
                  <a:lnTo>
                    <a:pt x="0" y="0"/>
                  </a:lnTo>
                  <a:lnTo>
                    <a:pt x="38" y="37"/>
                  </a:lnTo>
                  <a:lnTo>
                    <a:pt x="959" y="37"/>
                  </a:lnTo>
                  <a:lnTo>
                    <a:pt x="921" y="0"/>
                  </a:lnTo>
                  <a:close/>
                </a:path>
              </a:pathLst>
            </a:custGeom>
            <a:solidFill>
              <a:srgbClr val="B3A2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85" name="Rectangle 13"/>
            <p:cNvSpPr>
              <a:spLocks noChangeArrowheads="1"/>
            </p:cNvSpPr>
            <p:nvPr/>
          </p:nvSpPr>
          <p:spPr bwMode="blackWhite">
            <a:xfrm>
              <a:off x="3172" y="722"/>
              <a:ext cx="921" cy="556"/>
            </a:xfrm>
            <a:prstGeom prst="rect">
              <a:avLst/>
            </a:prstGeom>
            <a:solidFill>
              <a:srgbClr val="CAA7D1"/>
            </a:solidFill>
            <a:ln w="3175">
              <a:solidFill>
                <a:srgbClr val="CAA7D1"/>
              </a:solidFill>
              <a:miter lim="800000"/>
              <a:headEnd/>
              <a:tailEnd/>
            </a:ln>
          </p:spPr>
          <p:txBody>
            <a:bodyPr/>
            <a:lstStyle/>
            <a:p>
              <a:endParaRPr lang="en-US"/>
            </a:p>
          </p:txBody>
        </p:sp>
        <p:sp>
          <p:nvSpPr>
            <p:cNvPr id="2051086" name="Rectangle 14"/>
            <p:cNvSpPr>
              <a:spLocks noChangeArrowheads="1"/>
            </p:cNvSpPr>
            <p:nvPr/>
          </p:nvSpPr>
          <p:spPr bwMode="blackWhite">
            <a:xfrm>
              <a:off x="3172" y="3165"/>
              <a:ext cx="921" cy="878"/>
            </a:xfrm>
            <a:prstGeom prst="rect">
              <a:avLst/>
            </a:prstGeom>
            <a:solidFill>
              <a:srgbClr val="FEE679"/>
            </a:solidFill>
            <a:ln w="3175">
              <a:solidFill>
                <a:srgbClr val="FEE679"/>
              </a:solidFill>
              <a:miter lim="800000"/>
              <a:headEnd/>
              <a:tailEnd/>
            </a:ln>
          </p:spPr>
          <p:txBody>
            <a:bodyPr/>
            <a:lstStyle/>
            <a:p>
              <a:endParaRPr lang="en-US"/>
            </a:p>
          </p:txBody>
        </p:sp>
        <p:sp>
          <p:nvSpPr>
            <p:cNvPr id="2051087" name="Freeform 15"/>
            <p:cNvSpPr>
              <a:spLocks/>
            </p:cNvSpPr>
            <p:nvPr/>
          </p:nvSpPr>
          <p:spPr bwMode="blackWhite">
            <a:xfrm>
              <a:off x="4093" y="727"/>
              <a:ext cx="38" cy="594"/>
            </a:xfrm>
            <a:custGeom>
              <a:avLst/>
              <a:gdLst>
                <a:gd name="T0" fmla="*/ 38 w 38"/>
                <a:gd name="T1" fmla="*/ 594 h 594"/>
                <a:gd name="T2" fmla="*/ 38 w 38"/>
                <a:gd name="T3" fmla="*/ 38 h 594"/>
                <a:gd name="T4" fmla="*/ 0 w 38"/>
                <a:gd name="T5" fmla="*/ 0 h 594"/>
                <a:gd name="T6" fmla="*/ 0 w 38"/>
                <a:gd name="T7" fmla="*/ 556 h 594"/>
                <a:gd name="T8" fmla="*/ 38 w 38"/>
                <a:gd name="T9" fmla="*/ 594 h 594"/>
              </a:gdLst>
              <a:ahLst/>
              <a:cxnLst>
                <a:cxn ang="0">
                  <a:pos x="T0" y="T1"/>
                </a:cxn>
                <a:cxn ang="0">
                  <a:pos x="T2" y="T3"/>
                </a:cxn>
                <a:cxn ang="0">
                  <a:pos x="T4" y="T5"/>
                </a:cxn>
                <a:cxn ang="0">
                  <a:pos x="T6" y="T7"/>
                </a:cxn>
                <a:cxn ang="0">
                  <a:pos x="T8" y="T9"/>
                </a:cxn>
              </a:cxnLst>
              <a:rect l="0" t="0" r="r" b="b"/>
              <a:pathLst>
                <a:path w="38" h="594">
                  <a:moveTo>
                    <a:pt x="38" y="594"/>
                  </a:moveTo>
                  <a:lnTo>
                    <a:pt x="38" y="38"/>
                  </a:lnTo>
                  <a:lnTo>
                    <a:pt x="0" y="0"/>
                  </a:lnTo>
                  <a:lnTo>
                    <a:pt x="0" y="556"/>
                  </a:lnTo>
                  <a:lnTo>
                    <a:pt x="38" y="594"/>
                  </a:lnTo>
                  <a:close/>
                </a:path>
              </a:pathLst>
            </a:custGeom>
            <a:solidFill>
              <a:srgbClr val="AC8E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88" name="Freeform 16"/>
            <p:cNvSpPr>
              <a:spLocks/>
            </p:cNvSpPr>
            <p:nvPr/>
          </p:nvSpPr>
          <p:spPr bwMode="blackWhite">
            <a:xfrm>
              <a:off x="3172" y="1278"/>
              <a:ext cx="959" cy="38"/>
            </a:xfrm>
            <a:custGeom>
              <a:avLst/>
              <a:gdLst>
                <a:gd name="T0" fmla="*/ 921 w 959"/>
                <a:gd name="T1" fmla="*/ 0 h 38"/>
                <a:gd name="T2" fmla="*/ 0 w 959"/>
                <a:gd name="T3" fmla="*/ 0 h 38"/>
                <a:gd name="T4" fmla="*/ 38 w 959"/>
                <a:gd name="T5" fmla="*/ 38 h 38"/>
                <a:gd name="T6" fmla="*/ 959 w 959"/>
                <a:gd name="T7" fmla="*/ 38 h 38"/>
                <a:gd name="T8" fmla="*/ 921 w 959"/>
                <a:gd name="T9" fmla="*/ 0 h 38"/>
              </a:gdLst>
              <a:ahLst/>
              <a:cxnLst>
                <a:cxn ang="0">
                  <a:pos x="T0" y="T1"/>
                </a:cxn>
                <a:cxn ang="0">
                  <a:pos x="T2" y="T3"/>
                </a:cxn>
                <a:cxn ang="0">
                  <a:pos x="T4" y="T5"/>
                </a:cxn>
                <a:cxn ang="0">
                  <a:pos x="T6" y="T7"/>
                </a:cxn>
                <a:cxn ang="0">
                  <a:pos x="T8" y="T9"/>
                </a:cxn>
              </a:cxnLst>
              <a:rect l="0" t="0" r="r" b="b"/>
              <a:pathLst>
                <a:path w="959" h="38">
                  <a:moveTo>
                    <a:pt x="921" y="0"/>
                  </a:moveTo>
                  <a:lnTo>
                    <a:pt x="0" y="0"/>
                  </a:lnTo>
                  <a:lnTo>
                    <a:pt x="38" y="38"/>
                  </a:lnTo>
                  <a:lnTo>
                    <a:pt x="959" y="38"/>
                  </a:lnTo>
                  <a:lnTo>
                    <a:pt x="921" y="0"/>
                  </a:lnTo>
                  <a:close/>
                </a:path>
              </a:pathLst>
            </a:custGeom>
            <a:solidFill>
              <a:srgbClr val="8E75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89" name="Rectangle 17"/>
            <p:cNvSpPr>
              <a:spLocks noChangeArrowheads="1"/>
            </p:cNvSpPr>
            <p:nvPr/>
          </p:nvSpPr>
          <p:spPr bwMode="blackWhite">
            <a:xfrm>
              <a:off x="3172" y="1429"/>
              <a:ext cx="921" cy="554"/>
            </a:xfrm>
            <a:prstGeom prst="rect">
              <a:avLst/>
            </a:prstGeom>
            <a:solidFill>
              <a:srgbClr val="CAA7D1"/>
            </a:solidFill>
            <a:ln w="3175">
              <a:solidFill>
                <a:srgbClr val="CAA7D1"/>
              </a:solidFill>
              <a:miter lim="800000"/>
              <a:headEnd/>
              <a:tailEnd/>
            </a:ln>
          </p:spPr>
          <p:txBody>
            <a:bodyPr/>
            <a:lstStyle/>
            <a:p>
              <a:endParaRPr lang="en-US"/>
            </a:p>
          </p:txBody>
        </p:sp>
        <p:sp>
          <p:nvSpPr>
            <p:cNvPr id="2051090" name="Freeform 18"/>
            <p:cNvSpPr>
              <a:spLocks/>
            </p:cNvSpPr>
            <p:nvPr/>
          </p:nvSpPr>
          <p:spPr bwMode="blackWhite">
            <a:xfrm>
              <a:off x="4093" y="1429"/>
              <a:ext cx="38" cy="592"/>
            </a:xfrm>
            <a:custGeom>
              <a:avLst/>
              <a:gdLst>
                <a:gd name="T0" fmla="*/ 38 w 38"/>
                <a:gd name="T1" fmla="*/ 592 h 592"/>
                <a:gd name="T2" fmla="*/ 38 w 38"/>
                <a:gd name="T3" fmla="*/ 38 h 592"/>
                <a:gd name="T4" fmla="*/ 0 w 38"/>
                <a:gd name="T5" fmla="*/ 0 h 592"/>
                <a:gd name="T6" fmla="*/ 0 w 38"/>
                <a:gd name="T7" fmla="*/ 554 h 592"/>
                <a:gd name="T8" fmla="*/ 38 w 38"/>
                <a:gd name="T9" fmla="*/ 592 h 592"/>
              </a:gdLst>
              <a:ahLst/>
              <a:cxnLst>
                <a:cxn ang="0">
                  <a:pos x="T0" y="T1"/>
                </a:cxn>
                <a:cxn ang="0">
                  <a:pos x="T2" y="T3"/>
                </a:cxn>
                <a:cxn ang="0">
                  <a:pos x="T4" y="T5"/>
                </a:cxn>
                <a:cxn ang="0">
                  <a:pos x="T6" y="T7"/>
                </a:cxn>
                <a:cxn ang="0">
                  <a:pos x="T8" y="T9"/>
                </a:cxn>
              </a:cxnLst>
              <a:rect l="0" t="0" r="r" b="b"/>
              <a:pathLst>
                <a:path w="38" h="592">
                  <a:moveTo>
                    <a:pt x="38" y="592"/>
                  </a:moveTo>
                  <a:lnTo>
                    <a:pt x="38" y="38"/>
                  </a:lnTo>
                  <a:lnTo>
                    <a:pt x="0" y="0"/>
                  </a:lnTo>
                  <a:lnTo>
                    <a:pt x="0" y="554"/>
                  </a:lnTo>
                  <a:lnTo>
                    <a:pt x="38" y="592"/>
                  </a:lnTo>
                  <a:close/>
                </a:path>
              </a:pathLst>
            </a:custGeom>
            <a:solidFill>
              <a:srgbClr val="AC8E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91" name="Freeform 19"/>
            <p:cNvSpPr>
              <a:spLocks/>
            </p:cNvSpPr>
            <p:nvPr/>
          </p:nvSpPr>
          <p:spPr bwMode="blackWhite">
            <a:xfrm>
              <a:off x="3172" y="1983"/>
              <a:ext cx="959" cy="38"/>
            </a:xfrm>
            <a:custGeom>
              <a:avLst/>
              <a:gdLst>
                <a:gd name="T0" fmla="*/ 921 w 959"/>
                <a:gd name="T1" fmla="*/ 0 h 38"/>
                <a:gd name="T2" fmla="*/ 0 w 959"/>
                <a:gd name="T3" fmla="*/ 0 h 38"/>
                <a:gd name="T4" fmla="*/ 38 w 959"/>
                <a:gd name="T5" fmla="*/ 38 h 38"/>
                <a:gd name="T6" fmla="*/ 959 w 959"/>
                <a:gd name="T7" fmla="*/ 38 h 38"/>
                <a:gd name="T8" fmla="*/ 921 w 959"/>
                <a:gd name="T9" fmla="*/ 0 h 38"/>
              </a:gdLst>
              <a:ahLst/>
              <a:cxnLst>
                <a:cxn ang="0">
                  <a:pos x="T0" y="T1"/>
                </a:cxn>
                <a:cxn ang="0">
                  <a:pos x="T2" y="T3"/>
                </a:cxn>
                <a:cxn ang="0">
                  <a:pos x="T4" y="T5"/>
                </a:cxn>
                <a:cxn ang="0">
                  <a:pos x="T6" y="T7"/>
                </a:cxn>
                <a:cxn ang="0">
                  <a:pos x="T8" y="T9"/>
                </a:cxn>
              </a:cxnLst>
              <a:rect l="0" t="0" r="r" b="b"/>
              <a:pathLst>
                <a:path w="959" h="38">
                  <a:moveTo>
                    <a:pt x="921" y="0"/>
                  </a:moveTo>
                  <a:lnTo>
                    <a:pt x="0" y="0"/>
                  </a:lnTo>
                  <a:lnTo>
                    <a:pt x="38" y="38"/>
                  </a:lnTo>
                  <a:lnTo>
                    <a:pt x="959" y="38"/>
                  </a:lnTo>
                  <a:lnTo>
                    <a:pt x="921" y="0"/>
                  </a:lnTo>
                  <a:close/>
                </a:path>
              </a:pathLst>
            </a:custGeom>
            <a:solidFill>
              <a:srgbClr val="8E75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92" name="Rectangle 20"/>
            <p:cNvSpPr>
              <a:spLocks noChangeArrowheads="1"/>
            </p:cNvSpPr>
            <p:nvPr/>
          </p:nvSpPr>
          <p:spPr bwMode="blackWhite">
            <a:xfrm>
              <a:off x="4512" y="1301"/>
              <a:ext cx="560"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latin typeface="Arial" charset="0"/>
                </a:rPr>
                <a:t>Organization</a:t>
              </a:r>
              <a:endParaRPr lang="en-US" sz="1400" b="1">
                <a:latin typeface="Arial" charset="0"/>
              </a:endParaRPr>
            </a:p>
          </p:txBody>
        </p:sp>
        <p:sp>
          <p:nvSpPr>
            <p:cNvPr id="2051093" name="Freeform 21"/>
            <p:cNvSpPr>
              <a:spLocks/>
            </p:cNvSpPr>
            <p:nvPr/>
          </p:nvSpPr>
          <p:spPr bwMode="blackWhite">
            <a:xfrm>
              <a:off x="3124" y="1195"/>
              <a:ext cx="48" cy="52"/>
            </a:xfrm>
            <a:custGeom>
              <a:avLst/>
              <a:gdLst>
                <a:gd name="T0" fmla="*/ 0 w 48"/>
                <a:gd name="T1" fmla="*/ 52 h 52"/>
                <a:gd name="T2" fmla="*/ 48 w 48"/>
                <a:gd name="T3" fmla="*/ 26 h 52"/>
                <a:gd name="T4" fmla="*/ 0 w 48"/>
                <a:gd name="T5" fmla="*/ 0 h 52"/>
                <a:gd name="T6" fmla="*/ 0 w 48"/>
                <a:gd name="T7" fmla="*/ 52 h 52"/>
              </a:gdLst>
              <a:ahLst/>
              <a:cxnLst>
                <a:cxn ang="0">
                  <a:pos x="T0" y="T1"/>
                </a:cxn>
                <a:cxn ang="0">
                  <a:pos x="T2" y="T3"/>
                </a:cxn>
                <a:cxn ang="0">
                  <a:pos x="T4" y="T5"/>
                </a:cxn>
                <a:cxn ang="0">
                  <a:pos x="T6" y="T7"/>
                </a:cxn>
              </a:cxnLst>
              <a:rect l="0" t="0" r="r" b="b"/>
              <a:pathLst>
                <a:path w="48" h="52">
                  <a:moveTo>
                    <a:pt x="0" y="52"/>
                  </a:moveTo>
                  <a:lnTo>
                    <a:pt x="48" y="26"/>
                  </a:lnTo>
                  <a:lnTo>
                    <a:pt x="0" y="0"/>
                  </a:lnTo>
                  <a:lnTo>
                    <a:pt x="0" y="5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94" name="Line 22"/>
            <p:cNvSpPr>
              <a:spLocks noChangeShapeType="1"/>
            </p:cNvSpPr>
            <p:nvPr/>
          </p:nvSpPr>
          <p:spPr bwMode="blackWhite">
            <a:xfrm>
              <a:off x="2872" y="1221"/>
              <a:ext cx="262" cy="1"/>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95" name="Freeform 23"/>
            <p:cNvSpPr>
              <a:spLocks/>
            </p:cNvSpPr>
            <p:nvPr/>
          </p:nvSpPr>
          <p:spPr bwMode="blackWhite">
            <a:xfrm>
              <a:off x="2872" y="1479"/>
              <a:ext cx="48" cy="52"/>
            </a:xfrm>
            <a:custGeom>
              <a:avLst/>
              <a:gdLst>
                <a:gd name="T0" fmla="*/ 48 w 48"/>
                <a:gd name="T1" fmla="*/ 52 h 52"/>
                <a:gd name="T2" fmla="*/ 0 w 48"/>
                <a:gd name="T3" fmla="*/ 26 h 52"/>
                <a:gd name="T4" fmla="*/ 48 w 48"/>
                <a:gd name="T5" fmla="*/ 0 h 52"/>
                <a:gd name="T6" fmla="*/ 48 w 48"/>
                <a:gd name="T7" fmla="*/ 52 h 52"/>
              </a:gdLst>
              <a:ahLst/>
              <a:cxnLst>
                <a:cxn ang="0">
                  <a:pos x="T0" y="T1"/>
                </a:cxn>
                <a:cxn ang="0">
                  <a:pos x="T2" y="T3"/>
                </a:cxn>
                <a:cxn ang="0">
                  <a:pos x="T4" y="T5"/>
                </a:cxn>
                <a:cxn ang="0">
                  <a:pos x="T6" y="T7"/>
                </a:cxn>
              </a:cxnLst>
              <a:rect l="0" t="0" r="r" b="b"/>
              <a:pathLst>
                <a:path w="48" h="52">
                  <a:moveTo>
                    <a:pt x="48" y="52"/>
                  </a:moveTo>
                  <a:lnTo>
                    <a:pt x="0" y="26"/>
                  </a:lnTo>
                  <a:lnTo>
                    <a:pt x="48" y="0"/>
                  </a:lnTo>
                  <a:lnTo>
                    <a:pt x="48" y="5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96" name="Line 24"/>
            <p:cNvSpPr>
              <a:spLocks noChangeShapeType="1"/>
            </p:cNvSpPr>
            <p:nvPr/>
          </p:nvSpPr>
          <p:spPr bwMode="blackWhite">
            <a:xfrm flipH="1">
              <a:off x="2910" y="1505"/>
              <a:ext cx="262" cy="1"/>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97" name="Freeform 25"/>
            <p:cNvSpPr>
              <a:spLocks/>
            </p:cNvSpPr>
            <p:nvPr/>
          </p:nvSpPr>
          <p:spPr bwMode="blackWhite">
            <a:xfrm>
              <a:off x="2492" y="2546"/>
              <a:ext cx="48" cy="52"/>
            </a:xfrm>
            <a:custGeom>
              <a:avLst/>
              <a:gdLst>
                <a:gd name="T0" fmla="*/ 48 w 48"/>
                <a:gd name="T1" fmla="*/ 52 h 52"/>
                <a:gd name="T2" fmla="*/ 0 w 48"/>
                <a:gd name="T3" fmla="*/ 26 h 52"/>
                <a:gd name="T4" fmla="*/ 48 w 48"/>
                <a:gd name="T5" fmla="*/ 0 h 52"/>
                <a:gd name="T6" fmla="*/ 48 w 48"/>
                <a:gd name="T7" fmla="*/ 52 h 52"/>
              </a:gdLst>
              <a:ahLst/>
              <a:cxnLst>
                <a:cxn ang="0">
                  <a:pos x="T0" y="T1"/>
                </a:cxn>
                <a:cxn ang="0">
                  <a:pos x="T2" y="T3"/>
                </a:cxn>
                <a:cxn ang="0">
                  <a:pos x="T4" y="T5"/>
                </a:cxn>
                <a:cxn ang="0">
                  <a:pos x="T6" y="T7"/>
                </a:cxn>
              </a:cxnLst>
              <a:rect l="0" t="0" r="r" b="b"/>
              <a:pathLst>
                <a:path w="48" h="52">
                  <a:moveTo>
                    <a:pt x="48" y="52"/>
                  </a:moveTo>
                  <a:lnTo>
                    <a:pt x="0" y="26"/>
                  </a:lnTo>
                  <a:lnTo>
                    <a:pt x="48" y="0"/>
                  </a:lnTo>
                  <a:lnTo>
                    <a:pt x="48" y="5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98" name="Line 26"/>
            <p:cNvSpPr>
              <a:spLocks noChangeShapeType="1"/>
            </p:cNvSpPr>
            <p:nvPr/>
          </p:nvSpPr>
          <p:spPr bwMode="blackWhite">
            <a:xfrm flipH="1">
              <a:off x="2530" y="2572"/>
              <a:ext cx="471" cy="1"/>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99" name="Freeform 27"/>
            <p:cNvSpPr>
              <a:spLocks/>
            </p:cNvSpPr>
            <p:nvPr/>
          </p:nvSpPr>
          <p:spPr bwMode="blackWhite">
            <a:xfrm>
              <a:off x="3606" y="3118"/>
              <a:ext cx="53" cy="47"/>
            </a:xfrm>
            <a:custGeom>
              <a:avLst/>
              <a:gdLst>
                <a:gd name="T0" fmla="*/ 53 w 53"/>
                <a:gd name="T1" fmla="*/ 0 h 47"/>
                <a:gd name="T2" fmla="*/ 27 w 53"/>
                <a:gd name="T3" fmla="*/ 47 h 47"/>
                <a:gd name="T4" fmla="*/ 0 w 53"/>
                <a:gd name="T5" fmla="*/ 0 h 47"/>
                <a:gd name="T6" fmla="*/ 53 w 53"/>
                <a:gd name="T7" fmla="*/ 0 h 47"/>
              </a:gdLst>
              <a:ahLst/>
              <a:cxnLst>
                <a:cxn ang="0">
                  <a:pos x="T0" y="T1"/>
                </a:cxn>
                <a:cxn ang="0">
                  <a:pos x="T2" y="T3"/>
                </a:cxn>
                <a:cxn ang="0">
                  <a:pos x="T4" y="T5"/>
                </a:cxn>
                <a:cxn ang="0">
                  <a:pos x="T6" y="T7"/>
                </a:cxn>
              </a:cxnLst>
              <a:rect l="0" t="0" r="r" b="b"/>
              <a:pathLst>
                <a:path w="53" h="47">
                  <a:moveTo>
                    <a:pt x="53" y="0"/>
                  </a:moveTo>
                  <a:lnTo>
                    <a:pt x="27" y="47"/>
                  </a:lnTo>
                  <a:lnTo>
                    <a:pt x="0" y="0"/>
                  </a:lnTo>
                  <a:lnTo>
                    <a:pt x="5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100" name="Freeform 28"/>
            <p:cNvSpPr>
              <a:spLocks/>
            </p:cNvSpPr>
            <p:nvPr/>
          </p:nvSpPr>
          <p:spPr bwMode="blackWhite">
            <a:xfrm>
              <a:off x="4364" y="1195"/>
              <a:ext cx="48" cy="52"/>
            </a:xfrm>
            <a:custGeom>
              <a:avLst/>
              <a:gdLst>
                <a:gd name="T0" fmla="*/ 0 w 48"/>
                <a:gd name="T1" fmla="*/ 52 h 52"/>
                <a:gd name="T2" fmla="*/ 48 w 48"/>
                <a:gd name="T3" fmla="*/ 26 h 52"/>
                <a:gd name="T4" fmla="*/ 0 w 48"/>
                <a:gd name="T5" fmla="*/ 0 h 52"/>
                <a:gd name="T6" fmla="*/ 0 w 48"/>
                <a:gd name="T7" fmla="*/ 52 h 52"/>
              </a:gdLst>
              <a:ahLst/>
              <a:cxnLst>
                <a:cxn ang="0">
                  <a:pos x="T0" y="T1"/>
                </a:cxn>
                <a:cxn ang="0">
                  <a:pos x="T2" y="T3"/>
                </a:cxn>
                <a:cxn ang="0">
                  <a:pos x="T4" y="T5"/>
                </a:cxn>
                <a:cxn ang="0">
                  <a:pos x="T6" y="T7"/>
                </a:cxn>
              </a:cxnLst>
              <a:rect l="0" t="0" r="r" b="b"/>
              <a:pathLst>
                <a:path w="48" h="52">
                  <a:moveTo>
                    <a:pt x="0" y="52"/>
                  </a:moveTo>
                  <a:lnTo>
                    <a:pt x="48" y="26"/>
                  </a:lnTo>
                  <a:lnTo>
                    <a:pt x="0" y="0"/>
                  </a:lnTo>
                  <a:lnTo>
                    <a:pt x="0" y="5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101" name="Line 29"/>
            <p:cNvSpPr>
              <a:spLocks noChangeShapeType="1"/>
            </p:cNvSpPr>
            <p:nvPr/>
          </p:nvSpPr>
          <p:spPr bwMode="blackWhite">
            <a:xfrm>
              <a:off x="4112" y="1221"/>
              <a:ext cx="262" cy="1"/>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02" name="Freeform 30"/>
            <p:cNvSpPr>
              <a:spLocks/>
            </p:cNvSpPr>
            <p:nvPr/>
          </p:nvSpPr>
          <p:spPr bwMode="blackWhite">
            <a:xfrm>
              <a:off x="4112" y="1479"/>
              <a:ext cx="48" cy="52"/>
            </a:xfrm>
            <a:custGeom>
              <a:avLst/>
              <a:gdLst>
                <a:gd name="T0" fmla="*/ 48 w 48"/>
                <a:gd name="T1" fmla="*/ 52 h 52"/>
                <a:gd name="T2" fmla="*/ 0 w 48"/>
                <a:gd name="T3" fmla="*/ 26 h 52"/>
                <a:gd name="T4" fmla="*/ 48 w 48"/>
                <a:gd name="T5" fmla="*/ 0 h 52"/>
                <a:gd name="T6" fmla="*/ 48 w 48"/>
                <a:gd name="T7" fmla="*/ 52 h 52"/>
              </a:gdLst>
              <a:ahLst/>
              <a:cxnLst>
                <a:cxn ang="0">
                  <a:pos x="T0" y="T1"/>
                </a:cxn>
                <a:cxn ang="0">
                  <a:pos x="T2" y="T3"/>
                </a:cxn>
                <a:cxn ang="0">
                  <a:pos x="T4" y="T5"/>
                </a:cxn>
                <a:cxn ang="0">
                  <a:pos x="T6" y="T7"/>
                </a:cxn>
              </a:cxnLst>
              <a:rect l="0" t="0" r="r" b="b"/>
              <a:pathLst>
                <a:path w="48" h="52">
                  <a:moveTo>
                    <a:pt x="48" y="52"/>
                  </a:moveTo>
                  <a:lnTo>
                    <a:pt x="0" y="26"/>
                  </a:lnTo>
                  <a:lnTo>
                    <a:pt x="48" y="0"/>
                  </a:lnTo>
                  <a:lnTo>
                    <a:pt x="48" y="5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103" name="Line 31"/>
            <p:cNvSpPr>
              <a:spLocks noChangeShapeType="1"/>
            </p:cNvSpPr>
            <p:nvPr/>
          </p:nvSpPr>
          <p:spPr bwMode="blackWhite">
            <a:xfrm flipH="1">
              <a:off x="4150" y="1505"/>
              <a:ext cx="262" cy="1"/>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04" name="Rectangle 32"/>
            <p:cNvSpPr>
              <a:spLocks noChangeArrowheads="1"/>
            </p:cNvSpPr>
            <p:nvPr/>
          </p:nvSpPr>
          <p:spPr bwMode="blackWhite">
            <a:xfrm>
              <a:off x="3260" y="798"/>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05" name="Rectangle 33"/>
            <p:cNvSpPr>
              <a:spLocks noChangeArrowheads="1"/>
            </p:cNvSpPr>
            <p:nvPr/>
          </p:nvSpPr>
          <p:spPr bwMode="blackWhite">
            <a:xfrm>
              <a:off x="3317" y="798"/>
              <a:ext cx="74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Conflicts of interest</a:t>
              </a:r>
              <a:endParaRPr lang="en-US" sz="1200" b="1">
                <a:latin typeface="Arial" charset="0"/>
              </a:endParaRPr>
            </a:p>
          </p:txBody>
        </p:sp>
        <p:sp>
          <p:nvSpPr>
            <p:cNvPr id="2051106" name="Rectangle 34"/>
            <p:cNvSpPr>
              <a:spLocks noChangeArrowheads="1"/>
            </p:cNvSpPr>
            <p:nvPr/>
          </p:nvSpPr>
          <p:spPr bwMode="blackWhite">
            <a:xfrm>
              <a:off x="3260" y="902"/>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07" name="Rectangle 35"/>
            <p:cNvSpPr>
              <a:spLocks noChangeArrowheads="1"/>
            </p:cNvSpPr>
            <p:nvPr/>
          </p:nvSpPr>
          <p:spPr bwMode="blackWhite">
            <a:xfrm>
              <a:off x="3317" y="902"/>
              <a:ext cx="46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Secrecy and</a:t>
              </a:r>
              <a:endParaRPr lang="en-US" sz="1200" b="1">
                <a:latin typeface="Arial" charset="0"/>
              </a:endParaRPr>
            </a:p>
          </p:txBody>
        </p:sp>
        <p:sp>
          <p:nvSpPr>
            <p:cNvPr id="2051108" name="Rectangle 36"/>
            <p:cNvSpPr>
              <a:spLocks noChangeArrowheads="1"/>
            </p:cNvSpPr>
            <p:nvPr/>
          </p:nvSpPr>
          <p:spPr bwMode="blackWhite">
            <a:xfrm>
              <a:off x="3317" y="1006"/>
              <a:ext cx="53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confidentiality</a:t>
              </a:r>
              <a:endParaRPr lang="en-US" sz="1200" b="1">
                <a:latin typeface="Arial" charset="0"/>
              </a:endParaRPr>
            </a:p>
          </p:txBody>
        </p:sp>
        <p:sp>
          <p:nvSpPr>
            <p:cNvPr id="2051109" name="Rectangle 37"/>
            <p:cNvSpPr>
              <a:spLocks noChangeArrowheads="1"/>
            </p:cNvSpPr>
            <p:nvPr/>
          </p:nvSpPr>
          <p:spPr bwMode="blackWhite">
            <a:xfrm>
              <a:off x="3260" y="1110"/>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10" name="Rectangle 38"/>
            <p:cNvSpPr>
              <a:spLocks noChangeArrowheads="1"/>
            </p:cNvSpPr>
            <p:nvPr/>
          </p:nvSpPr>
          <p:spPr bwMode="blackWhite">
            <a:xfrm>
              <a:off x="3317" y="1110"/>
              <a:ext cx="31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Honesty</a:t>
              </a:r>
              <a:endParaRPr lang="en-US" sz="1200" b="1">
                <a:latin typeface="Arial" charset="0"/>
              </a:endParaRPr>
            </a:p>
          </p:txBody>
        </p:sp>
        <p:sp>
          <p:nvSpPr>
            <p:cNvPr id="2051111" name="Rectangle 39"/>
            <p:cNvSpPr>
              <a:spLocks noChangeArrowheads="1"/>
            </p:cNvSpPr>
            <p:nvPr/>
          </p:nvSpPr>
          <p:spPr bwMode="blackWhite">
            <a:xfrm>
              <a:off x="3260" y="1505"/>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12" name="Rectangle 40"/>
            <p:cNvSpPr>
              <a:spLocks noChangeArrowheads="1"/>
            </p:cNvSpPr>
            <p:nvPr/>
          </p:nvSpPr>
          <p:spPr bwMode="blackWhite">
            <a:xfrm>
              <a:off x="3317" y="1505"/>
              <a:ext cx="61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Hiring and firing</a:t>
              </a:r>
              <a:endParaRPr lang="en-US" sz="1200" b="1">
                <a:latin typeface="Arial" charset="0"/>
              </a:endParaRPr>
            </a:p>
          </p:txBody>
        </p:sp>
        <p:sp>
          <p:nvSpPr>
            <p:cNvPr id="2051113" name="Rectangle 41"/>
            <p:cNvSpPr>
              <a:spLocks noChangeArrowheads="1"/>
            </p:cNvSpPr>
            <p:nvPr/>
          </p:nvSpPr>
          <p:spPr bwMode="blackWhite">
            <a:xfrm>
              <a:off x="3260" y="1609"/>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14" name="Rectangle 42"/>
            <p:cNvSpPr>
              <a:spLocks noChangeArrowheads="1"/>
            </p:cNvSpPr>
            <p:nvPr/>
          </p:nvSpPr>
          <p:spPr bwMode="blackWhite">
            <a:xfrm>
              <a:off x="3317" y="1609"/>
              <a:ext cx="74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Wages and working</a:t>
              </a:r>
              <a:endParaRPr lang="en-US" sz="1200" b="1">
                <a:latin typeface="Arial" charset="0"/>
              </a:endParaRPr>
            </a:p>
          </p:txBody>
        </p:sp>
        <p:sp>
          <p:nvSpPr>
            <p:cNvPr id="2051115" name="Rectangle 43"/>
            <p:cNvSpPr>
              <a:spLocks noChangeArrowheads="1"/>
            </p:cNvSpPr>
            <p:nvPr/>
          </p:nvSpPr>
          <p:spPr bwMode="blackWhite">
            <a:xfrm>
              <a:off x="3317" y="1713"/>
              <a:ext cx="40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conditions</a:t>
              </a:r>
              <a:endParaRPr lang="en-US" sz="1200" b="1">
                <a:latin typeface="Arial" charset="0"/>
              </a:endParaRPr>
            </a:p>
          </p:txBody>
        </p:sp>
        <p:sp>
          <p:nvSpPr>
            <p:cNvPr id="2051116" name="Rectangle 44"/>
            <p:cNvSpPr>
              <a:spLocks noChangeArrowheads="1"/>
            </p:cNvSpPr>
            <p:nvPr/>
          </p:nvSpPr>
          <p:spPr bwMode="blackWhite">
            <a:xfrm>
              <a:off x="3260" y="1817"/>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17" name="Rectangle 45"/>
            <p:cNvSpPr>
              <a:spLocks noChangeArrowheads="1"/>
            </p:cNvSpPr>
            <p:nvPr/>
          </p:nvSpPr>
          <p:spPr bwMode="blackWhite">
            <a:xfrm>
              <a:off x="3317" y="1817"/>
              <a:ext cx="74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Privacy and respect</a:t>
              </a:r>
              <a:endParaRPr lang="en-US" sz="1200" b="1">
                <a:latin typeface="Arial" charset="0"/>
              </a:endParaRPr>
            </a:p>
          </p:txBody>
        </p:sp>
        <p:sp>
          <p:nvSpPr>
            <p:cNvPr id="2051118" name="Rectangle 46"/>
            <p:cNvSpPr>
              <a:spLocks noChangeArrowheads="1"/>
            </p:cNvSpPr>
            <p:nvPr/>
          </p:nvSpPr>
          <p:spPr bwMode="blackWhite">
            <a:xfrm>
              <a:off x="3001" y="2132"/>
              <a:ext cx="1263" cy="882"/>
            </a:xfrm>
            <a:prstGeom prst="rect">
              <a:avLst/>
            </a:prstGeom>
            <a:solidFill>
              <a:srgbClr val="B3E2CD"/>
            </a:solidFill>
            <a:ln w="3175">
              <a:solidFill>
                <a:srgbClr val="B3E2CD"/>
              </a:solidFill>
              <a:miter lim="800000"/>
              <a:headEnd/>
              <a:tailEnd/>
            </a:ln>
          </p:spPr>
          <p:txBody>
            <a:bodyPr/>
            <a:lstStyle/>
            <a:p>
              <a:endParaRPr lang="en-US"/>
            </a:p>
          </p:txBody>
        </p:sp>
        <p:sp>
          <p:nvSpPr>
            <p:cNvPr id="2051119" name="Freeform 47"/>
            <p:cNvSpPr>
              <a:spLocks/>
            </p:cNvSpPr>
            <p:nvPr/>
          </p:nvSpPr>
          <p:spPr bwMode="blackWhite">
            <a:xfrm>
              <a:off x="4264" y="2132"/>
              <a:ext cx="38" cy="920"/>
            </a:xfrm>
            <a:custGeom>
              <a:avLst/>
              <a:gdLst>
                <a:gd name="T0" fmla="*/ 38 w 38"/>
                <a:gd name="T1" fmla="*/ 920 h 920"/>
                <a:gd name="T2" fmla="*/ 38 w 38"/>
                <a:gd name="T3" fmla="*/ 38 h 920"/>
                <a:gd name="T4" fmla="*/ 0 w 38"/>
                <a:gd name="T5" fmla="*/ 0 h 920"/>
                <a:gd name="T6" fmla="*/ 0 w 38"/>
                <a:gd name="T7" fmla="*/ 882 h 920"/>
                <a:gd name="T8" fmla="*/ 38 w 38"/>
                <a:gd name="T9" fmla="*/ 920 h 920"/>
              </a:gdLst>
              <a:ahLst/>
              <a:cxnLst>
                <a:cxn ang="0">
                  <a:pos x="T0" y="T1"/>
                </a:cxn>
                <a:cxn ang="0">
                  <a:pos x="T2" y="T3"/>
                </a:cxn>
                <a:cxn ang="0">
                  <a:pos x="T4" y="T5"/>
                </a:cxn>
                <a:cxn ang="0">
                  <a:pos x="T6" y="T7"/>
                </a:cxn>
                <a:cxn ang="0">
                  <a:pos x="T8" y="T9"/>
                </a:cxn>
              </a:cxnLst>
              <a:rect l="0" t="0" r="r" b="b"/>
              <a:pathLst>
                <a:path w="38" h="920">
                  <a:moveTo>
                    <a:pt x="38" y="920"/>
                  </a:moveTo>
                  <a:lnTo>
                    <a:pt x="38" y="38"/>
                  </a:lnTo>
                  <a:lnTo>
                    <a:pt x="0" y="0"/>
                  </a:lnTo>
                  <a:lnTo>
                    <a:pt x="0" y="882"/>
                  </a:lnTo>
                  <a:lnTo>
                    <a:pt x="38" y="920"/>
                  </a:lnTo>
                  <a:close/>
                </a:path>
              </a:pathLst>
            </a:custGeom>
            <a:solidFill>
              <a:srgbClr val="99C0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120" name="Freeform 48"/>
            <p:cNvSpPr>
              <a:spLocks/>
            </p:cNvSpPr>
            <p:nvPr/>
          </p:nvSpPr>
          <p:spPr bwMode="blackWhite">
            <a:xfrm>
              <a:off x="3001" y="3014"/>
              <a:ext cx="1301" cy="38"/>
            </a:xfrm>
            <a:custGeom>
              <a:avLst/>
              <a:gdLst>
                <a:gd name="T0" fmla="*/ 1263 w 1301"/>
                <a:gd name="T1" fmla="*/ 0 h 38"/>
                <a:gd name="T2" fmla="*/ 0 w 1301"/>
                <a:gd name="T3" fmla="*/ 0 h 38"/>
                <a:gd name="T4" fmla="*/ 38 w 1301"/>
                <a:gd name="T5" fmla="*/ 38 h 38"/>
                <a:gd name="T6" fmla="*/ 1301 w 1301"/>
                <a:gd name="T7" fmla="*/ 38 h 38"/>
                <a:gd name="T8" fmla="*/ 1263 w 1301"/>
                <a:gd name="T9" fmla="*/ 0 h 38"/>
              </a:gdLst>
              <a:ahLst/>
              <a:cxnLst>
                <a:cxn ang="0">
                  <a:pos x="T0" y="T1"/>
                </a:cxn>
                <a:cxn ang="0">
                  <a:pos x="T2" y="T3"/>
                </a:cxn>
                <a:cxn ang="0">
                  <a:pos x="T4" y="T5"/>
                </a:cxn>
                <a:cxn ang="0">
                  <a:pos x="T6" y="T7"/>
                </a:cxn>
                <a:cxn ang="0">
                  <a:pos x="T8" y="T9"/>
                </a:cxn>
              </a:cxnLst>
              <a:rect l="0" t="0" r="r" b="b"/>
              <a:pathLst>
                <a:path w="1301" h="38">
                  <a:moveTo>
                    <a:pt x="1263" y="0"/>
                  </a:moveTo>
                  <a:lnTo>
                    <a:pt x="0" y="0"/>
                  </a:lnTo>
                  <a:lnTo>
                    <a:pt x="38" y="38"/>
                  </a:lnTo>
                  <a:lnTo>
                    <a:pt x="1301" y="38"/>
                  </a:lnTo>
                  <a:lnTo>
                    <a:pt x="1263" y="0"/>
                  </a:lnTo>
                  <a:close/>
                </a:path>
              </a:pathLst>
            </a:custGeom>
            <a:solidFill>
              <a:srgbClr val="7E9E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121" name="Rectangle 49"/>
            <p:cNvSpPr>
              <a:spLocks noChangeArrowheads="1"/>
            </p:cNvSpPr>
            <p:nvPr/>
          </p:nvSpPr>
          <p:spPr bwMode="blackWhite">
            <a:xfrm>
              <a:off x="3103" y="2207"/>
              <a:ext cx="111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Subject to ethical ambiguities</a:t>
              </a:r>
              <a:endParaRPr lang="en-US" sz="1200" b="1">
                <a:latin typeface="Arial" charset="0"/>
              </a:endParaRPr>
            </a:p>
          </p:txBody>
        </p:sp>
        <p:sp>
          <p:nvSpPr>
            <p:cNvPr id="2051122" name="Rectangle 50"/>
            <p:cNvSpPr>
              <a:spLocks noChangeArrowheads="1"/>
            </p:cNvSpPr>
            <p:nvPr/>
          </p:nvSpPr>
          <p:spPr bwMode="blackWhite">
            <a:xfrm>
              <a:off x="3103" y="2309"/>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23" name="Rectangle 51"/>
            <p:cNvSpPr>
              <a:spLocks noChangeArrowheads="1"/>
            </p:cNvSpPr>
            <p:nvPr/>
          </p:nvSpPr>
          <p:spPr bwMode="blackWhite">
            <a:xfrm>
              <a:off x="3160" y="2309"/>
              <a:ext cx="105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Advertising and promotions</a:t>
              </a:r>
              <a:endParaRPr lang="en-US" sz="1200" b="1">
                <a:latin typeface="Arial" charset="0"/>
              </a:endParaRPr>
            </a:p>
          </p:txBody>
        </p:sp>
        <p:sp>
          <p:nvSpPr>
            <p:cNvPr id="2051124" name="Rectangle 52"/>
            <p:cNvSpPr>
              <a:spLocks noChangeArrowheads="1"/>
            </p:cNvSpPr>
            <p:nvPr/>
          </p:nvSpPr>
          <p:spPr bwMode="blackWhite">
            <a:xfrm>
              <a:off x="3103" y="2413"/>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25" name="Rectangle 53"/>
            <p:cNvSpPr>
              <a:spLocks noChangeArrowheads="1"/>
            </p:cNvSpPr>
            <p:nvPr/>
          </p:nvSpPr>
          <p:spPr bwMode="blackWhite">
            <a:xfrm>
              <a:off x="3160" y="2413"/>
              <a:ext cx="94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Ordering and purchasing</a:t>
              </a:r>
              <a:endParaRPr lang="en-US" sz="1200" b="1">
                <a:latin typeface="Arial" charset="0"/>
              </a:endParaRPr>
            </a:p>
          </p:txBody>
        </p:sp>
        <p:sp>
          <p:nvSpPr>
            <p:cNvPr id="2051126" name="Rectangle 54"/>
            <p:cNvSpPr>
              <a:spLocks noChangeArrowheads="1"/>
            </p:cNvSpPr>
            <p:nvPr/>
          </p:nvSpPr>
          <p:spPr bwMode="blackWhite">
            <a:xfrm>
              <a:off x="3103" y="2517"/>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27" name="Rectangle 55"/>
            <p:cNvSpPr>
              <a:spLocks noChangeArrowheads="1"/>
            </p:cNvSpPr>
            <p:nvPr/>
          </p:nvSpPr>
          <p:spPr bwMode="blackWhite">
            <a:xfrm>
              <a:off x="3160" y="2517"/>
              <a:ext cx="102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Bargaining and negotiation</a:t>
              </a:r>
              <a:endParaRPr lang="en-US" sz="1200" b="1">
                <a:latin typeface="Arial" charset="0"/>
              </a:endParaRPr>
            </a:p>
          </p:txBody>
        </p:sp>
        <p:sp>
          <p:nvSpPr>
            <p:cNvPr id="2051128" name="Rectangle 56"/>
            <p:cNvSpPr>
              <a:spLocks noChangeArrowheads="1"/>
            </p:cNvSpPr>
            <p:nvPr/>
          </p:nvSpPr>
          <p:spPr bwMode="blackWhite">
            <a:xfrm>
              <a:off x="3103" y="2621"/>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29" name="Rectangle 57"/>
            <p:cNvSpPr>
              <a:spLocks noChangeArrowheads="1"/>
            </p:cNvSpPr>
            <p:nvPr/>
          </p:nvSpPr>
          <p:spPr bwMode="blackWhite">
            <a:xfrm>
              <a:off x="3160" y="2621"/>
              <a:ext cx="75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Financial disclosure</a:t>
              </a:r>
              <a:endParaRPr lang="en-US" sz="1200" b="1">
                <a:latin typeface="Arial" charset="0"/>
              </a:endParaRPr>
            </a:p>
          </p:txBody>
        </p:sp>
        <p:sp>
          <p:nvSpPr>
            <p:cNvPr id="2051130" name="Rectangle 58"/>
            <p:cNvSpPr>
              <a:spLocks noChangeArrowheads="1"/>
            </p:cNvSpPr>
            <p:nvPr/>
          </p:nvSpPr>
          <p:spPr bwMode="blackWhite">
            <a:xfrm>
              <a:off x="3103" y="2725"/>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31" name="Rectangle 59"/>
            <p:cNvSpPr>
              <a:spLocks noChangeArrowheads="1"/>
            </p:cNvSpPr>
            <p:nvPr/>
          </p:nvSpPr>
          <p:spPr bwMode="blackWhite">
            <a:xfrm>
              <a:off x="3160" y="2725"/>
              <a:ext cx="94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Shipping and solicitation</a:t>
              </a:r>
              <a:endParaRPr lang="en-US" sz="1200" b="1">
                <a:latin typeface="Arial" charset="0"/>
              </a:endParaRPr>
            </a:p>
          </p:txBody>
        </p:sp>
        <p:sp>
          <p:nvSpPr>
            <p:cNvPr id="2051132" name="Rectangle 60"/>
            <p:cNvSpPr>
              <a:spLocks noChangeArrowheads="1"/>
            </p:cNvSpPr>
            <p:nvPr/>
          </p:nvSpPr>
          <p:spPr bwMode="blackWhite">
            <a:xfrm>
              <a:off x="3103" y="2829"/>
              <a:ext cx="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33" name="Rectangle 61"/>
            <p:cNvSpPr>
              <a:spLocks noChangeArrowheads="1"/>
            </p:cNvSpPr>
            <p:nvPr/>
          </p:nvSpPr>
          <p:spPr bwMode="blackWhite">
            <a:xfrm>
              <a:off x="3160" y="2829"/>
              <a:ext cx="1087"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Other business relationships</a:t>
              </a:r>
              <a:endParaRPr lang="en-US" sz="1200" b="1">
                <a:latin typeface="Arial" charset="0"/>
              </a:endParaRPr>
            </a:p>
          </p:txBody>
        </p:sp>
        <p:sp>
          <p:nvSpPr>
            <p:cNvPr id="2051134" name="Rectangle 62"/>
            <p:cNvSpPr>
              <a:spLocks noChangeArrowheads="1"/>
            </p:cNvSpPr>
            <p:nvPr/>
          </p:nvSpPr>
          <p:spPr bwMode="blackWhite">
            <a:xfrm>
              <a:off x="3331" y="3229"/>
              <a:ext cx="66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Economic Agents</a:t>
              </a:r>
              <a:endParaRPr lang="en-US" sz="1200" b="1">
                <a:latin typeface="Arial" charset="0"/>
              </a:endParaRPr>
            </a:p>
          </p:txBody>
        </p:sp>
        <p:sp>
          <p:nvSpPr>
            <p:cNvPr id="2051135" name="Rectangle 63"/>
            <p:cNvSpPr>
              <a:spLocks noChangeArrowheads="1"/>
            </p:cNvSpPr>
            <p:nvPr/>
          </p:nvSpPr>
          <p:spPr bwMode="blackWhite">
            <a:xfrm>
              <a:off x="3331" y="3333"/>
              <a:ext cx="2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36" name="Rectangle 64"/>
            <p:cNvSpPr>
              <a:spLocks noChangeArrowheads="1"/>
            </p:cNvSpPr>
            <p:nvPr/>
          </p:nvSpPr>
          <p:spPr bwMode="blackWhite">
            <a:xfrm>
              <a:off x="3388" y="3333"/>
              <a:ext cx="41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Customers</a:t>
              </a:r>
              <a:endParaRPr lang="en-US" sz="1200" b="1">
                <a:latin typeface="Arial" charset="0"/>
              </a:endParaRPr>
            </a:p>
          </p:txBody>
        </p:sp>
        <p:sp>
          <p:nvSpPr>
            <p:cNvPr id="2051137" name="Rectangle 65"/>
            <p:cNvSpPr>
              <a:spLocks noChangeArrowheads="1"/>
            </p:cNvSpPr>
            <p:nvPr/>
          </p:nvSpPr>
          <p:spPr bwMode="blackWhite">
            <a:xfrm>
              <a:off x="3331" y="3437"/>
              <a:ext cx="2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38" name="Rectangle 66"/>
            <p:cNvSpPr>
              <a:spLocks noChangeArrowheads="1"/>
            </p:cNvSpPr>
            <p:nvPr/>
          </p:nvSpPr>
          <p:spPr bwMode="blackWhite">
            <a:xfrm>
              <a:off x="3388" y="3437"/>
              <a:ext cx="46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Competitors</a:t>
              </a:r>
              <a:endParaRPr lang="en-US" sz="1200" b="1">
                <a:latin typeface="Arial" charset="0"/>
              </a:endParaRPr>
            </a:p>
          </p:txBody>
        </p:sp>
        <p:sp>
          <p:nvSpPr>
            <p:cNvPr id="2051139" name="Rectangle 67"/>
            <p:cNvSpPr>
              <a:spLocks noChangeArrowheads="1"/>
            </p:cNvSpPr>
            <p:nvPr/>
          </p:nvSpPr>
          <p:spPr bwMode="blackWhite">
            <a:xfrm>
              <a:off x="3331" y="3541"/>
              <a:ext cx="2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40" name="Rectangle 68"/>
            <p:cNvSpPr>
              <a:spLocks noChangeArrowheads="1"/>
            </p:cNvSpPr>
            <p:nvPr/>
          </p:nvSpPr>
          <p:spPr bwMode="blackWhite">
            <a:xfrm>
              <a:off x="3388" y="3541"/>
              <a:ext cx="49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Stockholders</a:t>
              </a:r>
              <a:endParaRPr lang="en-US" sz="1200" b="1">
                <a:latin typeface="Arial" charset="0"/>
              </a:endParaRPr>
            </a:p>
          </p:txBody>
        </p:sp>
        <p:sp>
          <p:nvSpPr>
            <p:cNvPr id="2051141" name="Rectangle 69"/>
            <p:cNvSpPr>
              <a:spLocks noChangeArrowheads="1"/>
            </p:cNvSpPr>
            <p:nvPr/>
          </p:nvSpPr>
          <p:spPr bwMode="blackWhite">
            <a:xfrm>
              <a:off x="3331" y="3645"/>
              <a:ext cx="2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42" name="Rectangle 70"/>
            <p:cNvSpPr>
              <a:spLocks noChangeArrowheads="1"/>
            </p:cNvSpPr>
            <p:nvPr/>
          </p:nvSpPr>
          <p:spPr bwMode="blackWhite">
            <a:xfrm>
              <a:off x="3388" y="3645"/>
              <a:ext cx="36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Suppliers</a:t>
              </a:r>
              <a:endParaRPr lang="en-US" sz="1200" b="1">
                <a:latin typeface="Arial" charset="0"/>
              </a:endParaRPr>
            </a:p>
          </p:txBody>
        </p:sp>
        <p:sp>
          <p:nvSpPr>
            <p:cNvPr id="2051143" name="Rectangle 71"/>
            <p:cNvSpPr>
              <a:spLocks noChangeArrowheads="1"/>
            </p:cNvSpPr>
            <p:nvPr/>
          </p:nvSpPr>
          <p:spPr bwMode="blackWhite">
            <a:xfrm>
              <a:off x="3331" y="3749"/>
              <a:ext cx="2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44" name="Rectangle 72"/>
            <p:cNvSpPr>
              <a:spLocks noChangeArrowheads="1"/>
            </p:cNvSpPr>
            <p:nvPr/>
          </p:nvSpPr>
          <p:spPr bwMode="blackWhite">
            <a:xfrm>
              <a:off x="3388" y="3749"/>
              <a:ext cx="283"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Dealers</a:t>
              </a:r>
              <a:endParaRPr lang="en-US" sz="1200" b="1">
                <a:latin typeface="Arial" charset="0"/>
              </a:endParaRPr>
            </a:p>
          </p:txBody>
        </p:sp>
        <p:sp>
          <p:nvSpPr>
            <p:cNvPr id="2051145" name="Rectangle 73"/>
            <p:cNvSpPr>
              <a:spLocks noChangeArrowheads="1"/>
            </p:cNvSpPr>
            <p:nvPr/>
          </p:nvSpPr>
          <p:spPr bwMode="blackWhite">
            <a:xfrm>
              <a:off x="3331" y="3853"/>
              <a:ext cx="2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a:t>
              </a:r>
              <a:endParaRPr lang="en-US" sz="1200" b="1">
                <a:latin typeface="Arial" charset="0"/>
              </a:endParaRPr>
            </a:p>
          </p:txBody>
        </p:sp>
        <p:sp>
          <p:nvSpPr>
            <p:cNvPr id="2051146" name="Rectangle 74"/>
            <p:cNvSpPr>
              <a:spLocks noChangeArrowheads="1"/>
            </p:cNvSpPr>
            <p:nvPr/>
          </p:nvSpPr>
          <p:spPr bwMode="blackWhite">
            <a:xfrm>
              <a:off x="3388" y="3853"/>
              <a:ext cx="26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a:solidFill>
                    <a:srgbClr val="000000"/>
                  </a:solidFill>
                  <a:latin typeface="Arial" charset="0"/>
                </a:rPr>
                <a:t>Unions</a:t>
              </a:r>
              <a:endParaRPr lang="en-US" sz="1200" b="1">
                <a:latin typeface="Arial" charset="0"/>
              </a:endParaRPr>
            </a:p>
          </p:txBody>
        </p:sp>
        <p:sp>
          <p:nvSpPr>
            <p:cNvPr id="2051147" name="Freeform 75"/>
            <p:cNvSpPr>
              <a:spLocks/>
            </p:cNvSpPr>
            <p:nvPr/>
          </p:nvSpPr>
          <p:spPr bwMode="blackWhite">
            <a:xfrm>
              <a:off x="3124" y="3577"/>
              <a:ext cx="48" cy="52"/>
            </a:xfrm>
            <a:custGeom>
              <a:avLst/>
              <a:gdLst>
                <a:gd name="T0" fmla="*/ 0 w 48"/>
                <a:gd name="T1" fmla="*/ 52 h 52"/>
                <a:gd name="T2" fmla="*/ 48 w 48"/>
                <a:gd name="T3" fmla="*/ 26 h 52"/>
                <a:gd name="T4" fmla="*/ 0 w 48"/>
                <a:gd name="T5" fmla="*/ 0 h 52"/>
                <a:gd name="T6" fmla="*/ 0 w 48"/>
                <a:gd name="T7" fmla="*/ 52 h 52"/>
              </a:gdLst>
              <a:ahLst/>
              <a:cxnLst>
                <a:cxn ang="0">
                  <a:pos x="T0" y="T1"/>
                </a:cxn>
                <a:cxn ang="0">
                  <a:pos x="T2" y="T3"/>
                </a:cxn>
                <a:cxn ang="0">
                  <a:pos x="T4" y="T5"/>
                </a:cxn>
                <a:cxn ang="0">
                  <a:pos x="T6" y="T7"/>
                </a:cxn>
              </a:cxnLst>
              <a:rect l="0" t="0" r="r" b="b"/>
              <a:pathLst>
                <a:path w="48" h="52">
                  <a:moveTo>
                    <a:pt x="0" y="52"/>
                  </a:moveTo>
                  <a:lnTo>
                    <a:pt x="48" y="26"/>
                  </a:lnTo>
                  <a:lnTo>
                    <a:pt x="0" y="0"/>
                  </a:lnTo>
                  <a:lnTo>
                    <a:pt x="0" y="5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148" name="Freeform 76"/>
            <p:cNvSpPr>
              <a:spLocks/>
            </p:cNvSpPr>
            <p:nvPr/>
          </p:nvSpPr>
          <p:spPr bwMode="blackWhite">
            <a:xfrm>
              <a:off x="2483" y="1581"/>
              <a:ext cx="651" cy="2022"/>
            </a:xfrm>
            <a:custGeom>
              <a:avLst/>
              <a:gdLst>
                <a:gd name="T0" fmla="*/ 0 w 651"/>
                <a:gd name="T1" fmla="*/ 0 h 2022"/>
                <a:gd name="T2" fmla="*/ 0 w 651"/>
                <a:gd name="T3" fmla="*/ 2022 h 2022"/>
                <a:gd name="T4" fmla="*/ 651 w 651"/>
                <a:gd name="T5" fmla="*/ 2022 h 2022"/>
              </a:gdLst>
              <a:ahLst/>
              <a:cxnLst>
                <a:cxn ang="0">
                  <a:pos x="T0" y="T1"/>
                </a:cxn>
                <a:cxn ang="0">
                  <a:pos x="T2" y="T3"/>
                </a:cxn>
                <a:cxn ang="0">
                  <a:pos x="T4" y="T5"/>
                </a:cxn>
              </a:cxnLst>
              <a:rect l="0" t="0" r="r" b="b"/>
              <a:pathLst>
                <a:path w="651" h="2022">
                  <a:moveTo>
                    <a:pt x="0" y="0"/>
                  </a:moveTo>
                  <a:lnTo>
                    <a:pt x="0" y="2022"/>
                  </a:lnTo>
                  <a:lnTo>
                    <a:pt x="651" y="2022"/>
                  </a:lnTo>
                </a:path>
              </a:pathLst>
            </a:custGeom>
            <a:noFill/>
            <a:ln w="222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149" name="Freeform 77"/>
            <p:cNvSpPr>
              <a:spLocks/>
            </p:cNvSpPr>
            <p:nvPr/>
          </p:nvSpPr>
          <p:spPr bwMode="blackWhite">
            <a:xfrm>
              <a:off x="4728" y="2546"/>
              <a:ext cx="47" cy="52"/>
            </a:xfrm>
            <a:custGeom>
              <a:avLst/>
              <a:gdLst>
                <a:gd name="T0" fmla="*/ 0 w 47"/>
                <a:gd name="T1" fmla="*/ 52 h 52"/>
                <a:gd name="T2" fmla="*/ 47 w 47"/>
                <a:gd name="T3" fmla="*/ 26 h 52"/>
                <a:gd name="T4" fmla="*/ 0 w 47"/>
                <a:gd name="T5" fmla="*/ 0 h 52"/>
                <a:gd name="T6" fmla="*/ 0 w 47"/>
                <a:gd name="T7" fmla="*/ 52 h 52"/>
              </a:gdLst>
              <a:ahLst/>
              <a:cxnLst>
                <a:cxn ang="0">
                  <a:pos x="T0" y="T1"/>
                </a:cxn>
                <a:cxn ang="0">
                  <a:pos x="T2" y="T3"/>
                </a:cxn>
                <a:cxn ang="0">
                  <a:pos x="T4" y="T5"/>
                </a:cxn>
                <a:cxn ang="0">
                  <a:pos x="T6" y="T7"/>
                </a:cxn>
              </a:cxnLst>
              <a:rect l="0" t="0" r="r" b="b"/>
              <a:pathLst>
                <a:path w="47" h="52">
                  <a:moveTo>
                    <a:pt x="0" y="52"/>
                  </a:moveTo>
                  <a:lnTo>
                    <a:pt x="47" y="26"/>
                  </a:lnTo>
                  <a:lnTo>
                    <a:pt x="0" y="0"/>
                  </a:lnTo>
                  <a:lnTo>
                    <a:pt x="0" y="5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150" name="Line 78"/>
            <p:cNvSpPr>
              <a:spLocks noChangeShapeType="1"/>
            </p:cNvSpPr>
            <p:nvPr/>
          </p:nvSpPr>
          <p:spPr bwMode="blackWhite">
            <a:xfrm>
              <a:off x="4283" y="2572"/>
              <a:ext cx="454" cy="1"/>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51" name="Freeform 79"/>
            <p:cNvSpPr>
              <a:spLocks/>
            </p:cNvSpPr>
            <p:nvPr/>
          </p:nvSpPr>
          <p:spPr bwMode="blackWhite">
            <a:xfrm>
              <a:off x="4112" y="3577"/>
              <a:ext cx="48" cy="52"/>
            </a:xfrm>
            <a:custGeom>
              <a:avLst/>
              <a:gdLst>
                <a:gd name="T0" fmla="*/ 48 w 48"/>
                <a:gd name="T1" fmla="*/ 52 h 52"/>
                <a:gd name="T2" fmla="*/ 0 w 48"/>
                <a:gd name="T3" fmla="*/ 26 h 52"/>
                <a:gd name="T4" fmla="*/ 48 w 48"/>
                <a:gd name="T5" fmla="*/ 0 h 52"/>
                <a:gd name="T6" fmla="*/ 48 w 48"/>
                <a:gd name="T7" fmla="*/ 52 h 52"/>
              </a:gdLst>
              <a:ahLst/>
              <a:cxnLst>
                <a:cxn ang="0">
                  <a:pos x="T0" y="T1"/>
                </a:cxn>
                <a:cxn ang="0">
                  <a:pos x="T2" y="T3"/>
                </a:cxn>
                <a:cxn ang="0">
                  <a:pos x="T4" y="T5"/>
                </a:cxn>
                <a:cxn ang="0">
                  <a:pos x="T6" y="T7"/>
                </a:cxn>
              </a:cxnLst>
              <a:rect l="0" t="0" r="r" b="b"/>
              <a:pathLst>
                <a:path w="48" h="52">
                  <a:moveTo>
                    <a:pt x="48" y="52"/>
                  </a:moveTo>
                  <a:lnTo>
                    <a:pt x="0" y="26"/>
                  </a:lnTo>
                  <a:lnTo>
                    <a:pt x="48" y="0"/>
                  </a:lnTo>
                  <a:lnTo>
                    <a:pt x="48" y="5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152" name="Freeform 80"/>
            <p:cNvSpPr>
              <a:spLocks/>
            </p:cNvSpPr>
            <p:nvPr/>
          </p:nvSpPr>
          <p:spPr bwMode="blackWhite">
            <a:xfrm>
              <a:off x="4150" y="1581"/>
              <a:ext cx="632" cy="2022"/>
            </a:xfrm>
            <a:custGeom>
              <a:avLst/>
              <a:gdLst>
                <a:gd name="T0" fmla="*/ 0 w 632"/>
                <a:gd name="T1" fmla="*/ 2022 h 2022"/>
                <a:gd name="T2" fmla="*/ 632 w 632"/>
                <a:gd name="T3" fmla="*/ 2022 h 2022"/>
                <a:gd name="T4" fmla="*/ 632 w 632"/>
                <a:gd name="T5" fmla="*/ 0 h 2022"/>
              </a:gdLst>
              <a:ahLst/>
              <a:cxnLst>
                <a:cxn ang="0">
                  <a:pos x="T0" y="T1"/>
                </a:cxn>
                <a:cxn ang="0">
                  <a:pos x="T2" y="T3"/>
                </a:cxn>
                <a:cxn ang="0">
                  <a:pos x="T4" y="T5"/>
                </a:cxn>
              </a:cxnLst>
              <a:rect l="0" t="0" r="r" b="b"/>
              <a:pathLst>
                <a:path w="632" h="2022">
                  <a:moveTo>
                    <a:pt x="0" y="2022"/>
                  </a:moveTo>
                  <a:lnTo>
                    <a:pt x="632" y="2022"/>
                  </a:lnTo>
                  <a:lnTo>
                    <a:pt x="632" y="0"/>
                  </a:lnTo>
                </a:path>
              </a:pathLst>
            </a:custGeom>
            <a:noFill/>
            <a:ln w="222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153" name="Line 81"/>
            <p:cNvSpPr>
              <a:spLocks noChangeShapeType="1"/>
            </p:cNvSpPr>
            <p:nvPr/>
          </p:nvSpPr>
          <p:spPr bwMode="blackWhite">
            <a:xfrm>
              <a:off x="3633" y="3033"/>
              <a:ext cx="1" cy="94"/>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54" name="Line 82"/>
            <p:cNvSpPr>
              <a:spLocks noChangeShapeType="1"/>
            </p:cNvSpPr>
            <p:nvPr/>
          </p:nvSpPr>
          <p:spPr bwMode="blackWhite">
            <a:xfrm>
              <a:off x="3623" y="2380"/>
              <a:ext cx="1" cy="1"/>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1155" name="Text Box 83"/>
          <p:cNvSpPr txBox="1">
            <a:spLocks noChangeArrowheads="1"/>
          </p:cNvSpPr>
          <p:nvPr/>
        </p:nvSpPr>
        <p:spPr bwMode="auto">
          <a:xfrm>
            <a:off x="381000" y="2057415"/>
            <a:ext cx="3001963" cy="366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346075" indent="-1143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sz="1800" b="1">
                <a:latin typeface="Arial" charset="0"/>
              </a:rPr>
              <a:t>Areas of concern for managerial ethics:</a:t>
            </a:r>
          </a:p>
          <a:p>
            <a:pPr lvl="1">
              <a:spcBef>
                <a:spcPct val="50000"/>
              </a:spcBef>
              <a:buFontTx/>
              <a:buChar char="•"/>
            </a:pPr>
            <a:r>
              <a:rPr lang="en-US" sz="1800" b="1">
                <a:latin typeface="Arial" charset="0"/>
              </a:rPr>
              <a:t>How the firm treats the employee.</a:t>
            </a:r>
          </a:p>
          <a:p>
            <a:pPr lvl="1">
              <a:spcBef>
                <a:spcPct val="50000"/>
              </a:spcBef>
              <a:buFontTx/>
              <a:buChar char="•"/>
            </a:pPr>
            <a:r>
              <a:rPr lang="en-US" sz="1800" b="1">
                <a:latin typeface="Arial" charset="0"/>
              </a:rPr>
              <a:t>How the employee treats the firm.</a:t>
            </a:r>
          </a:p>
          <a:p>
            <a:pPr lvl="1">
              <a:spcBef>
                <a:spcPct val="50000"/>
              </a:spcBef>
              <a:buFontTx/>
              <a:buChar char="•"/>
            </a:pPr>
            <a:r>
              <a:rPr lang="en-US" sz="1800" b="1">
                <a:latin typeface="Arial" charset="0"/>
              </a:rPr>
              <a:t>How the firm treats other economic agents.</a:t>
            </a:r>
          </a:p>
          <a:p>
            <a:pPr lvl="1">
              <a:spcBef>
                <a:spcPct val="50000"/>
              </a:spcBef>
              <a:buFontTx/>
              <a:buChar char="•"/>
            </a:pPr>
            <a:r>
              <a:rPr lang="en-US" sz="1800" b="1">
                <a:latin typeface="Arial" charset="0"/>
              </a:rPr>
              <a:t>How the firm handles its financial reporting </a:t>
            </a:r>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19</a:t>
            </a:fld>
            <a:endParaRPr lang="en-US" dirty="0"/>
          </a:p>
        </p:txBody>
      </p:sp>
    </p:spTree>
    <p:extLst>
      <p:ext uri="{BB962C8B-B14F-4D97-AF65-F5344CB8AC3E}">
        <p14:creationId xmlns:p14="http://schemas.microsoft.com/office/powerpoint/2010/main" val="3830615112"/>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051075"/>
                                        </p:tgtEl>
                                        <p:attrNameLst>
                                          <p:attrName>style.visibility</p:attrName>
                                        </p:attrNameLst>
                                      </p:cBhvr>
                                      <p:to>
                                        <p:strVal val="visible"/>
                                      </p:to>
                                    </p:set>
                                    <p:animEffect transition="in" filter="barn(outVertical)">
                                      <p:cBhvr>
                                        <p:cTn id="7" dur="1000"/>
                                        <p:tgtEl>
                                          <p:spTgt spid="2051075"/>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051155"/>
                                        </p:tgtEl>
                                        <p:attrNameLst>
                                          <p:attrName>style.visibility</p:attrName>
                                        </p:attrNameLst>
                                      </p:cBhvr>
                                      <p:to>
                                        <p:strVal val="visible"/>
                                      </p:to>
                                    </p:set>
                                    <p:animEffect transition="in" filter="wipe(up)">
                                      <p:cBhvr>
                                        <p:cTn id="11" dur="1250"/>
                                        <p:tgtEl>
                                          <p:spTgt spid="2051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15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74368" y="1234464"/>
            <a:ext cx="8595266" cy="5120584"/>
          </a:xfrm>
          <a:prstGeom prst="roundRect">
            <a:avLst>
              <a:gd name="adj" fmla="val 2240"/>
            </a:avLst>
          </a:prstGeom>
          <a:noFill/>
          <a:ln w="12700" cap="flat" cmpd="sng" algn="ctr">
            <a:solidFill>
              <a:srgbClr val="0066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r>
              <a:rPr lang="en-US" dirty="0"/>
              <a:t>2–</a:t>
            </a:r>
            <a:fld id="{56BA34D3-242D-4859-AED8-074630C0DD2D}" type="slidenum">
              <a:rPr lang="en-US" smtClean="0"/>
              <a:pPr/>
              <a:t>2</a:t>
            </a:fld>
            <a:endParaRPr lang="en-US" dirty="0"/>
          </a:p>
        </p:txBody>
      </p:sp>
      <p:sp>
        <p:nvSpPr>
          <p:cNvPr id="3" name="Footer Placeholder 2"/>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5" name="Text Box 6"/>
          <p:cNvSpPr txBox="1">
            <a:spLocks noChangeArrowheads="1"/>
          </p:cNvSpPr>
          <p:nvPr/>
        </p:nvSpPr>
        <p:spPr bwMode="auto">
          <a:xfrm>
            <a:off x="274367" y="325659"/>
            <a:ext cx="8595266" cy="1145441"/>
          </a:xfrm>
          <a:prstGeom prst="round2SameRect">
            <a:avLst/>
          </a:prstGeom>
          <a:blipFill dpi="0" rotWithShape="1">
            <a:blip r:embed="rId2">
              <a:extLst>
                <a:ext uri="{28A0092B-C50C-407E-A947-70E740481C1C}">
                  <a14:useLocalDpi xmlns:a14="http://schemas.microsoft.com/office/drawing/2010/main" val="0"/>
                </a:ext>
              </a:extLst>
            </a:blip>
            <a:srcRect/>
            <a:stretch>
              <a:fillRect/>
            </a:stretch>
          </a:blipFill>
          <a:ln>
            <a:solidFill>
              <a:srgbClr val="006699"/>
            </a:solidFill>
          </a:ln>
          <a:effectLst/>
        </p:spPr>
        <p:txBody>
          <a:bodyPr wrap="square" bIns="182880">
            <a:spAutoFit/>
          </a:bodyPr>
          <a:lstStyle/>
          <a:p>
            <a:pPr>
              <a:spcBef>
                <a:spcPct val="50000"/>
              </a:spcBef>
            </a:pPr>
            <a:r>
              <a:rPr lang="en-US" sz="3200" dirty="0">
                <a:solidFill>
                  <a:schemeClr val="bg1"/>
                </a:solidFill>
                <a:effectLst>
                  <a:outerShdw blurRad="38100" dist="38100" dir="2700000" algn="tl">
                    <a:srgbClr val="000000">
                      <a:alpha val="43137"/>
                    </a:srgbClr>
                  </a:outerShdw>
                </a:effectLst>
              </a:rPr>
              <a:t>Chapter Learning Objectives</a:t>
            </a:r>
            <a:br>
              <a:rPr lang="en-US" sz="3200" dirty="0">
                <a:solidFill>
                  <a:schemeClr val="bg1"/>
                </a:solidFill>
                <a:effectLst>
                  <a:outerShdw blurRad="38100" dist="38100" dir="2700000" algn="tl">
                    <a:srgbClr val="000000">
                      <a:alpha val="43137"/>
                    </a:srgbClr>
                  </a:outerShdw>
                </a:effectLst>
              </a:rPr>
            </a:br>
            <a:r>
              <a:rPr lang="en-US" sz="2400" i="1" dirty="0">
                <a:solidFill>
                  <a:schemeClr val="bg1"/>
                </a:solidFill>
                <a:effectLst>
                  <a:outerShdw blurRad="38100" dist="38100" dir="2700000" algn="tl">
                    <a:srgbClr val="000000">
                      <a:alpha val="43137"/>
                    </a:srgbClr>
                  </a:outerShdw>
                </a:effectLst>
              </a:rPr>
              <a:t>After studying this chapter you should be able to:</a:t>
            </a:r>
          </a:p>
        </p:txBody>
      </p:sp>
      <p:sp>
        <p:nvSpPr>
          <p:cNvPr id="8" name="Text Box 4"/>
          <p:cNvSpPr txBox="1">
            <a:spLocks noChangeArrowheads="1"/>
          </p:cNvSpPr>
          <p:nvPr/>
        </p:nvSpPr>
        <p:spPr bwMode="auto">
          <a:xfrm>
            <a:off x="549275" y="1692275"/>
            <a:ext cx="7954963"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9725" indent="-339725">
              <a:defRPr sz="2400">
                <a:solidFill>
                  <a:schemeClr val="tx1"/>
                </a:solidFill>
                <a:latin typeface="Times New Roman" pitchFamily="18" charset="0"/>
              </a:defRPr>
            </a:lvl1pPr>
            <a:lvl2pPr marL="968375" indent="-457200">
              <a:defRPr sz="2400">
                <a:solidFill>
                  <a:schemeClr val="tx1"/>
                </a:solidFill>
                <a:latin typeface="Times New Roman" pitchFamily="18" charset="0"/>
              </a:defRPr>
            </a:lvl2pPr>
            <a:lvl3pPr marL="1539875" indent="-457200">
              <a:defRPr sz="2400">
                <a:solidFill>
                  <a:schemeClr val="tx1"/>
                </a:solidFill>
                <a:latin typeface="Times New Roman" pitchFamily="18" charset="0"/>
              </a:defRPr>
            </a:lvl3pPr>
            <a:lvl4pPr marL="2111375" indent="-457200">
              <a:defRPr sz="2400">
                <a:solidFill>
                  <a:schemeClr val="tx1"/>
                </a:solidFill>
                <a:latin typeface="Times New Roman" pitchFamily="18" charset="0"/>
              </a:defRPr>
            </a:lvl4pPr>
            <a:lvl5pPr marL="2682875" indent="-457200">
              <a:defRPr sz="2400">
                <a:solidFill>
                  <a:schemeClr val="tx1"/>
                </a:solidFill>
                <a:latin typeface="Times New Roman" pitchFamily="18" charset="0"/>
              </a:defRPr>
            </a:lvl5pPr>
            <a:lvl6pPr marL="3140075" indent="-457200" fontAlgn="base">
              <a:spcBef>
                <a:spcPct val="0"/>
              </a:spcBef>
              <a:spcAft>
                <a:spcPct val="0"/>
              </a:spcAft>
              <a:defRPr sz="2400">
                <a:solidFill>
                  <a:schemeClr val="tx1"/>
                </a:solidFill>
                <a:latin typeface="Times New Roman" pitchFamily="18" charset="0"/>
              </a:defRPr>
            </a:lvl6pPr>
            <a:lvl7pPr marL="3597275" indent="-457200" fontAlgn="base">
              <a:spcBef>
                <a:spcPct val="0"/>
              </a:spcBef>
              <a:spcAft>
                <a:spcPct val="0"/>
              </a:spcAft>
              <a:defRPr sz="2400">
                <a:solidFill>
                  <a:schemeClr val="tx1"/>
                </a:solidFill>
                <a:latin typeface="Times New Roman" pitchFamily="18" charset="0"/>
              </a:defRPr>
            </a:lvl7pPr>
            <a:lvl8pPr marL="4054475" indent="-457200" fontAlgn="base">
              <a:spcBef>
                <a:spcPct val="0"/>
              </a:spcBef>
              <a:spcAft>
                <a:spcPct val="0"/>
              </a:spcAft>
              <a:defRPr sz="2400">
                <a:solidFill>
                  <a:schemeClr val="tx1"/>
                </a:solidFill>
                <a:latin typeface="Times New Roman" pitchFamily="18" charset="0"/>
              </a:defRPr>
            </a:lvl8pPr>
            <a:lvl9pPr marL="4511675" indent="-457200" fontAlgn="base">
              <a:spcBef>
                <a:spcPct val="0"/>
              </a:spcBef>
              <a:spcAft>
                <a:spcPct val="0"/>
              </a:spcAft>
              <a:defRPr sz="2400">
                <a:solidFill>
                  <a:schemeClr val="tx1"/>
                </a:solidFill>
                <a:latin typeface="Times New Roman" pitchFamily="18" charset="0"/>
              </a:defRPr>
            </a:lvl9pPr>
          </a:lstStyle>
          <a:p>
            <a:pPr marL="457200" indent="-457200">
              <a:spcBef>
                <a:spcPct val="50000"/>
              </a:spcBef>
              <a:buFont typeface="+mj-lt"/>
              <a:buAutoNum type="arabicPeriod"/>
            </a:pPr>
            <a:r>
              <a:rPr lang="en-US" sz="2000" dirty="0">
                <a:latin typeface="Arial" charset="0"/>
              </a:rPr>
              <a:t>Discuss the nature of an organization’s environments and identify the components of its general, task, and internal environments.</a:t>
            </a:r>
          </a:p>
          <a:p>
            <a:pPr marL="457200" indent="-457200">
              <a:spcBef>
                <a:spcPct val="50000"/>
              </a:spcBef>
              <a:buFont typeface="+mj-lt"/>
              <a:buAutoNum type="arabicPeriod"/>
            </a:pPr>
            <a:r>
              <a:rPr lang="en-US" sz="2000" dirty="0">
                <a:latin typeface="Arial" charset="0"/>
              </a:rPr>
              <a:t>Describe the ethical and social environment of management, including individual ethics, the concept of social responsibility, and how organizations can manage social responsibility.</a:t>
            </a:r>
          </a:p>
          <a:p>
            <a:pPr marL="457200" indent="-457200">
              <a:spcBef>
                <a:spcPct val="50000"/>
              </a:spcBef>
              <a:buFont typeface="+mj-lt"/>
              <a:buAutoNum type="arabicPeriod"/>
            </a:pPr>
            <a:r>
              <a:rPr lang="en-US" sz="2000" dirty="0">
                <a:latin typeface="Arial" charset="0"/>
              </a:rPr>
              <a:t>Discuss the international environment of management, including trends in international business, levels of international business activities, and the context of international business.</a:t>
            </a:r>
          </a:p>
          <a:p>
            <a:pPr marL="457200" indent="-457200">
              <a:spcBef>
                <a:spcPct val="50000"/>
              </a:spcBef>
              <a:buFont typeface="+mj-lt"/>
              <a:buAutoNum type="arabicPeriod"/>
            </a:pPr>
            <a:r>
              <a:rPr lang="en-US" sz="2000" dirty="0">
                <a:latin typeface="Arial" charset="0"/>
              </a:rPr>
              <a:t>Describe the importance and determinants of an organization’s culture, as well as how organization culture can be managed.</a:t>
            </a:r>
          </a:p>
        </p:txBody>
      </p:sp>
    </p:spTree>
    <p:extLst>
      <p:ext uri="{BB962C8B-B14F-4D97-AF65-F5344CB8AC3E}">
        <p14:creationId xmlns:p14="http://schemas.microsoft.com/office/powerpoint/2010/main" val="1936961033"/>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1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1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1490" name="Rectangle 2"/>
          <p:cNvSpPr>
            <a:spLocks noGrp="1" noChangeArrowheads="1"/>
          </p:cNvSpPr>
          <p:nvPr>
            <p:ph type="title"/>
          </p:nvPr>
        </p:nvSpPr>
        <p:spPr/>
        <p:txBody>
          <a:bodyPr/>
          <a:lstStyle/>
          <a:p>
            <a:r>
              <a:rPr lang="en-US" dirty="0"/>
              <a:t>Fostering Ethical Organization Behavior</a:t>
            </a:r>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20</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grpSp>
        <p:nvGrpSpPr>
          <p:cNvPr id="2111491" name="Group 3"/>
          <p:cNvGrpSpPr>
            <a:grpSpLocks/>
          </p:cNvGrpSpPr>
          <p:nvPr/>
        </p:nvGrpSpPr>
        <p:grpSpPr bwMode="auto">
          <a:xfrm>
            <a:off x="1006475" y="1508781"/>
            <a:ext cx="7204075" cy="3841750"/>
            <a:chOff x="634" y="1238"/>
            <a:chExt cx="4538" cy="2420"/>
          </a:xfrm>
        </p:grpSpPr>
        <p:sp>
          <p:nvSpPr>
            <p:cNvPr id="2111492" name="Text Box 4" descr="Brown01"/>
            <p:cNvSpPr txBox="1">
              <a:spLocks noChangeArrowheads="1"/>
            </p:cNvSpPr>
            <p:nvPr/>
          </p:nvSpPr>
          <p:spPr bwMode="blackWhite">
            <a:xfrm>
              <a:off x="2189" y="2442"/>
              <a:ext cx="1382" cy="464"/>
            </a:xfrm>
            <a:prstGeom prst="rect">
              <a:avLst/>
            </a:prstGeom>
            <a:blipFill dpi="0" rotWithShape="1">
              <a:blip r:embed="rId3"/>
              <a:srcRect/>
              <a:stretch>
                <a:fillRect/>
              </a:stretch>
            </a:blipFill>
            <a:ln>
              <a:noFill/>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107763" dir="2700000" algn="ctr" rotWithShape="0">
                      <a:srgbClr val="C0C0C0">
                        <a:alpha val="50000"/>
                      </a:srgbClr>
                    </a:outerShdw>
                  </a:effectLst>
                </a14:hiddenEffects>
              </a:ext>
            </a:extLst>
          </p:spPr>
          <p:txBody>
            <a:bodyPr anchor="ctr" anchorCtr="1">
              <a:flatTx/>
            </a:bodyPr>
            <a:lstStyle/>
            <a:p>
              <a:pPr algn="ctr">
                <a:spcBef>
                  <a:spcPct val="50000"/>
                </a:spcBef>
              </a:pPr>
              <a:r>
                <a:rPr lang="en-US" sz="1600" b="1">
                  <a:latin typeface="Arial" charset="0"/>
                </a:rPr>
                <a:t>Train </a:t>
              </a:r>
              <a:br>
                <a:rPr lang="en-US" sz="1600" b="1">
                  <a:latin typeface="Arial" charset="0"/>
                </a:rPr>
              </a:br>
              <a:r>
                <a:rPr lang="en-US" sz="1600" b="1">
                  <a:latin typeface="Arial" charset="0"/>
                </a:rPr>
                <a:t>Employees</a:t>
              </a:r>
            </a:p>
          </p:txBody>
        </p:sp>
        <p:sp>
          <p:nvSpPr>
            <p:cNvPr id="2111493" name="Text Box 5" descr="DKblue01"/>
            <p:cNvSpPr txBox="1">
              <a:spLocks noChangeArrowheads="1"/>
            </p:cNvSpPr>
            <p:nvPr/>
          </p:nvSpPr>
          <p:spPr bwMode="blackWhite">
            <a:xfrm>
              <a:off x="3790" y="2442"/>
              <a:ext cx="1382" cy="464"/>
            </a:xfrm>
            <a:prstGeom prst="rect">
              <a:avLst/>
            </a:prstGeom>
            <a:blipFill dpi="0" rotWithShape="0">
              <a:blip r:embed="rId4"/>
              <a:srcRect/>
              <a:stretch>
                <a:fillRect/>
              </a:stretch>
            </a:blipFill>
            <a:ln>
              <a:noFill/>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107763" dir="2700000" algn="ctr" rotWithShape="0">
                      <a:srgbClr val="C0C0C0">
                        <a:alpha val="50000"/>
                      </a:srgbClr>
                    </a:outerShdw>
                  </a:effectLst>
                </a14:hiddenEffects>
              </a:ext>
            </a:extLst>
          </p:spPr>
          <p:txBody>
            <a:bodyPr anchor="ctr" anchorCtr="1">
              <a:flatTx/>
            </a:bodyPr>
            <a:lstStyle/>
            <a:p>
              <a:pPr algn="ctr">
                <a:spcBef>
                  <a:spcPct val="50000"/>
                </a:spcBef>
              </a:pPr>
              <a:r>
                <a:rPr lang="en-US" sz="1600" b="1">
                  <a:latin typeface="Arial" charset="0"/>
                </a:rPr>
                <a:t>Written Code </a:t>
              </a:r>
              <a:br>
                <a:rPr lang="en-US" sz="1600" b="1">
                  <a:latin typeface="Arial" charset="0"/>
                </a:rPr>
              </a:br>
              <a:r>
                <a:rPr lang="en-US" sz="1600" b="1">
                  <a:latin typeface="Arial" charset="0"/>
                </a:rPr>
                <a:t>of Ethics</a:t>
              </a:r>
            </a:p>
          </p:txBody>
        </p:sp>
        <p:sp>
          <p:nvSpPr>
            <p:cNvPr id="2111494" name="Text Box 6" descr="Green01"/>
            <p:cNvSpPr txBox="1">
              <a:spLocks noChangeArrowheads="1"/>
            </p:cNvSpPr>
            <p:nvPr/>
          </p:nvSpPr>
          <p:spPr bwMode="blackWhite">
            <a:xfrm>
              <a:off x="1786" y="3195"/>
              <a:ext cx="2188" cy="463"/>
            </a:xfrm>
            <a:prstGeom prst="rect">
              <a:avLst/>
            </a:prstGeom>
            <a:blipFill dpi="0" rotWithShape="1">
              <a:blip r:embed="rId5"/>
              <a:srcRect/>
              <a:stretch>
                <a:fillRect/>
              </a:stretch>
            </a:blipFill>
            <a:ln>
              <a:noFill/>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107763" dir="2700000" algn="ctr" rotWithShape="0">
                      <a:srgbClr val="C0C0C0">
                        <a:alpha val="50000"/>
                      </a:srgbClr>
                    </a:outerShdw>
                  </a:effectLst>
                </a14:hiddenEffects>
              </a:ext>
            </a:extLst>
          </p:spPr>
          <p:txBody>
            <a:bodyPr anchor="ctr" anchorCtr="1">
              <a:flatTx/>
            </a:bodyPr>
            <a:lstStyle/>
            <a:p>
              <a:pPr algn="ctr">
                <a:spcBef>
                  <a:spcPct val="50000"/>
                </a:spcBef>
              </a:pPr>
              <a:r>
                <a:rPr lang="en-US" sz="1600" b="1">
                  <a:latin typeface="Arial" charset="0"/>
                </a:rPr>
                <a:t>Individual Issues:</a:t>
              </a:r>
              <a:br>
                <a:rPr lang="en-US" sz="1600" b="1">
                  <a:latin typeface="Arial" charset="0"/>
                </a:rPr>
              </a:br>
              <a:r>
                <a:rPr lang="en-US" sz="1600" b="1">
                  <a:latin typeface="Arial" charset="0"/>
                </a:rPr>
                <a:t>Behavior, Conscience, Privacy</a:t>
              </a:r>
            </a:p>
          </p:txBody>
        </p:sp>
        <p:sp>
          <p:nvSpPr>
            <p:cNvPr id="2111495" name="Text Box 7" descr="Pink02"/>
            <p:cNvSpPr txBox="1">
              <a:spLocks noChangeArrowheads="1"/>
            </p:cNvSpPr>
            <p:nvPr/>
          </p:nvSpPr>
          <p:spPr bwMode="blackWhite">
            <a:xfrm>
              <a:off x="634" y="2442"/>
              <a:ext cx="1382" cy="464"/>
            </a:xfrm>
            <a:prstGeom prst="rect">
              <a:avLst/>
            </a:prstGeom>
            <a:blipFill dpi="0" rotWithShape="1">
              <a:blip r:embed="rId6"/>
              <a:srcRect/>
              <a:stretch>
                <a:fillRect/>
              </a:stretch>
            </a:blipFill>
            <a:ln>
              <a:noFill/>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107763" dir="2700000" algn="ctr" rotWithShape="0">
                      <a:srgbClr val="C0C0C0">
                        <a:alpha val="50000"/>
                      </a:srgbClr>
                    </a:outerShdw>
                  </a:effectLst>
                </a14:hiddenEffects>
              </a:ext>
            </a:extLst>
          </p:spPr>
          <p:txBody>
            <a:bodyPr anchor="ctr" anchorCtr="1">
              <a:flatTx/>
            </a:bodyPr>
            <a:lstStyle/>
            <a:p>
              <a:pPr algn="ctr">
                <a:spcBef>
                  <a:spcPct val="50000"/>
                </a:spcBef>
              </a:pPr>
              <a:r>
                <a:rPr lang="en-US" sz="1600" b="1">
                  <a:latin typeface="Arial" charset="0"/>
                </a:rPr>
                <a:t>Top Management Involvement</a:t>
              </a:r>
            </a:p>
          </p:txBody>
        </p:sp>
        <p:cxnSp>
          <p:nvCxnSpPr>
            <p:cNvPr id="2111496" name="AutoShape 8"/>
            <p:cNvCxnSpPr>
              <a:cxnSpLocks noChangeShapeType="1"/>
              <a:stCxn id="2111495" idx="0"/>
              <a:endCxn id="2111497" idx="4"/>
            </p:cNvCxnSpPr>
            <p:nvPr/>
          </p:nvCxnSpPr>
          <p:spPr bwMode="auto">
            <a:xfrm rot="16200000">
              <a:off x="1828" y="1389"/>
              <a:ext cx="550" cy="1555"/>
            </a:xfrm>
            <a:prstGeom prst="bentConnector3">
              <a:avLst>
                <a:gd name="adj1" fmla="val 50000"/>
              </a:avLst>
            </a:prstGeom>
            <a:noFill/>
            <a:ln w="31750">
              <a:solidFill>
                <a:srgbClr val="CC3300"/>
              </a:solidFill>
              <a:miter lim="800000"/>
              <a:headEnd type="triangle" w="lg"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11497" name="Oval 9" descr="Orange01"/>
            <p:cNvSpPr>
              <a:spLocks noChangeArrowheads="1"/>
            </p:cNvSpPr>
            <p:nvPr/>
          </p:nvSpPr>
          <p:spPr bwMode="auto">
            <a:xfrm>
              <a:off x="1555" y="1238"/>
              <a:ext cx="2650" cy="654"/>
            </a:xfrm>
            <a:prstGeom prst="ellipse">
              <a:avLst/>
            </a:prstGeom>
            <a:blipFill dpi="0" rotWithShape="1">
              <a:blip r:embed="rId7"/>
              <a:srcRect/>
              <a:stretch>
                <a:fillRect/>
              </a:stretch>
            </a:blipFill>
            <a:ln w="9525">
              <a:round/>
              <a:headEnd/>
              <a:tailEnd/>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0" rIns="0" bIns="0" anchor="ctr" anchorCtr="1">
              <a:flatTx/>
            </a:bodyPr>
            <a:lstStyle/>
            <a:p>
              <a:pPr algn="ctr"/>
              <a:r>
                <a:rPr lang="en-US" sz="2000" b="1">
                  <a:latin typeface="Arial" charset="0"/>
                </a:rPr>
                <a:t>Managing Ethical Behavior</a:t>
              </a:r>
            </a:p>
          </p:txBody>
        </p:sp>
        <p:cxnSp>
          <p:nvCxnSpPr>
            <p:cNvPr id="2111498" name="AutoShape 10"/>
            <p:cNvCxnSpPr>
              <a:cxnSpLocks noChangeShapeType="1"/>
              <a:stCxn id="2111493" idx="0"/>
              <a:endCxn id="2111497" idx="4"/>
            </p:cNvCxnSpPr>
            <p:nvPr/>
          </p:nvCxnSpPr>
          <p:spPr bwMode="auto">
            <a:xfrm rot="5400000" flipH="1">
              <a:off x="3406" y="1366"/>
              <a:ext cx="550" cy="1601"/>
            </a:xfrm>
            <a:prstGeom prst="bentConnector3">
              <a:avLst>
                <a:gd name="adj1" fmla="val 50000"/>
              </a:avLst>
            </a:prstGeom>
            <a:noFill/>
            <a:ln w="31750">
              <a:solidFill>
                <a:srgbClr val="CC3300"/>
              </a:solidFill>
              <a:miter lim="800000"/>
              <a:headEnd type="triangle" w="lg"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1499" name="AutoShape 11"/>
            <p:cNvCxnSpPr>
              <a:cxnSpLocks noChangeShapeType="1"/>
              <a:stCxn id="2111492" idx="0"/>
              <a:endCxn id="2111497" idx="4"/>
            </p:cNvCxnSpPr>
            <p:nvPr/>
          </p:nvCxnSpPr>
          <p:spPr bwMode="auto">
            <a:xfrm flipV="1">
              <a:off x="2880" y="1892"/>
              <a:ext cx="0" cy="550"/>
            </a:xfrm>
            <a:prstGeom prst="straightConnector1">
              <a:avLst/>
            </a:prstGeom>
            <a:noFill/>
            <a:ln w="31750">
              <a:solidFill>
                <a:srgbClr val="CC3300"/>
              </a:solidFill>
              <a:round/>
              <a:headEnd type="triangle" w="lg"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1500" name="AutoShape 12"/>
            <p:cNvCxnSpPr>
              <a:cxnSpLocks noChangeShapeType="1"/>
              <a:stCxn id="2111494" idx="0"/>
              <a:endCxn id="2111492" idx="2"/>
            </p:cNvCxnSpPr>
            <p:nvPr/>
          </p:nvCxnSpPr>
          <p:spPr bwMode="auto">
            <a:xfrm flipV="1">
              <a:off x="2880" y="2906"/>
              <a:ext cx="0" cy="289"/>
            </a:xfrm>
            <a:prstGeom prst="straightConnector1">
              <a:avLst/>
            </a:prstGeom>
            <a:noFill/>
            <a:ln w="31750">
              <a:solidFill>
                <a:srgbClr val="CC3300"/>
              </a:solidFill>
              <a:round/>
              <a:headEnd type="triangle" w="lg" len="lg"/>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19613693"/>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11491"/>
                                        </p:tgtEl>
                                        <p:attrNameLst>
                                          <p:attrName>style.visibility</p:attrName>
                                        </p:attrNameLst>
                                      </p:cBhvr>
                                      <p:to>
                                        <p:strVal val="visible"/>
                                      </p:to>
                                    </p:set>
                                    <p:animEffect transition="in" filter="wipe(up)">
                                      <p:cBhvr>
                                        <p:cTn id="7" dur="1000"/>
                                        <p:tgtEl>
                                          <p:spTgt spid="2111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124" name="Rectangle 4"/>
          <p:cNvSpPr>
            <a:spLocks noGrp="1" noChangeArrowheads="1"/>
          </p:cNvSpPr>
          <p:nvPr>
            <p:ph type="title"/>
          </p:nvPr>
        </p:nvSpPr>
        <p:spPr/>
        <p:txBody>
          <a:bodyPr/>
          <a:lstStyle/>
          <a:p>
            <a:r>
              <a:rPr lang="en-US"/>
              <a:t>Ethics in Organizations</a:t>
            </a:r>
          </a:p>
        </p:txBody>
      </p:sp>
      <p:sp>
        <p:nvSpPr>
          <p:cNvPr id="2053125" name="Rectangle 5"/>
          <p:cNvSpPr>
            <a:spLocks noGrp="1" noChangeArrowheads="1"/>
          </p:cNvSpPr>
          <p:nvPr>
            <p:ph type="body" idx="1"/>
          </p:nvPr>
        </p:nvSpPr>
        <p:spPr/>
        <p:txBody>
          <a:bodyPr/>
          <a:lstStyle/>
          <a:p>
            <a:r>
              <a:rPr lang="en-US" dirty="0"/>
              <a:t>Managing Ethical Behavior</a:t>
            </a:r>
          </a:p>
          <a:p>
            <a:pPr lvl="1"/>
            <a:r>
              <a:rPr lang="en-US" dirty="0"/>
              <a:t>Begins with </a:t>
            </a:r>
            <a:r>
              <a:rPr lang="en-US" dirty="0">
                <a:solidFill>
                  <a:srgbClr val="FF0000"/>
                </a:solidFill>
              </a:rPr>
              <a:t>top management</a:t>
            </a:r>
            <a:r>
              <a:rPr lang="en-US" dirty="0"/>
              <a:t> that:</a:t>
            </a:r>
          </a:p>
          <a:p>
            <a:pPr lvl="2"/>
            <a:r>
              <a:rPr lang="en-US" dirty="0"/>
              <a:t>Establishes a </a:t>
            </a:r>
            <a:r>
              <a:rPr lang="en-US" dirty="0">
                <a:solidFill>
                  <a:srgbClr val="FF0000"/>
                </a:solidFill>
              </a:rPr>
              <a:t>strong culture</a:t>
            </a:r>
            <a:r>
              <a:rPr lang="en-US" dirty="0"/>
              <a:t> and defines </a:t>
            </a:r>
            <a:r>
              <a:rPr lang="en-US" dirty="0">
                <a:solidFill>
                  <a:srgbClr val="FF0000"/>
                </a:solidFill>
              </a:rPr>
              <a:t>what will and will not be acceptable behavior</a:t>
            </a:r>
            <a:r>
              <a:rPr lang="en-US" dirty="0"/>
              <a:t>.</a:t>
            </a:r>
          </a:p>
          <a:p>
            <a:pPr lvl="2"/>
            <a:r>
              <a:rPr lang="en-US" dirty="0"/>
              <a:t>Provides </a:t>
            </a:r>
            <a:r>
              <a:rPr lang="en-US" dirty="0">
                <a:solidFill>
                  <a:srgbClr val="FF0000"/>
                </a:solidFill>
              </a:rPr>
              <a:t>ethical leadership</a:t>
            </a:r>
            <a:r>
              <a:rPr lang="en-US" dirty="0"/>
              <a:t> by serving as </a:t>
            </a:r>
            <a:r>
              <a:rPr lang="en-US" dirty="0">
                <a:solidFill>
                  <a:srgbClr val="FF0000"/>
                </a:solidFill>
              </a:rPr>
              <a:t>ethical role models</a:t>
            </a:r>
            <a:r>
              <a:rPr lang="en-US" dirty="0"/>
              <a:t>.</a:t>
            </a:r>
          </a:p>
          <a:p>
            <a:pPr lvl="1"/>
            <a:r>
              <a:rPr lang="en-US" dirty="0"/>
              <a:t>Includes</a:t>
            </a:r>
          </a:p>
          <a:p>
            <a:pPr lvl="2"/>
            <a:r>
              <a:rPr lang="en-US" dirty="0"/>
              <a:t>Training on how to handle ethical dilemmas.</a:t>
            </a:r>
          </a:p>
          <a:p>
            <a:pPr lvl="2"/>
            <a:r>
              <a:rPr lang="en-US" dirty="0"/>
              <a:t>Developing a code of ethics.</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21</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62171039"/>
      </p:ext>
    </p:extLst>
  </p:cSld>
  <p:clrMapOvr>
    <a:masterClrMapping/>
  </p:clrMapOvr>
  <p:transition spd="slow">
    <p:cut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170" name="Rectangle 2"/>
          <p:cNvSpPr>
            <a:spLocks noGrp="1" noChangeArrowheads="1"/>
          </p:cNvSpPr>
          <p:nvPr>
            <p:ph type="title"/>
          </p:nvPr>
        </p:nvSpPr>
        <p:spPr/>
        <p:txBody>
          <a:bodyPr/>
          <a:lstStyle/>
          <a:p>
            <a:r>
              <a:rPr lang="en-US"/>
              <a:t>Emerging Ethical Issues</a:t>
            </a:r>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22</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2055171" name="Text Box 3"/>
          <p:cNvSpPr txBox="1">
            <a:spLocks noChangeArrowheads="1"/>
          </p:cNvSpPr>
          <p:nvPr/>
        </p:nvSpPr>
        <p:spPr bwMode="auto">
          <a:xfrm>
            <a:off x="1477930" y="1540680"/>
            <a:ext cx="2743200" cy="822960"/>
          </a:xfrm>
          <a:prstGeom prst="rect">
            <a:avLst/>
          </a:prstGeom>
          <a:blipFill dpi="0" rotWithShape="1">
            <a:blip r:embed="rId3"/>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AAD5C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800" b="1">
                <a:latin typeface="Arial" charset="0"/>
              </a:rPr>
              <a:t>Ethical Leadership</a:t>
            </a:r>
            <a:br>
              <a:rPr lang="en-US" sz="1800" b="1">
                <a:latin typeface="Arial" charset="0"/>
              </a:rPr>
            </a:br>
            <a:r>
              <a:rPr lang="en-US" sz="1800" b="1">
                <a:latin typeface="Arial" charset="0"/>
              </a:rPr>
              <a:t>(Integrity)</a:t>
            </a:r>
          </a:p>
        </p:txBody>
      </p:sp>
      <p:sp>
        <p:nvSpPr>
          <p:cNvPr id="2055172" name="Text Box 4" descr="Yellow01"/>
          <p:cNvSpPr txBox="1">
            <a:spLocks noChangeArrowheads="1"/>
          </p:cNvSpPr>
          <p:nvPr/>
        </p:nvSpPr>
        <p:spPr bwMode="auto">
          <a:xfrm>
            <a:off x="3162300" y="4806019"/>
            <a:ext cx="2914650" cy="855662"/>
          </a:xfrm>
          <a:prstGeom prst="rect">
            <a:avLst/>
          </a:prstGeom>
          <a:blipFill dpi="0" rotWithShape="1">
            <a:blip r:embed="rId4"/>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F4D974"/>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spcBef>
                <a:spcPct val="50000"/>
              </a:spcBef>
            </a:pPr>
            <a:r>
              <a:rPr lang="en-US" sz="1600" b="1">
                <a:latin typeface="Arial" charset="0"/>
              </a:rPr>
              <a:t>Ethics and Information Technology (Privacy)</a:t>
            </a:r>
          </a:p>
        </p:txBody>
      </p:sp>
      <p:sp>
        <p:nvSpPr>
          <p:cNvPr id="2055173" name="Text Box 5" descr="Purple01"/>
          <p:cNvSpPr txBox="1">
            <a:spLocks noChangeArrowheads="1"/>
          </p:cNvSpPr>
          <p:nvPr/>
        </p:nvSpPr>
        <p:spPr bwMode="auto">
          <a:xfrm>
            <a:off x="5087905" y="1542268"/>
            <a:ext cx="2743200" cy="822960"/>
          </a:xfrm>
          <a:prstGeom prst="rect">
            <a:avLst/>
          </a:prstGeom>
          <a:blipFill dpi="0" rotWithShape="1">
            <a:blip r:embed="rId5"/>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C2C4D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spcBef>
                <a:spcPct val="50000"/>
              </a:spcBef>
            </a:pPr>
            <a:r>
              <a:rPr lang="en-US" sz="1600" b="1" dirty="0">
                <a:latin typeface="Arial" charset="0"/>
              </a:rPr>
              <a:t>Corporate Governance</a:t>
            </a:r>
            <a:br>
              <a:rPr lang="en-US" sz="1600" b="1" dirty="0">
                <a:latin typeface="Arial" charset="0"/>
              </a:rPr>
            </a:br>
            <a:r>
              <a:rPr lang="en-US" sz="1600" b="1" dirty="0">
                <a:latin typeface="Arial" charset="0"/>
              </a:rPr>
              <a:t>(Sarbanes-Oxley Act)</a:t>
            </a:r>
          </a:p>
        </p:txBody>
      </p:sp>
      <p:sp>
        <p:nvSpPr>
          <p:cNvPr id="2055174" name="AutoShape 6" descr="OldGold01"/>
          <p:cNvSpPr>
            <a:spLocks noChangeArrowheads="1"/>
          </p:cNvSpPr>
          <p:nvPr/>
        </p:nvSpPr>
        <p:spPr bwMode="auto">
          <a:xfrm>
            <a:off x="3417888" y="2964519"/>
            <a:ext cx="2403475" cy="1092200"/>
          </a:xfrm>
          <a:prstGeom prst="roundRect">
            <a:avLst>
              <a:gd name="adj" fmla="val 16667"/>
            </a:avLst>
          </a:prstGeom>
          <a:blipFill dpi="0" rotWithShape="1">
            <a:blip r:embed="rId6"/>
            <a:srcRect/>
            <a:stretch>
              <a:fillRect/>
            </a:stretch>
          </a:blipFill>
          <a:ln w="9525" algn="ctr">
            <a:round/>
            <a:headEnd/>
            <a:tailEnd/>
          </a:ln>
          <a:effectLst/>
          <a:scene3d>
            <a:camera prst="legacyObliqueBottomRight"/>
            <a:lightRig rig="legacyFlat2" dir="t"/>
          </a:scene3d>
          <a:sp3d extrusionH="176200" prstMaterial="legacyMatte">
            <a:bevelT w="13500" h="13500" prst="angle"/>
            <a:bevelB w="13500" h="13500" prst="angle"/>
            <a:extrusionClr>
              <a:srgbClr val="ECB13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spcBef>
                <a:spcPct val="50000"/>
              </a:spcBef>
            </a:pPr>
            <a:r>
              <a:rPr lang="en-US" sz="2000" b="1">
                <a:latin typeface="Arial" charset="0"/>
              </a:rPr>
              <a:t>Ethical Issues in Organizations</a:t>
            </a:r>
          </a:p>
        </p:txBody>
      </p:sp>
      <p:sp>
        <p:nvSpPr>
          <p:cNvPr id="2055175" name="Freeform 7"/>
          <p:cNvSpPr>
            <a:spLocks/>
          </p:cNvSpPr>
          <p:nvPr/>
        </p:nvSpPr>
        <p:spPr bwMode="auto">
          <a:xfrm>
            <a:off x="2835275" y="2385081"/>
            <a:ext cx="588963" cy="1135063"/>
          </a:xfrm>
          <a:custGeom>
            <a:avLst/>
            <a:gdLst>
              <a:gd name="T0" fmla="*/ 0 w 691"/>
              <a:gd name="T1" fmla="*/ 0 h 634"/>
              <a:gd name="T2" fmla="*/ 0 w 691"/>
              <a:gd name="T3" fmla="*/ 634 h 634"/>
              <a:gd name="T4" fmla="*/ 691 w 691"/>
              <a:gd name="T5" fmla="*/ 634 h 634"/>
            </a:gdLst>
            <a:ahLst/>
            <a:cxnLst>
              <a:cxn ang="0">
                <a:pos x="T0" y="T1"/>
              </a:cxn>
              <a:cxn ang="0">
                <a:pos x="T2" y="T3"/>
              </a:cxn>
              <a:cxn ang="0">
                <a:pos x="T4" y="T5"/>
              </a:cxn>
            </a:cxnLst>
            <a:rect l="0" t="0" r="r" b="b"/>
            <a:pathLst>
              <a:path w="691" h="634">
                <a:moveTo>
                  <a:pt x="0" y="0"/>
                </a:moveTo>
                <a:lnTo>
                  <a:pt x="0" y="634"/>
                </a:lnTo>
                <a:lnTo>
                  <a:pt x="691" y="634"/>
                </a:lnTo>
              </a:path>
            </a:pathLst>
          </a:custGeom>
          <a:noFill/>
          <a:ln w="28575" cap="flat" cmpd="sng">
            <a:solidFill>
              <a:srgbClr val="A5002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55176" name="Freeform 8"/>
          <p:cNvSpPr>
            <a:spLocks/>
          </p:cNvSpPr>
          <p:nvPr/>
        </p:nvSpPr>
        <p:spPr bwMode="auto">
          <a:xfrm flipH="1">
            <a:off x="5846763" y="2385081"/>
            <a:ext cx="588962" cy="1135063"/>
          </a:xfrm>
          <a:custGeom>
            <a:avLst/>
            <a:gdLst>
              <a:gd name="T0" fmla="*/ 0 w 691"/>
              <a:gd name="T1" fmla="*/ 0 h 634"/>
              <a:gd name="T2" fmla="*/ 0 w 691"/>
              <a:gd name="T3" fmla="*/ 634 h 634"/>
              <a:gd name="T4" fmla="*/ 691 w 691"/>
              <a:gd name="T5" fmla="*/ 634 h 634"/>
            </a:gdLst>
            <a:ahLst/>
            <a:cxnLst>
              <a:cxn ang="0">
                <a:pos x="T0" y="T1"/>
              </a:cxn>
              <a:cxn ang="0">
                <a:pos x="T2" y="T3"/>
              </a:cxn>
              <a:cxn ang="0">
                <a:pos x="T4" y="T5"/>
              </a:cxn>
            </a:cxnLst>
            <a:rect l="0" t="0" r="r" b="b"/>
            <a:pathLst>
              <a:path w="691" h="634">
                <a:moveTo>
                  <a:pt x="0" y="0"/>
                </a:moveTo>
                <a:lnTo>
                  <a:pt x="0" y="634"/>
                </a:lnTo>
                <a:lnTo>
                  <a:pt x="691" y="634"/>
                </a:lnTo>
              </a:path>
            </a:pathLst>
          </a:custGeom>
          <a:noFill/>
          <a:ln w="28575" cap="flat" cmpd="sng">
            <a:solidFill>
              <a:srgbClr val="A5002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55178" name="_s1032"/>
          <p:cNvSpPr>
            <a:spLocks noChangeShapeType="1"/>
          </p:cNvSpPr>
          <p:nvPr/>
        </p:nvSpPr>
        <p:spPr bwMode="auto">
          <a:xfrm>
            <a:off x="4635500" y="4096406"/>
            <a:ext cx="0" cy="703263"/>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Tree>
    <p:extLst>
      <p:ext uri="{BB962C8B-B14F-4D97-AF65-F5344CB8AC3E}">
        <p14:creationId xmlns:p14="http://schemas.microsoft.com/office/powerpoint/2010/main" val="334260734"/>
      </p:ext>
    </p:extLst>
  </p:cSld>
  <p:clrMapOvr>
    <a:masterClrMapping/>
  </p:clrMapOvr>
  <p:transition spd="slow">
    <p:cut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221" name="Rectangle 5"/>
          <p:cNvSpPr>
            <a:spLocks noGrp="1" noChangeArrowheads="1"/>
          </p:cNvSpPr>
          <p:nvPr>
            <p:ph type="title"/>
          </p:nvPr>
        </p:nvSpPr>
        <p:spPr>
          <a:xfrm>
            <a:off x="456564" y="454485"/>
            <a:ext cx="2103778" cy="2029492"/>
          </a:xfrm>
          <a:prstGeom prst="roundRect">
            <a:avLst>
              <a:gd name="adj" fmla="val 5665"/>
            </a:avLst>
          </a:prstGeom>
          <a:blipFill dpi="0" rotWithShape="1">
            <a:blip r:embed="rId3">
              <a:extLst>
                <a:ext uri="{28A0092B-C50C-407E-A947-70E740481C1C}">
                  <a14:useLocalDpi xmlns:a14="http://schemas.microsoft.com/office/drawing/2010/main" val="0"/>
                </a:ext>
              </a:extLst>
            </a:blip>
            <a:srcRect/>
            <a:stretch>
              <a:fillRect/>
            </a:stretch>
          </a:blipFill>
          <a:effectLst>
            <a:outerShdw blurRad="50800" dist="38100" dir="2700000" algn="tl" rotWithShape="0">
              <a:prstClr val="black">
                <a:alpha val="40000"/>
              </a:prstClr>
            </a:outerShdw>
          </a:effectLst>
        </p:spPr>
        <p:txBody>
          <a:bodyPr/>
          <a:lstStyle/>
          <a:p>
            <a:r>
              <a:rPr lang="en-US" sz="2800" dirty="0"/>
              <a:t>A Guide for Ethical Decision Making</a:t>
            </a:r>
          </a:p>
        </p:txBody>
      </p:sp>
      <p:pic>
        <p:nvPicPr>
          <p:cNvPr id="2057223" name="Picture 7" descr="0201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763" y="503238"/>
            <a:ext cx="5212358" cy="582453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23</a:t>
            </a:fld>
            <a:endParaRPr lang="en-US" dirty="0"/>
          </a:p>
        </p:txBody>
      </p:sp>
    </p:spTree>
    <p:extLst>
      <p:ext uri="{BB962C8B-B14F-4D97-AF65-F5344CB8AC3E}">
        <p14:creationId xmlns:p14="http://schemas.microsoft.com/office/powerpoint/2010/main" val="842060240"/>
      </p:ext>
    </p:extLst>
  </p:cSld>
  <p:clrMapOvr>
    <a:masterClrMapping/>
  </p:clrMapOvr>
  <p:transition spd="slow">
    <p:cut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314" name="Rectangle 2"/>
          <p:cNvSpPr>
            <a:spLocks noGrp="1" noChangeArrowheads="1"/>
          </p:cNvSpPr>
          <p:nvPr>
            <p:ph type="title"/>
          </p:nvPr>
        </p:nvSpPr>
        <p:spPr/>
        <p:txBody>
          <a:bodyPr/>
          <a:lstStyle/>
          <a:p>
            <a:r>
              <a:rPr lang="en-US"/>
              <a:t>Social Responsibility</a:t>
            </a:r>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24</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2061315" name="Text Box 3"/>
          <p:cNvSpPr txBox="1">
            <a:spLocks noChangeArrowheads="1"/>
          </p:cNvSpPr>
          <p:nvPr/>
        </p:nvSpPr>
        <p:spPr bwMode="auto">
          <a:xfrm>
            <a:off x="1227138" y="1417342"/>
            <a:ext cx="2403475" cy="825500"/>
          </a:xfrm>
          <a:prstGeom prst="rect">
            <a:avLst/>
          </a:prstGeom>
          <a:blipFill dpi="0" rotWithShape="1">
            <a:blip r:embed="rId3"/>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AAD5C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800" b="1">
                <a:latin typeface="Arial" charset="0"/>
              </a:rPr>
              <a:t>The Stakeholders</a:t>
            </a:r>
          </a:p>
        </p:txBody>
      </p:sp>
      <p:sp>
        <p:nvSpPr>
          <p:cNvPr id="2061316" name="Text Box 4" descr="Yellow01"/>
          <p:cNvSpPr txBox="1">
            <a:spLocks noChangeArrowheads="1"/>
          </p:cNvSpPr>
          <p:nvPr/>
        </p:nvSpPr>
        <p:spPr bwMode="auto">
          <a:xfrm>
            <a:off x="3325813" y="4800305"/>
            <a:ext cx="2403475" cy="825500"/>
          </a:xfrm>
          <a:prstGeom prst="rect">
            <a:avLst/>
          </a:prstGeom>
          <a:blipFill dpi="0" rotWithShape="1">
            <a:blip r:embed="rId4"/>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F4D974"/>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spcBef>
                <a:spcPct val="50000"/>
              </a:spcBef>
            </a:pPr>
            <a:r>
              <a:rPr lang="en-US" sz="1800" b="1">
                <a:latin typeface="Arial" charset="0"/>
              </a:rPr>
              <a:t>The General Social Welfare</a:t>
            </a:r>
          </a:p>
        </p:txBody>
      </p:sp>
      <p:sp>
        <p:nvSpPr>
          <p:cNvPr id="2061317" name="Text Box 5" descr="Purple01"/>
          <p:cNvSpPr txBox="1">
            <a:spLocks noChangeArrowheads="1"/>
          </p:cNvSpPr>
          <p:nvPr/>
        </p:nvSpPr>
        <p:spPr bwMode="auto">
          <a:xfrm>
            <a:off x="5472113" y="1418930"/>
            <a:ext cx="2403475" cy="825500"/>
          </a:xfrm>
          <a:prstGeom prst="rect">
            <a:avLst/>
          </a:prstGeom>
          <a:blipFill dpi="0" rotWithShape="1">
            <a:blip r:embed="rId5"/>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C2C4D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spcBef>
                <a:spcPct val="50000"/>
              </a:spcBef>
            </a:pPr>
            <a:r>
              <a:rPr lang="en-US" sz="1800" b="1">
                <a:latin typeface="Arial" charset="0"/>
              </a:rPr>
              <a:t>The Environment</a:t>
            </a:r>
          </a:p>
        </p:txBody>
      </p:sp>
      <p:sp>
        <p:nvSpPr>
          <p:cNvPr id="2061318" name="AutoShape 6" descr="OldGold01"/>
          <p:cNvSpPr>
            <a:spLocks noChangeArrowheads="1"/>
          </p:cNvSpPr>
          <p:nvPr/>
        </p:nvSpPr>
        <p:spPr bwMode="auto">
          <a:xfrm>
            <a:off x="3017838" y="2965155"/>
            <a:ext cx="3019425" cy="1092200"/>
          </a:xfrm>
          <a:prstGeom prst="roundRect">
            <a:avLst>
              <a:gd name="adj" fmla="val 16667"/>
            </a:avLst>
          </a:prstGeom>
          <a:blipFill dpi="0" rotWithShape="1">
            <a:blip r:embed="rId6"/>
            <a:srcRect/>
            <a:stretch>
              <a:fillRect/>
            </a:stretch>
          </a:blipFill>
          <a:ln w="9525" algn="ctr">
            <a:round/>
            <a:headEnd/>
            <a:tailEnd/>
          </a:ln>
          <a:effectLst/>
          <a:scene3d>
            <a:camera prst="legacyObliqueBottomRight"/>
            <a:lightRig rig="legacyFlat2" dir="t"/>
          </a:scene3d>
          <a:sp3d extrusionH="176200" prstMaterial="legacyMatte">
            <a:bevelT w="13500" h="13500" prst="angle"/>
            <a:bevelB w="13500" h="13500" prst="angle"/>
            <a:extrusionClr>
              <a:srgbClr val="ECB13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spcBef>
                <a:spcPct val="50000"/>
              </a:spcBef>
            </a:pPr>
            <a:r>
              <a:rPr lang="en-US" sz="2000" b="1">
                <a:latin typeface="Arial" charset="0"/>
              </a:rPr>
              <a:t>Social Responsibility of Organizations</a:t>
            </a:r>
          </a:p>
        </p:txBody>
      </p:sp>
      <p:sp>
        <p:nvSpPr>
          <p:cNvPr id="2061319" name="Freeform 7"/>
          <p:cNvSpPr>
            <a:spLocks/>
          </p:cNvSpPr>
          <p:nvPr/>
        </p:nvSpPr>
        <p:spPr bwMode="auto">
          <a:xfrm rot="5400000" flipV="1">
            <a:off x="3363118" y="2219824"/>
            <a:ext cx="1046163" cy="457200"/>
          </a:xfrm>
          <a:custGeom>
            <a:avLst/>
            <a:gdLst>
              <a:gd name="T0" fmla="*/ 0 w 691"/>
              <a:gd name="T1" fmla="*/ 0 h 634"/>
              <a:gd name="T2" fmla="*/ 0 w 691"/>
              <a:gd name="T3" fmla="*/ 634 h 634"/>
              <a:gd name="T4" fmla="*/ 691 w 691"/>
              <a:gd name="T5" fmla="*/ 634 h 634"/>
            </a:gdLst>
            <a:ahLst/>
            <a:cxnLst>
              <a:cxn ang="0">
                <a:pos x="T0" y="T1"/>
              </a:cxn>
              <a:cxn ang="0">
                <a:pos x="T2" y="T3"/>
              </a:cxn>
              <a:cxn ang="0">
                <a:pos x="T4" y="T5"/>
              </a:cxn>
            </a:cxnLst>
            <a:rect l="0" t="0" r="r" b="b"/>
            <a:pathLst>
              <a:path w="691" h="634">
                <a:moveTo>
                  <a:pt x="0" y="0"/>
                </a:moveTo>
                <a:lnTo>
                  <a:pt x="0" y="634"/>
                </a:lnTo>
                <a:lnTo>
                  <a:pt x="691" y="634"/>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61320" name="Freeform 8"/>
          <p:cNvSpPr>
            <a:spLocks/>
          </p:cNvSpPr>
          <p:nvPr/>
        </p:nvSpPr>
        <p:spPr bwMode="auto">
          <a:xfrm rot="-5400000" flipH="1" flipV="1">
            <a:off x="4723606" y="2213474"/>
            <a:ext cx="1046163" cy="457200"/>
          </a:xfrm>
          <a:custGeom>
            <a:avLst/>
            <a:gdLst>
              <a:gd name="T0" fmla="*/ 0 w 691"/>
              <a:gd name="T1" fmla="*/ 0 h 634"/>
              <a:gd name="T2" fmla="*/ 0 w 691"/>
              <a:gd name="T3" fmla="*/ 634 h 634"/>
              <a:gd name="T4" fmla="*/ 691 w 691"/>
              <a:gd name="T5" fmla="*/ 634 h 634"/>
            </a:gdLst>
            <a:ahLst/>
            <a:cxnLst>
              <a:cxn ang="0">
                <a:pos x="T0" y="T1"/>
              </a:cxn>
              <a:cxn ang="0">
                <a:pos x="T2" y="T3"/>
              </a:cxn>
              <a:cxn ang="0">
                <a:pos x="T4" y="T5"/>
              </a:cxn>
            </a:cxnLst>
            <a:rect l="0" t="0" r="r" b="b"/>
            <a:pathLst>
              <a:path w="691" h="634">
                <a:moveTo>
                  <a:pt x="0" y="0"/>
                </a:moveTo>
                <a:lnTo>
                  <a:pt x="0" y="634"/>
                </a:lnTo>
                <a:lnTo>
                  <a:pt x="691" y="634"/>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61321" name="_s1032"/>
          <p:cNvSpPr>
            <a:spLocks noChangeShapeType="1"/>
          </p:cNvSpPr>
          <p:nvPr/>
        </p:nvSpPr>
        <p:spPr bwMode="auto">
          <a:xfrm>
            <a:off x="4543425" y="4097042"/>
            <a:ext cx="0" cy="703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Tree>
    <p:extLst>
      <p:ext uri="{BB962C8B-B14F-4D97-AF65-F5344CB8AC3E}">
        <p14:creationId xmlns:p14="http://schemas.microsoft.com/office/powerpoint/2010/main" val="2074327976"/>
      </p:ext>
    </p:extLst>
  </p:cSld>
  <p:clrMapOvr>
    <a:masterClrMapping/>
  </p:clrMapOvr>
  <p:transition spd="slow">
    <p:cut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362" name="Rectangle 2"/>
          <p:cNvSpPr>
            <a:spLocks noGrp="1" noChangeArrowheads="1"/>
          </p:cNvSpPr>
          <p:nvPr>
            <p:ph type="title"/>
          </p:nvPr>
        </p:nvSpPr>
        <p:spPr/>
        <p:txBody>
          <a:bodyPr/>
          <a:lstStyle/>
          <a:p>
            <a:r>
              <a:rPr lang="en-US" dirty="0"/>
              <a:t>Social Responsibility in Organizations</a:t>
            </a:r>
          </a:p>
        </p:txBody>
      </p:sp>
      <p:sp>
        <p:nvSpPr>
          <p:cNvPr id="2063363" name="Rectangle 3"/>
          <p:cNvSpPr>
            <a:spLocks noGrp="1" noChangeArrowheads="1"/>
          </p:cNvSpPr>
          <p:nvPr>
            <p:ph type="body" idx="1"/>
          </p:nvPr>
        </p:nvSpPr>
        <p:spPr/>
        <p:txBody>
          <a:bodyPr/>
          <a:lstStyle/>
          <a:p>
            <a:r>
              <a:rPr lang="en-US" dirty="0"/>
              <a:t>Social Responsibility</a:t>
            </a:r>
          </a:p>
          <a:p>
            <a:pPr lvl="1"/>
            <a:r>
              <a:rPr lang="en-US" dirty="0">
                <a:solidFill>
                  <a:srgbClr val="00B050"/>
                </a:solidFill>
              </a:rPr>
              <a:t>The set of obligations (to behave responsibly) that an organization has to protect and enhance the social context in which it functions</a:t>
            </a:r>
            <a:r>
              <a:rPr lang="en-US" dirty="0"/>
              <a:t>.</a:t>
            </a:r>
          </a:p>
          <a:p>
            <a:r>
              <a:rPr lang="en-US" dirty="0"/>
              <a:t>Areas of Social Responsibility</a:t>
            </a:r>
          </a:p>
          <a:p>
            <a:pPr lvl="1"/>
            <a:r>
              <a:rPr lang="en-US" i="1" dirty="0"/>
              <a:t>Stakeholders: </a:t>
            </a:r>
            <a:r>
              <a:rPr lang="en-US" dirty="0"/>
              <a:t>customers, employees, and investors.</a:t>
            </a:r>
          </a:p>
          <a:p>
            <a:pPr lvl="1"/>
            <a:r>
              <a:rPr lang="en-US" i="1" dirty="0"/>
              <a:t>The natural environment: </a:t>
            </a:r>
            <a:r>
              <a:rPr lang="en-US" dirty="0"/>
              <a:t>environmentally sensitive products, recycling, and public safety.</a:t>
            </a:r>
          </a:p>
          <a:p>
            <a:pPr lvl="1"/>
            <a:r>
              <a:rPr lang="en-US" i="1" dirty="0"/>
              <a:t>The general social welfare: </a:t>
            </a:r>
            <a:r>
              <a:rPr lang="en-US" dirty="0"/>
              <a:t>charitable contributions, and support for social issues such as child labor and human rights.</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25</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70895766"/>
      </p:ext>
    </p:extLst>
  </p:cSld>
  <p:clrMapOvr>
    <a:masterClrMapping/>
  </p:clrMapOvr>
  <p:transition spd="slow">
    <p:cut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dirty="0"/>
              <a:t>2–</a:t>
            </a:r>
            <a:fld id="{3DB433E8-0E9C-40F2-A64A-039A6340F497}" type="slidenum">
              <a:rPr lang="en-US" smtClean="0"/>
              <a:pPr/>
              <a:t>26</a:t>
            </a:fld>
            <a:endParaRPr lang="en-US" dirty="0"/>
          </a:p>
        </p:txBody>
      </p:sp>
      <p:sp>
        <p:nvSpPr>
          <p:cNvPr id="7" name="Footer Placeholder 2"/>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867330" name="Rectangle 2"/>
          <p:cNvSpPr>
            <a:spLocks noGrp="1" noChangeArrowheads="1"/>
          </p:cNvSpPr>
          <p:nvPr>
            <p:ph type="title" idx="4294967295"/>
          </p:nvPr>
        </p:nvSpPr>
        <p:spPr>
          <a:xfrm flipH="1">
            <a:off x="365125" y="320074"/>
            <a:ext cx="1463705" cy="338554"/>
          </a:xfrm>
          <a:prstGeom prst="round1Rect">
            <a:avLst/>
          </a:prstGeom>
          <a:solidFill>
            <a:srgbClr val="0070C0"/>
          </a:solidFill>
          <a:ln/>
        </p:spPr>
        <p:txBody>
          <a:bodyPr rIns="0" bIns="45720" anchorCtr="0">
            <a:noAutofit/>
          </a:bodyPr>
          <a:lstStyle/>
          <a:p>
            <a:pPr marL="1604963" indent="-1604963"/>
            <a:r>
              <a:rPr lang="en-US" sz="1600" b="1" dirty="0">
                <a:solidFill>
                  <a:schemeClr val="bg1"/>
                </a:solidFill>
                <a:cs typeface="Tahoma" charset="0"/>
              </a:rPr>
              <a:t>FIGURE 2.2</a:t>
            </a:r>
            <a:endParaRPr lang="en-US" sz="1600" dirty="0">
              <a:solidFill>
                <a:schemeClr val="bg1"/>
              </a:solidFill>
            </a:endParaRPr>
          </a:p>
        </p:txBody>
      </p:sp>
      <p:sp>
        <p:nvSpPr>
          <p:cNvPr id="8" name="Rectangle 2"/>
          <p:cNvSpPr txBox="1">
            <a:spLocks noChangeArrowheads="1"/>
          </p:cNvSpPr>
          <p:nvPr/>
        </p:nvSpPr>
        <p:spPr bwMode="blackWhite">
          <a:xfrm>
            <a:off x="1828830" y="320074"/>
            <a:ext cx="6858651" cy="3570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horz" wrap="square" lIns="91440" tIns="45720" rIns="91440" bIns="64008" numCol="1" anchor="t" anchorCtr="0" compatLnSpc="1">
            <a:prstTxWarp prst="textNoShape">
              <a:avLst/>
            </a:prstTxWarp>
            <a:spAutoFit/>
          </a:bodyPr>
          <a:lstStyle>
            <a:lvl1pPr algn="l" rtl="0" fontAlgn="base">
              <a:spcBef>
                <a:spcPct val="0"/>
              </a:spcBef>
              <a:spcAft>
                <a:spcPct val="0"/>
              </a:spcAft>
              <a:defRPr sz="3200">
                <a:solidFill>
                  <a:srgbClr val="0070C0"/>
                </a:solidFill>
                <a:effectLst/>
                <a:latin typeface="+mj-lt"/>
                <a:ea typeface="+mj-ea"/>
                <a:cs typeface="+mj-cs"/>
              </a:defRPr>
            </a:lvl1pPr>
            <a:lvl2pPr algn="l" rtl="0" fontAlgn="base">
              <a:spcBef>
                <a:spcPct val="0"/>
              </a:spcBef>
              <a:spcAft>
                <a:spcPct val="0"/>
              </a:spcAft>
              <a:defRPr sz="3200">
                <a:solidFill>
                  <a:srgbClr val="996633"/>
                </a:solidFill>
                <a:latin typeface="Arial" charset="0"/>
              </a:defRPr>
            </a:lvl2pPr>
            <a:lvl3pPr algn="l" rtl="0" fontAlgn="base">
              <a:spcBef>
                <a:spcPct val="0"/>
              </a:spcBef>
              <a:spcAft>
                <a:spcPct val="0"/>
              </a:spcAft>
              <a:defRPr sz="3200">
                <a:solidFill>
                  <a:srgbClr val="996633"/>
                </a:solidFill>
                <a:latin typeface="Arial" charset="0"/>
              </a:defRPr>
            </a:lvl3pPr>
            <a:lvl4pPr algn="l" rtl="0" fontAlgn="base">
              <a:spcBef>
                <a:spcPct val="0"/>
              </a:spcBef>
              <a:spcAft>
                <a:spcPct val="0"/>
              </a:spcAft>
              <a:defRPr sz="3200">
                <a:solidFill>
                  <a:srgbClr val="996633"/>
                </a:solidFill>
                <a:latin typeface="Arial" charset="0"/>
              </a:defRPr>
            </a:lvl4pPr>
            <a:lvl5pPr algn="l" rtl="0" fontAlgn="base">
              <a:spcBef>
                <a:spcPct val="0"/>
              </a:spcBef>
              <a:spcAft>
                <a:spcPct val="0"/>
              </a:spcAft>
              <a:defRPr sz="3200">
                <a:solidFill>
                  <a:srgbClr val="996633"/>
                </a:solidFill>
                <a:latin typeface="Arial" charset="0"/>
              </a:defRPr>
            </a:lvl5pPr>
            <a:lvl6pPr marL="457200" algn="l" rtl="0" fontAlgn="base">
              <a:spcBef>
                <a:spcPct val="0"/>
              </a:spcBef>
              <a:spcAft>
                <a:spcPct val="0"/>
              </a:spcAft>
              <a:defRPr sz="3200">
                <a:solidFill>
                  <a:srgbClr val="996633"/>
                </a:solidFill>
                <a:latin typeface="Arial" charset="0"/>
              </a:defRPr>
            </a:lvl6pPr>
            <a:lvl7pPr marL="914400" algn="l" rtl="0" fontAlgn="base">
              <a:spcBef>
                <a:spcPct val="0"/>
              </a:spcBef>
              <a:spcAft>
                <a:spcPct val="0"/>
              </a:spcAft>
              <a:defRPr sz="3200">
                <a:solidFill>
                  <a:srgbClr val="996633"/>
                </a:solidFill>
                <a:latin typeface="Arial" charset="0"/>
              </a:defRPr>
            </a:lvl7pPr>
            <a:lvl8pPr marL="1371600" algn="l" rtl="0" fontAlgn="base">
              <a:spcBef>
                <a:spcPct val="0"/>
              </a:spcBef>
              <a:spcAft>
                <a:spcPct val="0"/>
              </a:spcAft>
              <a:defRPr sz="3200">
                <a:solidFill>
                  <a:srgbClr val="996633"/>
                </a:solidFill>
                <a:latin typeface="Arial" charset="0"/>
              </a:defRPr>
            </a:lvl8pPr>
            <a:lvl9pPr marL="1828800" algn="l" rtl="0" fontAlgn="base">
              <a:spcBef>
                <a:spcPct val="0"/>
              </a:spcBef>
              <a:spcAft>
                <a:spcPct val="0"/>
              </a:spcAft>
              <a:defRPr sz="3200">
                <a:solidFill>
                  <a:srgbClr val="996633"/>
                </a:solidFill>
                <a:latin typeface="Arial" charset="0"/>
              </a:defRPr>
            </a:lvl9pPr>
          </a:lstStyle>
          <a:p>
            <a:pPr marL="1604963" indent="-1604963"/>
            <a:r>
              <a:rPr lang="en-US" sz="1600" b="1" dirty="0">
                <a:solidFill>
                  <a:srgbClr val="006699"/>
                </a:solidFill>
              </a:rPr>
              <a:t>Arguments for and against Social Responsibility</a:t>
            </a:r>
          </a:p>
        </p:txBody>
      </p:sp>
      <p:sp>
        <p:nvSpPr>
          <p:cNvPr id="2" name="Rectangle 1"/>
          <p:cNvSpPr/>
          <p:nvPr/>
        </p:nvSpPr>
        <p:spPr>
          <a:xfrm>
            <a:off x="628632" y="1051586"/>
            <a:ext cx="1983235" cy="523220"/>
          </a:xfrm>
          <a:prstGeom prst="rect">
            <a:avLst/>
          </a:prstGeom>
        </p:spPr>
        <p:txBody>
          <a:bodyPr wrap="none">
            <a:spAutoFit/>
          </a:bodyPr>
          <a:lstStyle/>
          <a:p>
            <a:pPr algn="ctr"/>
            <a:r>
              <a:rPr lang="en-US" sz="1400" b="1" dirty="0"/>
              <a:t>Arguments for </a:t>
            </a:r>
            <a:br>
              <a:rPr lang="en-US" sz="1400" b="1" dirty="0"/>
            </a:br>
            <a:r>
              <a:rPr lang="en-US" sz="1400" b="1" dirty="0"/>
              <a:t>Social Responsibility</a:t>
            </a:r>
          </a:p>
        </p:txBody>
      </p:sp>
      <p:sp>
        <p:nvSpPr>
          <p:cNvPr id="3" name="Rectangle 2"/>
          <p:cNvSpPr/>
          <p:nvPr/>
        </p:nvSpPr>
        <p:spPr>
          <a:xfrm>
            <a:off x="6459425" y="1051586"/>
            <a:ext cx="1983235" cy="523220"/>
          </a:xfrm>
          <a:prstGeom prst="rect">
            <a:avLst/>
          </a:prstGeom>
        </p:spPr>
        <p:txBody>
          <a:bodyPr wrap="none">
            <a:spAutoFit/>
          </a:bodyPr>
          <a:lstStyle/>
          <a:p>
            <a:pPr algn="ctr"/>
            <a:r>
              <a:rPr lang="en-US" sz="1400" b="1" dirty="0"/>
              <a:t>Arguments against </a:t>
            </a:r>
            <a:br>
              <a:rPr lang="en-US" sz="1400" b="1" dirty="0"/>
            </a:br>
            <a:r>
              <a:rPr lang="en-US" sz="1400" b="1" dirty="0"/>
              <a:t>Social Responsibility</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600220"/>
            <a:ext cx="871537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28923" y="2933531"/>
            <a:ext cx="1587294" cy="584775"/>
          </a:xfrm>
          <a:prstGeom prst="rect">
            <a:avLst/>
          </a:prstGeom>
        </p:spPr>
        <p:txBody>
          <a:bodyPr wrap="none">
            <a:spAutoFit/>
          </a:bodyPr>
          <a:lstStyle/>
          <a:p>
            <a:pPr algn="ctr"/>
            <a:r>
              <a:rPr lang="en-US" sz="1600" b="1" dirty="0"/>
              <a:t>Social</a:t>
            </a:r>
            <a:br>
              <a:rPr lang="en-US" sz="1600" b="1" dirty="0"/>
            </a:br>
            <a:r>
              <a:rPr lang="en-US" sz="1600" b="1" dirty="0"/>
              <a:t>Responsibility</a:t>
            </a:r>
          </a:p>
        </p:txBody>
      </p:sp>
    </p:spTree>
    <p:extLst>
      <p:ext uri="{BB962C8B-B14F-4D97-AF65-F5344CB8AC3E}">
        <p14:creationId xmlns:p14="http://schemas.microsoft.com/office/powerpoint/2010/main" val="4067127690"/>
      </p:ext>
    </p:extLst>
  </p:cSld>
  <p:clrMapOvr>
    <a:masterClrMapping/>
  </p:clrMapOvr>
  <p:transition spd="slow">
    <p:cut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458" name="AutoShape 2" descr="OldGold01"/>
          <p:cNvSpPr>
            <a:spLocks noChangeArrowheads="1"/>
          </p:cNvSpPr>
          <p:nvPr/>
        </p:nvSpPr>
        <p:spPr bwMode="auto">
          <a:xfrm>
            <a:off x="2193925" y="1600225"/>
            <a:ext cx="1384300" cy="1419225"/>
          </a:xfrm>
          <a:prstGeom prst="upArrow">
            <a:avLst>
              <a:gd name="adj1" fmla="val 54130"/>
              <a:gd name="adj2" fmla="val 44156"/>
            </a:avLst>
          </a:prstGeom>
          <a:blipFill dpi="0" rotWithShape="1">
            <a:blip r:embed="rId3"/>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ECB13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endParaRPr lang="en-US"/>
          </a:p>
        </p:txBody>
      </p:sp>
      <p:sp>
        <p:nvSpPr>
          <p:cNvPr id="2067459" name="Rectangle 3"/>
          <p:cNvSpPr>
            <a:spLocks noGrp="1" noChangeArrowheads="1"/>
          </p:cNvSpPr>
          <p:nvPr>
            <p:ph type="title"/>
          </p:nvPr>
        </p:nvSpPr>
        <p:spPr/>
        <p:txBody>
          <a:bodyPr/>
          <a:lstStyle/>
          <a:p>
            <a:r>
              <a:rPr lang="en-US"/>
              <a:t>Approaches to Social Responsibility</a:t>
            </a:r>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27</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2067461" name="Rectangle 5"/>
          <p:cNvSpPr>
            <a:spLocks noChangeArrowheads="1"/>
          </p:cNvSpPr>
          <p:nvPr/>
        </p:nvSpPr>
        <p:spPr bwMode="auto">
          <a:xfrm>
            <a:off x="2514600" y="3021037"/>
            <a:ext cx="747713" cy="1279525"/>
          </a:xfrm>
          <a:prstGeom prst="rect">
            <a:avLst/>
          </a:prstGeom>
          <a:blipFill dpi="0" rotWithShape="1">
            <a:blip r:embed="rId4"/>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AAD5C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endParaRPr lang="en-US"/>
          </a:p>
        </p:txBody>
      </p:sp>
      <p:grpSp>
        <p:nvGrpSpPr>
          <p:cNvPr id="2067477" name="Group 21"/>
          <p:cNvGrpSpPr>
            <a:grpSpLocks/>
          </p:cNvGrpSpPr>
          <p:nvPr/>
        </p:nvGrpSpPr>
        <p:grpSpPr bwMode="auto">
          <a:xfrm>
            <a:off x="3382963" y="1692300"/>
            <a:ext cx="4217987" cy="396875"/>
            <a:chOff x="2131" y="1181"/>
            <a:chExt cx="2657" cy="250"/>
          </a:xfrm>
        </p:grpSpPr>
        <p:sp>
          <p:nvSpPr>
            <p:cNvPr id="2067465" name="Text Box 9"/>
            <p:cNvSpPr txBox="1">
              <a:spLocks noChangeArrowheads="1"/>
            </p:cNvSpPr>
            <p:nvPr/>
          </p:nvSpPr>
          <p:spPr bwMode="auto">
            <a:xfrm>
              <a:off x="2830" y="1181"/>
              <a:ext cx="1958"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Arial" charset="0"/>
                </a:rPr>
                <a:t>Proactive Stance</a:t>
              </a:r>
            </a:p>
          </p:txBody>
        </p:sp>
        <p:sp>
          <p:nvSpPr>
            <p:cNvPr id="2067466" name="Line 10"/>
            <p:cNvSpPr>
              <a:spLocks noChangeShapeType="1"/>
            </p:cNvSpPr>
            <p:nvPr/>
          </p:nvSpPr>
          <p:spPr bwMode="auto">
            <a:xfrm>
              <a:off x="2131" y="1306"/>
              <a:ext cx="6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067476" name="Group 20"/>
          <p:cNvGrpSpPr>
            <a:grpSpLocks/>
          </p:cNvGrpSpPr>
          <p:nvPr/>
        </p:nvGrpSpPr>
        <p:grpSpPr bwMode="auto">
          <a:xfrm>
            <a:off x="3384550" y="2824187"/>
            <a:ext cx="4216400" cy="396875"/>
            <a:chOff x="2132" y="1894"/>
            <a:chExt cx="2656" cy="250"/>
          </a:xfrm>
        </p:grpSpPr>
        <p:sp>
          <p:nvSpPr>
            <p:cNvPr id="2067463" name="Text Box 7"/>
            <p:cNvSpPr txBox="1">
              <a:spLocks noChangeArrowheads="1"/>
            </p:cNvSpPr>
            <p:nvPr/>
          </p:nvSpPr>
          <p:spPr bwMode="auto">
            <a:xfrm>
              <a:off x="2830" y="1894"/>
              <a:ext cx="1958"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Arial" charset="0"/>
                </a:rPr>
                <a:t>Accommodative Stance</a:t>
              </a:r>
            </a:p>
          </p:txBody>
        </p:sp>
        <p:sp>
          <p:nvSpPr>
            <p:cNvPr id="2067467" name="Line 11"/>
            <p:cNvSpPr>
              <a:spLocks noChangeShapeType="1"/>
            </p:cNvSpPr>
            <p:nvPr/>
          </p:nvSpPr>
          <p:spPr bwMode="auto">
            <a:xfrm>
              <a:off x="2132" y="2019"/>
              <a:ext cx="6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067475" name="Group 19"/>
          <p:cNvGrpSpPr>
            <a:grpSpLocks/>
          </p:cNvGrpSpPr>
          <p:nvPr/>
        </p:nvGrpSpPr>
        <p:grpSpPr bwMode="auto">
          <a:xfrm>
            <a:off x="3395663" y="3886225"/>
            <a:ext cx="4205287" cy="396875"/>
            <a:chOff x="2139" y="2693"/>
            <a:chExt cx="2649" cy="250"/>
          </a:xfrm>
        </p:grpSpPr>
        <p:sp>
          <p:nvSpPr>
            <p:cNvPr id="2067464" name="Text Box 8"/>
            <p:cNvSpPr txBox="1">
              <a:spLocks noChangeArrowheads="1"/>
            </p:cNvSpPr>
            <p:nvPr/>
          </p:nvSpPr>
          <p:spPr bwMode="auto">
            <a:xfrm>
              <a:off x="2830" y="2693"/>
              <a:ext cx="1958"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Arial" charset="0"/>
                </a:rPr>
                <a:t>Defensive Stance</a:t>
              </a:r>
            </a:p>
          </p:txBody>
        </p:sp>
        <p:sp>
          <p:nvSpPr>
            <p:cNvPr id="2067468" name="Line 12"/>
            <p:cNvSpPr>
              <a:spLocks noChangeShapeType="1"/>
            </p:cNvSpPr>
            <p:nvPr/>
          </p:nvSpPr>
          <p:spPr bwMode="auto">
            <a:xfrm>
              <a:off x="2139" y="2818"/>
              <a:ext cx="6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067474" name="Group 18"/>
          <p:cNvGrpSpPr>
            <a:grpSpLocks/>
          </p:cNvGrpSpPr>
          <p:nvPr/>
        </p:nvGrpSpPr>
        <p:grpSpPr bwMode="auto">
          <a:xfrm>
            <a:off x="3395663" y="5135587"/>
            <a:ext cx="4205287" cy="396875"/>
            <a:chOff x="2139" y="3428"/>
            <a:chExt cx="2649" cy="250"/>
          </a:xfrm>
        </p:grpSpPr>
        <p:sp>
          <p:nvSpPr>
            <p:cNvPr id="2067462" name="Text Box 6"/>
            <p:cNvSpPr txBox="1">
              <a:spLocks noChangeArrowheads="1"/>
            </p:cNvSpPr>
            <p:nvPr/>
          </p:nvSpPr>
          <p:spPr bwMode="auto">
            <a:xfrm>
              <a:off x="2830" y="3428"/>
              <a:ext cx="1958"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Arial" charset="0"/>
                </a:rPr>
                <a:t>Obstructionist Stance</a:t>
              </a:r>
            </a:p>
          </p:txBody>
        </p:sp>
        <p:sp>
          <p:nvSpPr>
            <p:cNvPr id="2067469" name="Line 13"/>
            <p:cNvSpPr>
              <a:spLocks noChangeShapeType="1"/>
            </p:cNvSpPr>
            <p:nvPr/>
          </p:nvSpPr>
          <p:spPr bwMode="auto">
            <a:xfrm>
              <a:off x="2139" y="3553"/>
              <a:ext cx="6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067470" name="Text Box 14"/>
          <p:cNvSpPr txBox="1">
            <a:spLocks noChangeArrowheads="1"/>
          </p:cNvSpPr>
          <p:nvPr/>
        </p:nvSpPr>
        <p:spPr bwMode="auto">
          <a:xfrm>
            <a:off x="1646238" y="1143025"/>
            <a:ext cx="5302250" cy="3667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latin typeface="Arial" charset="0"/>
              </a:rPr>
              <a:t>Highest Degree of Social Responsibility</a:t>
            </a:r>
          </a:p>
        </p:txBody>
      </p:sp>
      <p:sp>
        <p:nvSpPr>
          <p:cNvPr id="2067471" name="Text Box 15"/>
          <p:cNvSpPr txBox="1">
            <a:spLocks noChangeArrowheads="1"/>
          </p:cNvSpPr>
          <p:nvPr/>
        </p:nvSpPr>
        <p:spPr bwMode="auto">
          <a:xfrm>
            <a:off x="1920875" y="5715025"/>
            <a:ext cx="4937125" cy="3667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latin typeface="Arial" charset="0"/>
              </a:rPr>
              <a:t>Lowest Degree of Social Responsibility</a:t>
            </a:r>
          </a:p>
        </p:txBody>
      </p:sp>
      <p:sp>
        <p:nvSpPr>
          <p:cNvPr id="2067473" name="Rectangle 17" descr="Yellow01"/>
          <p:cNvSpPr>
            <a:spLocks noChangeArrowheads="1"/>
          </p:cNvSpPr>
          <p:nvPr/>
        </p:nvSpPr>
        <p:spPr bwMode="auto">
          <a:xfrm>
            <a:off x="2511425" y="4300562"/>
            <a:ext cx="747713" cy="1279525"/>
          </a:xfrm>
          <a:prstGeom prst="rect">
            <a:avLst/>
          </a:prstGeom>
          <a:blipFill dpi="0" rotWithShape="1">
            <a:blip r:embed="rId5"/>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F4D974"/>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endParaRPr lang="en-US"/>
          </a:p>
        </p:txBody>
      </p:sp>
    </p:spTree>
    <p:extLst>
      <p:ext uri="{BB962C8B-B14F-4D97-AF65-F5344CB8AC3E}">
        <p14:creationId xmlns:p14="http://schemas.microsoft.com/office/powerpoint/2010/main" val="3762897167"/>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67473"/>
                                        </p:tgtEl>
                                        <p:attrNameLst>
                                          <p:attrName>style.visibility</p:attrName>
                                        </p:attrNameLst>
                                      </p:cBhvr>
                                      <p:to>
                                        <p:strVal val="visible"/>
                                      </p:to>
                                    </p:set>
                                    <p:animEffect transition="in" filter="wipe(down)">
                                      <p:cBhvr>
                                        <p:cTn id="7" dur="1000"/>
                                        <p:tgtEl>
                                          <p:spTgt spid="2067473"/>
                                        </p:tgtEl>
                                      </p:cBhvr>
                                    </p:animEffect>
                                  </p:childTnLst>
                                </p:cTn>
                              </p:par>
                              <p:par>
                                <p:cTn id="8" presetID="22" presetClass="entr" presetSubtype="8" fill="hold" nodeType="withEffect">
                                  <p:stCondLst>
                                    <p:cond delay="0"/>
                                  </p:stCondLst>
                                  <p:childTnLst>
                                    <p:set>
                                      <p:cBhvr>
                                        <p:cTn id="9" dur="1" fill="hold">
                                          <p:stCondLst>
                                            <p:cond delay="0"/>
                                          </p:stCondLst>
                                        </p:cTn>
                                        <p:tgtEl>
                                          <p:spTgt spid="2067474"/>
                                        </p:tgtEl>
                                        <p:attrNameLst>
                                          <p:attrName>style.visibility</p:attrName>
                                        </p:attrNameLst>
                                      </p:cBhvr>
                                      <p:to>
                                        <p:strVal val="visible"/>
                                      </p:to>
                                    </p:set>
                                    <p:animEffect transition="in" filter="wipe(left)">
                                      <p:cBhvr>
                                        <p:cTn id="10" dur="500"/>
                                        <p:tgtEl>
                                          <p:spTgt spid="2067474"/>
                                        </p:tgtEl>
                                      </p:cBhvr>
                                    </p:animEffect>
                                  </p:childTnLst>
                                </p:cTn>
                              </p:par>
                            </p:childTnLst>
                          </p:cTn>
                        </p:par>
                        <p:par>
                          <p:cTn id="11" fill="hold" nodeType="afterGroup">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067461"/>
                                        </p:tgtEl>
                                        <p:attrNameLst>
                                          <p:attrName>style.visibility</p:attrName>
                                        </p:attrNameLst>
                                      </p:cBhvr>
                                      <p:to>
                                        <p:strVal val="visible"/>
                                      </p:to>
                                    </p:set>
                                    <p:animEffect transition="in" filter="wipe(down)">
                                      <p:cBhvr>
                                        <p:cTn id="14" dur="1000"/>
                                        <p:tgtEl>
                                          <p:spTgt spid="2067461"/>
                                        </p:tgtEl>
                                      </p:cBhvr>
                                    </p:animEffect>
                                  </p:childTnLst>
                                </p:cTn>
                              </p:par>
                              <p:par>
                                <p:cTn id="15" presetID="22" presetClass="entr" presetSubtype="8" fill="hold" nodeType="withEffect">
                                  <p:stCondLst>
                                    <p:cond delay="0"/>
                                  </p:stCondLst>
                                  <p:childTnLst>
                                    <p:set>
                                      <p:cBhvr>
                                        <p:cTn id="16" dur="1" fill="hold">
                                          <p:stCondLst>
                                            <p:cond delay="0"/>
                                          </p:stCondLst>
                                        </p:cTn>
                                        <p:tgtEl>
                                          <p:spTgt spid="2067475"/>
                                        </p:tgtEl>
                                        <p:attrNameLst>
                                          <p:attrName>style.visibility</p:attrName>
                                        </p:attrNameLst>
                                      </p:cBhvr>
                                      <p:to>
                                        <p:strVal val="visible"/>
                                      </p:to>
                                    </p:set>
                                    <p:animEffect transition="in" filter="wipe(left)">
                                      <p:cBhvr>
                                        <p:cTn id="17" dur="1000"/>
                                        <p:tgtEl>
                                          <p:spTgt spid="2067475"/>
                                        </p:tgtEl>
                                      </p:cBhvr>
                                    </p:animEffect>
                                  </p:childTnLst>
                                </p:cTn>
                              </p:par>
                            </p:childTnLst>
                          </p:cTn>
                        </p:par>
                        <p:par>
                          <p:cTn id="18" fill="hold" nodeType="afterGroup">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2067458"/>
                                        </p:tgtEl>
                                        <p:attrNameLst>
                                          <p:attrName>style.visibility</p:attrName>
                                        </p:attrNameLst>
                                      </p:cBhvr>
                                      <p:to>
                                        <p:strVal val="visible"/>
                                      </p:to>
                                    </p:set>
                                    <p:animEffect transition="in" filter="wipe(down)">
                                      <p:cBhvr>
                                        <p:cTn id="21" dur="1000"/>
                                        <p:tgtEl>
                                          <p:spTgt spid="2067458"/>
                                        </p:tgtEl>
                                      </p:cBhvr>
                                    </p:animEffect>
                                  </p:childTnLst>
                                </p:cTn>
                              </p:par>
                              <p:par>
                                <p:cTn id="22" presetID="22" presetClass="entr" presetSubtype="8" fill="hold" nodeType="withEffect">
                                  <p:stCondLst>
                                    <p:cond delay="0"/>
                                  </p:stCondLst>
                                  <p:childTnLst>
                                    <p:set>
                                      <p:cBhvr>
                                        <p:cTn id="23" dur="1" fill="hold">
                                          <p:stCondLst>
                                            <p:cond delay="0"/>
                                          </p:stCondLst>
                                        </p:cTn>
                                        <p:tgtEl>
                                          <p:spTgt spid="2067476"/>
                                        </p:tgtEl>
                                        <p:attrNameLst>
                                          <p:attrName>style.visibility</p:attrName>
                                        </p:attrNameLst>
                                      </p:cBhvr>
                                      <p:to>
                                        <p:strVal val="visible"/>
                                      </p:to>
                                    </p:set>
                                    <p:animEffect transition="in" filter="wipe(left)">
                                      <p:cBhvr>
                                        <p:cTn id="24" dur="1000"/>
                                        <p:tgtEl>
                                          <p:spTgt spid="2067476"/>
                                        </p:tgtEl>
                                      </p:cBhvr>
                                    </p:animEffect>
                                  </p:childTnLst>
                                </p:cTn>
                              </p:par>
                            </p:childTnLst>
                          </p:cTn>
                        </p:par>
                        <p:par>
                          <p:cTn id="25" fill="hold" nodeType="afterGroup">
                            <p:stCondLst>
                              <p:cond delay="3000"/>
                            </p:stCondLst>
                            <p:childTnLst>
                              <p:par>
                                <p:cTn id="26" presetID="22" presetClass="entr" presetSubtype="8" fill="hold" nodeType="afterEffect">
                                  <p:stCondLst>
                                    <p:cond delay="0"/>
                                  </p:stCondLst>
                                  <p:childTnLst>
                                    <p:set>
                                      <p:cBhvr>
                                        <p:cTn id="27" dur="1" fill="hold">
                                          <p:stCondLst>
                                            <p:cond delay="0"/>
                                          </p:stCondLst>
                                        </p:cTn>
                                        <p:tgtEl>
                                          <p:spTgt spid="2067477"/>
                                        </p:tgtEl>
                                        <p:attrNameLst>
                                          <p:attrName>style.visibility</p:attrName>
                                        </p:attrNameLst>
                                      </p:cBhvr>
                                      <p:to>
                                        <p:strVal val="visible"/>
                                      </p:to>
                                    </p:set>
                                    <p:animEffect transition="in" filter="wipe(left)">
                                      <p:cBhvr>
                                        <p:cTn id="28" dur="1000"/>
                                        <p:tgtEl>
                                          <p:spTgt spid="2067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7458" grpId="0" animBg="1"/>
      <p:bldP spid="2067461" grpId="0" animBg="1"/>
      <p:bldP spid="20674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834" name="Rectangle 2"/>
          <p:cNvSpPr>
            <a:spLocks noGrp="1" noChangeArrowheads="1"/>
          </p:cNvSpPr>
          <p:nvPr>
            <p:ph type="title"/>
          </p:nvPr>
        </p:nvSpPr>
        <p:spPr/>
        <p:txBody>
          <a:bodyPr/>
          <a:lstStyle/>
          <a:p>
            <a:r>
              <a:rPr lang="en-US" dirty="0"/>
              <a:t>How Business and Government</a:t>
            </a:r>
            <a:br>
              <a:rPr lang="en-US" dirty="0"/>
            </a:br>
            <a:r>
              <a:rPr lang="en-US" dirty="0"/>
              <a:t>Influence Each Other</a:t>
            </a:r>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28</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2040878" name="Picture 46" descr="1439080992-004-F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1710659"/>
            <a:ext cx="804545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653908"/>
      </p:ext>
    </p:extLst>
  </p:cSld>
  <p:clrMapOvr>
    <a:masterClrMapping/>
  </p:clrMapOvr>
  <p:transition spd="slow">
    <p:cut thruBlk="1"/>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3538" name="Rectangle 2"/>
          <p:cNvSpPr>
            <a:spLocks noGrp="1" noChangeArrowheads="1"/>
          </p:cNvSpPr>
          <p:nvPr>
            <p:ph type="title"/>
          </p:nvPr>
        </p:nvSpPr>
        <p:spPr/>
        <p:txBody>
          <a:bodyPr/>
          <a:lstStyle/>
          <a:p>
            <a:r>
              <a:rPr lang="en-US"/>
              <a:t>Managing Social Responsibility</a:t>
            </a:r>
          </a:p>
        </p:txBody>
      </p:sp>
      <p:sp>
        <p:nvSpPr>
          <p:cNvPr id="2113539" name="Text Box 3" descr="Brown01"/>
          <p:cNvSpPr txBox="1">
            <a:spLocks noChangeArrowheads="1"/>
          </p:cNvSpPr>
          <p:nvPr/>
        </p:nvSpPr>
        <p:spPr bwMode="blackWhite">
          <a:xfrm>
            <a:off x="1374775" y="2759095"/>
            <a:ext cx="2374900" cy="639763"/>
          </a:xfrm>
          <a:prstGeom prst="rect">
            <a:avLst/>
          </a:prstGeom>
          <a:blipFill dpi="0" rotWithShape="1">
            <a:blip r:embed="rId3"/>
            <a:srcRect/>
            <a:stretch>
              <a:fillRect/>
            </a:stretch>
          </a:blipFill>
          <a:ln>
            <a:noFill/>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107763" dir="2700000" algn="ctr" rotWithShape="0">
                    <a:srgbClr val="C0C0C0">
                      <a:alpha val="50000"/>
                    </a:srgbClr>
                  </a:outerShdw>
                </a:effectLst>
              </a14:hiddenEffects>
            </a:ext>
          </a:extLst>
        </p:spPr>
        <p:txBody>
          <a:bodyPr anchor="ctr" anchorCtr="1">
            <a:flatTx/>
          </a:bodyPr>
          <a:lstStyle/>
          <a:p>
            <a:pPr algn="ctr">
              <a:spcBef>
                <a:spcPct val="50000"/>
              </a:spcBef>
            </a:pPr>
            <a:r>
              <a:rPr lang="en-US" sz="1600" b="1">
                <a:latin typeface="Arial" charset="0"/>
              </a:rPr>
              <a:t>Legal compliance</a:t>
            </a:r>
          </a:p>
        </p:txBody>
      </p:sp>
      <p:sp>
        <p:nvSpPr>
          <p:cNvPr id="2113540" name="Text Box 4" descr="DKblue01"/>
          <p:cNvSpPr txBox="1">
            <a:spLocks noChangeArrowheads="1"/>
          </p:cNvSpPr>
          <p:nvPr/>
        </p:nvSpPr>
        <p:spPr bwMode="blackWhite">
          <a:xfrm>
            <a:off x="1374775" y="3703658"/>
            <a:ext cx="2374900" cy="639762"/>
          </a:xfrm>
          <a:prstGeom prst="rect">
            <a:avLst/>
          </a:prstGeom>
          <a:blipFill dpi="0" rotWithShape="0">
            <a:blip r:embed="rId4"/>
            <a:srcRect/>
            <a:stretch>
              <a:fillRect/>
            </a:stretch>
          </a:blipFill>
          <a:ln>
            <a:noFill/>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107763" dir="2700000" algn="ctr" rotWithShape="0">
                    <a:srgbClr val="C0C0C0">
                      <a:alpha val="50000"/>
                    </a:srgbClr>
                  </a:outerShdw>
                </a:effectLst>
              </a14:hiddenEffects>
            </a:ext>
          </a:extLst>
        </p:spPr>
        <p:txBody>
          <a:bodyPr anchor="ctr" anchorCtr="1">
            <a:flatTx/>
          </a:bodyPr>
          <a:lstStyle/>
          <a:p>
            <a:pPr algn="ctr">
              <a:spcBef>
                <a:spcPct val="50000"/>
              </a:spcBef>
            </a:pPr>
            <a:r>
              <a:rPr lang="en-US" sz="1600" b="1">
                <a:latin typeface="Arial" charset="0"/>
              </a:rPr>
              <a:t>Ethical compliance</a:t>
            </a:r>
          </a:p>
        </p:txBody>
      </p:sp>
      <p:sp>
        <p:nvSpPr>
          <p:cNvPr id="2113541" name="Text Box 5" descr="Green01"/>
          <p:cNvSpPr txBox="1">
            <a:spLocks noChangeArrowheads="1"/>
          </p:cNvSpPr>
          <p:nvPr/>
        </p:nvSpPr>
        <p:spPr bwMode="blackWhite">
          <a:xfrm>
            <a:off x="1374775" y="4618058"/>
            <a:ext cx="2374900" cy="639762"/>
          </a:xfrm>
          <a:prstGeom prst="rect">
            <a:avLst/>
          </a:prstGeom>
          <a:blipFill dpi="0" rotWithShape="1">
            <a:blip r:embed="rId5"/>
            <a:srcRect/>
            <a:stretch>
              <a:fillRect/>
            </a:stretch>
          </a:blipFill>
          <a:ln>
            <a:noFill/>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107763" dir="2700000" algn="ctr" rotWithShape="0">
                    <a:srgbClr val="C0C0C0">
                      <a:alpha val="50000"/>
                    </a:srgbClr>
                  </a:outerShdw>
                </a:effectLst>
              </a14:hiddenEffects>
            </a:ext>
          </a:extLst>
        </p:spPr>
        <p:txBody>
          <a:bodyPr anchor="ctr" anchorCtr="1">
            <a:flatTx/>
          </a:bodyPr>
          <a:lstStyle/>
          <a:p>
            <a:pPr algn="ctr">
              <a:spcBef>
                <a:spcPct val="50000"/>
              </a:spcBef>
            </a:pPr>
            <a:r>
              <a:rPr lang="en-US" sz="1600" b="1">
                <a:latin typeface="Arial" charset="0"/>
              </a:rPr>
              <a:t>Philanthropic giving</a:t>
            </a:r>
          </a:p>
        </p:txBody>
      </p:sp>
      <p:grpSp>
        <p:nvGrpSpPr>
          <p:cNvPr id="2113542" name="Group 6"/>
          <p:cNvGrpSpPr>
            <a:grpSpLocks/>
          </p:cNvGrpSpPr>
          <p:nvPr/>
        </p:nvGrpSpPr>
        <p:grpSpPr bwMode="auto">
          <a:xfrm>
            <a:off x="549275" y="1600220"/>
            <a:ext cx="3382963" cy="742950"/>
            <a:chOff x="346" y="1181"/>
            <a:chExt cx="2246" cy="410"/>
          </a:xfrm>
        </p:grpSpPr>
        <p:sp>
          <p:nvSpPr>
            <p:cNvPr id="2113543" name="Rectangle 7" descr="tan01"/>
            <p:cNvSpPr>
              <a:spLocks noChangeArrowheads="1"/>
            </p:cNvSpPr>
            <p:nvPr/>
          </p:nvSpPr>
          <p:spPr bwMode="auto">
            <a:xfrm>
              <a:off x="346" y="1181"/>
              <a:ext cx="288" cy="410"/>
            </a:xfrm>
            <a:prstGeom prst="rect">
              <a:avLst/>
            </a:prstGeom>
            <a:blipFill dpi="0" rotWithShape="1">
              <a:blip r:embed="rId6"/>
              <a:srcRect/>
              <a:stretch>
                <a:fillRect/>
              </a:stretch>
            </a:blipFill>
            <a:ln w="9525">
              <a:miter lim="800000"/>
              <a:headEnd/>
              <a:tailEnd/>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91440" rIns="0" bIns="91440" anchor="ctr" anchorCtr="1">
              <a:flatTx/>
            </a:bodyPr>
            <a:lstStyle/>
            <a:p>
              <a:pPr algn="ctr"/>
              <a:endParaRPr lang="en-US" sz="2000" b="1">
                <a:latin typeface="Arial" charset="0"/>
              </a:endParaRPr>
            </a:p>
          </p:txBody>
        </p:sp>
        <p:sp>
          <p:nvSpPr>
            <p:cNvPr id="2113544" name="Rectangle 8"/>
            <p:cNvSpPr>
              <a:spLocks noChangeArrowheads="1"/>
            </p:cNvSpPr>
            <p:nvPr/>
          </p:nvSpPr>
          <p:spPr bwMode="auto">
            <a:xfrm>
              <a:off x="465" y="1181"/>
              <a:ext cx="2127" cy="410"/>
            </a:xfrm>
            <a:prstGeom prst="rect">
              <a:avLst/>
            </a:prstGeom>
            <a:blipFill dpi="0" rotWithShape="1">
              <a:blip r:embed="rId6"/>
              <a:srcRect/>
              <a:stretch>
                <a:fillRect/>
              </a:stretch>
            </a:blipFill>
            <a:ln w="9525">
              <a:miter lim="800000"/>
              <a:headEnd/>
              <a:tailEnd/>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0" rIns="0" bIns="0" anchor="ctr">
              <a:flatTx/>
            </a:bodyPr>
            <a:lstStyle/>
            <a:p>
              <a:pPr algn="ctr"/>
              <a:r>
                <a:rPr lang="en-US" sz="1800" b="1">
                  <a:latin typeface="Arial" charset="0"/>
                </a:rPr>
                <a:t>Formal Organizational</a:t>
              </a:r>
              <a:br>
                <a:rPr lang="en-US" sz="1800" b="1">
                  <a:latin typeface="Arial" charset="0"/>
                </a:rPr>
              </a:br>
              <a:r>
                <a:rPr lang="en-US" sz="1800" b="1">
                  <a:latin typeface="Arial" charset="0"/>
                </a:rPr>
                <a:t>Dimensions</a:t>
              </a:r>
            </a:p>
          </p:txBody>
        </p:sp>
      </p:grpSp>
      <p:sp>
        <p:nvSpPr>
          <p:cNvPr id="2113545" name="Text Box 9" descr="Brown01"/>
          <p:cNvSpPr txBox="1">
            <a:spLocks noChangeArrowheads="1"/>
          </p:cNvSpPr>
          <p:nvPr/>
        </p:nvSpPr>
        <p:spPr bwMode="blackWhite">
          <a:xfrm>
            <a:off x="5580063" y="2759095"/>
            <a:ext cx="2649537" cy="639763"/>
          </a:xfrm>
          <a:prstGeom prst="rect">
            <a:avLst/>
          </a:prstGeom>
          <a:blipFill dpi="0" rotWithShape="1">
            <a:blip r:embed="rId3"/>
            <a:srcRect/>
            <a:stretch>
              <a:fillRect/>
            </a:stretch>
          </a:blipFill>
          <a:ln>
            <a:noFill/>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107763" dir="2700000" algn="ctr" rotWithShape="0">
                    <a:srgbClr val="C0C0C0">
                      <a:alpha val="50000"/>
                    </a:srgbClr>
                  </a:outerShdw>
                </a:effectLst>
              </a14:hiddenEffects>
            </a:ext>
          </a:extLst>
        </p:spPr>
        <p:txBody>
          <a:bodyPr anchor="ctr" anchorCtr="1">
            <a:flatTx/>
          </a:bodyPr>
          <a:lstStyle/>
          <a:p>
            <a:pPr algn="ctr">
              <a:spcBef>
                <a:spcPct val="50000"/>
              </a:spcBef>
            </a:pPr>
            <a:r>
              <a:rPr lang="en-US" sz="1600" b="1">
                <a:latin typeface="Arial" charset="0"/>
              </a:rPr>
              <a:t>Organization leadership and culture</a:t>
            </a:r>
          </a:p>
        </p:txBody>
      </p:sp>
      <p:sp>
        <p:nvSpPr>
          <p:cNvPr id="2113546" name="Text Box 10" descr="DKblue01"/>
          <p:cNvSpPr txBox="1">
            <a:spLocks noChangeArrowheads="1"/>
          </p:cNvSpPr>
          <p:nvPr/>
        </p:nvSpPr>
        <p:spPr bwMode="blackWhite">
          <a:xfrm>
            <a:off x="5580063" y="3703658"/>
            <a:ext cx="2649537" cy="639762"/>
          </a:xfrm>
          <a:prstGeom prst="rect">
            <a:avLst/>
          </a:prstGeom>
          <a:blipFill dpi="0" rotWithShape="0">
            <a:blip r:embed="rId4"/>
            <a:srcRect/>
            <a:stretch>
              <a:fillRect/>
            </a:stretch>
          </a:blipFill>
          <a:ln>
            <a:noFill/>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107763" dir="2700000" algn="ctr" rotWithShape="0">
                    <a:srgbClr val="C0C0C0">
                      <a:alpha val="50000"/>
                    </a:srgbClr>
                  </a:outerShdw>
                </a:effectLst>
              </a14:hiddenEffects>
            </a:ext>
          </a:extLst>
        </p:spPr>
        <p:txBody>
          <a:bodyPr anchor="ctr" anchorCtr="1">
            <a:flatTx/>
          </a:bodyPr>
          <a:lstStyle/>
          <a:p>
            <a:pPr algn="ctr">
              <a:spcBef>
                <a:spcPct val="50000"/>
              </a:spcBef>
            </a:pPr>
            <a:r>
              <a:rPr lang="en-US" sz="1600" b="1">
                <a:latin typeface="Arial" charset="0"/>
              </a:rPr>
              <a:t>Whistle Blowing</a:t>
            </a:r>
          </a:p>
        </p:txBody>
      </p:sp>
      <p:grpSp>
        <p:nvGrpSpPr>
          <p:cNvPr id="2113547" name="Group 11"/>
          <p:cNvGrpSpPr>
            <a:grpSpLocks/>
          </p:cNvGrpSpPr>
          <p:nvPr/>
        </p:nvGrpSpPr>
        <p:grpSpPr bwMode="auto">
          <a:xfrm>
            <a:off x="4754563" y="1600220"/>
            <a:ext cx="3657600" cy="742950"/>
            <a:chOff x="2995" y="1181"/>
            <a:chExt cx="2362" cy="410"/>
          </a:xfrm>
        </p:grpSpPr>
        <p:sp>
          <p:nvSpPr>
            <p:cNvPr id="2113548" name="Rectangle 12" descr="Orange01"/>
            <p:cNvSpPr>
              <a:spLocks noChangeArrowheads="1"/>
            </p:cNvSpPr>
            <p:nvPr/>
          </p:nvSpPr>
          <p:spPr bwMode="auto">
            <a:xfrm>
              <a:off x="2995" y="1181"/>
              <a:ext cx="288" cy="410"/>
            </a:xfrm>
            <a:prstGeom prst="rect">
              <a:avLst/>
            </a:prstGeom>
            <a:blipFill dpi="0" rotWithShape="1">
              <a:blip r:embed="rId7"/>
              <a:srcRect/>
              <a:stretch>
                <a:fillRect/>
              </a:stretch>
            </a:blipFill>
            <a:ln w="9525">
              <a:miter lim="800000"/>
              <a:headEnd/>
              <a:tailEnd/>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91440" rIns="0" bIns="91440" anchor="ctr" anchorCtr="1">
              <a:flatTx/>
            </a:bodyPr>
            <a:lstStyle/>
            <a:p>
              <a:pPr algn="ctr"/>
              <a:endParaRPr lang="en-US" sz="2000" b="1">
                <a:latin typeface="Arial" charset="0"/>
              </a:endParaRPr>
            </a:p>
          </p:txBody>
        </p:sp>
        <p:sp>
          <p:nvSpPr>
            <p:cNvPr id="2113549" name="Rectangle 13" descr="Orange01"/>
            <p:cNvSpPr>
              <a:spLocks noChangeArrowheads="1"/>
            </p:cNvSpPr>
            <p:nvPr/>
          </p:nvSpPr>
          <p:spPr bwMode="auto">
            <a:xfrm>
              <a:off x="3114" y="1181"/>
              <a:ext cx="2243" cy="410"/>
            </a:xfrm>
            <a:prstGeom prst="rect">
              <a:avLst/>
            </a:prstGeom>
            <a:blipFill dpi="0" rotWithShape="1">
              <a:blip r:embed="rId7"/>
              <a:srcRect/>
              <a:stretch>
                <a:fillRect/>
              </a:stretch>
            </a:blipFill>
            <a:ln w="9525">
              <a:miter lim="800000"/>
              <a:headEnd/>
              <a:tailEnd/>
            </a:ln>
            <a:effectLst/>
            <a:scene3d>
              <a:camera prst="legacyObliqueBottomRight"/>
              <a:lightRig rig="legacyFlat3" dir="b"/>
            </a:scene3d>
            <a:sp3d extrusionH="1635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91440" rIns="0" bIns="91440" anchor="ctr">
              <a:flatTx/>
            </a:bodyPr>
            <a:lstStyle/>
            <a:p>
              <a:pPr algn="ctr"/>
              <a:r>
                <a:rPr lang="en-US" sz="1800" b="1">
                  <a:latin typeface="Arial" charset="0"/>
                </a:rPr>
                <a:t>Informal Organizational</a:t>
              </a:r>
              <a:br>
                <a:rPr lang="en-US" sz="1800" b="1">
                  <a:latin typeface="Arial" charset="0"/>
                </a:rPr>
              </a:br>
              <a:r>
                <a:rPr lang="en-US" sz="1800" b="1">
                  <a:latin typeface="Arial" charset="0"/>
                </a:rPr>
                <a:t>Dimensions</a:t>
              </a:r>
            </a:p>
          </p:txBody>
        </p:sp>
      </p:grpSp>
      <p:cxnSp>
        <p:nvCxnSpPr>
          <p:cNvPr id="2113550" name="AutoShape 14"/>
          <p:cNvCxnSpPr>
            <a:cxnSpLocks noChangeShapeType="1"/>
            <a:stCxn id="2113543" idx="2"/>
            <a:endCxn id="2113539" idx="1"/>
          </p:cNvCxnSpPr>
          <p:nvPr/>
        </p:nvCxnSpPr>
        <p:spPr bwMode="auto">
          <a:xfrm rot="16200000" flipH="1">
            <a:off x="702469" y="2407464"/>
            <a:ext cx="736600" cy="608012"/>
          </a:xfrm>
          <a:prstGeom prst="bentConnector2">
            <a:avLst/>
          </a:prstGeom>
          <a:noFill/>
          <a:ln w="31750">
            <a:solidFill>
              <a:srgbClr val="CC33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3551" name="AutoShape 15"/>
          <p:cNvCxnSpPr>
            <a:cxnSpLocks noChangeShapeType="1"/>
            <a:stCxn id="2113543" idx="2"/>
            <a:endCxn id="2113540" idx="1"/>
          </p:cNvCxnSpPr>
          <p:nvPr/>
        </p:nvCxnSpPr>
        <p:spPr bwMode="auto">
          <a:xfrm rot="16200000" flipH="1">
            <a:off x="230187" y="2879746"/>
            <a:ext cx="1681163" cy="608012"/>
          </a:xfrm>
          <a:prstGeom prst="bentConnector2">
            <a:avLst/>
          </a:prstGeom>
          <a:noFill/>
          <a:ln w="31750">
            <a:solidFill>
              <a:srgbClr val="CC33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3552" name="AutoShape 16"/>
          <p:cNvCxnSpPr>
            <a:cxnSpLocks noChangeShapeType="1"/>
            <a:stCxn id="2113543" idx="2"/>
            <a:endCxn id="2113541" idx="1"/>
          </p:cNvCxnSpPr>
          <p:nvPr/>
        </p:nvCxnSpPr>
        <p:spPr bwMode="auto">
          <a:xfrm rot="16200000" flipH="1">
            <a:off x="-227013" y="3336946"/>
            <a:ext cx="2595563" cy="608012"/>
          </a:xfrm>
          <a:prstGeom prst="bentConnector2">
            <a:avLst/>
          </a:prstGeom>
          <a:noFill/>
          <a:ln w="31750">
            <a:solidFill>
              <a:srgbClr val="CC33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3553" name="AutoShape 17"/>
          <p:cNvCxnSpPr>
            <a:cxnSpLocks noChangeShapeType="1"/>
            <a:stCxn id="2113548" idx="2"/>
            <a:endCxn id="2113545" idx="1"/>
          </p:cNvCxnSpPr>
          <p:nvPr/>
        </p:nvCxnSpPr>
        <p:spPr bwMode="auto">
          <a:xfrm rot="16200000" flipH="1">
            <a:off x="4910932" y="2410638"/>
            <a:ext cx="736600" cy="601663"/>
          </a:xfrm>
          <a:prstGeom prst="bentConnector2">
            <a:avLst/>
          </a:prstGeom>
          <a:noFill/>
          <a:ln w="31750">
            <a:solidFill>
              <a:srgbClr val="CC33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3554" name="AutoShape 18"/>
          <p:cNvCxnSpPr>
            <a:cxnSpLocks noChangeShapeType="1"/>
            <a:stCxn id="2113548" idx="2"/>
            <a:endCxn id="2113546" idx="1"/>
          </p:cNvCxnSpPr>
          <p:nvPr/>
        </p:nvCxnSpPr>
        <p:spPr bwMode="auto">
          <a:xfrm rot="16200000" flipH="1">
            <a:off x="4438650" y="2882920"/>
            <a:ext cx="1681163" cy="601663"/>
          </a:xfrm>
          <a:prstGeom prst="bentConnector2">
            <a:avLst/>
          </a:prstGeom>
          <a:noFill/>
          <a:ln w="31750">
            <a:solidFill>
              <a:srgbClr val="CC33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29</a:t>
            </a:fld>
            <a:endParaRPr lang="en-US" dirty="0"/>
          </a:p>
        </p:txBody>
      </p:sp>
    </p:spTree>
    <p:extLst>
      <p:ext uri="{BB962C8B-B14F-4D97-AF65-F5344CB8AC3E}">
        <p14:creationId xmlns:p14="http://schemas.microsoft.com/office/powerpoint/2010/main" val="64599880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13542"/>
                                        </p:tgtEl>
                                        <p:attrNameLst>
                                          <p:attrName>style.visibility</p:attrName>
                                        </p:attrNameLst>
                                      </p:cBhvr>
                                      <p:to>
                                        <p:strVal val="visible"/>
                                      </p:to>
                                    </p:set>
                                    <p:animEffect transition="in" filter="wipe(left)">
                                      <p:cBhvr>
                                        <p:cTn id="7" dur="500"/>
                                        <p:tgtEl>
                                          <p:spTgt spid="2113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113550"/>
                                        </p:tgtEl>
                                        <p:attrNameLst>
                                          <p:attrName>style.visibility</p:attrName>
                                        </p:attrNameLst>
                                      </p:cBhvr>
                                      <p:to>
                                        <p:strVal val="visible"/>
                                      </p:to>
                                    </p:set>
                                    <p:animEffect transition="in" filter="strips(downRight)">
                                      <p:cBhvr>
                                        <p:cTn id="12" dur="500"/>
                                        <p:tgtEl>
                                          <p:spTgt spid="2113550"/>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13539"/>
                                        </p:tgtEl>
                                        <p:attrNameLst>
                                          <p:attrName>style.visibility</p:attrName>
                                        </p:attrNameLst>
                                      </p:cBhvr>
                                      <p:to>
                                        <p:strVal val="visible"/>
                                      </p:to>
                                    </p:set>
                                    <p:animEffect transition="in" filter="wipe(left)">
                                      <p:cBhvr>
                                        <p:cTn id="16" dur="500"/>
                                        <p:tgtEl>
                                          <p:spTgt spid="21135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2113551"/>
                                        </p:tgtEl>
                                        <p:attrNameLst>
                                          <p:attrName>style.visibility</p:attrName>
                                        </p:attrNameLst>
                                      </p:cBhvr>
                                      <p:to>
                                        <p:strVal val="visible"/>
                                      </p:to>
                                    </p:set>
                                    <p:animEffect transition="in" filter="strips(downRight)">
                                      <p:cBhvr>
                                        <p:cTn id="21" dur="500"/>
                                        <p:tgtEl>
                                          <p:spTgt spid="2113551"/>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113540"/>
                                        </p:tgtEl>
                                        <p:attrNameLst>
                                          <p:attrName>style.visibility</p:attrName>
                                        </p:attrNameLst>
                                      </p:cBhvr>
                                      <p:to>
                                        <p:strVal val="visible"/>
                                      </p:to>
                                    </p:set>
                                    <p:animEffect transition="in" filter="wipe(left)">
                                      <p:cBhvr>
                                        <p:cTn id="25" dur="500"/>
                                        <p:tgtEl>
                                          <p:spTgt spid="21135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2113552"/>
                                        </p:tgtEl>
                                        <p:attrNameLst>
                                          <p:attrName>style.visibility</p:attrName>
                                        </p:attrNameLst>
                                      </p:cBhvr>
                                      <p:to>
                                        <p:strVal val="visible"/>
                                      </p:to>
                                    </p:set>
                                    <p:animEffect transition="in" filter="strips(downRight)">
                                      <p:cBhvr>
                                        <p:cTn id="30" dur="500"/>
                                        <p:tgtEl>
                                          <p:spTgt spid="2113552"/>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113541"/>
                                        </p:tgtEl>
                                        <p:attrNameLst>
                                          <p:attrName>style.visibility</p:attrName>
                                        </p:attrNameLst>
                                      </p:cBhvr>
                                      <p:to>
                                        <p:strVal val="visible"/>
                                      </p:to>
                                    </p:set>
                                    <p:animEffect transition="in" filter="wipe(left)">
                                      <p:cBhvr>
                                        <p:cTn id="34" dur="500"/>
                                        <p:tgtEl>
                                          <p:spTgt spid="211354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113547"/>
                                        </p:tgtEl>
                                        <p:attrNameLst>
                                          <p:attrName>style.visibility</p:attrName>
                                        </p:attrNameLst>
                                      </p:cBhvr>
                                      <p:to>
                                        <p:strVal val="visible"/>
                                      </p:to>
                                    </p:set>
                                    <p:animEffect transition="in" filter="wipe(left)">
                                      <p:cBhvr>
                                        <p:cTn id="39" dur="500"/>
                                        <p:tgtEl>
                                          <p:spTgt spid="211354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2113553"/>
                                        </p:tgtEl>
                                        <p:attrNameLst>
                                          <p:attrName>style.visibility</p:attrName>
                                        </p:attrNameLst>
                                      </p:cBhvr>
                                      <p:to>
                                        <p:strVal val="visible"/>
                                      </p:to>
                                    </p:set>
                                    <p:animEffect transition="in" filter="strips(downRight)">
                                      <p:cBhvr>
                                        <p:cTn id="44" dur="500"/>
                                        <p:tgtEl>
                                          <p:spTgt spid="2113553"/>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113545"/>
                                        </p:tgtEl>
                                        <p:attrNameLst>
                                          <p:attrName>style.visibility</p:attrName>
                                        </p:attrNameLst>
                                      </p:cBhvr>
                                      <p:to>
                                        <p:strVal val="visible"/>
                                      </p:to>
                                    </p:set>
                                    <p:animEffect transition="in" filter="wipe(left)">
                                      <p:cBhvr>
                                        <p:cTn id="48" dur="500"/>
                                        <p:tgtEl>
                                          <p:spTgt spid="211354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nodeType="clickEffect">
                                  <p:stCondLst>
                                    <p:cond delay="0"/>
                                  </p:stCondLst>
                                  <p:childTnLst>
                                    <p:set>
                                      <p:cBhvr>
                                        <p:cTn id="52" dur="1" fill="hold">
                                          <p:stCondLst>
                                            <p:cond delay="0"/>
                                          </p:stCondLst>
                                        </p:cTn>
                                        <p:tgtEl>
                                          <p:spTgt spid="2113554"/>
                                        </p:tgtEl>
                                        <p:attrNameLst>
                                          <p:attrName>style.visibility</p:attrName>
                                        </p:attrNameLst>
                                      </p:cBhvr>
                                      <p:to>
                                        <p:strVal val="visible"/>
                                      </p:to>
                                    </p:set>
                                    <p:animEffect transition="in" filter="strips(downRight)">
                                      <p:cBhvr>
                                        <p:cTn id="53" dur="500"/>
                                        <p:tgtEl>
                                          <p:spTgt spid="2113554"/>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113546"/>
                                        </p:tgtEl>
                                        <p:attrNameLst>
                                          <p:attrName>style.visibility</p:attrName>
                                        </p:attrNameLst>
                                      </p:cBhvr>
                                      <p:to>
                                        <p:strVal val="visible"/>
                                      </p:to>
                                    </p:set>
                                    <p:animEffect transition="in" filter="wipe(left)">
                                      <p:cBhvr>
                                        <p:cTn id="57" dur="500"/>
                                        <p:tgtEl>
                                          <p:spTgt spid="2113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3539" grpId="0" animBg="1"/>
      <p:bldP spid="2113540" grpId="0" animBg="1"/>
      <p:bldP spid="2113541" grpId="0" animBg="1"/>
      <p:bldP spid="2113545" grpId="0" animBg="1"/>
      <p:bldP spid="21135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D359-0E95-CC80-65CE-21A544F942DD}"/>
              </a:ext>
            </a:extLst>
          </p:cNvPr>
          <p:cNvSpPr>
            <a:spLocks noGrp="1"/>
          </p:cNvSpPr>
          <p:nvPr>
            <p:ph type="title"/>
          </p:nvPr>
        </p:nvSpPr>
        <p:spPr>
          <a:xfrm>
            <a:off x="533400" y="552306"/>
            <a:ext cx="8077200" cy="603242"/>
          </a:xfrm>
        </p:spPr>
        <p:txBody>
          <a:bodyPr/>
          <a:lstStyle/>
          <a:p>
            <a:r>
              <a:rPr lang="en-US" dirty="0"/>
              <a:t>Environment </a:t>
            </a:r>
          </a:p>
        </p:txBody>
      </p:sp>
      <p:sp>
        <p:nvSpPr>
          <p:cNvPr id="3" name="Content Placeholder 2">
            <a:extLst>
              <a:ext uri="{FF2B5EF4-FFF2-40B4-BE49-F238E27FC236}">
                <a16:creationId xmlns:a16="http://schemas.microsoft.com/office/drawing/2014/main" id="{8A5CABB0-F855-26A4-9047-A6175103A80F}"/>
              </a:ext>
            </a:extLst>
          </p:cNvPr>
          <p:cNvSpPr>
            <a:spLocks noGrp="1"/>
          </p:cNvSpPr>
          <p:nvPr>
            <p:ph idx="1"/>
          </p:nvPr>
        </p:nvSpPr>
        <p:spPr/>
        <p:txBody>
          <a:bodyPr/>
          <a:lstStyle/>
          <a:p>
            <a:r>
              <a:rPr lang="en-US" dirty="0">
                <a:solidFill>
                  <a:schemeClr val="tx1"/>
                </a:solidFill>
              </a:rPr>
              <a:t>An organization’s environment is a major consideration in strategic assessment. </a:t>
            </a:r>
          </a:p>
          <a:p>
            <a:r>
              <a:rPr lang="en-US" dirty="0"/>
              <a:t>The environment is the source of resources that the organization needs. </a:t>
            </a:r>
          </a:p>
          <a:p>
            <a:r>
              <a:rPr lang="en-US" dirty="0">
                <a:solidFill>
                  <a:srgbClr val="00B050"/>
                </a:solidFill>
              </a:rPr>
              <a:t>It provides opportunities and threats,  </a:t>
            </a:r>
          </a:p>
          <a:p>
            <a:r>
              <a:rPr lang="en-US" dirty="0">
                <a:solidFill>
                  <a:schemeClr val="tx1"/>
                </a:solidFill>
              </a:rPr>
              <a:t>It influences the various strategic decisions that executives must make.</a:t>
            </a:r>
          </a:p>
        </p:txBody>
      </p:sp>
      <p:sp>
        <p:nvSpPr>
          <p:cNvPr id="4" name="Slide Number Placeholder 3">
            <a:extLst>
              <a:ext uri="{FF2B5EF4-FFF2-40B4-BE49-F238E27FC236}">
                <a16:creationId xmlns:a16="http://schemas.microsoft.com/office/drawing/2014/main" id="{FB9E53C3-A1F7-6F2E-3F43-F686468C778D}"/>
              </a:ext>
            </a:extLst>
          </p:cNvPr>
          <p:cNvSpPr>
            <a:spLocks noGrp="1"/>
          </p:cNvSpPr>
          <p:nvPr>
            <p:ph type="sldNum" sz="quarter" idx="10"/>
          </p:nvPr>
        </p:nvSpPr>
        <p:spPr/>
        <p:txBody>
          <a:bodyPr/>
          <a:lstStyle/>
          <a:p>
            <a:r>
              <a:rPr lang="en-US"/>
              <a:t>2–</a:t>
            </a:r>
            <a:fld id="{8F6A9FBF-443A-4A6E-B771-7F300E2715E1}" type="slidenum">
              <a:rPr lang="en-US" smtClean="0"/>
              <a:pPr/>
              <a:t>3</a:t>
            </a:fld>
            <a:endParaRPr lang="en-US" dirty="0"/>
          </a:p>
        </p:txBody>
      </p:sp>
      <p:sp>
        <p:nvSpPr>
          <p:cNvPr id="5" name="Footer Placeholder 4">
            <a:extLst>
              <a:ext uri="{FF2B5EF4-FFF2-40B4-BE49-F238E27FC236}">
                <a16:creationId xmlns:a16="http://schemas.microsoft.com/office/drawing/2014/main" id="{50A7F04C-3F76-B400-BB01-668D2C50CC9B}"/>
              </a:ext>
            </a:extLst>
          </p:cNvPr>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31018150"/>
      </p:ext>
    </p:extLst>
  </p:cSld>
  <p:clrMapOvr>
    <a:masterClrMapping/>
  </p:clrMapOvr>
  <p:transition spd="slow">
    <p:cut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506" name="Rectangle 2"/>
          <p:cNvSpPr>
            <a:spLocks noGrp="1" noChangeArrowheads="1"/>
          </p:cNvSpPr>
          <p:nvPr>
            <p:ph type="title"/>
          </p:nvPr>
        </p:nvSpPr>
        <p:spPr/>
        <p:txBody>
          <a:bodyPr/>
          <a:lstStyle/>
          <a:p>
            <a:r>
              <a:rPr lang="en-US"/>
              <a:t>Managing Social Responsibility:</a:t>
            </a:r>
            <a:br>
              <a:rPr lang="en-US"/>
            </a:br>
            <a:r>
              <a:rPr lang="en-US"/>
              <a:t>Formal Organizational Dimensions</a:t>
            </a:r>
          </a:p>
        </p:txBody>
      </p:sp>
      <p:sp>
        <p:nvSpPr>
          <p:cNvPr id="2069507" name="Rectangle 3"/>
          <p:cNvSpPr>
            <a:spLocks noGrp="1" noChangeArrowheads="1"/>
          </p:cNvSpPr>
          <p:nvPr>
            <p:ph idx="1"/>
          </p:nvPr>
        </p:nvSpPr>
        <p:spPr/>
        <p:txBody>
          <a:bodyPr/>
          <a:lstStyle/>
          <a:p>
            <a:r>
              <a:rPr lang="en-US" dirty="0"/>
              <a:t>Legal Compliance </a:t>
            </a:r>
          </a:p>
          <a:p>
            <a:pPr marL="568325" lvl="1" indent="-231775"/>
            <a:r>
              <a:rPr lang="en-US" dirty="0"/>
              <a:t>Extent to which the organization conforms to local, state, federal, and international laws.</a:t>
            </a:r>
          </a:p>
          <a:p>
            <a:r>
              <a:rPr lang="en-US" dirty="0"/>
              <a:t>Ethical Compliance</a:t>
            </a:r>
          </a:p>
          <a:p>
            <a:pPr marL="568325" lvl="1" indent="-231775"/>
            <a:r>
              <a:rPr lang="en-US" dirty="0"/>
              <a:t>Extent to which members of the organization follow basic ethical/legal standards of behavior.</a:t>
            </a:r>
          </a:p>
          <a:p>
            <a:r>
              <a:rPr lang="en-US" dirty="0"/>
              <a:t>Philanthropic Giving</a:t>
            </a:r>
          </a:p>
          <a:p>
            <a:pPr marL="568325" lvl="1" indent="-231775"/>
            <a:r>
              <a:rPr lang="en-US" dirty="0"/>
              <a:t>Awarding of funds or gifts to charities or other social programs.</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30</a:t>
            </a:fld>
            <a:endParaRPr lang="en-US" dirty="0"/>
          </a:p>
        </p:txBody>
      </p:sp>
      <p:sp>
        <p:nvSpPr>
          <p:cNvPr id="2" name="Footer Placeholder 1"/>
          <p:cNvSpPr>
            <a:spLocks noGrp="1"/>
          </p:cNvSpPr>
          <p:nvPr>
            <p:ph type="ftr" sz="quarter" idx="11"/>
          </p:nvPr>
        </p:nvSpPr>
        <p:spPr/>
        <p:txBody>
          <a:bodyPr/>
          <a:lstStyle/>
          <a:p>
            <a:r>
              <a:rPr lang="en-US" dirty="0"/>
              <a:t>© 2014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4591647"/>
      </p:ext>
    </p:extLst>
  </p:cSld>
  <p:clrMapOvr>
    <a:masterClrMapping/>
  </p:clrMapOvr>
  <p:transition spd="slow">
    <p:cut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554" name="Rectangle 2"/>
          <p:cNvSpPr>
            <a:spLocks noGrp="1" noChangeArrowheads="1"/>
          </p:cNvSpPr>
          <p:nvPr>
            <p:ph type="title"/>
          </p:nvPr>
        </p:nvSpPr>
        <p:spPr>
          <a:xfrm>
            <a:off x="533400" y="290512"/>
            <a:ext cx="8077200" cy="1095685"/>
          </a:xfrm>
        </p:spPr>
        <p:txBody>
          <a:bodyPr/>
          <a:lstStyle/>
          <a:p>
            <a:pPr algn="ctr"/>
            <a:r>
              <a:rPr lang="en-US" dirty="0"/>
              <a:t>Managing Social Responsibility:</a:t>
            </a:r>
            <a:br>
              <a:rPr lang="en-US" dirty="0"/>
            </a:br>
            <a:r>
              <a:rPr lang="en-US" dirty="0"/>
              <a:t>Informal Organizational Dimensions</a:t>
            </a:r>
          </a:p>
        </p:txBody>
      </p:sp>
      <p:sp>
        <p:nvSpPr>
          <p:cNvPr id="2071555" name="Rectangle 3"/>
          <p:cNvSpPr>
            <a:spLocks noGrp="1" noChangeArrowheads="1"/>
          </p:cNvSpPr>
          <p:nvPr>
            <p:ph idx="1"/>
          </p:nvPr>
        </p:nvSpPr>
        <p:spPr/>
        <p:txBody>
          <a:bodyPr/>
          <a:lstStyle/>
          <a:p>
            <a:r>
              <a:rPr lang="en-US" dirty="0"/>
              <a:t>Organizational Leadership and Culture</a:t>
            </a:r>
          </a:p>
          <a:p>
            <a:pPr lvl="1"/>
            <a:r>
              <a:rPr lang="en-US" dirty="0"/>
              <a:t>Leadership practices and the culture of the organization define the social responsibility stance an organization and its members will adopt.</a:t>
            </a:r>
          </a:p>
          <a:p>
            <a:r>
              <a:rPr lang="en-US" dirty="0"/>
              <a:t>Whistle Blowing</a:t>
            </a:r>
          </a:p>
          <a:p>
            <a:pPr lvl="1"/>
            <a:r>
              <a:rPr lang="en-US" dirty="0"/>
              <a:t>The organizational response to the disclosure by an employee of illegal or unethical conduct on the part of others within the organization is indicative of the organization’s stance on social responsibility.</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31</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45775889"/>
      </p:ext>
    </p:extLst>
  </p:cSld>
  <p:clrMapOvr>
    <a:masterClrMapping/>
  </p:clrMapOvr>
  <p:transition spd="slow">
    <p:cut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5650" name="Rectangle 2"/>
          <p:cNvSpPr>
            <a:spLocks noGrp="1" noChangeArrowheads="1"/>
          </p:cNvSpPr>
          <p:nvPr>
            <p:ph type="title"/>
          </p:nvPr>
        </p:nvSpPr>
        <p:spPr/>
        <p:txBody>
          <a:bodyPr/>
          <a:lstStyle/>
          <a:p>
            <a:r>
              <a:rPr lang="en-US"/>
              <a:t>Trends in International Business</a:t>
            </a:r>
          </a:p>
        </p:txBody>
      </p:sp>
      <p:sp>
        <p:nvSpPr>
          <p:cNvPr id="2075651" name="Rectangle 3"/>
          <p:cNvSpPr>
            <a:spLocks noGrp="1" noChangeArrowheads="1"/>
          </p:cNvSpPr>
          <p:nvPr>
            <p:ph type="body" idx="1"/>
          </p:nvPr>
        </p:nvSpPr>
        <p:spPr/>
        <p:txBody>
          <a:bodyPr/>
          <a:lstStyle/>
          <a:p>
            <a:r>
              <a:rPr lang="en-US" dirty="0"/>
              <a:t>Economic Recovery</a:t>
            </a:r>
          </a:p>
          <a:p>
            <a:pPr lvl="1"/>
            <a:r>
              <a:rPr lang="en-US" dirty="0"/>
              <a:t>Europe and Asia have rebuilt their economic systems devastated in WWII.</a:t>
            </a:r>
          </a:p>
          <a:p>
            <a:r>
              <a:rPr lang="en-US" dirty="0"/>
              <a:t>Decreasing Isolation from Foreign Competition</a:t>
            </a:r>
          </a:p>
          <a:p>
            <a:pPr lvl="1"/>
            <a:r>
              <a:rPr lang="en-US" dirty="0"/>
              <a:t>U.S. markets are open to overseas competitors.</a:t>
            </a:r>
          </a:p>
          <a:p>
            <a:r>
              <a:rPr lang="en-US" dirty="0"/>
              <a:t>Increasing Globalization of World Markets</a:t>
            </a:r>
          </a:p>
          <a:p>
            <a:pPr lvl="1"/>
            <a:r>
              <a:rPr lang="en-US" dirty="0"/>
              <a:t>Volume of international trade has increased more than 3,000% from 1960 to 2010.</a:t>
            </a:r>
          </a:p>
          <a:p>
            <a:pPr lvl="1"/>
            <a:r>
              <a:rPr lang="en-US" dirty="0"/>
              <a:t>Larger percentages of U.S. firms’ profits are now earned in international markets.</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32</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8027796"/>
      </p:ext>
    </p:extLst>
  </p:cSld>
  <p:clrMapOvr>
    <a:masterClrMapping/>
  </p:clrMapOvr>
  <p:transition spd="slow">
    <p:cut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698" name="Rectangle 2"/>
          <p:cNvSpPr>
            <a:spLocks noGrp="1" noChangeArrowheads="1"/>
          </p:cNvSpPr>
          <p:nvPr>
            <p:ph type="title"/>
          </p:nvPr>
        </p:nvSpPr>
        <p:spPr/>
        <p:txBody>
          <a:bodyPr/>
          <a:lstStyle/>
          <a:p>
            <a:r>
              <a:rPr lang="en-US"/>
              <a:t>International Business Activity</a:t>
            </a:r>
          </a:p>
        </p:txBody>
      </p:sp>
      <p:pic>
        <p:nvPicPr>
          <p:cNvPr id="2077699" name="Picture 3" descr="MP00158_"/>
          <p:cNvPicPr>
            <a:picLocks noChangeAspect="1" noChangeArrowheads="1"/>
          </p:cNvPicPr>
          <p:nvPr/>
        </p:nvPicPr>
        <p:blipFill>
          <a:blip r:embed="rId3" cstate="print">
            <a:lum bright="16000" contrast="-70000"/>
            <a:extLst>
              <a:ext uri="{28A0092B-C50C-407E-A947-70E740481C1C}">
                <a14:useLocalDpi xmlns:a14="http://schemas.microsoft.com/office/drawing/2010/main" val="0"/>
              </a:ext>
            </a:extLst>
          </a:blip>
          <a:srcRect/>
          <a:stretch>
            <a:fillRect/>
          </a:stretch>
        </p:blipFill>
        <p:spPr bwMode="auto">
          <a:xfrm>
            <a:off x="639763" y="1508125"/>
            <a:ext cx="78613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700" name="Oval 4" descr="OldGold01"/>
          <p:cNvSpPr>
            <a:spLocks noChangeArrowheads="1"/>
          </p:cNvSpPr>
          <p:nvPr/>
        </p:nvSpPr>
        <p:spPr bwMode="auto">
          <a:xfrm>
            <a:off x="4023367" y="2024063"/>
            <a:ext cx="2376792" cy="1627187"/>
          </a:xfrm>
          <a:prstGeom prst="ellipse">
            <a:avLst/>
          </a:prstGeom>
          <a:blipFill dpi="0" rotWithShape="1">
            <a:blip r:embed="rId4"/>
            <a:srcRect/>
            <a:stretch>
              <a:fillRect/>
            </a:stretch>
          </a:blipFill>
          <a:ln w="9525" algn="ctr">
            <a:round/>
            <a:headEnd/>
            <a:tailEnd/>
          </a:ln>
          <a:effectLst/>
          <a:scene3d>
            <a:camera prst="legacyObliqueBottomRight"/>
            <a:lightRig rig="legacyFlat2" dir="t"/>
          </a:scene3d>
          <a:sp3d extrusionH="176200" prstMaterial="legacyMatte">
            <a:bevelT w="13500" h="13500" prst="angle"/>
            <a:bevelB w="13500" h="13500" prst="angle"/>
            <a:extrusionClr>
              <a:srgbClr val="ECB13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800" b="1" dirty="0">
                <a:latin typeface="Arial" charset="0"/>
              </a:rPr>
              <a:t>Types of International Business Activity</a:t>
            </a:r>
          </a:p>
        </p:txBody>
      </p:sp>
      <p:sp>
        <p:nvSpPr>
          <p:cNvPr id="2077701" name="Rectangle 5" descr="BurntOrg01"/>
          <p:cNvSpPr>
            <a:spLocks noChangeArrowheads="1"/>
          </p:cNvSpPr>
          <p:nvPr/>
        </p:nvSpPr>
        <p:spPr bwMode="auto">
          <a:xfrm>
            <a:off x="1189038" y="3103563"/>
            <a:ext cx="1793875" cy="704850"/>
          </a:xfrm>
          <a:prstGeom prst="rect">
            <a:avLst/>
          </a:prstGeom>
          <a:blipFill dpi="0" rotWithShape="1">
            <a:blip r:embed="rId5"/>
            <a:srcRect/>
            <a:stretch>
              <a:fillRect/>
            </a:stretch>
          </a:blipFill>
          <a:ln w="9525">
            <a:miter lim="800000"/>
            <a:headEnd/>
            <a:tailEnd/>
          </a:ln>
          <a:effectLst/>
          <a:scene3d>
            <a:camera prst="legacyObliqueBottomRight"/>
            <a:lightRig rig="legacyFlat2" dir="t"/>
          </a:scene3d>
          <a:sp3d extrusionH="176200" prstMaterial="legacyMatte">
            <a:bevelT w="13500" h="13500" prst="angle"/>
            <a:bevelB w="13500" h="13500" prst="angle"/>
            <a:extrusionClr>
              <a:srgbClr val="DC825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400" b="1">
                <a:latin typeface="Arial" charset="0"/>
              </a:rPr>
              <a:t>Importing</a:t>
            </a:r>
          </a:p>
        </p:txBody>
      </p:sp>
      <p:sp>
        <p:nvSpPr>
          <p:cNvPr id="2077702" name="Rectangle 6" descr="BurntOrg01"/>
          <p:cNvSpPr>
            <a:spLocks noChangeArrowheads="1"/>
          </p:cNvSpPr>
          <p:nvPr/>
        </p:nvSpPr>
        <p:spPr bwMode="auto">
          <a:xfrm>
            <a:off x="1554163" y="1731963"/>
            <a:ext cx="1793875" cy="704850"/>
          </a:xfrm>
          <a:prstGeom prst="rect">
            <a:avLst/>
          </a:prstGeom>
          <a:blipFill dpi="0" rotWithShape="1">
            <a:blip r:embed="rId5"/>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DC825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400" b="1">
                <a:latin typeface="Arial" charset="0"/>
              </a:rPr>
              <a:t>Exporting</a:t>
            </a:r>
          </a:p>
        </p:txBody>
      </p:sp>
      <p:sp>
        <p:nvSpPr>
          <p:cNvPr id="2077703" name="Rectangle 7" descr="BurntOrg01"/>
          <p:cNvSpPr>
            <a:spLocks noChangeArrowheads="1"/>
          </p:cNvSpPr>
          <p:nvPr/>
        </p:nvSpPr>
        <p:spPr bwMode="auto">
          <a:xfrm>
            <a:off x="6618288" y="3560763"/>
            <a:ext cx="1793875" cy="704850"/>
          </a:xfrm>
          <a:prstGeom prst="rect">
            <a:avLst/>
          </a:prstGeom>
          <a:blipFill dpi="0" rotWithShape="1">
            <a:blip r:embed="rId5"/>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DC825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400" b="1">
                <a:latin typeface="Arial" charset="0"/>
              </a:rPr>
              <a:t>Licensing</a:t>
            </a:r>
          </a:p>
        </p:txBody>
      </p:sp>
      <p:sp>
        <p:nvSpPr>
          <p:cNvPr id="2077704" name="Rectangle 8" descr="BurntOrg01"/>
          <p:cNvSpPr>
            <a:spLocks noChangeArrowheads="1"/>
          </p:cNvSpPr>
          <p:nvPr/>
        </p:nvSpPr>
        <p:spPr bwMode="auto">
          <a:xfrm>
            <a:off x="2103438" y="4565650"/>
            <a:ext cx="1793875" cy="704850"/>
          </a:xfrm>
          <a:prstGeom prst="rect">
            <a:avLst/>
          </a:prstGeom>
          <a:blipFill dpi="0" rotWithShape="1">
            <a:blip r:embed="rId5"/>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DC825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400" b="1">
                <a:latin typeface="Arial" charset="0"/>
              </a:rPr>
              <a:t>Direct Investment</a:t>
            </a:r>
          </a:p>
        </p:txBody>
      </p:sp>
      <p:sp>
        <p:nvSpPr>
          <p:cNvPr id="2077705" name="Rectangle 9" descr="BurntOrg01"/>
          <p:cNvSpPr>
            <a:spLocks noChangeArrowheads="1"/>
          </p:cNvSpPr>
          <p:nvPr/>
        </p:nvSpPr>
        <p:spPr bwMode="auto">
          <a:xfrm>
            <a:off x="4754563" y="4749800"/>
            <a:ext cx="1793875" cy="704850"/>
          </a:xfrm>
          <a:prstGeom prst="rect">
            <a:avLst/>
          </a:prstGeom>
          <a:blipFill dpi="0" rotWithShape="1">
            <a:blip r:embed="rId5"/>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DC825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r>
              <a:rPr lang="en-US" sz="1400" b="1">
                <a:latin typeface="Arial" charset="0"/>
              </a:rPr>
              <a:t>Alliances and Joint Ventures</a:t>
            </a:r>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33</a:t>
            </a:fld>
            <a:endParaRPr lang="en-US" dirty="0"/>
          </a:p>
        </p:txBody>
      </p:sp>
    </p:spTree>
    <p:extLst>
      <p:ext uri="{BB962C8B-B14F-4D97-AF65-F5344CB8AC3E}">
        <p14:creationId xmlns:p14="http://schemas.microsoft.com/office/powerpoint/2010/main" val="846096340"/>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077700"/>
                                        </p:tgtEl>
                                        <p:attrNameLst>
                                          <p:attrName>style.visibility</p:attrName>
                                        </p:attrNameLst>
                                      </p:cBhvr>
                                      <p:to>
                                        <p:strVal val="visible"/>
                                      </p:to>
                                    </p:set>
                                    <p:animEffect transition="in" filter="circle(out)">
                                      <p:cBhvr>
                                        <p:cTn id="7" dur="2000"/>
                                        <p:tgtEl>
                                          <p:spTgt spid="2077700"/>
                                        </p:tgtEl>
                                      </p:cBhvr>
                                    </p:animEffect>
                                  </p:childTnLst>
                                </p:cTn>
                              </p:par>
                            </p:childTnLst>
                          </p:cTn>
                        </p:par>
                        <p:par>
                          <p:cTn id="8" fill="hold" nodeType="afterGroup">
                            <p:stCondLst>
                              <p:cond delay="2000"/>
                            </p:stCondLst>
                            <p:childTnLst>
                              <p:par>
                                <p:cTn id="9" presetID="4" presetClass="entr" presetSubtype="32" fill="hold" grpId="0" nodeType="afterEffect">
                                  <p:stCondLst>
                                    <p:cond delay="0"/>
                                  </p:stCondLst>
                                  <p:childTnLst>
                                    <p:set>
                                      <p:cBhvr>
                                        <p:cTn id="10" dur="1" fill="hold">
                                          <p:stCondLst>
                                            <p:cond delay="0"/>
                                          </p:stCondLst>
                                        </p:cTn>
                                        <p:tgtEl>
                                          <p:spTgt spid="2077702"/>
                                        </p:tgtEl>
                                        <p:attrNameLst>
                                          <p:attrName>style.visibility</p:attrName>
                                        </p:attrNameLst>
                                      </p:cBhvr>
                                      <p:to>
                                        <p:strVal val="visible"/>
                                      </p:to>
                                    </p:set>
                                    <p:animEffect transition="in" filter="box(out)">
                                      <p:cBhvr>
                                        <p:cTn id="11" dur="1000"/>
                                        <p:tgtEl>
                                          <p:spTgt spid="2077702"/>
                                        </p:tgtEl>
                                      </p:cBhvr>
                                    </p:animEffect>
                                  </p:childTnLst>
                                </p:cTn>
                              </p:par>
                            </p:childTnLst>
                          </p:cTn>
                        </p:par>
                        <p:par>
                          <p:cTn id="12" fill="hold" nodeType="afterGroup">
                            <p:stCondLst>
                              <p:cond delay="3000"/>
                            </p:stCondLst>
                            <p:childTnLst>
                              <p:par>
                                <p:cTn id="13" presetID="4" presetClass="entr" presetSubtype="32" fill="hold" grpId="0" nodeType="afterEffect">
                                  <p:stCondLst>
                                    <p:cond delay="0"/>
                                  </p:stCondLst>
                                  <p:childTnLst>
                                    <p:set>
                                      <p:cBhvr>
                                        <p:cTn id="14" dur="1" fill="hold">
                                          <p:stCondLst>
                                            <p:cond delay="0"/>
                                          </p:stCondLst>
                                        </p:cTn>
                                        <p:tgtEl>
                                          <p:spTgt spid="2077701"/>
                                        </p:tgtEl>
                                        <p:attrNameLst>
                                          <p:attrName>style.visibility</p:attrName>
                                        </p:attrNameLst>
                                      </p:cBhvr>
                                      <p:to>
                                        <p:strVal val="visible"/>
                                      </p:to>
                                    </p:set>
                                    <p:animEffect transition="in" filter="box(out)">
                                      <p:cBhvr>
                                        <p:cTn id="15" dur="1000"/>
                                        <p:tgtEl>
                                          <p:spTgt spid="2077701"/>
                                        </p:tgtEl>
                                      </p:cBhvr>
                                    </p:animEffect>
                                  </p:childTnLst>
                                </p:cTn>
                              </p:par>
                            </p:childTnLst>
                          </p:cTn>
                        </p:par>
                        <p:par>
                          <p:cTn id="16" fill="hold" nodeType="afterGroup">
                            <p:stCondLst>
                              <p:cond delay="4000"/>
                            </p:stCondLst>
                            <p:childTnLst>
                              <p:par>
                                <p:cTn id="17" presetID="4" presetClass="entr" presetSubtype="32" fill="hold" grpId="0" nodeType="afterEffect">
                                  <p:stCondLst>
                                    <p:cond delay="0"/>
                                  </p:stCondLst>
                                  <p:childTnLst>
                                    <p:set>
                                      <p:cBhvr>
                                        <p:cTn id="18" dur="1" fill="hold">
                                          <p:stCondLst>
                                            <p:cond delay="0"/>
                                          </p:stCondLst>
                                        </p:cTn>
                                        <p:tgtEl>
                                          <p:spTgt spid="2077704"/>
                                        </p:tgtEl>
                                        <p:attrNameLst>
                                          <p:attrName>style.visibility</p:attrName>
                                        </p:attrNameLst>
                                      </p:cBhvr>
                                      <p:to>
                                        <p:strVal val="visible"/>
                                      </p:to>
                                    </p:set>
                                    <p:animEffect transition="in" filter="box(out)">
                                      <p:cBhvr>
                                        <p:cTn id="19" dur="1000"/>
                                        <p:tgtEl>
                                          <p:spTgt spid="2077704"/>
                                        </p:tgtEl>
                                      </p:cBhvr>
                                    </p:animEffect>
                                  </p:childTnLst>
                                </p:cTn>
                              </p:par>
                            </p:childTnLst>
                          </p:cTn>
                        </p:par>
                        <p:par>
                          <p:cTn id="20" fill="hold" nodeType="afterGroup">
                            <p:stCondLst>
                              <p:cond delay="5000"/>
                            </p:stCondLst>
                            <p:childTnLst>
                              <p:par>
                                <p:cTn id="21" presetID="4" presetClass="entr" presetSubtype="32" fill="hold" grpId="0" nodeType="afterEffect">
                                  <p:stCondLst>
                                    <p:cond delay="0"/>
                                  </p:stCondLst>
                                  <p:childTnLst>
                                    <p:set>
                                      <p:cBhvr>
                                        <p:cTn id="22" dur="1" fill="hold">
                                          <p:stCondLst>
                                            <p:cond delay="0"/>
                                          </p:stCondLst>
                                        </p:cTn>
                                        <p:tgtEl>
                                          <p:spTgt spid="2077705"/>
                                        </p:tgtEl>
                                        <p:attrNameLst>
                                          <p:attrName>style.visibility</p:attrName>
                                        </p:attrNameLst>
                                      </p:cBhvr>
                                      <p:to>
                                        <p:strVal val="visible"/>
                                      </p:to>
                                    </p:set>
                                    <p:animEffect transition="in" filter="box(out)">
                                      <p:cBhvr>
                                        <p:cTn id="23" dur="1000"/>
                                        <p:tgtEl>
                                          <p:spTgt spid="2077705"/>
                                        </p:tgtEl>
                                      </p:cBhvr>
                                    </p:animEffect>
                                  </p:childTnLst>
                                </p:cTn>
                              </p:par>
                            </p:childTnLst>
                          </p:cTn>
                        </p:par>
                        <p:par>
                          <p:cTn id="24" fill="hold" nodeType="afterGroup">
                            <p:stCondLst>
                              <p:cond delay="6000"/>
                            </p:stCondLst>
                            <p:childTnLst>
                              <p:par>
                                <p:cTn id="25" presetID="4" presetClass="entr" presetSubtype="32" fill="hold" grpId="0" nodeType="afterEffect">
                                  <p:stCondLst>
                                    <p:cond delay="0"/>
                                  </p:stCondLst>
                                  <p:childTnLst>
                                    <p:set>
                                      <p:cBhvr>
                                        <p:cTn id="26" dur="1" fill="hold">
                                          <p:stCondLst>
                                            <p:cond delay="0"/>
                                          </p:stCondLst>
                                        </p:cTn>
                                        <p:tgtEl>
                                          <p:spTgt spid="2077703"/>
                                        </p:tgtEl>
                                        <p:attrNameLst>
                                          <p:attrName>style.visibility</p:attrName>
                                        </p:attrNameLst>
                                      </p:cBhvr>
                                      <p:to>
                                        <p:strVal val="visible"/>
                                      </p:to>
                                    </p:set>
                                    <p:animEffect transition="in" filter="box(out)">
                                      <p:cBhvr>
                                        <p:cTn id="27" dur="1000"/>
                                        <p:tgtEl>
                                          <p:spTgt spid="2077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7700" grpId="0" animBg="1"/>
      <p:bldP spid="2077701" grpId="0" animBg="1"/>
      <p:bldP spid="2077702" grpId="0" animBg="1"/>
      <p:bldP spid="2077703" grpId="0" animBg="1"/>
      <p:bldP spid="2077704" grpId="0" animBg="1"/>
      <p:bldP spid="207770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9746" name="Rectangle 2"/>
          <p:cNvSpPr>
            <a:spLocks noGrp="1" noChangeArrowheads="1"/>
          </p:cNvSpPr>
          <p:nvPr>
            <p:ph type="title"/>
          </p:nvPr>
        </p:nvSpPr>
        <p:spPr/>
        <p:txBody>
          <a:bodyPr/>
          <a:lstStyle/>
          <a:p>
            <a:r>
              <a:rPr lang="en-US"/>
              <a:t>Levels of International Business Activity</a:t>
            </a:r>
          </a:p>
        </p:txBody>
      </p:sp>
      <p:sp>
        <p:nvSpPr>
          <p:cNvPr id="2079747" name="Rectangle 3"/>
          <p:cNvSpPr>
            <a:spLocks noGrp="1" noChangeArrowheads="1"/>
          </p:cNvSpPr>
          <p:nvPr>
            <p:ph type="body" idx="1"/>
          </p:nvPr>
        </p:nvSpPr>
        <p:spPr/>
        <p:txBody>
          <a:bodyPr/>
          <a:lstStyle/>
          <a:p>
            <a:pPr>
              <a:spcBef>
                <a:spcPct val="15000"/>
              </a:spcBef>
            </a:pPr>
            <a:r>
              <a:rPr lang="en-US"/>
              <a:t>Exporting</a:t>
            </a:r>
          </a:p>
          <a:p>
            <a:pPr marL="568325" lvl="1" indent="-231775">
              <a:spcBef>
                <a:spcPct val="15000"/>
              </a:spcBef>
            </a:pPr>
            <a:r>
              <a:rPr lang="en-US"/>
              <a:t>Making a product in the firm’s domestic market and selling it in another country.</a:t>
            </a:r>
          </a:p>
          <a:p>
            <a:pPr>
              <a:spcBef>
                <a:spcPct val="15000"/>
              </a:spcBef>
            </a:pPr>
            <a:r>
              <a:rPr lang="en-US"/>
              <a:t>Importing</a:t>
            </a:r>
          </a:p>
          <a:p>
            <a:pPr marL="568325" lvl="1" indent="-231775">
              <a:spcBef>
                <a:spcPct val="15000"/>
              </a:spcBef>
            </a:pPr>
            <a:r>
              <a:rPr lang="en-US"/>
              <a:t>Bringing a good, service, or capital into a home country from abroad.</a:t>
            </a:r>
          </a:p>
          <a:p>
            <a:pPr>
              <a:spcBef>
                <a:spcPct val="15000"/>
              </a:spcBef>
            </a:pPr>
            <a:r>
              <a:rPr lang="en-US"/>
              <a:t>Licensing</a:t>
            </a:r>
          </a:p>
          <a:p>
            <a:pPr marL="568325" lvl="1" indent="-231775">
              <a:spcBef>
                <a:spcPct val="15000"/>
              </a:spcBef>
            </a:pPr>
            <a:r>
              <a:rPr lang="en-US"/>
              <a:t>Allowing a foreign company to manufacture or market the products and use a firm’s brand name, trademark, technology, patent, copyright, or other assets in exchange for a royalty based on sales.</a:t>
            </a:r>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34</a:t>
            </a:fld>
            <a:endParaRPr lang="en-US" dirty="0"/>
          </a:p>
        </p:txBody>
      </p:sp>
    </p:spTree>
    <p:extLst>
      <p:ext uri="{BB962C8B-B14F-4D97-AF65-F5344CB8AC3E}">
        <p14:creationId xmlns:p14="http://schemas.microsoft.com/office/powerpoint/2010/main" val="117333141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79747">
                                            <p:txEl>
                                              <p:pRg st="0" end="0"/>
                                            </p:txEl>
                                          </p:spTgt>
                                        </p:tgtEl>
                                        <p:attrNameLst>
                                          <p:attrName>style.visibility</p:attrName>
                                        </p:attrNameLst>
                                      </p:cBhvr>
                                      <p:to>
                                        <p:strVal val="visible"/>
                                      </p:to>
                                    </p:set>
                                    <p:animEffect transition="in" filter="wipe(up)">
                                      <p:cBhvr>
                                        <p:cTn id="7" dur="500"/>
                                        <p:tgtEl>
                                          <p:spTgt spid="2079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79747">
                                            <p:txEl>
                                              <p:pRg st="1" end="1"/>
                                            </p:txEl>
                                          </p:spTgt>
                                        </p:tgtEl>
                                        <p:attrNameLst>
                                          <p:attrName>style.visibility</p:attrName>
                                        </p:attrNameLst>
                                      </p:cBhvr>
                                      <p:to>
                                        <p:strVal val="visible"/>
                                      </p:to>
                                    </p:set>
                                    <p:animEffect transition="in" filter="wipe(up)">
                                      <p:cBhvr>
                                        <p:cTn id="10" dur="500"/>
                                        <p:tgtEl>
                                          <p:spTgt spid="2079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079747">
                                            <p:txEl>
                                              <p:pRg st="2" end="2"/>
                                            </p:txEl>
                                          </p:spTgt>
                                        </p:tgtEl>
                                        <p:attrNameLst>
                                          <p:attrName>style.visibility</p:attrName>
                                        </p:attrNameLst>
                                      </p:cBhvr>
                                      <p:to>
                                        <p:strVal val="visible"/>
                                      </p:to>
                                    </p:set>
                                    <p:animEffect transition="in" filter="wipe(up)">
                                      <p:cBhvr>
                                        <p:cTn id="15" dur="500"/>
                                        <p:tgtEl>
                                          <p:spTgt spid="207974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079747">
                                            <p:txEl>
                                              <p:pRg st="3" end="3"/>
                                            </p:txEl>
                                          </p:spTgt>
                                        </p:tgtEl>
                                        <p:attrNameLst>
                                          <p:attrName>style.visibility</p:attrName>
                                        </p:attrNameLst>
                                      </p:cBhvr>
                                      <p:to>
                                        <p:strVal val="visible"/>
                                      </p:to>
                                    </p:set>
                                    <p:animEffect transition="in" filter="wipe(up)">
                                      <p:cBhvr>
                                        <p:cTn id="18" dur="500"/>
                                        <p:tgtEl>
                                          <p:spTgt spid="20797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079747">
                                            <p:txEl>
                                              <p:pRg st="4" end="4"/>
                                            </p:txEl>
                                          </p:spTgt>
                                        </p:tgtEl>
                                        <p:attrNameLst>
                                          <p:attrName>style.visibility</p:attrName>
                                        </p:attrNameLst>
                                      </p:cBhvr>
                                      <p:to>
                                        <p:strVal val="visible"/>
                                      </p:to>
                                    </p:set>
                                    <p:animEffect transition="in" filter="wipe(up)">
                                      <p:cBhvr>
                                        <p:cTn id="23" dur="500"/>
                                        <p:tgtEl>
                                          <p:spTgt spid="2079747">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079747">
                                            <p:txEl>
                                              <p:pRg st="5" end="5"/>
                                            </p:txEl>
                                          </p:spTgt>
                                        </p:tgtEl>
                                        <p:attrNameLst>
                                          <p:attrName>style.visibility</p:attrName>
                                        </p:attrNameLst>
                                      </p:cBhvr>
                                      <p:to>
                                        <p:strVal val="visible"/>
                                      </p:to>
                                    </p:set>
                                    <p:animEffect transition="in" filter="wipe(up)">
                                      <p:cBhvr>
                                        <p:cTn id="26" dur="500"/>
                                        <p:tgtEl>
                                          <p:spTgt spid="2079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74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1794" name="Rectangle 2"/>
          <p:cNvSpPr>
            <a:spLocks noGrp="1" noChangeArrowheads="1"/>
          </p:cNvSpPr>
          <p:nvPr>
            <p:ph type="title"/>
          </p:nvPr>
        </p:nvSpPr>
        <p:spPr/>
        <p:txBody>
          <a:bodyPr/>
          <a:lstStyle/>
          <a:p>
            <a:r>
              <a:rPr lang="en-US" dirty="0"/>
              <a:t>Levels of International Business… (cont’d)</a:t>
            </a:r>
          </a:p>
        </p:txBody>
      </p:sp>
      <p:sp>
        <p:nvSpPr>
          <p:cNvPr id="2081795" name="Rectangle 3"/>
          <p:cNvSpPr>
            <a:spLocks noGrp="1" noChangeArrowheads="1"/>
          </p:cNvSpPr>
          <p:nvPr>
            <p:ph idx="1"/>
          </p:nvPr>
        </p:nvSpPr>
        <p:spPr/>
        <p:txBody>
          <a:bodyPr/>
          <a:lstStyle/>
          <a:p>
            <a:r>
              <a:rPr lang="en-US" dirty="0"/>
              <a:t>Strategic Alliance and Joint Ventures</a:t>
            </a:r>
          </a:p>
          <a:p>
            <a:pPr marL="568325" lvl="1" indent="-231775"/>
            <a:r>
              <a:rPr lang="en-US" dirty="0"/>
              <a:t>Firms jointly cooperate for mutual gain, by sharing costs and/or sharing ownership of a new enterprise.</a:t>
            </a:r>
          </a:p>
          <a:p>
            <a:r>
              <a:rPr lang="en-US" dirty="0"/>
              <a:t>Direct Investment</a:t>
            </a:r>
          </a:p>
          <a:p>
            <a:pPr marL="568325" lvl="1" indent="-231775"/>
            <a:r>
              <a:rPr lang="en-US" dirty="0"/>
              <a:t>Occurs when a firm headquartered in one country builds or purchases operating facilities or subsidiaries in a foreign country.</a:t>
            </a:r>
          </a:p>
          <a:p>
            <a:pPr marL="568325" lvl="1" indent="-231775"/>
            <a:r>
              <a:rPr lang="en-US" b="1" dirty="0"/>
              <a:t>Maquiladoras</a:t>
            </a:r>
          </a:p>
          <a:p>
            <a:pPr marL="909638" lvl="2" indent="-174625"/>
            <a:r>
              <a:rPr lang="en-US" dirty="0"/>
              <a:t>Light-assembly plants in northern Mexico which are given special tax breaks by the Mexican government.</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35</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87423122"/>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81795">
                                            <p:txEl>
                                              <p:pRg st="0" end="0"/>
                                            </p:txEl>
                                          </p:spTgt>
                                        </p:tgtEl>
                                        <p:attrNameLst>
                                          <p:attrName>style.visibility</p:attrName>
                                        </p:attrNameLst>
                                      </p:cBhvr>
                                      <p:to>
                                        <p:strVal val="visible"/>
                                      </p:to>
                                    </p:set>
                                    <p:animEffect transition="in" filter="wipe(up)">
                                      <p:cBhvr>
                                        <p:cTn id="7" dur="500"/>
                                        <p:tgtEl>
                                          <p:spTgt spid="208179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81795">
                                            <p:txEl>
                                              <p:pRg st="1" end="1"/>
                                            </p:txEl>
                                          </p:spTgt>
                                        </p:tgtEl>
                                        <p:attrNameLst>
                                          <p:attrName>style.visibility</p:attrName>
                                        </p:attrNameLst>
                                      </p:cBhvr>
                                      <p:to>
                                        <p:strVal val="visible"/>
                                      </p:to>
                                    </p:set>
                                    <p:animEffect transition="in" filter="wipe(up)">
                                      <p:cBhvr>
                                        <p:cTn id="10" dur="500"/>
                                        <p:tgtEl>
                                          <p:spTgt spid="20817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081795">
                                            <p:txEl>
                                              <p:pRg st="2" end="2"/>
                                            </p:txEl>
                                          </p:spTgt>
                                        </p:tgtEl>
                                        <p:attrNameLst>
                                          <p:attrName>style.visibility</p:attrName>
                                        </p:attrNameLst>
                                      </p:cBhvr>
                                      <p:to>
                                        <p:strVal val="visible"/>
                                      </p:to>
                                    </p:set>
                                    <p:animEffect transition="in" filter="wipe(up)">
                                      <p:cBhvr>
                                        <p:cTn id="15" dur="500"/>
                                        <p:tgtEl>
                                          <p:spTgt spid="208179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081795">
                                            <p:txEl>
                                              <p:pRg st="3" end="3"/>
                                            </p:txEl>
                                          </p:spTgt>
                                        </p:tgtEl>
                                        <p:attrNameLst>
                                          <p:attrName>style.visibility</p:attrName>
                                        </p:attrNameLst>
                                      </p:cBhvr>
                                      <p:to>
                                        <p:strVal val="visible"/>
                                      </p:to>
                                    </p:set>
                                    <p:animEffect transition="in" filter="wipe(up)">
                                      <p:cBhvr>
                                        <p:cTn id="18" dur="500"/>
                                        <p:tgtEl>
                                          <p:spTgt spid="208179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081795">
                                            <p:txEl>
                                              <p:pRg st="4" end="4"/>
                                            </p:txEl>
                                          </p:spTgt>
                                        </p:tgtEl>
                                        <p:attrNameLst>
                                          <p:attrName>style.visibility</p:attrName>
                                        </p:attrNameLst>
                                      </p:cBhvr>
                                      <p:to>
                                        <p:strVal val="visible"/>
                                      </p:to>
                                    </p:set>
                                    <p:animEffect transition="in" filter="wipe(up)">
                                      <p:cBhvr>
                                        <p:cTn id="21" dur="500"/>
                                        <p:tgtEl>
                                          <p:spTgt spid="208179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081795">
                                            <p:txEl>
                                              <p:pRg st="5" end="5"/>
                                            </p:txEl>
                                          </p:spTgt>
                                        </p:tgtEl>
                                        <p:attrNameLst>
                                          <p:attrName>style.visibility</p:attrName>
                                        </p:attrNameLst>
                                      </p:cBhvr>
                                      <p:to>
                                        <p:strVal val="visible"/>
                                      </p:to>
                                    </p:set>
                                    <p:animEffect transition="in" filter="wipe(up)">
                                      <p:cBhvr>
                                        <p:cTn id="24" dur="500"/>
                                        <p:tgtEl>
                                          <p:spTgt spid="2081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179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dirty="0"/>
              <a:t>2–</a:t>
            </a:r>
            <a:fld id="{69E575EE-E9CD-4A44-9E93-6C70AFFF0105}" type="slidenum">
              <a:rPr lang="en-US" smtClean="0"/>
              <a:pPr/>
              <a:t>36</a:t>
            </a:fld>
            <a:endParaRPr lang="en-US" dirty="0"/>
          </a:p>
        </p:txBody>
      </p:sp>
      <p:sp>
        <p:nvSpPr>
          <p:cNvPr id="7" name="Footer Placeholder 2"/>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8" name="Rectangle 2"/>
          <p:cNvSpPr txBox="1">
            <a:spLocks noChangeArrowheads="1"/>
          </p:cNvSpPr>
          <p:nvPr/>
        </p:nvSpPr>
        <p:spPr bwMode="blackWhite">
          <a:xfrm flipH="1">
            <a:off x="365125" y="320074"/>
            <a:ext cx="1463705" cy="365760"/>
          </a:xfrm>
          <a:prstGeom prst="round1Rect">
            <a:avLst/>
          </a:prstGeom>
          <a:solidFill>
            <a:schemeClr val="tx1"/>
          </a:solidFill>
          <a:ln>
            <a:noFill/>
          </a:ln>
          <a:effectLst/>
        </p:spPr>
        <p:txBody>
          <a:bodyPr vert="horz" wrap="square" lIns="91440" tIns="45720" rIns="0" bIns="45720" numCol="1" anchor="t" anchorCtr="0" compatLnSpc="1">
            <a:prstTxWarp prst="textNoShape">
              <a:avLst/>
            </a:prstTxWarp>
            <a:noAutofit/>
          </a:bodyPr>
          <a:lstStyle>
            <a:lvl1pPr marL="1604963" indent="-1604963">
              <a:defRPr sz="1600" b="1">
                <a:solidFill>
                  <a:schemeClr val="bg1"/>
                </a:solidFill>
                <a:effectLst/>
                <a:latin typeface="+mj-lt"/>
                <a:ea typeface="+mj-ea"/>
                <a:cs typeface="Tahoma" charset="0"/>
              </a:defRPr>
            </a:lvl1pPr>
            <a:lvl2pPr>
              <a:defRPr sz="3200">
                <a:solidFill>
                  <a:srgbClr val="996633"/>
                </a:solidFill>
              </a:defRPr>
            </a:lvl2pPr>
            <a:lvl3pPr>
              <a:defRPr sz="3200">
                <a:solidFill>
                  <a:srgbClr val="996633"/>
                </a:solidFill>
              </a:defRPr>
            </a:lvl3pPr>
            <a:lvl4pPr>
              <a:defRPr sz="3200">
                <a:solidFill>
                  <a:srgbClr val="996633"/>
                </a:solidFill>
              </a:defRPr>
            </a:lvl4pPr>
            <a:lvl5pPr>
              <a:defRPr sz="3200">
                <a:solidFill>
                  <a:srgbClr val="996633"/>
                </a:solidFill>
              </a:defRPr>
            </a:lvl5pPr>
            <a:lvl6pPr marL="457200" fontAlgn="base">
              <a:spcBef>
                <a:spcPct val="0"/>
              </a:spcBef>
              <a:spcAft>
                <a:spcPct val="0"/>
              </a:spcAft>
              <a:defRPr sz="3200">
                <a:solidFill>
                  <a:srgbClr val="996633"/>
                </a:solidFill>
              </a:defRPr>
            </a:lvl6pPr>
            <a:lvl7pPr marL="914400" fontAlgn="base">
              <a:spcBef>
                <a:spcPct val="0"/>
              </a:spcBef>
              <a:spcAft>
                <a:spcPct val="0"/>
              </a:spcAft>
              <a:defRPr sz="3200">
                <a:solidFill>
                  <a:srgbClr val="996633"/>
                </a:solidFill>
              </a:defRPr>
            </a:lvl7pPr>
            <a:lvl8pPr marL="1371600" fontAlgn="base">
              <a:spcBef>
                <a:spcPct val="0"/>
              </a:spcBef>
              <a:spcAft>
                <a:spcPct val="0"/>
              </a:spcAft>
              <a:defRPr sz="3200">
                <a:solidFill>
                  <a:srgbClr val="996633"/>
                </a:solidFill>
              </a:defRPr>
            </a:lvl8pPr>
            <a:lvl9pPr marL="1828800" fontAlgn="base">
              <a:spcBef>
                <a:spcPct val="0"/>
              </a:spcBef>
              <a:spcAft>
                <a:spcPct val="0"/>
              </a:spcAft>
              <a:defRPr sz="3200">
                <a:solidFill>
                  <a:srgbClr val="996633"/>
                </a:solidFill>
              </a:defRPr>
            </a:lvl9pPr>
          </a:lstStyle>
          <a:p>
            <a:r>
              <a:rPr lang="en-US" dirty="0"/>
              <a:t>Table 2.1</a:t>
            </a:r>
          </a:p>
        </p:txBody>
      </p:sp>
      <p:sp>
        <p:nvSpPr>
          <p:cNvPr id="9" name="Rectangle 2"/>
          <p:cNvSpPr txBox="1">
            <a:spLocks noChangeArrowheads="1"/>
          </p:cNvSpPr>
          <p:nvPr/>
        </p:nvSpPr>
        <p:spPr bwMode="blackWhite">
          <a:xfrm>
            <a:off x="1920269" y="334941"/>
            <a:ext cx="6766485" cy="625205"/>
          </a:xfrm>
          <a:prstGeom prst="round1Rect">
            <a:avLst/>
          </a:prstGeom>
          <a:solidFill>
            <a:srgbClr val="008080"/>
          </a:solidFill>
          <a:ln w="19050">
            <a:solidFill>
              <a:srgbClr val="008080"/>
            </a:solidFill>
          </a:ln>
          <a:effectLst/>
        </p:spPr>
        <p:txBody>
          <a:bodyPr vert="horz" wrap="square" lIns="91440" tIns="45720" rIns="91440" bIns="45720" numCol="1" anchor="t" anchorCtr="0" compatLnSpc="1">
            <a:prstTxWarp prst="textNoShape">
              <a:avLst/>
            </a:prstTxWarp>
            <a:noAutofit/>
          </a:bodyPr>
          <a:lstStyle>
            <a:lvl1pPr algn="l" rtl="0" fontAlgn="base">
              <a:spcBef>
                <a:spcPct val="0"/>
              </a:spcBef>
              <a:spcAft>
                <a:spcPct val="0"/>
              </a:spcAft>
              <a:defRPr sz="3200">
                <a:solidFill>
                  <a:srgbClr val="0070C0"/>
                </a:solidFill>
                <a:effectLst/>
                <a:latin typeface="+mj-lt"/>
                <a:ea typeface="+mj-ea"/>
                <a:cs typeface="+mj-cs"/>
              </a:defRPr>
            </a:lvl1pPr>
            <a:lvl2pPr algn="l" rtl="0" fontAlgn="base">
              <a:spcBef>
                <a:spcPct val="0"/>
              </a:spcBef>
              <a:spcAft>
                <a:spcPct val="0"/>
              </a:spcAft>
              <a:defRPr sz="3200">
                <a:solidFill>
                  <a:srgbClr val="996633"/>
                </a:solidFill>
                <a:latin typeface="Arial" charset="0"/>
              </a:defRPr>
            </a:lvl2pPr>
            <a:lvl3pPr algn="l" rtl="0" fontAlgn="base">
              <a:spcBef>
                <a:spcPct val="0"/>
              </a:spcBef>
              <a:spcAft>
                <a:spcPct val="0"/>
              </a:spcAft>
              <a:defRPr sz="3200">
                <a:solidFill>
                  <a:srgbClr val="996633"/>
                </a:solidFill>
                <a:latin typeface="Arial" charset="0"/>
              </a:defRPr>
            </a:lvl3pPr>
            <a:lvl4pPr algn="l" rtl="0" fontAlgn="base">
              <a:spcBef>
                <a:spcPct val="0"/>
              </a:spcBef>
              <a:spcAft>
                <a:spcPct val="0"/>
              </a:spcAft>
              <a:defRPr sz="3200">
                <a:solidFill>
                  <a:srgbClr val="996633"/>
                </a:solidFill>
                <a:latin typeface="Arial" charset="0"/>
              </a:defRPr>
            </a:lvl4pPr>
            <a:lvl5pPr algn="l" rtl="0" fontAlgn="base">
              <a:spcBef>
                <a:spcPct val="0"/>
              </a:spcBef>
              <a:spcAft>
                <a:spcPct val="0"/>
              </a:spcAft>
              <a:defRPr sz="3200">
                <a:solidFill>
                  <a:srgbClr val="996633"/>
                </a:solidFill>
                <a:latin typeface="Arial" charset="0"/>
              </a:defRPr>
            </a:lvl5pPr>
            <a:lvl6pPr marL="457200" algn="l" rtl="0" fontAlgn="base">
              <a:spcBef>
                <a:spcPct val="0"/>
              </a:spcBef>
              <a:spcAft>
                <a:spcPct val="0"/>
              </a:spcAft>
              <a:defRPr sz="3200">
                <a:solidFill>
                  <a:srgbClr val="996633"/>
                </a:solidFill>
                <a:latin typeface="Arial" charset="0"/>
              </a:defRPr>
            </a:lvl6pPr>
            <a:lvl7pPr marL="914400" algn="l" rtl="0" fontAlgn="base">
              <a:spcBef>
                <a:spcPct val="0"/>
              </a:spcBef>
              <a:spcAft>
                <a:spcPct val="0"/>
              </a:spcAft>
              <a:defRPr sz="3200">
                <a:solidFill>
                  <a:srgbClr val="996633"/>
                </a:solidFill>
                <a:latin typeface="Arial" charset="0"/>
              </a:defRPr>
            </a:lvl7pPr>
            <a:lvl8pPr marL="1371600" algn="l" rtl="0" fontAlgn="base">
              <a:spcBef>
                <a:spcPct val="0"/>
              </a:spcBef>
              <a:spcAft>
                <a:spcPct val="0"/>
              </a:spcAft>
              <a:defRPr sz="3200">
                <a:solidFill>
                  <a:srgbClr val="996633"/>
                </a:solidFill>
                <a:latin typeface="Arial" charset="0"/>
              </a:defRPr>
            </a:lvl8pPr>
            <a:lvl9pPr marL="1828800" algn="l" rtl="0" fontAlgn="base">
              <a:spcBef>
                <a:spcPct val="0"/>
              </a:spcBef>
              <a:spcAft>
                <a:spcPct val="0"/>
              </a:spcAft>
              <a:defRPr sz="3200">
                <a:solidFill>
                  <a:srgbClr val="996633"/>
                </a:solidFill>
                <a:latin typeface="Arial" charset="0"/>
              </a:defRPr>
            </a:lvl9pPr>
          </a:lstStyle>
          <a:p>
            <a:r>
              <a:rPr lang="en-US" sz="1800" b="1" dirty="0">
                <a:solidFill>
                  <a:schemeClr val="bg1"/>
                </a:solidFill>
                <a:effectLst>
                  <a:outerShdw blurRad="38100" dist="38100" dir="2700000" algn="tl">
                    <a:srgbClr val="000000">
                      <a:alpha val="43137"/>
                    </a:srgbClr>
                  </a:outerShdw>
                </a:effectLst>
              </a:rPr>
              <a:t>Advantages and Disadvantages of Different Approaches</a:t>
            </a:r>
            <a:br>
              <a:rPr lang="en-US" sz="1800" b="1" dirty="0">
                <a:solidFill>
                  <a:schemeClr val="bg1"/>
                </a:solidFill>
                <a:effectLst>
                  <a:outerShdw blurRad="38100" dist="38100" dir="2700000" algn="tl">
                    <a:srgbClr val="000000">
                      <a:alpha val="43137"/>
                    </a:srgbClr>
                  </a:outerShdw>
                </a:effectLst>
              </a:rPr>
            </a:br>
            <a:r>
              <a:rPr lang="en-US" sz="1800" b="1" dirty="0">
                <a:solidFill>
                  <a:schemeClr val="bg1"/>
                </a:solidFill>
                <a:effectLst>
                  <a:outerShdw blurRad="38100" dist="38100" dir="2700000" algn="tl">
                    <a:srgbClr val="000000">
                      <a:alpha val="43137"/>
                    </a:srgbClr>
                  </a:outerShdw>
                </a:effectLst>
              </a:rPr>
              <a:t>to Internationalization</a:t>
            </a:r>
          </a:p>
        </p:txBody>
      </p:sp>
      <p:graphicFrame>
        <p:nvGraphicFramePr>
          <p:cNvPr id="10" name="Group 37"/>
          <p:cNvGraphicFramePr>
            <a:graphicFrameLocks noGrp="1"/>
          </p:cNvGraphicFramePr>
          <p:nvPr>
            <p:extLst>
              <p:ext uri="{D42A27DB-BD31-4B8C-83A1-F6EECF244321}">
                <p14:modId xmlns:p14="http://schemas.microsoft.com/office/powerpoint/2010/main" val="3827038613"/>
              </p:ext>
            </p:extLst>
          </p:nvPr>
        </p:nvGraphicFramePr>
        <p:xfrm>
          <a:off x="457200" y="1508125"/>
          <a:ext cx="8229600" cy="4328160"/>
        </p:xfrm>
        <a:graphic>
          <a:graphicData uri="http://schemas.openxmlformats.org/drawingml/2006/table">
            <a:tbl>
              <a:tblPr/>
              <a:tblGrid>
                <a:gridCol w="2247900">
                  <a:extLst>
                    <a:ext uri="{9D8B030D-6E8A-4147-A177-3AD203B41FA5}">
                      <a16:colId xmlns:a16="http://schemas.microsoft.com/office/drawing/2014/main" val="20000"/>
                    </a:ext>
                  </a:extLst>
                </a:gridCol>
                <a:gridCol w="2744788">
                  <a:extLst>
                    <a:ext uri="{9D8B030D-6E8A-4147-A177-3AD203B41FA5}">
                      <a16:colId xmlns:a16="http://schemas.microsoft.com/office/drawing/2014/main" val="20001"/>
                    </a:ext>
                  </a:extLst>
                </a:gridCol>
                <a:gridCol w="3236912">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0"/>
                        </a:spcBef>
                        <a:spcAft>
                          <a:spcPct val="0"/>
                        </a:spcAft>
                        <a:buClr>
                          <a:srgbClr val="666699"/>
                        </a:buClr>
                        <a:buSzTx/>
                        <a:buFontTx/>
                        <a:buNone/>
                        <a:tabLst/>
                      </a:pPr>
                      <a:r>
                        <a:rPr kumimoji="0" lang="en-US" sz="1600" b="1" i="0" u="none" strike="noStrike" cap="none" normalizeH="0" baseline="0" dirty="0">
                          <a:ln>
                            <a:noFill/>
                          </a:ln>
                          <a:solidFill>
                            <a:schemeClr val="bg1"/>
                          </a:solidFill>
                          <a:effectLst/>
                          <a:latin typeface="Arial" charset="0"/>
                          <a:cs typeface="Times New Roman" pitchFamily="18" charset="0"/>
                        </a:rPr>
                        <a:t>Approach to Internationalization</a:t>
                      </a:r>
                      <a:endParaRPr kumimoji="0" lang="en-US" sz="1600" b="1" i="0" u="none" strike="noStrike" cap="none" normalizeH="0" baseline="0" dirty="0">
                        <a:ln>
                          <a:noFill/>
                        </a:ln>
                        <a:solidFill>
                          <a:schemeClr val="bg1"/>
                        </a:solidFill>
                        <a:effectLst/>
                        <a:latin typeface="Arial" charset="0"/>
                        <a:cs typeface="Tahoma" charset="0"/>
                      </a:endParaRPr>
                    </a:p>
                  </a:txBody>
                  <a:tcPr marT="91440" marB="91440" anchor="b" horzOverflow="overflow">
                    <a:lnL cap="flat">
                      <a:noFill/>
                    </a:lnL>
                    <a:lnR>
                      <a:noFill/>
                    </a:lnR>
                    <a:lnT w="38100" cap="flat" cmpd="sng" algn="ctr">
                      <a:solidFill>
                        <a:srgbClr val="008080"/>
                      </a:solidFill>
                      <a:prstDash val="solid"/>
                      <a:round/>
                      <a:headEnd type="none" w="med" len="med"/>
                      <a:tailEnd type="none" w="med" len="med"/>
                    </a:lnT>
                    <a:lnB>
                      <a:noFill/>
                    </a:lnB>
                    <a:lnTlToBr>
                      <a:noFill/>
                    </a:lnTlToBr>
                    <a:lnBlToTr>
                      <a:noFill/>
                    </a:lnBlToTr>
                    <a:solidFill>
                      <a:srgbClr val="008080"/>
                    </a:solid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Tx/>
                        <a:buNone/>
                        <a:tabLst/>
                      </a:pPr>
                      <a:r>
                        <a:rPr kumimoji="0" lang="en-US" sz="1600" b="1" i="0" u="none" strike="noStrike" cap="none" normalizeH="0" baseline="0" dirty="0">
                          <a:ln>
                            <a:noFill/>
                          </a:ln>
                          <a:solidFill>
                            <a:schemeClr val="bg1"/>
                          </a:solidFill>
                          <a:effectLst/>
                          <a:latin typeface="Arial" charset="0"/>
                          <a:cs typeface="Times New Roman" pitchFamily="18" charset="0"/>
                        </a:rPr>
                        <a:t> Advantages</a:t>
                      </a:r>
                      <a:endParaRPr kumimoji="0" lang="en-US" sz="1600" b="1" i="0" u="none" strike="noStrike" cap="none" normalizeH="0" baseline="0" dirty="0">
                        <a:ln>
                          <a:noFill/>
                        </a:ln>
                        <a:solidFill>
                          <a:schemeClr val="bg1"/>
                        </a:solidFill>
                        <a:effectLst/>
                        <a:latin typeface="Arial" charset="0"/>
                        <a:cs typeface="Tahoma" charset="0"/>
                      </a:endParaRPr>
                    </a:p>
                  </a:txBody>
                  <a:tcPr marT="91440" marB="91440" anchor="b" horzOverflow="overflow">
                    <a:lnL>
                      <a:noFill/>
                    </a:lnL>
                    <a:lnR>
                      <a:noFill/>
                    </a:lnR>
                    <a:lnT w="38100" cap="flat" cmpd="sng" algn="ctr">
                      <a:solidFill>
                        <a:srgbClr val="008080"/>
                      </a:solidFill>
                      <a:prstDash val="solid"/>
                      <a:round/>
                      <a:headEnd type="none" w="med" len="med"/>
                      <a:tailEnd type="none" w="med" len="med"/>
                    </a:lnT>
                    <a:lnB>
                      <a:noFill/>
                    </a:lnB>
                    <a:lnTlToBr>
                      <a:noFill/>
                    </a:lnTlToBr>
                    <a:lnBlToTr>
                      <a:noFill/>
                    </a:lnBlToTr>
                    <a:solidFill>
                      <a:srgbClr val="008080"/>
                    </a:solid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Tx/>
                        <a:buNone/>
                        <a:tabLst/>
                      </a:pPr>
                      <a:r>
                        <a:rPr kumimoji="0" lang="en-US" sz="1600" b="1" i="0" u="none" strike="noStrike" cap="none" normalizeH="0" baseline="0" dirty="0">
                          <a:ln>
                            <a:noFill/>
                          </a:ln>
                          <a:solidFill>
                            <a:schemeClr val="bg1"/>
                          </a:solidFill>
                          <a:effectLst/>
                          <a:latin typeface="Arial" charset="0"/>
                          <a:cs typeface="Times New Roman" pitchFamily="18" charset="0"/>
                        </a:rPr>
                        <a:t>Disadvantages</a:t>
                      </a:r>
                      <a:endParaRPr kumimoji="0" lang="en-US" sz="1600" b="1" i="0" u="none" strike="noStrike" cap="none" normalizeH="0" baseline="0" dirty="0">
                        <a:ln>
                          <a:noFill/>
                        </a:ln>
                        <a:solidFill>
                          <a:schemeClr val="bg1"/>
                        </a:solidFill>
                        <a:effectLst/>
                        <a:latin typeface="Arial" charset="0"/>
                        <a:cs typeface="Tahoma" charset="0"/>
                      </a:endParaRPr>
                    </a:p>
                  </a:txBody>
                  <a:tcPr marT="91440" marB="91440" anchor="b" horzOverflow="overflow">
                    <a:lnL>
                      <a:noFill/>
                    </a:lnL>
                    <a:lnR cap="flat">
                      <a:noFill/>
                    </a:lnR>
                    <a:lnT w="38100" cap="flat" cmpd="sng" algn="ctr">
                      <a:solidFill>
                        <a:srgbClr val="008080"/>
                      </a:solidFill>
                      <a:prstDash val="solid"/>
                      <a:round/>
                      <a:headEnd type="none" w="med" len="med"/>
                      <a:tailEnd type="none" w="med" len="med"/>
                    </a:lnT>
                    <a:lnB>
                      <a:noFill/>
                    </a:lnB>
                    <a:lnTlToBr>
                      <a:noFill/>
                    </a:lnTlToBr>
                    <a:lnBlToTr>
                      <a:noFill/>
                    </a:lnBlToTr>
                    <a:solidFill>
                      <a:srgbClr val="008080"/>
                    </a:solidFill>
                  </a:tcPr>
                </a:tc>
                <a:extLst>
                  <a:ext uri="{0D108BD9-81ED-4DB2-BD59-A6C34878D82A}">
                    <a16:rowId xmlns:a16="http://schemas.microsoft.com/office/drawing/2014/main" val="10000"/>
                  </a:ext>
                </a:extLst>
              </a:tr>
              <a:tr h="361950">
                <a:tc>
                  <a:txBody>
                    <a:bodyPr/>
                    <a:lstStyle/>
                    <a:p>
                      <a:pPr marL="0" marR="0" lvl="0" indent="0" algn="l" defTabSz="914400" rtl="0" eaLnBrk="1" fontAlgn="base" latinLnBrk="0" hangingPunct="1">
                        <a:lnSpc>
                          <a:spcPct val="100000"/>
                        </a:lnSpc>
                        <a:spcBef>
                          <a:spcPct val="0"/>
                        </a:spcBef>
                        <a:spcAft>
                          <a:spcPct val="0"/>
                        </a:spcAft>
                        <a:buClr>
                          <a:srgbClr val="666699"/>
                        </a:buClr>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Importing or Exporting</a:t>
                      </a:r>
                      <a:endParaRPr kumimoji="0" lang="en-US" sz="1600" b="1" i="0" u="none" strike="noStrike" cap="none" normalizeH="0" baseline="0" dirty="0">
                        <a:ln>
                          <a:noFill/>
                        </a:ln>
                        <a:solidFill>
                          <a:schemeClr val="tx1"/>
                        </a:solidFill>
                        <a:effectLst/>
                        <a:latin typeface="Arial" charset="0"/>
                        <a:cs typeface="Tahoma" charset="0"/>
                      </a:endParaRPr>
                    </a:p>
                  </a:txBody>
                  <a:tcPr marT="91440" marB="91440" horzOverflow="overflow">
                    <a:lnL cap="flat">
                      <a:noFill/>
                    </a:lnL>
                    <a:lnR>
                      <a:noFill/>
                    </a:lnR>
                    <a:lnT>
                      <a:noFill/>
                    </a:lnT>
                    <a:lnB>
                      <a:noFill/>
                    </a:lnB>
                    <a:lnTlToBr>
                      <a:noFill/>
                    </a:lnTlToBr>
                    <a:lnBlToTr>
                      <a:noFill/>
                    </a:lnBlToTr>
                    <a:noFill/>
                  </a:tcPr>
                </a:tc>
                <a:tc>
                  <a:txBody>
                    <a:bodyPr/>
                    <a:lstStyle/>
                    <a:p>
                      <a:pPr marL="231775" marR="0" lvl="0" indent="-231775" algn="l" defTabSz="914400" rtl="0" eaLnBrk="1" fontAlgn="base" latinLnBrk="0" hangingPunct="1">
                        <a:lnSpc>
                          <a:spcPct val="100000"/>
                        </a:lnSpc>
                        <a:spcBef>
                          <a:spcPct val="0"/>
                        </a:spcBef>
                        <a:spcAft>
                          <a:spcPct val="0"/>
                        </a:spcAft>
                        <a:buClr>
                          <a:schemeClr val="tx1"/>
                        </a:buClr>
                        <a:buSzTx/>
                        <a:buFontTx/>
                        <a:buAutoNum type="arabicPeriod"/>
                        <a:tabLst/>
                      </a:pPr>
                      <a:r>
                        <a:rPr kumimoji="0" lang="en-US" sz="1600" b="0" i="0" u="none" strike="noStrike" cap="none" normalizeH="0" baseline="0">
                          <a:ln>
                            <a:noFill/>
                          </a:ln>
                          <a:solidFill>
                            <a:schemeClr val="tx1"/>
                          </a:solidFill>
                          <a:effectLst/>
                          <a:latin typeface="Arial" charset="0"/>
                          <a:cs typeface="Times New Roman" pitchFamily="18" charset="0"/>
                        </a:rPr>
                        <a:t>Small cash outlay </a:t>
                      </a:r>
                    </a:p>
                    <a:p>
                      <a:pPr marL="231775" marR="0" lvl="0" indent="-231775"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a:ln>
                            <a:noFill/>
                          </a:ln>
                          <a:solidFill>
                            <a:schemeClr val="tx1"/>
                          </a:solidFill>
                          <a:effectLst/>
                          <a:latin typeface="Arial" charset="0"/>
                          <a:cs typeface="Times New Roman" pitchFamily="18" charset="0"/>
                        </a:rPr>
                        <a:t>Little risk </a:t>
                      </a:r>
                    </a:p>
                    <a:p>
                      <a:pPr marL="231775" marR="0" lvl="0" indent="-231775"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a:ln>
                            <a:noFill/>
                          </a:ln>
                          <a:solidFill>
                            <a:schemeClr val="tx1"/>
                          </a:solidFill>
                          <a:effectLst/>
                          <a:latin typeface="Arial" charset="0"/>
                          <a:cs typeface="Times New Roman" pitchFamily="18" charset="0"/>
                        </a:rPr>
                        <a:t>No adaptation necessary</a:t>
                      </a:r>
                      <a:endParaRPr kumimoji="0" lang="en-US" sz="1600" b="0" i="0" u="none" strike="noStrike" cap="none" normalizeH="0" baseline="0">
                        <a:ln>
                          <a:noFill/>
                        </a:ln>
                        <a:solidFill>
                          <a:schemeClr val="tx1"/>
                        </a:solidFill>
                        <a:effectLst/>
                        <a:latin typeface="Arial" charset="0"/>
                        <a:cs typeface="Tahoma" charset="0"/>
                      </a:endParaRPr>
                    </a:p>
                  </a:txBody>
                  <a:tcPr marT="91440" marB="91440" horzOverflow="overflow">
                    <a:lnL>
                      <a:noFill/>
                    </a:lnL>
                    <a:lnR>
                      <a:noFill/>
                    </a:lnR>
                    <a:lnT>
                      <a:noFill/>
                    </a:lnT>
                    <a:lnB>
                      <a:noFill/>
                    </a:lnB>
                    <a:lnTlToBr>
                      <a:noFill/>
                    </a:lnTlToBr>
                    <a:lnBlToTr>
                      <a:noFill/>
                    </a:lnBlToTr>
                    <a:noFill/>
                  </a:tcPr>
                </a:tc>
                <a:tc>
                  <a:txBody>
                    <a:bodyPr/>
                    <a:lstStyle/>
                    <a:p>
                      <a:pPr marL="231775" marR="0" lvl="0" indent="-231775" algn="l" defTabSz="914400" rtl="0" eaLnBrk="1" fontAlgn="base" latinLnBrk="0" hangingPunct="1">
                        <a:lnSpc>
                          <a:spcPct val="100000"/>
                        </a:lnSpc>
                        <a:spcBef>
                          <a:spcPct val="0"/>
                        </a:spcBef>
                        <a:spcAft>
                          <a:spcPct val="0"/>
                        </a:spcAft>
                        <a:buClr>
                          <a:schemeClr val="tx1"/>
                        </a:buClr>
                        <a:buSzTx/>
                        <a:buFontTx/>
                        <a:buAutoNum type="arabicPeriod"/>
                        <a:tabLst/>
                      </a:pPr>
                      <a:r>
                        <a:rPr kumimoji="0" lang="en-US" sz="1600" b="0" i="0" u="none" strike="noStrike" cap="none" normalizeH="0" baseline="0">
                          <a:ln>
                            <a:noFill/>
                          </a:ln>
                          <a:solidFill>
                            <a:schemeClr val="tx1"/>
                          </a:solidFill>
                          <a:effectLst/>
                          <a:latin typeface="Arial" charset="0"/>
                          <a:cs typeface="Times New Roman" pitchFamily="18" charset="0"/>
                        </a:rPr>
                        <a:t>Tariffs and taxes </a:t>
                      </a:r>
                    </a:p>
                    <a:p>
                      <a:pPr marL="231775" marR="0" lvl="0" indent="-231775"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a:ln>
                            <a:noFill/>
                          </a:ln>
                          <a:solidFill>
                            <a:schemeClr val="tx1"/>
                          </a:solidFill>
                          <a:effectLst/>
                          <a:latin typeface="Arial" charset="0"/>
                          <a:cs typeface="Times New Roman" pitchFamily="18" charset="0"/>
                        </a:rPr>
                        <a:t>High transportation costs </a:t>
                      </a:r>
                    </a:p>
                    <a:p>
                      <a:pPr marL="231775" marR="0" lvl="0" indent="-231775"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a:ln>
                            <a:noFill/>
                          </a:ln>
                          <a:solidFill>
                            <a:schemeClr val="tx1"/>
                          </a:solidFill>
                          <a:effectLst/>
                          <a:latin typeface="Arial" charset="0"/>
                          <a:cs typeface="Times New Roman" pitchFamily="18" charset="0"/>
                        </a:rPr>
                        <a:t>Government restrictions</a:t>
                      </a:r>
                      <a:endParaRPr kumimoji="0" lang="en-US" sz="1600" b="0" i="0" u="none" strike="noStrike" cap="none" normalizeH="0" baseline="0">
                        <a:ln>
                          <a:noFill/>
                        </a:ln>
                        <a:solidFill>
                          <a:schemeClr val="tx1"/>
                        </a:solidFill>
                        <a:effectLst/>
                        <a:latin typeface="Arial" charset="0"/>
                        <a:cs typeface="Tahoma" charset="0"/>
                      </a:endParaRPr>
                    </a:p>
                  </a:txBody>
                  <a:tcPr marT="91440" marB="9144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0"/>
                        </a:spcBef>
                        <a:spcAft>
                          <a:spcPct val="0"/>
                        </a:spcAft>
                        <a:buClr>
                          <a:srgbClr val="666699"/>
                        </a:buClr>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Licensing</a:t>
                      </a:r>
                      <a:endParaRPr kumimoji="0" lang="en-US" sz="1600" b="1" i="0" u="none" strike="noStrike" cap="none" normalizeH="0" baseline="0" dirty="0">
                        <a:ln>
                          <a:noFill/>
                        </a:ln>
                        <a:solidFill>
                          <a:schemeClr val="tx1"/>
                        </a:solidFill>
                        <a:effectLst/>
                        <a:latin typeface="Arial" charset="0"/>
                        <a:cs typeface="Tahoma" charset="0"/>
                      </a:endParaRPr>
                    </a:p>
                  </a:txBody>
                  <a:tcPr marT="91440" marB="91440" horzOverflow="overflow">
                    <a:lnL cap="flat">
                      <a:noFill/>
                    </a:lnL>
                    <a:lnR>
                      <a:noFill/>
                    </a:lnR>
                    <a:lnT>
                      <a:noFill/>
                    </a:lnT>
                    <a:lnB>
                      <a:noFill/>
                    </a:lnB>
                    <a:lnTlToBr>
                      <a:noFill/>
                    </a:lnTlToBr>
                    <a:lnBlToTr>
                      <a:noFill/>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231775" marR="0" lvl="0" indent="-231775" algn="l" defTabSz="914400" rtl="0" eaLnBrk="1" fontAlgn="base" latinLnBrk="0" hangingPunct="1">
                        <a:lnSpc>
                          <a:spcPct val="100000"/>
                        </a:lnSpc>
                        <a:spcBef>
                          <a:spcPct val="0"/>
                        </a:spcBef>
                        <a:spcAft>
                          <a:spcPct val="0"/>
                        </a:spcAft>
                        <a:buClr>
                          <a:schemeClr val="tx1"/>
                        </a:buClr>
                        <a:buSzTx/>
                        <a:buFontTx/>
                        <a:buAutoNum type="arabicPeriod"/>
                        <a:tabLst/>
                      </a:pPr>
                      <a:r>
                        <a:rPr kumimoji="0" lang="en-US" sz="1600" b="0" i="0" u="none" strike="noStrike" cap="none" normalizeH="0" baseline="0" dirty="0">
                          <a:ln>
                            <a:noFill/>
                          </a:ln>
                          <a:solidFill>
                            <a:schemeClr val="tx1"/>
                          </a:solidFill>
                          <a:effectLst/>
                          <a:latin typeface="Arial" charset="0"/>
                          <a:cs typeface="Times New Roman" pitchFamily="18" charset="0"/>
                        </a:rPr>
                        <a:t>Increased profitability </a:t>
                      </a:r>
                    </a:p>
                    <a:p>
                      <a:pPr marL="231775" marR="0" lvl="0" indent="-231775"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Arial" charset="0"/>
                          <a:cs typeface="Times New Roman" pitchFamily="18" charset="0"/>
                        </a:rPr>
                        <a:t>Extended profitability</a:t>
                      </a:r>
                      <a:endParaRPr kumimoji="0" lang="en-US" sz="1600" b="0" i="0" u="none" strike="noStrike" cap="none" normalizeH="0" baseline="0" dirty="0">
                        <a:ln>
                          <a:noFill/>
                        </a:ln>
                        <a:solidFill>
                          <a:schemeClr val="tx1"/>
                        </a:solidFill>
                        <a:effectLst/>
                        <a:latin typeface="Arial" charset="0"/>
                        <a:cs typeface="Tahoma" charset="0"/>
                      </a:endParaRPr>
                    </a:p>
                  </a:txBody>
                  <a:tcPr marT="91440" marB="91440" horzOverflow="overflow">
                    <a:lnL>
                      <a:noFill/>
                    </a:lnL>
                    <a:lnR>
                      <a:noFill/>
                    </a:lnR>
                    <a:lnT>
                      <a:noFill/>
                    </a:lnT>
                    <a:lnB>
                      <a:noFill/>
                    </a:lnB>
                    <a:lnTlToBr>
                      <a:noFill/>
                    </a:lnTlToBr>
                    <a:lnBlToTr>
                      <a:noFill/>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231775" marR="0" lvl="0" indent="-231775" algn="l" defTabSz="914400" rtl="0" eaLnBrk="1" fontAlgn="base" latinLnBrk="0" hangingPunct="1">
                        <a:lnSpc>
                          <a:spcPct val="100000"/>
                        </a:lnSpc>
                        <a:spcBef>
                          <a:spcPct val="0"/>
                        </a:spcBef>
                        <a:spcAft>
                          <a:spcPct val="0"/>
                        </a:spcAft>
                        <a:buClr>
                          <a:schemeClr val="tx1"/>
                        </a:buClr>
                        <a:buSzTx/>
                        <a:buFontTx/>
                        <a:buAutoNum type="arabicPeriod"/>
                        <a:tabLst/>
                      </a:pPr>
                      <a:r>
                        <a:rPr kumimoji="0" lang="en-US" sz="1600" b="0" i="0" u="none" strike="noStrike" cap="none" normalizeH="0" baseline="0" dirty="0">
                          <a:ln>
                            <a:noFill/>
                          </a:ln>
                          <a:solidFill>
                            <a:schemeClr val="tx1"/>
                          </a:solidFill>
                          <a:effectLst/>
                          <a:latin typeface="Arial" charset="0"/>
                          <a:cs typeface="Times New Roman" pitchFamily="18" charset="0"/>
                        </a:rPr>
                        <a:t>Inflexibility</a:t>
                      </a:r>
                    </a:p>
                    <a:p>
                      <a:pPr marL="231775" marR="0" lvl="0" indent="-231775"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Arial" charset="0"/>
                          <a:cs typeface="Times New Roman" pitchFamily="18" charset="0"/>
                        </a:rPr>
                        <a:t>Competition</a:t>
                      </a:r>
                      <a:endParaRPr kumimoji="0" lang="en-US" sz="1600" b="0" i="0" u="none" strike="noStrike" cap="none" normalizeH="0" baseline="0" dirty="0">
                        <a:ln>
                          <a:noFill/>
                        </a:ln>
                        <a:solidFill>
                          <a:schemeClr val="tx1"/>
                        </a:solidFill>
                        <a:effectLst/>
                        <a:latin typeface="Arial" charset="0"/>
                        <a:cs typeface="Tahoma" charset="0"/>
                      </a:endParaRPr>
                    </a:p>
                  </a:txBody>
                  <a:tcPr marT="91440" marB="91440" horzOverflow="overflow">
                    <a:lnL>
                      <a:noFill/>
                    </a:lnL>
                    <a:lnR cap="flat">
                      <a:noFill/>
                    </a:lnR>
                    <a:lnT>
                      <a:noFill/>
                    </a:lnT>
                    <a:lnB>
                      <a:noFill/>
                    </a:lnB>
                    <a:lnTlToBr>
                      <a:noFill/>
                    </a:lnTlToBr>
                    <a:lnBlToTr>
                      <a:noFill/>
                    </a:lnBlToTr>
                    <a:blipFill dpi="0" rotWithShape="1">
                      <a:blip r:embed="rId3">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0"/>
                        </a:spcBef>
                        <a:spcAft>
                          <a:spcPct val="0"/>
                        </a:spcAft>
                        <a:buClr>
                          <a:srgbClr val="666699"/>
                        </a:buClr>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Strategic Alliances or Joint Ventures</a:t>
                      </a:r>
                      <a:endParaRPr kumimoji="0" lang="en-US" sz="1600" b="1" i="0" u="none" strike="noStrike" cap="none" normalizeH="0" baseline="0" dirty="0">
                        <a:ln>
                          <a:noFill/>
                        </a:ln>
                        <a:solidFill>
                          <a:schemeClr val="tx1"/>
                        </a:solidFill>
                        <a:effectLst/>
                        <a:latin typeface="Arial" charset="0"/>
                        <a:cs typeface="Tahoma" charset="0"/>
                      </a:endParaRPr>
                    </a:p>
                  </a:txBody>
                  <a:tcPr marT="91440" marB="91440" horzOverflow="overflow">
                    <a:lnL cap="flat">
                      <a:noFill/>
                    </a:lnL>
                    <a:lnR>
                      <a:noFill/>
                    </a:lnR>
                    <a:lnT>
                      <a:noFill/>
                    </a:lnT>
                    <a:lnB>
                      <a:noFill/>
                    </a:lnB>
                    <a:lnTlToBr>
                      <a:noFill/>
                    </a:lnTlToBr>
                    <a:lnBlToTr>
                      <a:noFill/>
                    </a:lnBlToTr>
                    <a:noFill/>
                  </a:tcPr>
                </a:tc>
                <a:tc>
                  <a:txBody>
                    <a:bodyPr/>
                    <a:lstStyle/>
                    <a:p>
                      <a:pPr marL="231775" marR="0" lvl="0" indent="-231775" algn="l" defTabSz="914400" rtl="0" eaLnBrk="1" fontAlgn="base" latinLnBrk="0" hangingPunct="1">
                        <a:lnSpc>
                          <a:spcPct val="100000"/>
                        </a:lnSpc>
                        <a:spcBef>
                          <a:spcPct val="0"/>
                        </a:spcBef>
                        <a:spcAft>
                          <a:spcPct val="0"/>
                        </a:spcAft>
                        <a:buClr>
                          <a:schemeClr val="tx1"/>
                        </a:buClr>
                        <a:buSzTx/>
                        <a:buFontTx/>
                        <a:buAutoNum type="arabicPeriod"/>
                        <a:tabLst/>
                      </a:pPr>
                      <a:r>
                        <a:rPr kumimoji="0" lang="en-US" sz="1600" b="0" i="0" u="none" strike="noStrike" cap="none" normalizeH="0" baseline="0">
                          <a:ln>
                            <a:noFill/>
                          </a:ln>
                          <a:solidFill>
                            <a:schemeClr val="tx1"/>
                          </a:solidFill>
                          <a:effectLst/>
                          <a:latin typeface="Arial" charset="0"/>
                          <a:cs typeface="Times New Roman" pitchFamily="18" charset="0"/>
                        </a:rPr>
                        <a:t>Quick market entry</a:t>
                      </a:r>
                    </a:p>
                    <a:p>
                      <a:pPr marL="231775" marR="0" lvl="0" indent="-231775"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a:ln>
                            <a:noFill/>
                          </a:ln>
                          <a:solidFill>
                            <a:schemeClr val="tx1"/>
                          </a:solidFill>
                          <a:effectLst/>
                          <a:latin typeface="Arial" charset="0"/>
                          <a:cs typeface="Times New Roman" pitchFamily="18" charset="0"/>
                        </a:rPr>
                        <a:t>Access to materials and technology</a:t>
                      </a:r>
                      <a:endParaRPr kumimoji="0" lang="en-US" sz="1600" b="0" i="0" u="none" strike="noStrike" cap="none" normalizeH="0" baseline="0">
                        <a:ln>
                          <a:noFill/>
                        </a:ln>
                        <a:solidFill>
                          <a:schemeClr val="tx1"/>
                        </a:solidFill>
                        <a:effectLst/>
                        <a:latin typeface="Arial" charset="0"/>
                        <a:cs typeface="Tahoma" charset="0"/>
                      </a:endParaRPr>
                    </a:p>
                  </a:txBody>
                  <a:tcPr marT="91440" marB="9144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Shared ownership</a:t>
                      </a:r>
                      <a:br>
                        <a:rPr kumimoji="0" lang="en-US" sz="1600" b="0" i="0" u="none" strike="noStrike" cap="none" normalizeH="0" baseline="0" dirty="0">
                          <a:ln>
                            <a:noFill/>
                          </a:ln>
                          <a:solidFill>
                            <a:schemeClr val="tx1"/>
                          </a:solidFill>
                          <a:effectLst/>
                          <a:latin typeface="Arial" charset="0"/>
                          <a:cs typeface="Times New Roman" pitchFamily="18" charset="0"/>
                        </a:rPr>
                      </a:br>
                      <a:r>
                        <a:rPr kumimoji="0" lang="en-US" sz="1600" b="0" i="0" u="none" strike="noStrike" cap="none" normalizeH="0" baseline="0" dirty="0">
                          <a:ln>
                            <a:noFill/>
                          </a:ln>
                          <a:solidFill>
                            <a:schemeClr val="tx1"/>
                          </a:solidFill>
                          <a:effectLst/>
                          <a:latin typeface="Arial" charset="0"/>
                          <a:cs typeface="Times New Roman" pitchFamily="18" charset="0"/>
                        </a:rPr>
                        <a:t>(limits control and profits)</a:t>
                      </a:r>
                      <a:endParaRPr kumimoji="0" lang="en-US" sz="1600" b="0" i="0" u="none" strike="noStrike" cap="none" normalizeH="0" baseline="0" dirty="0">
                        <a:ln>
                          <a:noFill/>
                        </a:ln>
                        <a:solidFill>
                          <a:schemeClr val="tx1"/>
                        </a:solidFill>
                        <a:effectLst/>
                        <a:latin typeface="Arial" charset="0"/>
                        <a:cs typeface="Tahoma" charset="0"/>
                      </a:endParaRPr>
                    </a:p>
                  </a:txBody>
                  <a:tcPr marT="91440" marB="9144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719138">
                <a:tc>
                  <a:txBody>
                    <a:bodyPr/>
                    <a:lstStyle/>
                    <a:p>
                      <a:pPr marL="0" marR="0" lvl="0" indent="0" algn="l" defTabSz="914400" rtl="0" eaLnBrk="1" fontAlgn="base" latinLnBrk="0" hangingPunct="1">
                        <a:lnSpc>
                          <a:spcPct val="100000"/>
                        </a:lnSpc>
                        <a:spcBef>
                          <a:spcPct val="0"/>
                        </a:spcBef>
                        <a:spcAft>
                          <a:spcPct val="0"/>
                        </a:spcAft>
                        <a:buClr>
                          <a:srgbClr val="666699"/>
                        </a:buClr>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Direct Investment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cs typeface="Times New Roman" pitchFamily="18" charset="0"/>
                        </a:rPr>
                        <a:t> </a:t>
                      </a:r>
                      <a:endParaRPr kumimoji="0" lang="en-US" sz="1600" b="1" i="0" u="none" strike="noStrike" cap="none" normalizeH="0" baseline="0" dirty="0">
                        <a:ln>
                          <a:noFill/>
                        </a:ln>
                        <a:solidFill>
                          <a:schemeClr val="tx1"/>
                        </a:solidFill>
                        <a:effectLst/>
                        <a:latin typeface="Arial" charset="0"/>
                        <a:cs typeface="Tahoma" charset="0"/>
                      </a:endParaRPr>
                    </a:p>
                  </a:txBody>
                  <a:tcPr marT="91440" marB="91440" horzOverflow="overflow">
                    <a:lnL cap="flat">
                      <a:noFill/>
                    </a:lnL>
                    <a:lnR>
                      <a:noFill/>
                    </a:lnR>
                    <a:lnT>
                      <a:noFill/>
                    </a:lnT>
                    <a:lnB w="12700" cap="flat" cmpd="sng" algn="ctr">
                      <a:noFill/>
                      <a:prstDash val="solid"/>
                      <a:round/>
                      <a:headEnd type="none" w="med" len="med"/>
                      <a:tailEnd type="none" w="med" len="med"/>
                    </a:lnB>
                    <a:lnTlToBr>
                      <a:noFill/>
                    </a:lnTlToBr>
                    <a:lnBlToTr>
                      <a:noFill/>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231775" marR="0" lvl="0" indent="-231775" algn="l" defTabSz="914400" rtl="0" eaLnBrk="1" fontAlgn="base" latinLnBrk="0" hangingPunct="1">
                        <a:lnSpc>
                          <a:spcPct val="100000"/>
                        </a:lnSpc>
                        <a:spcBef>
                          <a:spcPct val="0"/>
                        </a:spcBef>
                        <a:spcAft>
                          <a:spcPct val="0"/>
                        </a:spcAft>
                        <a:buClr>
                          <a:schemeClr val="tx1"/>
                        </a:buClr>
                        <a:buSzTx/>
                        <a:buFontTx/>
                        <a:buAutoNum type="arabicPeriod"/>
                        <a:tabLst/>
                      </a:pPr>
                      <a:r>
                        <a:rPr kumimoji="0" lang="en-US" sz="1600" b="0" i="0" u="none" strike="noStrike" cap="none" normalizeH="0" baseline="0" dirty="0">
                          <a:ln>
                            <a:noFill/>
                          </a:ln>
                          <a:solidFill>
                            <a:schemeClr val="tx1"/>
                          </a:solidFill>
                          <a:effectLst/>
                          <a:latin typeface="Arial" charset="0"/>
                          <a:cs typeface="Times New Roman" pitchFamily="18" charset="0"/>
                        </a:rPr>
                        <a:t>Enhanced control </a:t>
                      </a:r>
                    </a:p>
                    <a:p>
                      <a:pPr marL="231775" marR="0" lvl="0" indent="-231775"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Arial" charset="0"/>
                          <a:cs typeface="Times New Roman" pitchFamily="18" charset="0"/>
                        </a:rPr>
                        <a:t>Existing infrastructure</a:t>
                      </a:r>
                    </a:p>
                    <a:p>
                      <a:pPr marL="231775" marR="0" lvl="0" indent="-231775"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 </a:t>
                      </a:r>
                      <a:endParaRPr kumimoji="0" lang="en-US" sz="1600" b="0" i="0" u="none" strike="noStrike" cap="none" normalizeH="0" baseline="0" dirty="0">
                        <a:ln>
                          <a:noFill/>
                        </a:ln>
                        <a:solidFill>
                          <a:schemeClr val="tx1"/>
                        </a:solidFill>
                        <a:effectLst/>
                        <a:latin typeface="Arial" charset="0"/>
                        <a:cs typeface="Tahoma" charset="0"/>
                      </a:endParaRPr>
                    </a:p>
                  </a:txBody>
                  <a:tcPr marT="91440" marB="91440" horzOverflow="overflow">
                    <a:lnL>
                      <a:noFill/>
                    </a:lnL>
                    <a:lnR>
                      <a:noFill/>
                    </a:lnR>
                    <a:lnT>
                      <a:noFill/>
                    </a:lnT>
                    <a:lnB w="12700" cap="flat" cmpd="sng" algn="ctr">
                      <a:noFill/>
                      <a:prstDash val="solid"/>
                      <a:round/>
                      <a:headEnd type="none" w="med" len="med"/>
                      <a:tailEnd type="none" w="med" len="med"/>
                    </a:lnB>
                    <a:lnTlToBr>
                      <a:noFill/>
                    </a:lnTlToBr>
                    <a:lnBlToTr>
                      <a:noFill/>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marL="231775" marR="0" lvl="0" indent="-231775" algn="l" defTabSz="914400" rtl="0" eaLnBrk="1" fontAlgn="base" latinLnBrk="0" hangingPunct="1">
                        <a:lnSpc>
                          <a:spcPct val="100000"/>
                        </a:lnSpc>
                        <a:spcBef>
                          <a:spcPct val="0"/>
                        </a:spcBef>
                        <a:spcAft>
                          <a:spcPct val="0"/>
                        </a:spcAft>
                        <a:buClr>
                          <a:schemeClr val="tx1"/>
                        </a:buClr>
                        <a:buSzTx/>
                        <a:buFontTx/>
                        <a:buAutoNum type="arabicPeriod"/>
                        <a:tabLst/>
                      </a:pPr>
                      <a:r>
                        <a:rPr kumimoji="0" lang="en-US" sz="1600" b="0" i="0" u="none" strike="noStrike" cap="none" normalizeH="0" baseline="0" dirty="0">
                          <a:ln>
                            <a:noFill/>
                          </a:ln>
                          <a:solidFill>
                            <a:schemeClr val="tx1"/>
                          </a:solidFill>
                          <a:effectLst/>
                          <a:latin typeface="Arial" charset="0"/>
                          <a:cs typeface="Times New Roman" pitchFamily="18" charset="0"/>
                        </a:rPr>
                        <a:t>Complexity</a:t>
                      </a:r>
                    </a:p>
                    <a:p>
                      <a:pPr marL="231775" marR="0" lvl="0" indent="-231775"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Arial" charset="0"/>
                          <a:cs typeface="Times New Roman" pitchFamily="18" charset="0"/>
                        </a:rPr>
                        <a:t>Greater economic and </a:t>
                      </a:r>
                      <a:br>
                        <a:rPr kumimoji="0" lang="en-US" sz="1600" b="0" i="0" u="none" strike="noStrike" cap="none" normalizeH="0" baseline="0" dirty="0">
                          <a:ln>
                            <a:noFill/>
                          </a:ln>
                          <a:solidFill>
                            <a:schemeClr val="tx1"/>
                          </a:solidFill>
                          <a:effectLst/>
                          <a:latin typeface="Arial" charset="0"/>
                          <a:cs typeface="Times New Roman" pitchFamily="18" charset="0"/>
                        </a:rPr>
                      </a:br>
                      <a:r>
                        <a:rPr kumimoji="0" lang="en-US" sz="1600" b="0" i="0" u="none" strike="noStrike" cap="none" normalizeH="0" baseline="0" dirty="0">
                          <a:ln>
                            <a:noFill/>
                          </a:ln>
                          <a:solidFill>
                            <a:schemeClr val="tx1"/>
                          </a:solidFill>
                          <a:effectLst/>
                          <a:latin typeface="Arial" charset="0"/>
                          <a:cs typeface="Times New Roman" pitchFamily="18" charset="0"/>
                        </a:rPr>
                        <a:t>political risk</a:t>
                      </a:r>
                    </a:p>
                    <a:p>
                      <a:pPr marL="231775" marR="0" lvl="0" indent="-231775"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Arial" charset="0"/>
                          <a:cs typeface="Times New Roman" pitchFamily="18" charset="0"/>
                        </a:rPr>
                        <a:t>Greater uncertainty</a:t>
                      </a:r>
                      <a:endParaRPr kumimoji="0" lang="en-US" sz="1600" b="0" i="0" u="none" strike="noStrike" cap="none" normalizeH="0" baseline="0" dirty="0">
                        <a:ln>
                          <a:noFill/>
                        </a:ln>
                        <a:solidFill>
                          <a:schemeClr val="tx1"/>
                        </a:solidFill>
                        <a:effectLst/>
                        <a:latin typeface="Arial" charset="0"/>
                        <a:cs typeface="Tahoma" charset="0"/>
                      </a:endParaRPr>
                    </a:p>
                  </a:txBody>
                  <a:tcPr marT="91440" marB="91440" horzOverflow="overflow">
                    <a:lnL>
                      <a:noFill/>
                    </a:lnL>
                    <a:lnR cap="flat">
                      <a:noFill/>
                    </a:lnR>
                    <a:lnT>
                      <a:noFill/>
                    </a:lnT>
                    <a:lnB w="12700" cap="flat" cmpd="sng" algn="ctr">
                      <a:noFill/>
                      <a:prstDash val="solid"/>
                      <a:round/>
                      <a:headEnd type="none" w="med" len="med"/>
                      <a:tailEnd type="none" w="med" len="med"/>
                    </a:lnB>
                    <a:lnTlToBr>
                      <a:noFill/>
                    </a:lnTlToBr>
                    <a:lnBlToTr>
                      <a:noFill/>
                    </a:lnBlToTr>
                    <a:blipFill dpi="0" rotWithShape="1">
                      <a:blip r:embed="rId3">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4"/>
                  </a:ext>
                </a:extLst>
              </a:tr>
            </a:tbl>
          </a:graphicData>
        </a:graphic>
      </p:graphicFrame>
    </p:spTree>
  </p:cSld>
  <p:clrMapOvr>
    <a:masterClrMapping/>
  </p:clrMapOvr>
  <p:transition spd="slow">
    <p:cut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938" name="Rectangle 2"/>
          <p:cNvSpPr>
            <a:spLocks noGrp="1" noChangeArrowheads="1"/>
          </p:cNvSpPr>
          <p:nvPr>
            <p:ph type="title"/>
          </p:nvPr>
        </p:nvSpPr>
        <p:spPr/>
        <p:txBody>
          <a:bodyPr/>
          <a:lstStyle/>
          <a:p>
            <a:r>
              <a:rPr lang="en-US"/>
              <a:t>Forms of International Business Activity</a:t>
            </a:r>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37</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2087939" name="Picture 3"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143025"/>
            <a:ext cx="7508875" cy="4511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7001"/>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087939"/>
                                        </p:tgtEl>
                                        <p:attrNameLst>
                                          <p:attrName>style.visibility</p:attrName>
                                        </p:attrNameLst>
                                      </p:cBhvr>
                                      <p:to>
                                        <p:strVal val="visible"/>
                                      </p:to>
                                    </p:set>
                                    <p:animEffect transition="in" filter="wipe(left)">
                                      <p:cBhvr>
                                        <p:cTn id="7" dur="500"/>
                                        <p:tgtEl>
                                          <p:spTgt spid="208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986" name="Rectangle 2"/>
          <p:cNvSpPr>
            <a:spLocks noGrp="1" noChangeArrowheads="1"/>
          </p:cNvSpPr>
          <p:nvPr>
            <p:ph type="title"/>
          </p:nvPr>
        </p:nvSpPr>
        <p:spPr/>
        <p:txBody>
          <a:bodyPr/>
          <a:lstStyle/>
          <a:p>
            <a:r>
              <a:rPr lang="en-US"/>
              <a:t>The Context of International Management</a:t>
            </a:r>
          </a:p>
        </p:txBody>
      </p:sp>
      <p:sp>
        <p:nvSpPr>
          <p:cNvPr id="3" name="Slide Number Placeholder 2"/>
          <p:cNvSpPr>
            <a:spLocks noGrp="1"/>
          </p:cNvSpPr>
          <p:nvPr>
            <p:ph type="sldNum" sz="quarter" idx="10"/>
          </p:nvPr>
        </p:nvSpPr>
        <p:spPr/>
        <p:txBody>
          <a:bodyPr/>
          <a:lstStyle/>
          <a:p>
            <a:r>
              <a:rPr lang="en-US" dirty="0"/>
              <a:t>2–</a:t>
            </a:r>
            <a:fld id="{79069CF6-C0C8-43FA-A39E-7DF6BF9FEE33}" type="slidenum">
              <a:rPr lang="en-US" smtClean="0"/>
              <a:pPr/>
              <a:t>38</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2089987" name="Text Box 3" descr="Purple01"/>
          <p:cNvSpPr txBox="1">
            <a:spLocks noChangeArrowheads="1"/>
          </p:cNvSpPr>
          <p:nvPr/>
        </p:nvSpPr>
        <p:spPr bwMode="auto">
          <a:xfrm>
            <a:off x="754063" y="4727279"/>
            <a:ext cx="7586662" cy="731838"/>
          </a:xfrm>
          <a:prstGeom prst="rect">
            <a:avLst/>
          </a:prstGeom>
          <a:blipFill dpi="0" rotWithShape="1">
            <a:blip r:embed="rId3"/>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C2C4D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gn="ctr">
              <a:spcBef>
                <a:spcPct val="50000"/>
              </a:spcBef>
            </a:pPr>
            <a:r>
              <a:rPr lang="en-US" sz="2400" b="1">
                <a:latin typeface="Arial" charset="0"/>
              </a:rPr>
              <a:t>International Management Functions</a:t>
            </a:r>
          </a:p>
        </p:txBody>
      </p:sp>
      <p:sp>
        <p:nvSpPr>
          <p:cNvPr id="2089988" name="Text Box 4" descr="BurntOrg01"/>
          <p:cNvSpPr txBox="1">
            <a:spLocks noChangeArrowheads="1"/>
          </p:cNvSpPr>
          <p:nvPr/>
        </p:nvSpPr>
        <p:spPr bwMode="auto">
          <a:xfrm>
            <a:off x="779463" y="1417342"/>
            <a:ext cx="2238375" cy="2833687"/>
          </a:xfrm>
          <a:prstGeom prst="rect">
            <a:avLst/>
          </a:prstGeom>
          <a:blipFill dpi="0" rotWithShape="1">
            <a:blip r:embed="rId4"/>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DC825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nchorCtr="1">
            <a:flatTx/>
          </a:bodyPr>
          <a:lstStyle/>
          <a:p>
            <a:pPr algn="ctr">
              <a:spcBef>
                <a:spcPct val="30000"/>
              </a:spcBef>
            </a:pPr>
            <a:r>
              <a:rPr lang="en-US" sz="1600" b="1">
                <a:latin typeface="Arial" charset="0"/>
              </a:rPr>
              <a:t>Political/Legal Environment</a:t>
            </a:r>
          </a:p>
          <a:p>
            <a:pPr algn="ctr">
              <a:spcBef>
                <a:spcPct val="30000"/>
              </a:spcBef>
            </a:pPr>
            <a:r>
              <a:rPr lang="en-US" sz="1600">
                <a:latin typeface="Arial" charset="0"/>
              </a:rPr>
              <a:t>Government stability</a:t>
            </a:r>
          </a:p>
          <a:p>
            <a:pPr algn="ctr">
              <a:spcBef>
                <a:spcPct val="30000"/>
              </a:spcBef>
            </a:pPr>
            <a:r>
              <a:rPr lang="en-US" sz="1600">
                <a:latin typeface="Arial" charset="0"/>
              </a:rPr>
              <a:t>Incentives for international trade</a:t>
            </a:r>
          </a:p>
          <a:p>
            <a:pPr algn="ctr">
              <a:spcBef>
                <a:spcPct val="30000"/>
              </a:spcBef>
            </a:pPr>
            <a:r>
              <a:rPr lang="en-US" sz="1600">
                <a:latin typeface="Arial" charset="0"/>
              </a:rPr>
              <a:t>Controls on international trade</a:t>
            </a:r>
          </a:p>
          <a:p>
            <a:pPr algn="ctr">
              <a:spcBef>
                <a:spcPct val="30000"/>
              </a:spcBef>
            </a:pPr>
            <a:r>
              <a:rPr lang="en-US" sz="1600">
                <a:latin typeface="Arial" charset="0"/>
              </a:rPr>
              <a:t>Economic communities</a:t>
            </a:r>
          </a:p>
        </p:txBody>
      </p:sp>
      <p:sp>
        <p:nvSpPr>
          <p:cNvPr id="2089989" name="Text Box 5" descr="OldGold01"/>
          <p:cNvSpPr txBox="1">
            <a:spLocks noChangeArrowheads="1"/>
          </p:cNvSpPr>
          <p:nvPr/>
        </p:nvSpPr>
        <p:spPr bwMode="auto">
          <a:xfrm>
            <a:off x="3525838" y="1417342"/>
            <a:ext cx="2087562" cy="2833687"/>
          </a:xfrm>
          <a:prstGeom prst="rect">
            <a:avLst/>
          </a:prstGeom>
          <a:blipFill dpi="0" rotWithShape="1">
            <a:blip r:embed="rId5"/>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ECB13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nchorCtr="1">
            <a:flatTx/>
          </a:bodyPr>
          <a:lstStyle/>
          <a:p>
            <a:pPr algn="ctr">
              <a:spcBef>
                <a:spcPct val="30000"/>
              </a:spcBef>
            </a:pPr>
            <a:r>
              <a:rPr lang="en-US" sz="1800" b="1">
                <a:latin typeface="Arial" charset="0"/>
              </a:rPr>
              <a:t>Economic</a:t>
            </a:r>
            <a:br>
              <a:rPr lang="en-US" sz="1800" b="1">
                <a:latin typeface="Arial" charset="0"/>
              </a:rPr>
            </a:br>
            <a:r>
              <a:rPr lang="en-US" sz="1800" b="1">
                <a:latin typeface="Arial" charset="0"/>
              </a:rPr>
              <a:t>Environment</a:t>
            </a:r>
          </a:p>
          <a:p>
            <a:pPr algn="ctr">
              <a:spcBef>
                <a:spcPct val="30000"/>
              </a:spcBef>
            </a:pPr>
            <a:r>
              <a:rPr lang="en-US" sz="1600">
                <a:latin typeface="Arial" charset="0"/>
              </a:rPr>
              <a:t>Economic system</a:t>
            </a:r>
          </a:p>
          <a:p>
            <a:pPr algn="ctr">
              <a:spcBef>
                <a:spcPct val="30000"/>
              </a:spcBef>
            </a:pPr>
            <a:r>
              <a:rPr lang="en-US" sz="1600">
                <a:latin typeface="Arial" charset="0"/>
              </a:rPr>
              <a:t>Natural resources</a:t>
            </a:r>
          </a:p>
          <a:p>
            <a:pPr algn="ctr">
              <a:spcBef>
                <a:spcPct val="30000"/>
              </a:spcBef>
            </a:pPr>
            <a:r>
              <a:rPr lang="en-US" sz="1600">
                <a:latin typeface="Arial" charset="0"/>
              </a:rPr>
              <a:t>Infrastructure</a:t>
            </a:r>
          </a:p>
        </p:txBody>
      </p:sp>
      <p:sp>
        <p:nvSpPr>
          <p:cNvPr id="2089990" name="Text Box 6"/>
          <p:cNvSpPr txBox="1">
            <a:spLocks noChangeArrowheads="1"/>
          </p:cNvSpPr>
          <p:nvPr/>
        </p:nvSpPr>
        <p:spPr bwMode="auto">
          <a:xfrm>
            <a:off x="6127750" y="1417342"/>
            <a:ext cx="2238375" cy="2833687"/>
          </a:xfrm>
          <a:prstGeom prst="rect">
            <a:avLst/>
          </a:prstGeom>
          <a:blipFill dpi="0" rotWithShape="1">
            <a:blip r:embed="rId6"/>
            <a:srcRect/>
            <a:stretch>
              <a:fillRect/>
            </a:stretch>
          </a:blipFill>
          <a:ln w="9525" algn="ctr">
            <a:miter lim="800000"/>
            <a:headEnd/>
            <a:tailEnd/>
          </a:ln>
          <a:effectLst/>
          <a:scene3d>
            <a:camera prst="legacyObliqueBottomRight"/>
            <a:lightRig rig="legacyFlat2" dir="t"/>
          </a:scene3d>
          <a:sp3d extrusionH="176200" prstMaterial="legacyMatte">
            <a:bevelT w="13500" h="13500" prst="angle"/>
            <a:bevelB w="13500" h="13500" prst="angle"/>
            <a:extrusionClr>
              <a:srgbClr val="AAD5C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nchorCtr="1">
            <a:flatTx/>
          </a:bodyPr>
          <a:lstStyle/>
          <a:p>
            <a:pPr algn="ctr">
              <a:spcBef>
                <a:spcPct val="30000"/>
              </a:spcBef>
            </a:pPr>
            <a:r>
              <a:rPr lang="en-US" sz="1800" b="1">
                <a:latin typeface="Arial" charset="0"/>
              </a:rPr>
              <a:t>Cultural</a:t>
            </a:r>
            <a:br>
              <a:rPr lang="en-US" sz="1800" b="1">
                <a:latin typeface="Arial" charset="0"/>
              </a:rPr>
            </a:br>
            <a:r>
              <a:rPr lang="en-US" sz="1800" b="1">
                <a:latin typeface="Arial" charset="0"/>
              </a:rPr>
              <a:t>Environment</a:t>
            </a:r>
          </a:p>
          <a:p>
            <a:pPr algn="ctr">
              <a:spcBef>
                <a:spcPct val="30000"/>
              </a:spcBef>
            </a:pPr>
            <a:r>
              <a:rPr lang="en-US" sz="1600">
                <a:latin typeface="Arial" charset="0"/>
              </a:rPr>
              <a:t>Values, symbols, beliefs, and language</a:t>
            </a:r>
          </a:p>
          <a:p>
            <a:pPr algn="ctr">
              <a:spcBef>
                <a:spcPct val="30000"/>
              </a:spcBef>
            </a:pPr>
            <a:r>
              <a:rPr lang="en-US" sz="1600">
                <a:latin typeface="Arial" charset="0"/>
              </a:rPr>
              <a:t>Individual differences across cultures</a:t>
            </a:r>
          </a:p>
        </p:txBody>
      </p:sp>
      <p:sp>
        <p:nvSpPr>
          <p:cNvPr id="2089992" name="Line 8"/>
          <p:cNvSpPr>
            <a:spLocks noChangeShapeType="1"/>
          </p:cNvSpPr>
          <p:nvPr/>
        </p:nvSpPr>
        <p:spPr bwMode="blackWhite">
          <a:xfrm>
            <a:off x="1900238" y="4270079"/>
            <a:ext cx="0" cy="4572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89993" name="Line 9"/>
          <p:cNvSpPr>
            <a:spLocks noChangeShapeType="1"/>
          </p:cNvSpPr>
          <p:nvPr/>
        </p:nvSpPr>
        <p:spPr bwMode="blackWhite">
          <a:xfrm>
            <a:off x="4565650" y="4270079"/>
            <a:ext cx="0" cy="454025"/>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89994" name="Line 10"/>
          <p:cNvSpPr>
            <a:spLocks noChangeShapeType="1"/>
          </p:cNvSpPr>
          <p:nvPr/>
        </p:nvSpPr>
        <p:spPr bwMode="blackWhite">
          <a:xfrm>
            <a:off x="7258050" y="4270079"/>
            <a:ext cx="0" cy="4572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63963773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89987"/>
                                        </p:tgtEl>
                                        <p:attrNameLst>
                                          <p:attrName>style.visibility</p:attrName>
                                        </p:attrNameLst>
                                      </p:cBhvr>
                                      <p:to>
                                        <p:strVal val="visible"/>
                                      </p:to>
                                    </p:set>
                                    <p:animEffect transition="in" filter="box(out)">
                                      <p:cBhvr>
                                        <p:cTn id="7" dur="500"/>
                                        <p:tgtEl>
                                          <p:spTgt spid="2089987"/>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2089988"/>
                                        </p:tgtEl>
                                        <p:attrNameLst>
                                          <p:attrName>style.visibility</p:attrName>
                                        </p:attrNameLst>
                                      </p:cBhvr>
                                      <p:to>
                                        <p:strVal val="visible"/>
                                      </p:to>
                                    </p:set>
                                    <p:animEffect transition="in" filter="slide(fromTop)">
                                      <p:cBhvr>
                                        <p:cTn id="11" dur="500"/>
                                        <p:tgtEl>
                                          <p:spTgt spid="2089988"/>
                                        </p:tgtEl>
                                      </p:cBhvr>
                                    </p:animEffect>
                                  </p:childTnLst>
                                </p:cTn>
                              </p:par>
                            </p:childTnLst>
                          </p:cTn>
                        </p:par>
                        <p:par>
                          <p:cTn id="12" fill="hold" nodeType="afterGroup">
                            <p:stCondLst>
                              <p:cond delay="1000"/>
                            </p:stCondLst>
                            <p:childTnLst>
                              <p:par>
                                <p:cTn id="13" presetID="17" presetClass="entr" presetSubtype="1" fill="hold" grpId="0" nodeType="afterEffect">
                                  <p:stCondLst>
                                    <p:cond delay="0"/>
                                  </p:stCondLst>
                                  <p:childTnLst>
                                    <p:set>
                                      <p:cBhvr>
                                        <p:cTn id="14" dur="1" fill="hold">
                                          <p:stCondLst>
                                            <p:cond delay="0"/>
                                          </p:stCondLst>
                                        </p:cTn>
                                        <p:tgtEl>
                                          <p:spTgt spid="2089992"/>
                                        </p:tgtEl>
                                        <p:attrNameLst>
                                          <p:attrName>style.visibility</p:attrName>
                                        </p:attrNameLst>
                                      </p:cBhvr>
                                      <p:to>
                                        <p:strVal val="visible"/>
                                      </p:to>
                                    </p:set>
                                    <p:anim calcmode="lin" valueType="num">
                                      <p:cBhvr>
                                        <p:cTn id="15" dur="500" fill="hold"/>
                                        <p:tgtEl>
                                          <p:spTgt spid="2089992"/>
                                        </p:tgtEl>
                                        <p:attrNameLst>
                                          <p:attrName>ppt_x</p:attrName>
                                        </p:attrNameLst>
                                      </p:cBhvr>
                                      <p:tavLst>
                                        <p:tav tm="0">
                                          <p:val>
                                            <p:strVal val="#ppt_x"/>
                                          </p:val>
                                        </p:tav>
                                        <p:tav tm="100000">
                                          <p:val>
                                            <p:strVal val="#ppt_x"/>
                                          </p:val>
                                        </p:tav>
                                      </p:tavLst>
                                    </p:anim>
                                    <p:anim calcmode="lin" valueType="num">
                                      <p:cBhvr>
                                        <p:cTn id="16" dur="500" fill="hold"/>
                                        <p:tgtEl>
                                          <p:spTgt spid="2089992"/>
                                        </p:tgtEl>
                                        <p:attrNameLst>
                                          <p:attrName>ppt_y</p:attrName>
                                        </p:attrNameLst>
                                      </p:cBhvr>
                                      <p:tavLst>
                                        <p:tav tm="0">
                                          <p:val>
                                            <p:strVal val="#ppt_y-#ppt_h/2"/>
                                          </p:val>
                                        </p:tav>
                                        <p:tav tm="100000">
                                          <p:val>
                                            <p:strVal val="#ppt_y"/>
                                          </p:val>
                                        </p:tav>
                                      </p:tavLst>
                                    </p:anim>
                                    <p:anim calcmode="lin" valueType="num">
                                      <p:cBhvr>
                                        <p:cTn id="17" dur="500" fill="hold"/>
                                        <p:tgtEl>
                                          <p:spTgt spid="2089992"/>
                                        </p:tgtEl>
                                        <p:attrNameLst>
                                          <p:attrName>ppt_w</p:attrName>
                                        </p:attrNameLst>
                                      </p:cBhvr>
                                      <p:tavLst>
                                        <p:tav tm="0">
                                          <p:val>
                                            <p:strVal val="#ppt_w"/>
                                          </p:val>
                                        </p:tav>
                                        <p:tav tm="100000">
                                          <p:val>
                                            <p:strVal val="#ppt_w"/>
                                          </p:val>
                                        </p:tav>
                                      </p:tavLst>
                                    </p:anim>
                                    <p:anim calcmode="lin" valueType="num">
                                      <p:cBhvr>
                                        <p:cTn id="18" dur="500" fill="hold"/>
                                        <p:tgtEl>
                                          <p:spTgt spid="2089992"/>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2089989"/>
                                        </p:tgtEl>
                                        <p:attrNameLst>
                                          <p:attrName>style.visibility</p:attrName>
                                        </p:attrNameLst>
                                      </p:cBhvr>
                                      <p:to>
                                        <p:strVal val="visible"/>
                                      </p:to>
                                    </p:set>
                                    <p:animEffect transition="in" filter="slide(fromTop)">
                                      <p:cBhvr>
                                        <p:cTn id="22" dur="500"/>
                                        <p:tgtEl>
                                          <p:spTgt spid="2089989"/>
                                        </p:tgtEl>
                                      </p:cBhvr>
                                    </p:animEffect>
                                  </p:childTnLst>
                                </p:cTn>
                              </p:par>
                            </p:childTnLst>
                          </p:cTn>
                        </p:par>
                        <p:par>
                          <p:cTn id="23" fill="hold" nodeType="afterGroup">
                            <p:stCondLst>
                              <p:cond delay="2000"/>
                            </p:stCondLst>
                            <p:childTnLst>
                              <p:par>
                                <p:cTn id="24" presetID="17" presetClass="entr" presetSubtype="1" fill="hold" grpId="0" nodeType="afterEffect">
                                  <p:stCondLst>
                                    <p:cond delay="0"/>
                                  </p:stCondLst>
                                  <p:childTnLst>
                                    <p:set>
                                      <p:cBhvr>
                                        <p:cTn id="25" dur="1" fill="hold">
                                          <p:stCondLst>
                                            <p:cond delay="0"/>
                                          </p:stCondLst>
                                        </p:cTn>
                                        <p:tgtEl>
                                          <p:spTgt spid="2089993"/>
                                        </p:tgtEl>
                                        <p:attrNameLst>
                                          <p:attrName>style.visibility</p:attrName>
                                        </p:attrNameLst>
                                      </p:cBhvr>
                                      <p:to>
                                        <p:strVal val="visible"/>
                                      </p:to>
                                    </p:set>
                                    <p:anim calcmode="lin" valueType="num">
                                      <p:cBhvr>
                                        <p:cTn id="26" dur="500" fill="hold"/>
                                        <p:tgtEl>
                                          <p:spTgt spid="2089993"/>
                                        </p:tgtEl>
                                        <p:attrNameLst>
                                          <p:attrName>ppt_x</p:attrName>
                                        </p:attrNameLst>
                                      </p:cBhvr>
                                      <p:tavLst>
                                        <p:tav tm="0">
                                          <p:val>
                                            <p:strVal val="#ppt_x"/>
                                          </p:val>
                                        </p:tav>
                                        <p:tav tm="100000">
                                          <p:val>
                                            <p:strVal val="#ppt_x"/>
                                          </p:val>
                                        </p:tav>
                                      </p:tavLst>
                                    </p:anim>
                                    <p:anim calcmode="lin" valueType="num">
                                      <p:cBhvr>
                                        <p:cTn id="27" dur="500" fill="hold"/>
                                        <p:tgtEl>
                                          <p:spTgt spid="2089993"/>
                                        </p:tgtEl>
                                        <p:attrNameLst>
                                          <p:attrName>ppt_y</p:attrName>
                                        </p:attrNameLst>
                                      </p:cBhvr>
                                      <p:tavLst>
                                        <p:tav tm="0">
                                          <p:val>
                                            <p:strVal val="#ppt_y-#ppt_h/2"/>
                                          </p:val>
                                        </p:tav>
                                        <p:tav tm="100000">
                                          <p:val>
                                            <p:strVal val="#ppt_y"/>
                                          </p:val>
                                        </p:tav>
                                      </p:tavLst>
                                    </p:anim>
                                    <p:anim calcmode="lin" valueType="num">
                                      <p:cBhvr>
                                        <p:cTn id="28" dur="500" fill="hold"/>
                                        <p:tgtEl>
                                          <p:spTgt spid="2089993"/>
                                        </p:tgtEl>
                                        <p:attrNameLst>
                                          <p:attrName>ppt_w</p:attrName>
                                        </p:attrNameLst>
                                      </p:cBhvr>
                                      <p:tavLst>
                                        <p:tav tm="0">
                                          <p:val>
                                            <p:strVal val="#ppt_w"/>
                                          </p:val>
                                        </p:tav>
                                        <p:tav tm="100000">
                                          <p:val>
                                            <p:strVal val="#ppt_w"/>
                                          </p:val>
                                        </p:tav>
                                      </p:tavLst>
                                    </p:anim>
                                    <p:anim calcmode="lin" valueType="num">
                                      <p:cBhvr>
                                        <p:cTn id="29" dur="500" fill="hold"/>
                                        <p:tgtEl>
                                          <p:spTgt spid="2089993"/>
                                        </p:tgtEl>
                                        <p:attrNameLst>
                                          <p:attrName>ppt_h</p:attrName>
                                        </p:attrNameLst>
                                      </p:cBhvr>
                                      <p:tavLst>
                                        <p:tav tm="0">
                                          <p:val>
                                            <p:fltVal val="0"/>
                                          </p:val>
                                        </p:tav>
                                        <p:tav tm="100000">
                                          <p:val>
                                            <p:strVal val="#ppt_h"/>
                                          </p:val>
                                        </p:tav>
                                      </p:tavLst>
                                    </p:anim>
                                  </p:childTnLst>
                                </p:cTn>
                              </p:par>
                            </p:childTnLst>
                          </p:cTn>
                        </p:par>
                        <p:par>
                          <p:cTn id="30" fill="hold" nodeType="afterGroup">
                            <p:stCondLst>
                              <p:cond delay="2500"/>
                            </p:stCondLst>
                            <p:childTnLst>
                              <p:par>
                                <p:cTn id="31" presetID="12" presetClass="entr" presetSubtype="1" fill="hold" grpId="0" nodeType="afterEffect">
                                  <p:stCondLst>
                                    <p:cond delay="0"/>
                                  </p:stCondLst>
                                  <p:childTnLst>
                                    <p:set>
                                      <p:cBhvr>
                                        <p:cTn id="32" dur="1" fill="hold">
                                          <p:stCondLst>
                                            <p:cond delay="0"/>
                                          </p:stCondLst>
                                        </p:cTn>
                                        <p:tgtEl>
                                          <p:spTgt spid="2089990"/>
                                        </p:tgtEl>
                                        <p:attrNameLst>
                                          <p:attrName>style.visibility</p:attrName>
                                        </p:attrNameLst>
                                      </p:cBhvr>
                                      <p:to>
                                        <p:strVal val="visible"/>
                                      </p:to>
                                    </p:set>
                                    <p:animEffect transition="in" filter="slide(fromTop)">
                                      <p:cBhvr>
                                        <p:cTn id="33" dur="500"/>
                                        <p:tgtEl>
                                          <p:spTgt spid="2089990"/>
                                        </p:tgtEl>
                                      </p:cBhvr>
                                    </p:animEffect>
                                  </p:childTnLst>
                                </p:cTn>
                              </p:par>
                            </p:childTnLst>
                          </p:cTn>
                        </p:par>
                        <p:par>
                          <p:cTn id="34" fill="hold" nodeType="afterGroup">
                            <p:stCondLst>
                              <p:cond delay="3000"/>
                            </p:stCondLst>
                            <p:childTnLst>
                              <p:par>
                                <p:cTn id="35" presetID="17" presetClass="entr" presetSubtype="1" fill="hold" grpId="0" nodeType="afterEffect">
                                  <p:stCondLst>
                                    <p:cond delay="0"/>
                                  </p:stCondLst>
                                  <p:childTnLst>
                                    <p:set>
                                      <p:cBhvr>
                                        <p:cTn id="36" dur="1" fill="hold">
                                          <p:stCondLst>
                                            <p:cond delay="0"/>
                                          </p:stCondLst>
                                        </p:cTn>
                                        <p:tgtEl>
                                          <p:spTgt spid="2089994"/>
                                        </p:tgtEl>
                                        <p:attrNameLst>
                                          <p:attrName>style.visibility</p:attrName>
                                        </p:attrNameLst>
                                      </p:cBhvr>
                                      <p:to>
                                        <p:strVal val="visible"/>
                                      </p:to>
                                    </p:set>
                                    <p:anim calcmode="lin" valueType="num">
                                      <p:cBhvr>
                                        <p:cTn id="37" dur="500" fill="hold"/>
                                        <p:tgtEl>
                                          <p:spTgt spid="2089994"/>
                                        </p:tgtEl>
                                        <p:attrNameLst>
                                          <p:attrName>ppt_x</p:attrName>
                                        </p:attrNameLst>
                                      </p:cBhvr>
                                      <p:tavLst>
                                        <p:tav tm="0">
                                          <p:val>
                                            <p:strVal val="#ppt_x"/>
                                          </p:val>
                                        </p:tav>
                                        <p:tav tm="100000">
                                          <p:val>
                                            <p:strVal val="#ppt_x"/>
                                          </p:val>
                                        </p:tav>
                                      </p:tavLst>
                                    </p:anim>
                                    <p:anim calcmode="lin" valueType="num">
                                      <p:cBhvr>
                                        <p:cTn id="38" dur="500" fill="hold"/>
                                        <p:tgtEl>
                                          <p:spTgt spid="2089994"/>
                                        </p:tgtEl>
                                        <p:attrNameLst>
                                          <p:attrName>ppt_y</p:attrName>
                                        </p:attrNameLst>
                                      </p:cBhvr>
                                      <p:tavLst>
                                        <p:tav tm="0">
                                          <p:val>
                                            <p:strVal val="#ppt_y-#ppt_h/2"/>
                                          </p:val>
                                        </p:tav>
                                        <p:tav tm="100000">
                                          <p:val>
                                            <p:strVal val="#ppt_y"/>
                                          </p:val>
                                        </p:tav>
                                      </p:tavLst>
                                    </p:anim>
                                    <p:anim calcmode="lin" valueType="num">
                                      <p:cBhvr>
                                        <p:cTn id="39" dur="500" fill="hold"/>
                                        <p:tgtEl>
                                          <p:spTgt spid="2089994"/>
                                        </p:tgtEl>
                                        <p:attrNameLst>
                                          <p:attrName>ppt_w</p:attrName>
                                        </p:attrNameLst>
                                      </p:cBhvr>
                                      <p:tavLst>
                                        <p:tav tm="0">
                                          <p:val>
                                            <p:strVal val="#ppt_w"/>
                                          </p:val>
                                        </p:tav>
                                        <p:tav tm="100000">
                                          <p:val>
                                            <p:strVal val="#ppt_w"/>
                                          </p:val>
                                        </p:tav>
                                      </p:tavLst>
                                    </p:anim>
                                    <p:anim calcmode="lin" valueType="num">
                                      <p:cBhvr>
                                        <p:cTn id="40" dur="500" fill="hold"/>
                                        <p:tgtEl>
                                          <p:spTgt spid="20899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987" grpId="0" animBg="1" autoUpdateAnimBg="0"/>
      <p:bldP spid="2089988" grpId="0" animBg="1" autoUpdateAnimBg="0"/>
      <p:bldP spid="2089989" grpId="0" animBg="1" autoUpdateAnimBg="0"/>
      <p:bldP spid="2089990" grpId="0" animBg="1" autoUpdateAnimBg="0"/>
      <p:bldP spid="2089992" grpId="0" animBg="1"/>
      <p:bldP spid="2089993" grpId="0" animBg="1"/>
      <p:bldP spid="20899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2034" name="Rectangle 2"/>
          <p:cNvSpPr>
            <a:spLocks noGrp="1" noChangeArrowheads="1"/>
          </p:cNvSpPr>
          <p:nvPr>
            <p:ph type="title"/>
          </p:nvPr>
        </p:nvSpPr>
        <p:spPr/>
        <p:txBody>
          <a:bodyPr/>
          <a:lstStyle/>
          <a:p>
            <a:r>
              <a:rPr lang="en-US"/>
              <a:t>The Cultural Environment</a:t>
            </a:r>
          </a:p>
        </p:txBody>
      </p:sp>
      <p:sp>
        <p:nvSpPr>
          <p:cNvPr id="14" name="Content Placeholder 13"/>
          <p:cNvSpPr>
            <a:spLocks noGrp="1"/>
          </p:cNvSpPr>
          <p:nvPr>
            <p:ph idx="1"/>
          </p:nvPr>
        </p:nvSpPr>
        <p:spPr/>
        <p:txBody>
          <a:bodyPr/>
          <a:lstStyle/>
          <a:p>
            <a:r>
              <a:rPr lang="en-US"/>
              <a:t>Language</a:t>
            </a:r>
          </a:p>
          <a:p>
            <a:pPr lvl="1"/>
            <a:r>
              <a:rPr lang="en-US"/>
              <a:t>The Japanese word “hai” can mean either “yes” or “I understand.”</a:t>
            </a:r>
          </a:p>
          <a:p>
            <a:pPr lvl="1"/>
            <a:r>
              <a:rPr lang="en-US"/>
              <a:t>General Motors’ brand name “Nova” pronounced as “no va” in Spanish means “doesn’t go.”</a:t>
            </a:r>
          </a:p>
          <a:p>
            <a:r>
              <a:rPr lang="en-US"/>
              <a:t>The Meaning of Colors</a:t>
            </a:r>
          </a:p>
          <a:p>
            <a:pPr lvl="1"/>
            <a:r>
              <a:rPr lang="en-US"/>
              <a:t>Green is popular in Muslim countries, yet it signifies death in other countries.</a:t>
            </a:r>
          </a:p>
          <a:p>
            <a:pPr lvl="1"/>
            <a:r>
              <a:rPr lang="en-US"/>
              <a:t>Pink is associated with feminine characteristics in the U.S.; yellow is the most feminine color in other countries.</a:t>
            </a:r>
          </a:p>
          <a:p>
            <a:endParaRPr lang="en-US" dirty="0"/>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39</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33453676"/>
      </p:ext>
    </p:extLst>
  </p:cSld>
  <p:clrMapOvr>
    <a:masterClrMapping/>
  </p:clrMapOvr>
  <p:transition spd="slow">
    <p:cut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6E73-B564-136B-4645-71343C629968}"/>
              </a:ext>
            </a:extLst>
          </p:cNvPr>
          <p:cNvSpPr>
            <a:spLocks noGrp="1"/>
          </p:cNvSpPr>
          <p:nvPr>
            <p:ph type="title"/>
          </p:nvPr>
        </p:nvSpPr>
        <p:spPr>
          <a:xfrm>
            <a:off x="533400" y="552306"/>
            <a:ext cx="8077200" cy="603242"/>
          </a:xfrm>
        </p:spPr>
        <p:txBody>
          <a:bodyPr/>
          <a:lstStyle/>
          <a:p>
            <a:r>
              <a:rPr lang="en-US" dirty="0"/>
              <a:t>Environment.</a:t>
            </a:r>
          </a:p>
        </p:txBody>
      </p:sp>
      <p:sp>
        <p:nvSpPr>
          <p:cNvPr id="3" name="Content Placeholder 2">
            <a:extLst>
              <a:ext uri="{FF2B5EF4-FFF2-40B4-BE49-F238E27FC236}">
                <a16:creationId xmlns:a16="http://schemas.microsoft.com/office/drawing/2014/main" id="{C2ABAFE4-4BA3-9480-185D-DE046AF23959}"/>
              </a:ext>
            </a:extLst>
          </p:cNvPr>
          <p:cNvSpPr>
            <a:spLocks noGrp="1"/>
          </p:cNvSpPr>
          <p:nvPr>
            <p:ph idx="1"/>
          </p:nvPr>
        </p:nvSpPr>
        <p:spPr/>
        <p:txBody>
          <a:bodyPr/>
          <a:lstStyle/>
          <a:p>
            <a:r>
              <a:rPr lang="en-US" sz="3600" dirty="0">
                <a:solidFill>
                  <a:schemeClr val="accent6"/>
                </a:solidFill>
              </a:rPr>
              <a:t>For any organization, the environment consists of the set of </a:t>
            </a:r>
            <a:r>
              <a:rPr lang="en-US" sz="3600" dirty="0">
                <a:solidFill>
                  <a:schemeClr val="accent6"/>
                </a:solidFill>
                <a:highlight>
                  <a:srgbClr val="FFCC66"/>
                </a:highlight>
              </a:rPr>
              <a:t>external conditions and forces</a:t>
            </a:r>
            <a:r>
              <a:rPr lang="en-US" sz="3600" dirty="0">
                <a:solidFill>
                  <a:schemeClr val="accent6"/>
                </a:solidFill>
              </a:rPr>
              <a:t> that have the potential to influence the organization.</a:t>
            </a:r>
          </a:p>
          <a:p>
            <a:endParaRPr lang="en-US" sz="3600" dirty="0">
              <a:solidFill>
                <a:schemeClr val="accent6"/>
              </a:solidFill>
            </a:endParaRPr>
          </a:p>
        </p:txBody>
      </p:sp>
      <p:sp>
        <p:nvSpPr>
          <p:cNvPr id="4" name="Slide Number Placeholder 3">
            <a:extLst>
              <a:ext uri="{FF2B5EF4-FFF2-40B4-BE49-F238E27FC236}">
                <a16:creationId xmlns:a16="http://schemas.microsoft.com/office/drawing/2014/main" id="{D043F1AF-639A-82E8-44E4-0ABCB39FA930}"/>
              </a:ext>
            </a:extLst>
          </p:cNvPr>
          <p:cNvSpPr>
            <a:spLocks noGrp="1"/>
          </p:cNvSpPr>
          <p:nvPr>
            <p:ph type="sldNum" sz="quarter" idx="10"/>
          </p:nvPr>
        </p:nvSpPr>
        <p:spPr/>
        <p:txBody>
          <a:bodyPr/>
          <a:lstStyle/>
          <a:p>
            <a:r>
              <a:rPr lang="en-US"/>
              <a:t>2–</a:t>
            </a:r>
            <a:fld id="{8F6A9FBF-443A-4A6E-B771-7F300E2715E1}" type="slidenum">
              <a:rPr lang="en-US" smtClean="0"/>
              <a:pPr/>
              <a:t>4</a:t>
            </a:fld>
            <a:endParaRPr lang="en-US" dirty="0"/>
          </a:p>
        </p:txBody>
      </p:sp>
      <p:sp>
        <p:nvSpPr>
          <p:cNvPr id="5" name="Footer Placeholder 4">
            <a:extLst>
              <a:ext uri="{FF2B5EF4-FFF2-40B4-BE49-F238E27FC236}">
                <a16:creationId xmlns:a16="http://schemas.microsoft.com/office/drawing/2014/main" id="{64693352-15A6-30AC-F22B-FB5B175F9D71}"/>
              </a:ext>
            </a:extLst>
          </p:cNvPr>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09989676"/>
      </p:ext>
    </p:extLst>
  </p:cSld>
  <p:clrMapOvr>
    <a:masterClrMapping/>
  </p:clrMapOvr>
  <p:transition spd="slow">
    <p:cut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6132" name="Picture 4" descr="j03119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4075" y="4328447"/>
            <a:ext cx="3748088" cy="1935162"/>
          </a:xfrm>
          <a:prstGeom prst="rect">
            <a:avLst/>
          </a:prstGeom>
          <a:noFill/>
          <a:extLst>
            <a:ext uri="{909E8E84-426E-40DD-AFC4-6F175D3DCCD1}">
              <a14:hiddenFill xmlns:a14="http://schemas.microsoft.com/office/drawing/2010/main">
                <a:solidFill>
                  <a:srgbClr val="FFFFFF"/>
                </a:solidFill>
              </a14:hiddenFill>
            </a:ext>
          </a:extLst>
        </p:spPr>
      </p:pic>
      <p:sp>
        <p:nvSpPr>
          <p:cNvPr id="2096130" name="Rectangle 2"/>
          <p:cNvSpPr>
            <a:spLocks noGrp="1" noChangeArrowheads="1"/>
          </p:cNvSpPr>
          <p:nvPr>
            <p:ph type="title"/>
          </p:nvPr>
        </p:nvSpPr>
        <p:spPr/>
        <p:txBody>
          <a:bodyPr/>
          <a:lstStyle/>
          <a:p>
            <a:r>
              <a:rPr lang="en-US"/>
              <a:t>Controls on International Trade</a:t>
            </a:r>
          </a:p>
        </p:txBody>
      </p:sp>
      <p:sp>
        <p:nvSpPr>
          <p:cNvPr id="2096131" name="Rectangle 3"/>
          <p:cNvSpPr>
            <a:spLocks noGrp="1" noChangeArrowheads="1"/>
          </p:cNvSpPr>
          <p:nvPr>
            <p:ph idx="1"/>
          </p:nvPr>
        </p:nvSpPr>
        <p:spPr/>
        <p:txBody>
          <a:bodyPr/>
          <a:lstStyle/>
          <a:p>
            <a:pPr>
              <a:spcBef>
                <a:spcPts val="900"/>
              </a:spcBef>
            </a:pPr>
            <a:r>
              <a:rPr lang="en-US" dirty="0"/>
              <a:t>Key Concepts</a:t>
            </a:r>
          </a:p>
          <a:p>
            <a:pPr lvl="1">
              <a:spcBef>
                <a:spcPts val="900"/>
              </a:spcBef>
            </a:pPr>
            <a:r>
              <a:rPr lang="en-US" i="1" dirty="0"/>
              <a:t>Tariffs</a:t>
            </a:r>
            <a:r>
              <a:rPr lang="en-US" dirty="0"/>
              <a:t> are taxes collected on goods shipped across national boundaries.</a:t>
            </a:r>
          </a:p>
          <a:p>
            <a:pPr lvl="1">
              <a:spcBef>
                <a:spcPts val="900"/>
              </a:spcBef>
            </a:pPr>
            <a:r>
              <a:rPr lang="en-US" i="1" dirty="0"/>
              <a:t>Quotas</a:t>
            </a:r>
            <a:r>
              <a:rPr lang="en-US" dirty="0"/>
              <a:t> are limits placed on the number or value of goods that can be traded as exports or imports.</a:t>
            </a:r>
          </a:p>
          <a:p>
            <a:pPr lvl="1">
              <a:spcBef>
                <a:spcPts val="900"/>
              </a:spcBef>
            </a:pPr>
            <a:r>
              <a:rPr lang="en-US" i="1" dirty="0"/>
              <a:t>Export restraint agreements </a:t>
            </a:r>
            <a:r>
              <a:rPr lang="en-US" dirty="0"/>
              <a:t>are voluntary limits </a:t>
            </a:r>
            <a:br>
              <a:rPr lang="en-US" dirty="0"/>
            </a:br>
            <a:r>
              <a:rPr lang="en-US" dirty="0"/>
              <a:t>on the volume or value of goods </a:t>
            </a:r>
            <a:br>
              <a:rPr lang="en-US" dirty="0"/>
            </a:br>
            <a:r>
              <a:rPr lang="en-US" dirty="0"/>
              <a:t>exported to, or imported </a:t>
            </a:r>
            <a:br>
              <a:rPr lang="en-US" dirty="0"/>
            </a:br>
            <a:r>
              <a:rPr lang="en-US" dirty="0"/>
              <a:t>from, another country.</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40</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86581717"/>
      </p:ext>
    </p:extLst>
  </p:cSld>
  <p:clrMapOvr>
    <a:masterClrMapping/>
  </p:clrMapOvr>
  <p:transition spd="slow">
    <p:cut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8178" name="Picture 2" descr="j02450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08725" y="4398963"/>
            <a:ext cx="1798638" cy="1773237"/>
          </a:xfrm>
          <a:prstGeom prst="rect">
            <a:avLst/>
          </a:prstGeom>
          <a:noFill/>
          <a:extLst>
            <a:ext uri="{909E8E84-426E-40DD-AFC4-6F175D3DCCD1}">
              <a14:hiddenFill xmlns:a14="http://schemas.microsoft.com/office/drawing/2010/main">
                <a:solidFill>
                  <a:srgbClr val="FFFFFF"/>
                </a:solidFill>
              </a14:hiddenFill>
            </a:ext>
          </a:extLst>
        </p:spPr>
      </p:pic>
      <p:sp>
        <p:nvSpPr>
          <p:cNvPr id="2098179" name="Rectangle 3"/>
          <p:cNvSpPr>
            <a:spLocks noGrp="1" noChangeArrowheads="1"/>
          </p:cNvSpPr>
          <p:nvPr>
            <p:ph type="title"/>
          </p:nvPr>
        </p:nvSpPr>
        <p:spPr/>
        <p:txBody>
          <a:bodyPr/>
          <a:lstStyle/>
          <a:p>
            <a:r>
              <a:rPr lang="en-US"/>
              <a:t>The Structure of the Global Economy</a:t>
            </a:r>
          </a:p>
        </p:txBody>
      </p:sp>
      <p:sp>
        <p:nvSpPr>
          <p:cNvPr id="2098180" name="Rectangle 4"/>
          <p:cNvSpPr>
            <a:spLocks noGrp="1" noChangeArrowheads="1"/>
          </p:cNvSpPr>
          <p:nvPr>
            <p:ph idx="1"/>
          </p:nvPr>
        </p:nvSpPr>
        <p:spPr/>
        <p:txBody>
          <a:bodyPr/>
          <a:lstStyle/>
          <a:p>
            <a:r>
              <a:rPr lang="en-US"/>
              <a:t>Economic Communities</a:t>
            </a:r>
          </a:p>
          <a:p>
            <a:pPr lvl="1"/>
            <a:r>
              <a:rPr lang="en-US"/>
              <a:t>Sets of countries that engage in high levels </a:t>
            </a:r>
            <a:br>
              <a:rPr lang="en-US"/>
            </a:br>
            <a:r>
              <a:rPr lang="en-US"/>
              <a:t>of trade with each other through the elimination </a:t>
            </a:r>
            <a:br>
              <a:rPr lang="en-US"/>
            </a:br>
            <a:r>
              <a:rPr lang="en-US"/>
              <a:t>of trade barriers such as quotas and tariffs.</a:t>
            </a:r>
          </a:p>
          <a:p>
            <a:pPr lvl="2"/>
            <a:r>
              <a:rPr lang="en-US"/>
              <a:t>European Union (EU)</a:t>
            </a:r>
          </a:p>
          <a:p>
            <a:pPr lvl="2"/>
            <a:r>
              <a:rPr lang="en-US"/>
              <a:t>North American Free Trade Agreement (NAFTA)</a:t>
            </a:r>
          </a:p>
          <a:p>
            <a:pPr lvl="2"/>
            <a:r>
              <a:rPr lang="en-US"/>
              <a:t>Latin American Integration Association</a:t>
            </a:r>
          </a:p>
          <a:p>
            <a:pPr lvl="2"/>
            <a:r>
              <a:rPr lang="en-US"/>
              <a:t>Caribbean Common Market</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41</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08116940"/>
      </p:ext>
    </p:extLst>
  </p:cSld>
  <p:clrMapOvr>
    <a:masterClrMapping/>
  </p:clrMapOvr>
  <p:transition spd="slow">
    <p:cut thruBlk="1"/>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0226" name="Rectangle 2"/>
          <p:cNvSpPr>
            <a:spLocks noGrp="1" noChangeArrowheads="1"/>
          </p:cNvSpPr>
          <p:nvPr>
            <p:ph type="title"/>
          </p:nvPr>
        </p:nvSpPr>
        <p:spPr/>
        <p:txBody>
          <a:bodyPr/>
          <a:lstStyle/>
          <a:p>
            <a:r>
              <a:rPr lang="en-US"/>
              <a:t>The Role of the GATT and the WTO</a:t>
            </a:r>
          </a:p>
        </p:txBody>
      </p:sp>
      <p:sp>
        <p:nvSpPr>
          <p:cNvPr id="2100227" name="Rectangle 3"/>
          <p:cNvSpPr>
            <a:spLocks noGrp="1" noChangeArrowheads="1"/>
          </p:cNvSpPr>
          <p:nvPr>
            <p:ph idx="1"/>
          </p:nvPr>
        </p:nvSpPr>
        <p:spPr/>
        <p:txBody>
          <a:bodyPr/>
          <a:lstStyle/>
          <a:p>
            <a:r>
              <a:rPr lang="en-US" dirty="0"/>
              <a:t>General Agreement on Trade and Tariffs (GATT)</a:t>
            </a:r>
          </a:p>
          <a:p>
            <a:pPr marL="568325" lvl="1" indent="-231775"/>
            <a:r>
              <a:rPr lang="en-US" dirty="0">
                <a:solidFill>
                  <a:srgbClr val="00B050"/>
                </a:solidFill>
              </a:rPr>
              <a:t>A trade agreement that promoted international trade by lowering trading barriers and tariffs.</a:t>
            </a:r>
          </a:p>
          <a:p>
            <a:r>
              <a:rPr lang="en-US" dirty="0"/>
              <a:t>World Trade Organization (WTO)</a:t>
            </a:r>
          </a:p>
          <a:p>
            <a:pPr marL="568325" lvl="1" indent="-231775"/>
            <a:r>
              <a:rPr lang="en-US" dirty="0"/>
              <a:t>Encourages adoption of nondiscriminatory and predictable trade policies.</a:t>
            </a:r>
          </a:p>
          <a:p>
            <a:pPr marL="568325" lvl="1" indent="-231775"/>
            <a:r>
              <a:rPr lang="en-US" dirty="0"/>
              <a:t>Seeks to reduce trade barriers through multilateral negotiations.</a:t>
            </a:r>
          </a:p>
          <a:p>
            <a:pPr marL="568325" lvl="1" indent="-231775"/>
            <a:r>
              <a:rPr lang="en-US" dirty="0"/>
              <a:t>Attempts to resolve trade disputes through impartial procedures</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42</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35657520"/>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00227">
                                            <p:txEl>
                                              <p:pRg st="0" end="0"/>
                                            </p:txEl>
                                          </p:spTgt>
                                        </p:tgtEl>
                                        <p:attrNameLst>
                                          <p:attrName>style.visibility</p:attrName>
                                        </p:attrNameLst>
                                      </p:cBhvr>
                                      <p:to>
                                        <p:strVal val="visible"/>
                                      </p:to>
                                    </p:set>
                                    <p:animEffect transition="in" filter="wipe(up)">
                                      <p:cBhvr>
                                        <p:cTn id="7" dur="500"/>
                                        <p:tgtEl>
                                          <p:spTgt spid="21002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00227">
                                            <p:txEl>
                                              <p:pRg st="1" end="1"/>
                                            </p:txEl>
                                          </p:spTgt>
                                        </p:tgtEl>
                                        <p:attrNameLst>
                                          <p:attrName>style.visibility</p:attrName>
                                        </p:attrNameLst>
                                      </p:cBhvr>
                                      <p:to>
                                        <p:strVal val="visible"/>
                                      </p:to>
                                    </p:set>
                                    <p:animEffect transition="in" filter="wipe(up)">
                                      <p:cBhvr>
                                        <p:cTn id="10" dur="500"/>
                                        <p:tgtEl>
                                          <p:spTgt spid="21002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00227">
                                            <p:txEl>
                                              <p:pRg st="2" end="2"/>
                                            </p:txEl>
                                          </p:spTgt>
                                        </p:tgtEl>
                                        <p:attrNameLst>
                                          <p:attrName>style.visibility</p:attrName>
                                        </p:attrNameLst>
                                      </p:cBhvr>
                                      <p:to>
                                        <p:strVal val="visible"/>
                                      </p:to>
                                    </p:set>
                                    <p:animEffect transition="in" filter="wipe(up)">
                                      <p:cBhvr>
                                        <p:cTn id="15" dur="500"/>
                                        <p:tgtEl>
                                          <p:spTgt spid="210022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00227">
                                            <p:txEl>
                                              <p:pRg st="3" end="3"/>
                                            </p:txEl>
                                          </p:spTgt>
                                        </p:tgtEl>
                                        <p:attrNameLst>
                                          <p:attrName>style.visibility</p:attrName>
                                        </p:attrNameLst>
                                      </p:cBhvr>
                                      <p:to>
                                        <p:strVal val="visible"/>
                                      </p:to>
                                    </p:set>
                                    <p:animEffect transition="in" filter="wipe(up)">
                                      <p:cBhvr>
                                        <p:cTn id="18" dur="500"/>
                                        <p:tgtEl>
                                          <p:spTgt spid="210022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100227">
                                            <p:txEl>
                                              <p:pRg st="4" end="4"/>
                                            </p:txEl>
                                          </p:spTgt>
                                        </p:tgtEl>
                                        <p:attrNameLst>
                                          <p:attrName>style.visibility</p:attrName>
                                        </p:attrNameLst>
                                      </p:cBhvr>
                                      <p:to>
                                        <p:strVal val="visible"/>
                                      </p:to>
                                    </p:set>
                                    <p:animEffect transition="in" filter="wipe(up)">
                                      <p:cBhvr>
                                        <p:cTn id="21" dur="500"/>
                                        <p:tgtEl>
                                          <p:spTgt spid="210022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100227">
                                            <p:txEl>
                                              <p:pRg st="5" end="5"/>
                                            </p:txEl>
                                          </p:spTgt>
                                        </p:tgtEl>
                                        <p:attrNameLst>
                                          <p:attrName>style.visibility</p:attrName>
                                        </p:attrNameLst>
                                      </p:cBhvr>
                                      <p:to>
                                        <p:strVal val="visible"/>
                                      </p:to>
                                    </p:set>
                                    <p:animEffect transition="in" filter="wipe(up)">
                                      <p:cBhvr>
                                        <p:cTn id="24" dur="500"/>
                                        <p:tgtEl>
                                          <p:spTgt spid="2100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2274" name="Rectangle 2"/>
          <p:cNvSpPr>
            <a:spLocks noGrp="1" noChangeArrowheads="1"/>
          </p:cNvSpPr>
          <p:nvPr>
            <p:ph type="title"/>
          </p:nvPr>
        </p:nvSpPr>
        <p:spPr/>
        <p:txBody>
          <a:bodyPr/>
          <a:lstStyle/>
          <a:p>
            <a:r>
              <a:rPr lang="en-US"/>
              <a:t>The Organization’s Culture</a:t>
            </a:r>
          </a:p>
        </p:txBody>
      </p:sp>
      <p:sp>
        <p:nvSpPr>
          <p:cNvPr id="2102275" name="Rectangle 3"/>
          <p:cNvSpPr>
            <a:spLocks noGrp="1" noChangeArrowheads="1"/>
          </p:cNvSpPr>
          <p:nvPr>
            <p:ph idx="1"/>
          </p:nvPr>
        </p:nvSpPr>
        <p:spPr/>
        <p:txBody>
          <a:bodyPr/>
          <a:lstStyle/>
          <a:p>
            <a:pPr>
              <a:spcBef>
                <a:spcPts val="1200"/>
              </a:spcBef>
            </a:pPr>
            <a:r>
              <a:rPr lang="en-US" dirty="0"/>
              <a:t>Organization Culture			</a:t>
            </a:r>
          </a:p>
          <a:p>
            <a:pPr lvl="1">
              <a:spcBef>
                <a:spcPts val="1200"/>
              </a:spcBef>
            </a:pPr>
            <a:r>
              <a:rPr lang="en-US" dirty="0"/>
              <a:t>The collection of values, beliefs, behaviors, customs, and attitudes that characterize a community of people.</a:t>
            </a:r>
          </a:p>
          <a:p>
            <a:pPr>
              <a:spcBef>
                <a:spcPts val="1200"/>
              </a:spcBef>
            </a:pPr>
            <a:r>
              <a:rPr lang="en-US" dirty="0"/>
              <a:t>The Importance of Organization Culture</a:t>
            </a:r>
          </a:p>
          <a:p>
            <a:pPr lvl="1">
              <a:spcBef>
                <a:spcPts val="1200"/>
              </a:spcBef>
            </a:pPr>
            <a:r>
              <a:rPr lang="en-US" dirty="0"/>
              <a:t>Culture </a:t>
            </a:r>
            <a:r>
              <a:rPr lang="en-US" dirty="0">
                <a:solidFill>
                  <a:srgbClr val="00B050"/>
                </a:solidFill>
              </a:rPr>
              <a:t>determines the overall “feel” of the organization</a:t>
            </a:r>
            <a:r>
              <a:rPr lang="en-US" dirty="0"/>
              <a:t>, although it may vary across different segments of the organization.</a:t>
            </a:r>
          </a:p>
          <a:p>
            <a:pPr lvl="1">
              <a:spcBef>
                <a:spcPts val="1200"/>
              </a:spcBef>
            </a:pPr>
            <a:r>
              <a:rPr lang="en-US" dirty="0"/>
              <a:t>Culture is a powerful force that can shape the organization’s overall effectiveness and long-term success.</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43</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18405079"/>
      </p:ext>
    </p:extLst>
  </p:cSld>
  <p:clrMapOvr>
    <a:masterClrMapping/>
  </p:clrMapOvr>
  <p:transition spd="slow">
    <p:cut thruBlk="1"/>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4322" name="Rectangle 2"/>
          <p:cNvSpPr>
            <a:spLocks noGrp="1" noChangeArrowheads="1"/>
          </p:cNvSpPr>
          <p:nvPr>
            <p:ph type="title"/>
          </p:nvPr>
        </p:nvSpPr>
        <p:spPr/>
        <p:txBody>
          <a:bodyPr/>
          <a:lstStyle/>
          <a:p>
            <a:r>
              <a:rPr lang="en-US"/>
              <a:t>Determinants of Organization Culture</a:t>
            </a:r>
          </a:p>
        </p:txBody>
      </p:sp>
      <p:sp>
        <p:nvSpPr>
          <p:cNvPr id="2104323" name="Rectangle 3"/>
          <p:cNvSpPr>
            <a:spLocks noGrp="1" noChangeArrowheads="1"/>
          </p:cNvSpPr>
          <p:nvPr>
            <p:ph idx="1"/>
          </p:nvPr>
        </p:nvSpPr>
        <p:spPr/>
        <p:txBody>
          <a:bodyPr/>
          <a:lstStyle/>
          <a:p>
            <a:r>
              <a:rPr lang="en-US" dirty="0"/>
              <a:t>Organization’s founder (personal values and beliefs).</a:t>
            </a:r>
          </a:p>
          <a:p>
            <a:r>
              <a:rPr lang="en-US" dirty="0"/>
              <a:t>Symbols, stories, heroes, slogans, and ceremonies that embody and personify the spirit of the organization.</a:t>
            </a:r>
          </a:p>
          <a:p>
            <a:r>
              <a:rPr lang="en-US" dirty="0"/>
              <a:t>Corporate success that strengthens the culture.</a:t>
            </a:r>
          </a:p>
          <a:p>
            <a:r>
              <a:rPr lang="en-US" dirty="0"/>
              <a:t>Shared experiences that bond organizational members together.</a:t>
            </a:r>
          </a:p>
        </p:txBody>
      </p:sp>
      <p:sp>
        <p:nvSpPr>
          <p:cNvPr id="3" name="Slide Number Placeholder 2"/>
          <p:cNvSpPr>
            <a:spLocks noGrp="1"/>
          </p:cNvSpPr>
          <p:nvPr>
            <p:ph type="sldNum" sz="quarter" idx="10"/>
          </p:nvPr>
        </p:nvSpPr>
        <p:spPr/>
        <p:txBody>
          <a:bodyPr/>
          <a:lstStyle/>
          <a:p>
            <a:r>
              <a:rPr lang="en-US" dirty="0"/>
              <a:t>2–</a:t>
            </a:r>
            <a:fld id="{8F6A9FBF-443A-4A6E-B771-7F300E2715E1}" type="slidenum">
              <a:rPr lang="en-US" smtClean="0"/>
              <a:pPr/>
              <a:t>44</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2104324" name="Picture 4" descr="pe03329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4590384"/>
            <a:ext cx="2163763" cy="167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43704"/>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4323">
                                            <p:txEl>
                                              <p:pRg st="0" end="0"/>
                                            </p:txEl>
                                          </p:spTgt>
                                        </p:tgtEl>
                                        <p:attrNameLst>
                                          <p:attrName>style.visibility</p:attrName>
                                        </p:attrNameLst>
                                      </p:cBhvr>
                                      <p:to>
                                        <p:strVal val="visible"/>
                                      </p:to>
                                    </p:set>
                                    <p:animEffect transition="in" filter="wipe(left)">
                                      <p:cBhvr>
                                        <p:cTn id="7" dur="500"/>
                                        <p:tgtEl>
                                          <p:spTgt spid="2104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4323">
                                            <p:txEl>
                                              <p:pRg st="1" end="1"/>
                                            </p:txEl>
                                          </p:spTgt>
                                        </p:tgtEl>
                                        <p:attrNameLst>
                                          <p:attrName>style.visibility</p:attrName>
                                        </p:attrNameLst>
                                      </p:cBhvr>
                                      <p:to>
                                        <p:strVal val="visible"/>
                                      </p:to>
                                    </p:set>
                                    <p:animEffect transition="in" filter="wipe(left)">
                                      <p:cBhvr>
                                        <p:cTn id="12" dur="500"/>
                                        <p:tgtEl>
                                          <p:spTgt spid="2104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4323">
                                            <p:txEl>
                                              <p:pRg st="2" end="2"/>
                                            </p:txEl>
                                          </p:spTgt>
                                        </p:tgtEl>
                                        <p:attrNameLst>
                                          <p:attrName>style.visibility</p:attrName>
                                        </p:attrNameLst>
                                      </p:cBhvr>
                                      <p:to>
                                        <p:strVal val="visible"/>
                                      </p:to>
                                    </p:set>
                                    <p:animEffect transition="in" filter="wipe(left)">
                                      <p:cBhvr>
                                        <p:cTn id="17" dur="500"/>
                                        <p:tgtEl>
                                          <p:spTgt spid="2104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4323">
                                            <p:txEl>
                                              <p:pRg st="3" end="3"/>
                                            </p:txEl>
                                          </p:spTgt>
                                        </p:tgtEl>
                                        <p:attrNameLst>
                                          <p:attrName>style.visibility</p:attrName>
                                        </p:attrNameLst>
                                      </p:cBhvr>
                                      <p:to>
                                        <p:strVal val="visible"/>
                                      </p:to>
                                    </p:set>
                                    <p:animEffect transition="in" filter="wipe(left)">
                                      <p:cBhvr>
                                        <p:cTn id="22" dur="500"/>
                                        <p:tgtEl>
                                          <p:spTgt spid="2104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4323"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6370" name="Rectangle 2"/>
          <p:cNvSpPr>
            <a:spLocks noGrp="1" noChangeArrowheads="1"/>
          </p:cNvSpPr>
          <p:nvPr>
            <p:ph type="title"/>
          </p:nvPr>
        </p:nvSpPr>
        <p:spPr/>
        <p:txBody>
          <a:bodyPr/>
          <a:lstStyle/>
          <a:p>
            <a:r>
              <a:rPr lang="en-US"/>
              <a:t>Managing Organization Culture</a:t>
            </a:r>
          </a:p>
        </p:txBody>
      </p:sp>
      <p:sp>
        <p:nvSpPr>
          <p:cNvPr id="2106371" name="Rectangle 3"/>
          <p:cNvSpPr>
            <a:spLocks noGrp="1" noChangeArrowheads="1"/>
          </p:cNvSpPr>
          <p:nvPr>
            <p:ph idx="1"/>
          </p:nvPr>
        </p:nvSpPr>
        <p:spPr/>
        <p:txBody>
          <a:bodyPr/>
          <a:lstStyle/>
          <a:p>
            <a:r>
              <a:rPr lang="en-US" dirty="0"/>
              <a:t>Understand the current culture to understand whether to maintain or change it.</a:t>
            </a:r>
          </a:p>
          <a:p>
            <a:r>
              <a:rPr lang="en-US" dirty="0"/>
              <a:t>Articulate the culture through slogans, ceremonies, and shared experiences.</a:t>
            </a:r>
          </a:p>
          <a:p>
            <a:r>
              <a:rPr lang="en-US" dirty="0"/>
              <a:t>Reward and promote people whose behaviors are consistent with desired cultural values.</a:t>
            </a:r>
          </a:p>
        </p:txBody>
      </p:sp>
      <p:sp>
        <p:nvSpPr>
          <p:cNvPr id="3" name="Slide Number Placeholder 2"/>
          <p:cNvSpPr>
            <a:spLocks noGrp="1"/>
          </p:cNvSpPr>
          <p:nvPr>
            <p:ph type="sldNum" sz="quarter" idx="10"/>
          </p:nvPr>
        </p:nvSpPr>
        <p:spPr/>
        <p:txBody>
          <a:bodyPr/>
          <a:lstStyle/>
          <a:p>
            <a:r>
              <a:rPr lang="en-US"/>
              <a:t>2–</a:t>
            </a:r>
            <a:fld id="{8F6A9FBF-443A-4A6E-B771-7F300E2715E1}" type="slidenum">
              <a:rPr lang="en-US" smtClean="0"/>
              <a:pPr/>
              <a:t>45</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2106372" name="Picture 4" descr="j01978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3925" y="4143981"/>
            <a:ext cx="5853113" cy="193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16767"/>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6371">
                                            <p:txEl>
                                              <p:pRg st="0" end="0"/>
                                            </p:txEl>
                                          </p:spTgt>
                                        </p:tgtEl>
                                        <p:attrNameLst>
                                          <p:attrName>style.visibility</p:attrName>
                                        </p:attrNameLst>
                                      </p:cBhvr>
                                      <p:to>
                                        <p:strVal val="visible"/>
                                      </p:to>
                                    </p:set>
                                    <p:animEffect transition="in" filter="wipe(left)">
                                      <p:cBhvr>
                                        <p:cTn id="7" dur="500"/>
                                        <p:tgtEl>
                                          <p:spTgt spid="2106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6371">
                                            <p:txEl>
                                              <p:pRg st="1" end="1"/>
                                            </p:txEl>
                                          </p:spTgt>
                                        </p:tgtEl>
                                        <p:attrNameLst>
                                          <p:attrName>style.visibility</p:attrName>
                                        </p:attrNameLst>
                                      </p:cBhvr>
                                      <p:to>
                                        <p:strVal val="visible"/>
                                      </p:to>
                                    </p:set>
                                    <p:animEffect transition="in" filter="wipe(left)">
                                      <p:cBhvr>
                                        <p:cTn id="12" dur="500"/>
                                        <p:tgtEl>
                                          <p:spTgt spid="2106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6371">
                                            <p:txEl>
                                              <p:pRg st="2" end="2"/>
                                            </p:txEl>
                                          </p:spTgt>
                                        </p:tgtEl>
                                        <p:attrNameLst>
                                          <p:attrName>style.visibility</p:attrName>
                                        </p:attrNameLst>
                                      </p:cBhvr>
                                      <p:to>
                                        <p:strVal val="visible"/>
                                      </p:to>
                                    </p:set>
                                    <p:animEffect transition="in" filter="wipe(left)">
                                      <p:cBhvr>
                                        <p:cTn id="17" dur="500"/>
                                        <p:tgtEl>
                                          <p:spTgt spid="2106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6371"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8418" name="Rectangle 2"/>
          <p:cNvSpPr>
            <a:spLocks noGrp="1" noChangeArrowheads="1"/>
          </p:cNvSpPr>
          <p:nvPr>
            <p:ph type="title"/>
          </p:nvPr>
        </p:nvSpPr>
        <p:spPr/>
        <p:txBody>
          <a:bodyPr/>
          <a:lstStyle/>
          <a:p>
            <a:r>
              <a:rPr lang="en-US"/>
              <a:t>Changing Organization Culture</a:t>
            </a:r>
          </a:p>
        </p:txBody>
      </p:sp>
      <p:sp>
        <p:nvSpPr>
          <p:cNvPr id="2108419" name="Rectangle 3"/>
          <p:cNvSpPr>
            <a:spLocks noGrp="1" noChangeArrowheads="1"/>
          </p:cNvSpPr>
          <p:nvPr>
            <p:ph idx="1"/>
          </p:nvPr>
        </p:nvSpPr>
        <p:spPr>
          <a:xfrm>
            <a:off x="533399" y="1219200"/>
            <a:ext cx="5867381" cy="4876800"/>
          </a:xfrm>
        </p:spPr>
        <p:txBody>
          <a:bodyPr/>
          <a:lstStyle/>
          <a:p>
            <a:pPr>
              <a:spcBef>
                <a:spcPts val="1200"/>
              </a:spcBef>
            </a:pPr>
            <a:r>
              <a:rPr lang="en-US" dirty="0">
                <a:solidFill>
                  <a:srgbClr val="00B050"/>
                </a:solidFill>
              </a:rPr>
              <a:t>Develop a clear idea of what kind of culture you want to create.</a:t>
            </a:r>
          </a:p>
          <a:p>
            <a:pPr>
              <a:spcBef>
                <a:spcPts val="1200"/>
              </a:spcBef>
            </a:pPr>
            <a:r>
              <a:rPr lang="en-US" dirty="0">
                <a:solidFill>
                  <a:srgbClr val="00B050"/>
                </a:solidFill>
              </a:rPr>
              <a:t>Bring in outsiders to important managerial positions.</a:t>
            </a:r>
          </a:p>
          <a:p>
            <a:pPr>
              <a:spcBef>
                <a:spcPts val="1200"/>
              </a:spcBef>
            </a:pPr>
            <a:r>
              <a:rPr lang="en-US" dirty="0"/>
              <a:t>Adopt new slogans, stories, ceremonies, and purposely </a:t>
            </a:r>
            <a:br>
              <a:rPr lang="en-US" dirty="0"/>
            </a:br>
            <a:r>
              <a:rPr lang="en-US" dirty="0"/>
              <a:t>break with tradition.</a:t>
            </a:r>
          </a:p>
        </p:txBody>
      </p:sp>
      <p:sp>
        <p:nvSpPr>
          <p:cNvPr id="3" name="Slide Number Placeholder 2"/>
          <p:cNvSpPr>
            <a:spLocks noGrp="1"/>
          </p:cNvSpPr>
          <p:nvPr>
            <p:ph type="sldNum" sz="quarter" idx="10"/>
          </p:nvPr>
        </p:nvSpPr>
        <p:spPr/>
        <p:txBody>
          <a:bodyPr/>
          <a:lstStyle/>
          <a:p>
            <a:r>
              <a:rPr lang="en-US"/>
              <a:t>2–</a:t>
            </a:r>
            <a:fld id="{8F6A9FBF-443A-4A6E-B771-7F300E2715E1}" type="slidenum">
              <a:rPr lang="en-US" smtClean="0"/>
              <a:pPr/>
              <a:t>46</a:t>
            </a:fld>
            <a:endParaRPr lang="en-US" dirty="0"/>
          </a:p>
        </p:txBody>
      </p:sp>
      <p:sp>
        <p:nvSpPr>
          <p:cNvPr id="2" name="Footer Placeholder 1"/>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2108420" name="Picture 4" descr="j014967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7299" y="1798613"/>
            <a:ext cx="2933700" cy="391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320925"/>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8419">
                                            <p:txEl>
                                              <p:pRg st="0" end="0"/>
                                            </p:txEl>
                                          </p:spTgt>
                                        </p:tgtEl>
                                        <p:attrNameLst>
                                          <p:attrName>style.visibility</p:attrName>
                                        </p:attrNameLst>
                                      </p:cBhvr>
                                      <p:to>
                                        <p:strVal val="visible"/>
                                      </p:to>
                                    </p:set>
                                    <p:animEffect transition="in" filter="wipe(left)">
                                      <p:cBhvr>
                                        <p:cTn id="7" dur="500"/>
                                        <p:tgtEl>
                                          <p:spTgt spid="210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8419">
                                            <p:txEl>
                                              <p:pRg st="1" end="1"/>
                                            </p:txEl>
                                          </p:spTgt>
                                        </p:tgtEl>
                                        <p:attrNameLst>
                                          <p:attrName>style.visibility</p:attrName>
                                        </p:attrNameLst>
                                      </p:cBhvr>
                                      <p:to>
                                        <p:strVal val="visible"/>
                                      </p:to>
                                    </p:set>
                                    <p:animEffect transition="in" filter="wipe(left)">
                                      <p:cBhvr>
                                        <p:cTn id="12" dur="500"/>
                                        <p:tgtEl>
                                          <p:spTgt spid="210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8419">
                                            <p:txEl>
                                              <p:pRg st="2" end="2"/>
                                            </p:txEl>
                                          </p:spTgt>
                                        </p:tgtEl>
                                        <p:attrNameLst>
                                          <p:attrName>style.visibility</p:attrName>
                                        </p:attrNameLst>
                                      </p:cBhvr>
                                      <p:to>
                                        <p:strVal val="visible"/>
                                      </p:to>
                                    </p:set>
                                    <p:animEffect transition="in" filter="wipe(left)">
                                      <p:cBhvr>
                                        <p:cTn id="17" dur="500"/>
                                        <p:tgtEl>
                                          <p:spTgt spid="2108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841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2B13-EC40-FCC5-7BB6-93B6A3AD75C1}"/>
              </a:ext>
            </a:extLst>
          </p:cNvPr>
          <p:cNvSpPr>
            <a:spLocks noGrp="1"/>
          </p:cNvSpPr>
          <p:nvPr>
            <p:ph type="title"/>
          </p:nvPr>
        </p:nvSpPr>
        <p:spPr>
          <a:xfrm>
            <a:off x="533400" y="552306"/>
            <a:ext cx="8077200" cy="603242"/>
          </a:xfrm>
        </p:spPr>
        <p:txBody>
          <a:bodyPr/>
          <a:lstStyle/>
          <a:p>
            <a:r>
              <a:rPr lang="en-US" dirty="0"/>
              <a:t>Environment </a:t>
            </a:r>
          </a:p>
        </p:txBody>
      </p:sp>
      <p:sp>
        <p:nvSpPr>
          <p:cNvPr id="3" name="Content Placeholder 2">
            <a:extLst>
              <a:ext uri="{FF2B5EF4-FFF2-40B4-BE49-F238E27FC236}">
                <a16:creationId xmlns:a16="http://schemas.microsoft.com/office/drawing/2014/main" id="{00F46399-7A68-9C8C-71F6-00DE9350844C}"/>
              </a:ext>
            </a:extLst>
          </p:cNvPr>
          <p:cNvSpPr>
            <a:spLocks noGrp="1"/>
          </p:cNvSpPr>
          <p:nvPr>
            <p:ph idx="1"/>
          </p:nvPr>
        </p:nvSpPr>
        <p:spPr/>
        <p:txBody>
          <a:bodyPr/>
          <a:lstStyle/>
          <a:p>
            <a:r>
              <a:rPr lang="en-US" dirty="0"/>
              <a:t>It is useful to break the concept of the </a:t>
            </a:r>
            <a:r>
              <a:rPr lang="en-US" dirty="0">
                <a:solidFill>
                  <a:srgbClr val="00B050"/>
                </a:solidFill>
              </a:rPr>
              <a:t>competitive environment </a:t>
            </a:r>
            <a:r>
              <a:rPr lang="en-US" dirty="0"/>
              <a:t>for a business down into </a:t>
            </a:r>
            <a:r>
              <a:rPr lang="en-US" b="1" dirty="0">
                <a:solidFill>
                  <a:schemeClr val="tx1"/>
                </a:solidFill>
              </a:rPr>
              <a:t>two components: the general environment and its industry.</a:t>
            </a:r>
          </a:p>
          <a:p>
            <a:r>
              <a:rPr lang="en-US" sz="2400" b="1" dirty="0">
                <a:solidFill>
                  <a:schemeClr val="tx1"/>
                </a:solidFill>
              </a:rPr>
              <a:t>The </a:t>
            </a:r>
            <a:r>
              <a:rPr lang="en-US" sz="2400" b="1" dirty="0">
                <a:solidFill>
                  <a:srgbClr val="00B050"/>
                </a:solidFill>
              </a:rPr>
              <a:t>general environment</a:t>
            </a:r>
            <a:r>
              <a:rPr lang="en-US" sz="2400" b="1" dirty="0">
                <a:solidFill>
                  <a:schemeClr val="tx1"/>
                </a:solidFill>
              </a:rPr>
              <a:t>, includes overall trends and events in society such as social trends, technological trends, demographics, and economic conditions. </a:t>
            </a:r>
          </a:p>
          <a:p>
            <a:r>
              <a:rPr lang="en-US" sz="2400" b="1" dirty="0">
                <a:solidFill>
                  <a:srgbClr val="00B050"/>
                </a:solidFill>
              </a:rPr>
              <a:t>The industry, or competitive environment</a:t>
            </a:r>
            <a:r>
              <a:rPr lang="en-US" sz="2400" b="1" dirty="0">
                <a:solidFill>
                  <a:schemeClr val="tx1"/>
                </a:solidFill>
              </a:rPr>
              <a:t>, consists of multiple organizations that collectively compete with one another by providing similar goods, services, or both.</a:t>
            </a:r>
          </a:p>
        </p:txBody>
      </p:sp>
      <p:sp>
        <p:nvSpPr>
          <p:cNvPr id="4" name="Slide Number Placeholder 3">
            <a:extLst>
              <a:ext uri="{FF2B5EF4-FFF2-40B4-BE49-F238E27FC236}">
                <a16:creationId xmlns:a16="http://schemas.microsoft.com/office/drawing/2014/main" id="{6E44A99B-5E26-91BE-BEAC-AA242C3DFB45}"/>
              </a:ext>
            </a:extLst>
          </p:cNvPr>
          <p:cNvSpPr>
            <a:spLocks noGrp="1"/>
          </p:cNvSpPr>
          <p:nvPr>
            <p:ph type="sldNum" sz="quarter" idx="10"/>
          </p:nvPr>
        </p:nvSpPr>
        <p:spPr/>
        <p:txBody>
          <a:bodyPr/>
          <a:lstStyle/>
          <a:p>
            <a:r>
              <a:rPr lang="en-US"/>
              <a:t>2–</a:t>
            </a:r>
            <a:fld id="{8F6A9FBF-443A-4A6E-B771-7F300E2715E1}" type="slidenum">
              <a:rPr lang="en-US" smtClean="0"/>
              <a:pPr/>
              <a:t>5</a:t>
            </a:fld>
            <a:endParaRPr lang="en-US" dirty="0"/>
          </a:p>
        </p:txBody>
      </p:sp>
    </p:spTree>
    <p:extLst>
      <p:ext uri="{BB962C8B-B14F-4D97-AF65-F5344CB8AC3E}">
        <p14:creationId xmlns:p14="http://schemas.microsoft.com/office/powerpoint/2010/main" val="1619999185"/>
      </p:ext>
    </p:extLst>
  </p:cSld>
  <p:clrMapOvr>
    <a:masterClrMapping/>
  </p:clrMapOvr>
  <p:transition spd="slow">
    <p:cut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9993-67D4-333F-6F35-BE33CE60A256}"/>
              </a:ext>
            </a:extLst>
          </p:cNvPr>
          <p:cNvSpPr>
            <a:spLocks noGrp="1"/>
          </p:cNvSpPr>
          <p:nvPr>
            <p:ph type="title"/>
          </p:nvPr>
        </p:nvSpPr>
        <p:spPr>
          <a:xfrm>
            <a:off x="533400" y="552306"/>
            <a:ext cx="8077200" cy="603242"/>
          </a:xfrm>
        </p:spPr>
        <p:txBody>
          <a:bodyPr/>
          <a:lstStyle/>
          <a:p>
            <a:r>
              <a:rPr lang="en-US" dirty="0"/>
              <a:t>Environment </a:t>
            </a:r>
          </a:p>
        </p:txBody>
      </p:sp>
      <p:sp>
        <p:nvSpPr>
          <p:cNvPr id="3" name="Content Placeholder 2">
            <a:extLst>
              <a:ext uri="{FF2B5EF4-FFF2-40B4-BE49-F238E27FC236}">
                <a16:creationId xmlns:a16="http://schemas.microsoft.com/office/drawing/2014/main" id="{2C49B207-9406-1794-61A3-2DF631B21D1E}"/>
              </a:ext>
            </a:extLst>
          </p:cNvPr>
          <p:cNvSpPr>
            <a:spLocks noGrp="1"/>
          </p:cNvSpPr>
          <p:nvPr>
            <p:ph idx="1"/>
          </p:nvPr>
        </p:nvSpPr>
        <p:spPr/>
        <p:txBody>
          <a:bodyPr/>
          <a:lstStyle/>
          <a:p>
            <a:r>
              <a:rPr lang="en-US" dirty="0"/>
              <a:t>Every action that an organization takes, such as </a:t>
            </a:r>
            <a:r>
              <a:rPr lang="en-US" dirty="0">
                <a:solidFill>
                  <a:srgbClr val="00B050"/>
                </a:solidFill>
              </a:rPr>
              <a:t>raising its prices </a:t>
            </a:r>
            <a:r>
              <a:rPr lang="en-US" dirty="0"/>
              <a:t>or launching an advertising campaign, creates some degree of change in the world around it. </a:t>
            </a:r>
          </a:p>
          <a:p>
            <a:r>
              <a:rPr lang="en-US" dirty="0"/>
              <a:t>Most organizations are limited to influencing their industry.</a:t>
            </a:r>
          </a:p>
        </p:txBody>
      </p:sp>
      <p:sp>
        <p:nvSpPr>
          <p:cNvPr id="4" name="Slide Number Placeholder 3">
            <a:extLst>
              <a:ext uri="{FF2B5EF4-FFF2-40B4-BE49-F238E27FC236}">
                <a16:creationId xmlns:a16="http://schemas.microsoft.com/office/drawing/2014/main" id="{6E213E56-3FF7-59D9-9DBE-45EE0DF8A839}"/>
              </a:ext>
            </a:extLst>
          </p:cNvPr>
          <p:cNvSpPr>
            <a:spLocks noGrp="1"/>
          </p:cNvSpPr>
          <p:nvPr>
            <p:ph type="sldNum" sz="quarter" idx="10"/>
          </p:nvPr>
        </p:nvSpPr>
        <p:spPr/>
        <p:txBody>
          <a:bodyPr/>
          <a:lstStyle/>
          <a:p>
            <a:r>
              <a:rPr lang="en-US"/>
              <a:t>2–</a:t>
            </a:r>
            <a:fld id="{8F6A9FBF-443A-4A6E-B771-7F300E2715E1}" type="slidenum">
              <a:rPr lang="en-US" smtClean="0"/>
              <a:pPr/>
              <a:t>6</a:t>
            </a:fld>
            <a:endParaRPr lang="en-US" dirty="0"/>
          </a:p>
        </p:txBody>
      </p:sp>
      <p:sp>
        <p:nvSpPr>
          <p:cNvPr id="5" name="Footer Placeholder 4">
            <a:extLst>
              <a:ext uri="{FF2B5EF4-FFF2-40B4-BE49-F238E27FC236}">
                <a16:creationId xmlns:a16="http://schemas.microsoft.com/office/drawing/2014/main" id="{EB907EC8-0064-963C-64D6-DF6DA9AE88B3}"/>
              </a:ext>
            </a:extLst>
          </p:cNvPr>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45092484"/>
      </p:ext>
    </p:extLst>
  </p:cSld>
  <p:clrMapOvr>
    <a:masterClrMapping/>
  </p:clrMapOvr>
  <p:transition spd="slow">
    <p:cut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CB8-C284-046F-50AF-D7A6ABE3CE48}"/>
              </a:ext>
            </a:extLst>
          </p:cNvPr>
          <p:cNvSpPr>
            <a:spLocks noGrp="1"/>
          </p:cNvSpPr>
          <p:nvPr>
            <p:ph type="title"/>
          </p:nvPr>
        </p:nvSpPr>
        <p:spPr>
          <a:xfrm>
            <a:off x="533400" y="552306"/>
            <a:ext cx="8077200" cy="603242"/>
          </a:xfrm>
        </p:spPr>
        <p:txBody>
          <a:bodyPr/>
          <a:lstStyle/>
          <a:p>
            <a:r>
              <a:rPr lang="en-US" dirty="0"/>
              <a:t>“no man is an island.” </a:t>
            </a:r>
          </a:p>
        </p:txBody>
      </p:sp>
      <p:sp>
        <p:nvSpPr>
          <p:cNvPr id="3" name="Content Placeholder 2">
            <a:extLst>
              <a:ext uri="{FF2B5EF4-FFF2-40B4-BE49-F238E27FC236}">
                <a16:creationId xmlns:a16="http://schemas.microsoft.com/office/drawing/2014/main" id="{BED71595-E25E-EAE2-10C1-961CEEFD85A8}"/>
              </a:ext>
            </a:extLst>
          </p:cNvPr>
          <p:cNvSpPr>
            <a:spLocks noGrp="1"/>
          </p:cNvSpPr>
          <p:nvPr>
            <p:ph idx="1"/>
          </p:nvPr>
        </p:nvSpPr>
        <p:spPr/>
        <p:txBody>
          <a:bodyPr/>
          <a:lstStyle/>
          <a:p>
            <a:r>
              <a:rPr lang="en-US" dirty="0"/>
              <a:t>Similarly, it is accurate to say that no organization is self-sufficient. </a:t>
            </a:r>
          </a:p>
          <a:p>
            <a:r>
              <a:rPr lang="en-US" dirty="0"/>
              <a:t>As the human body must consume oxygen, food, and water, an organization needs to take in resources such as labor, money, and raw materials from outside its boundaries.</a:t>
            </a:r>
          </a:p>
          <a:p>
            <a:r>
              <a:rPr lang="en-US" b="0" i="0" dirty="0">
                <a:solidFill>
                  <a:srgbClr val="FF9900"/>
                </a:solidFill>
                <a:effectLst/>
                <a:latin typeface="Lora" pitchFamily="2" charset="0"/>
              </a:rPr>
              <a:t>An organization cannot survive without the support of its environment.</a:t>
            </a:r>
            <a:endParaRPr lang="en-US" dirty="0">
              <a:solidFill>
                <a:srgbClr val="FF9900"/>
              </a:solidFill>
            </a:endParaRPr>
          </a:p>
        </p:txBody>
      </p:sp>
      <p:sp>
        <p:nvSpPr>
          <p:cNvPr id="4" name="Slide Number Placeholder 3">
            <a:extLst>
              <a:ext uri="{FF2B5EF4-FFF2-40B4-BE49-F238E27FC236}">
                <a16:creationId xmlns:a16="http://schemas.microsoft.com/office/drawing/2014/main" id="{15C22A78-C771-61B3-CCED-3601C8458147}"/>
              </a:ext>
            </a:extLst>
          </p:cNvPr>
          <p:cNvSpPr>
            <a:spLocks noGrp="1"/>
          </p:cNvSpPr>
          <p:nvPr>
            <p:ph type="sldNum" sz="quarter" idx="10"/>
          </p:nvPr>
        </p:nvSpPr>
        <p:spPr/>
        <p:txBody>
          <a:bodyPr/>
          <a:lstStyle/>
          <a:p>
            <a:r>
              <a:rPr lang="en-US"/>
              <a:t>2–</a:t>
            </a:r>
            <a:fld id="{8F6A9FBF-443A-4A6E-B771-7F300E2715E1}" type="slidenum">
              <a:rPr lang="en-US" smtClean="0"/>
              <a:pPr/>
              <a:t>7</a:t>
            </a:fld>
            <a:endParaRPr lang="en-US" dirty="0"/>
          </a:p>
        </p:txBody>
      </p:sp>
      <p:sp>
        <p:nvSpPr>
          <p:cNvPr id="5" name="Footer Placeholder 4">
            <a:extLst>
              <a:ext uri="{FF2B5EF4-FFF2-40B4-BE49-F238E27FC236}">
                <a16:creationId xmlns:a16="http://schemas.microsoft.com/office/drawing/2014/main" id="{D5CA0637-F2E0-3B90-A389-BD19FD2DF76B}"/>
              </a:ext>
            </a:extLst>
          </p:cNvPr>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10812012"/>
      </p:ext>
    </p:extLst>
  </p:cSld>
  <p:clrMapOvr>
    <a:masterClrMapping/>
  </p:clrMapOvr>
  <p:transition spd="slow">
    <p:cut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3AEF-A651-0754-26E0-18729479813C}"/>
              </a:ext>
            </a:extLst>
          </p:cNvPr>
          <p:cNvSpPr>
            <a:spLocks noGrp="1"/>
          </p:cNvSpPr>
          <p:nvPr>
            <p:ph type="title"/>
          </p:nvPr>
        </p:nvSpPr>
        <p:spPr>
          <a:xfrm>
            <a:off x="533400" y="552306"/>
            <a:ext cx="8077200" cy="603242"/>
          </a:xfrm>
        </p:spPr>
        <p:txBody>
          <a:bodyPr/>
          <a:lstStyle/>
          <a:p>
            <a:r>
              <a:rPr lang="en-US" dirty="0"/>
              <a:t>No man is an Island</a:t>
            </a:r>
          </a:p>
        </p:txBody>
      </p:sp>
      <p:sp>
        <p:nvSpPr>
          <p:cNvPr id="3" name="Content Placeholder 2">
            <a:extLst>
              <a:ext uri="{FF2B5EF4-FFF2-40B4-BE49-F238E27FC236}">
                <a16:creationId xmlns:a16="http://schemas.microsoft.com/office/drawing/2014/main" id="{F00F56D7-C456-3504-5989-FC884207D84B}"/>
              </a:ext>
            </a:extLst>
          </p:cNvPr>
          <p:cNvSpPr>
            <a:spLocks noGrp="1"/>
          </p:cNvSpPr>
          <p:nvPr>
            <p:ph idx="1"/>
          </p:nvPr>
        </p:nvSpPr>
        <p:spPr/>
        <p:txBody>
          <a:bodyPr/>
          <a:lstStyle/>
          <a:p>
            <a:r>
              <a:rPr lang="en-US" dirty="0"/>
              <a:t>Second, the environment is a source of opportunities and threats for an organization.</a:t>
            </a:r>
          </a:p>
          <a:p>
            <a:r>
              <a:rPr lang="en-US" dirty="0"/>
              <a:t>Covid was a prime example</a:t>
            </a:r>
          </a:p>
          <a:p>
            <a:r>
              <a:rPr lang="en-US" b="0" i="0" dirty="0">
                <a:solidFill>
                  <a:srgbClr val="373D3F"/>
                </a:solidFill>
                <a:effectLst/>
                <a:latin typeface="Lora" pitchFamily="2" charset="0"/>
              </a:rPr>
              <a:t>Third, the environment shapes the various strategic decisions that executives make as they attempt to lead their organizations to success. </a:t>
            </a:r>
            <a:endParaRPr lang="en-US" dirty="0"/>
          </a:p>
        </p:txBody>
      </p:sp>
      <p:sp>
        <p:nvSpPr>
          <p:cNvPr id="4" name="Slide Number Placeholder 3">
            <a:extLst>
              <a:ext uri="{FF2B5EF4-FFF2-40B4-BE49-F238E27FC236}">
                <a16:creationId xmlns:a16="http://schemas.microsoft.com/office/drawing/2014/main" id="{99CF7C28-F4D9-80C7-1F54-5F29F0CD0A2A}"/>
              </a:ext>
            </a:extLst>
          </p:cNvPr>
          <p:cNvSpPr>
            <a:spLocks noGrp="1"/>
          </p:cNvSpPr>
          <p:nvPr>
            <p:ph type="sldNum" sz="quarter" idx="10"/>
          </p:nvPr>
        </p:nvSpPr>
        <p:spPr/>
        <p:txBody>
          <a:bodyPr/>
          <a:lstStyle/>
          <a:p>
            <a:r>
              <a:rPr lang="en-US"/>
              <a:t>2–</a:t>
            </a:r>
            <a:fld id="{8F6A9FBF-443A-4A6E-B771-7F300E2715E1}" type="slidenum">
              <a:rPr lang="en-US" smtClean="0"/>
              <a:pPr/>
              <a:t>8</a:t>
            </a:fld>
            <a:endParaRPr lang="en-US" dirty="0"/>
          </a:p>
        </p:txBody>
      </p:sp>
      <p:sp>
        <p:nvSpPr>
          <p:cNvPr id="5" name="Footer Placeholder 4">
            <a:extLst>
              <a:ext uri="{FF2B5EF4-FFF2-40B4-BE49-F238E27FC236}">
                <a16:creationId xmlns:a16="http://schemas.microsoft.com/office/drawing/2014/main" id="{FD4C33F3-2799-B3CF-0502-B5BF5875D68C}"/>
              </a:ext>
            </a:extLst>
          </p:cNvPr>
          <p:cNvSpPr>
            <a:spLocks noGrp="1"/>
          </p:cNvSpPr>
          <p:nvPr>
            <p:ph type="ftr" sz="quarter" idx="11"/>
          </p:nvPr>
        </p:nvSpPr>
        <p:spPr/>
        <p:txBody>
          <a:bodyPr/>
          <a:lstStyle/>
          <a:p>
            <a:r>
              <a:rPr lang="en-US"/>
              <a:t>© 2014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66775413"/>
      </p:ext>
    </p:extLst>
  </p:cSld>
  <p:clrMapOvr>
    <a:masterClrMapping/>
  </p:clrMapOvr>
  <p:transition spd="slow">
    <p:cut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67CF-4DAC-A2A1-56F1-A447BFEC350C}"/>
              </a:ext>
            </a:extLst>
          </p:cNvPr>
          <p:cNvSpPr>
            <a:spLocks noGrp="1"/>
          </p:cNvSpPr>
          <p:nvPr>
            <p:ph type="title"/>
          </p:nvPr>
        </p:nvSpPr>
        <p:spPr>
          <a:xfrm>
            <a:off x="533400" y="552306"/>
            <a:ext cx="8077200" cy="603242"/>
          </a:xfrm>
        </p:spPr>
        <p:txBody>
          <a:bodyPr/>
          <a:lstStyle/>
          <a:p>
            <a:r>
              <a:rPr lang="en-US" dirty="0"/>
              <a:t>Example.</a:t>
            </a:r>
          </a:p>
        </p:txBody>
      </p:sp>
      <p:sp>
        <p:nvSpPr>
          <p:cNvPr id="3" name="Content Placeholder 2">
            <a:extLst>
              <a:ext uri="{FF2B5EF4-FFF2-40B4-BE49-F238E27FC236}">
                <a16:creationId xmlns:a16="http://schemas.microsoft.com/office/drawing/2014/main" id="{F15920BA-27E9-184B-F7F0-DB4DCDF1985B}"/>
              </a:ext>
            </a:extLst>
          </p:cNvPr>
          <p:cNvSpPr>
            <a:spLocks noGrp="1"/>
          </p:cNvSpPr>
          <p:nvPr>
            <p:ph idx="1"/>
          </p:nvPr>
        </p:nvSpPr>
        <p:spPr/>
        <p:txBody>
          <a:bodyPr/>
          <a:lstStyle/>
          <a:p>
            <a:r>
              <a:rPr lang="en-US" b="0" i="0" dirty="0">
                <a:solidFill>
                  <a:srgbClr val="373D3F"/>
                </a:solidFill>
                <a:effectLst/>
                <a:latin typeface="Lora" pitchFamily="2" charset="0"/>
              </a:rPr>
              <a:t>A firm that sets a goal of increasing annual sales by 50% might struggle to achieve this goal during an economic recession or if several new competitors enter its market. </a:t>
            </a:r>
          </a:p>
          <a:p>
            <a:r>
              <a:rPr lang="en-US" b="0" i="0" dirty="0">
                <a:solidFill>
                  <a:srgbClr val="373D3F"/>
                </a:solidFill>
                <a:effectLst/>
                <a:latin typeface="Lora" pitchFamily="2" charset="0"/>
              </a:rPr>
              <a:t>Environmental conditions also need to be taken into account when examining whether to start doing business in a new country, acquire another company, or launch an innovative product, to name just a few.</a:t>
            </a:r>
            <a:endParaRPr lang="en-US" dirty="0"/>
          </a:p>
        </p:txBody>
      </p:sp>
      <p:sp>
        <p:nvSpPr>
          <p:cNvPr id="4" name="Slide Number Placeholder 3">
            <a:extLst>
              <a:ext uri="{FF2B5EF4-FFF2-40B4-BE49-F238E27FC236}">
                <a16:creationId xmlns:a16="http://schemas.microsoft.com/office/drawing/2014/main" id="{8889DE15-7816-A28D-52B4-B8C26146C1B6}"/>
              </a:ext>
            </a:extLst>
          </p:cNvPr>
          <p:cNvSpPr>
            <a:spLocks noGrp="1"/>
          </p:cNvSpPr>
          <p:nvPr>
            <p:ph type="sldNum" sz="quarter" idx="10"/>
          </p:nvPr>
        </p:nvSpPr>
        <p:spPr/>
        <p:txBody>
          <a:bodyPr/>
          <a:lstStyle/>
          <a:p>
            <a:r>
              <a:rPr lang="en-US"/>
              <a:t>2–</a:t>
            </a:r>
            <a:fld id="{8F6A9FBF-443A-4A6E-B771-7F300E2715E1}" type="slidenum">
              <a:rPr lang="en-US" smtClean="0"/>
              <a:pPr/>
              <a:t>9</a:t>
            </a:fld>
            <a:endParaRPr lang="en-US" dirty="0"/>
          </a:p>
        </p:txBody>
      </p:sp>
    </p:spTree>
    <p:extLst>
      <p:ext uri="{BB962C8B-B14F-4D97-AF65-F5344CB8AC3E}">
        <p14:creationId xmlns:p14="http://schemas.microsoft.com/office/powerpoint/2010/main" val="815505367"/>
      </p:ext>
    </p:extLst>
  </p:cSld>
  <p:clrMapOvr>
    <a:masterClrMapping/>
  </p:clrMapOvr>
  <p:transition spd="slow">
    <p:cut thruBlk="1"/>
  </p:transition>
</p:sld>
</file>

<file path=ppt/theme/theme1.xml><?xml version="1.0" encoding="utf-8"?>
<a:theme xmlns:a="http://schemas.openxmlformats.org/drawingml/2006/main" name="Fundamentals of Management 7e">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Griffin and Moorhead 10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Griffin and Moorhead 10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 and Moorhead 10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 and Moorhead 10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 and Moorhead 10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 and Moorhead 10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 and Moorhead 10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 and Moorhead 10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13479</TotalTime>
  <Words>4359</Words>
  <Application>Microsoft Office PowerPoint</Application>
  <PresentationFormat>On-screen Show (4:3)</PresentationFormat>
  <Paragraphs>464</Paragraphs>
  <Slides>46</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Lora</vt:lpstr>
      <vt:lpstr>Tahoma</vt:lpstr>
      <vt:lpstr>Times New Roman</vt:lpstr>
      <vt:lpstr>Fundamentals of Management 7e</vt:lpstr>
      <vt:lpstr>PowerPoint Presentation</vt:lpstr>
      <vt:lpstr>PowerPoint Presentation</vt:lpstr>
      <vt:lpstr>Environment </vt:lpstr>
      <vt:lpstr>Environment.</vt:lpstr>
      <vt:lpstr>Environment </vt:lpstr>
      <vt:lpstr>Environment </vt:lpstr>
      <vt:lpstr>“no man is an island.” </vt:lpstr>
      <vt:lpstr>No man is an Island</vt:lpstr>
      <vt:lpstr>Example.</vt:lpstr>
      <vt:lpstr>The Organization’s Environments</vt:lpstr>
      <vt:lpstr>The Organization and Its Environments</vt:lpstr>
      <vt:lpstr>The External Environment</vt:lpstr>
      <vt:lpstr>The External Environment (cont’d)</vt:lpstr>
      <vt:lpstr>FIGURE 2.1</vt:lpstr>
      <vt:lpstr>The Internal Environment</vt:lpstr>
      <vt:lpstr>How Organizations and Environments Interact</vt:lpstr>
      <vt:lpstr>Individual Ethics In Organizations</vt:lpstr>
      <vt:lpstr>Determinants of Individual Ethics</vt:lpstr>
      <vt:lpstr>Managerial Ethics</vt:lpstr>
      <vt:lpstr>Fostering Ethical Organization Behavior</vt:lpstr>
      <vt:lpstr>Ethics in Organizations</vt:lpstr>
      <vt:lpstr>Emerging Ethical Issues</vt:lpstr>
      <vt:lpstr>A Guide for Ethical Decision Making</vt:lpstr>
      <vt:lpstr>Social Responsibility</vt:lpstr>
      <vt:lpstr>Social Responsibility in Organizations</vt:lpstr>
      <vt:lpstr>FIGURE 2.2</vt:lpstr>
      <vt:lpstr>Approaches to Social Responsibility</vt:lpstr>
      <vt:lpstr>How Business and Government Influence Each Other</vt:lpstr>
      <vt:lpstr>Managing Social Responsibility</vt:lpstr>
      <vt:lpstr>Managing Social Responsibility: Formal Organizational Dimensions</vt:lpstr>
      <vt:lpstr>Managing Social Responsibility: Informal Organizational Dimensions</vt:lpstr>
      <vt:lpstr>Trends in International Business</vt:lpstr>
      <vt:lpstr>International Business Activity</vt:lpstr>
      <vt:lpstr>Levels of International Business Activity</vt:lpstr>
      <vt:lpstr>Levels of International Business… (cont’d)</vt:lpstr>
      <vt:lpstr>PowerPoint Presentation</vt:lpstr>
      <vt:lpstr>Forms of International Business Activity</vt:lpstr>
      <vt:lpstr>The Context of International Management</vt:lpstr>
      <vt:lpstr>The Cultural Environment</vt:lpstr>
      <vt:lpstr>Controls on International Trade</vt:lpstr>
      <vt:lpstr>The Structure of the Global Economy</vt:lpstr>
      <vt:lpstr>The Role of the GATT and the WTO</vt:lpstr>
      <vt:lpstr>The Organization’s Culture</vt:lpstr>
      <vt:lpstr>Determinants of Organization Culture</vt:lpstr>
      <vt:lpstr>Managing Organization Culture</vt:lpstr>
      <vt:lpstr>Changing Organization Culture</vt:lpstr>
    </vt:vector>
  </TitlesOfParts>
  <Manager>Julia Chase</Manager>
  <Company>Cengage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Management 7e</dc:title>
  <dc:subject>Chapter 2</dc:subject>
  <dc:creator>Charlie Cook;ccook@uwa.edu</dc:creator>
  <cp:lastModifiedBy>Ashfaq Ahmad</cp:lastModifiedBy>
  <cp:revision>549</cp:revision>
  <dcterms:created xsi:type="dcterms:W3CDTF">2001-02-19T03:57:38Z</dcterms:created>
  <dcterms:modified xsi:type="dcterms:W3CDTF">2023-04-10T03:01:35Z</dcterms:modified>
</cp:coreProperties>
</file>