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327" r:id="rId2"/>
    <p:sldId id="329" r:id="rId3"/>
    <p:sldId id="328" r:id="rId4"/>
    <p:sldId id="302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82" r:id="rId13"/>
    <p:sldId id="265" r:id="rId14"/>
    <p:sldId id="283" r:id="rId15"/>
    <p:sldId id="266" r:id="rId16"/>
    <p:sldId id="267" r:id="rId17"/>
    <p:sldId id="284" r:id="rId18"/>
    <p:sldId id="269" r:id="rId19"/>
    <p:sldId id="285" r:id="rId20"/>
    <p:sldId id="270" r:id="rId21"/>
    <p:sldId id="271" r:id="rId22"/>
    <p:sldId id="272" r:id="rId23"/>
    <p:sldId id="273" r:id="rId24"/>
    <p:sldId id="286" r:id="rId25"/>
    <p:sldId id="287" r:id="rId26"/>
    <p:sldId id="288" r:id="rId27"/>
    <p:sldId id="301" r:id="rId28"/>
    <p:sldId id="296" r:id="rId29"/>
    <p:sldId id="274" r:id="rId30"/>
    <p:sldId id="299" r:id="rId31"/>
    <p:sldId id="289" r:id="rId32"/>
    <p:sldId id="290" r:id="rId33"/>
    <p:sldId id="291" r:id="rId34"/>
    <p:sldId id="297" r:id="rId35"/>
    <p:sldId id="275" r:id="rId36"/>
    <p:sldId id="300" r:id="rId37"/>
    <p:sldId id="292" r:id="rId38"/>
    <p:sldId id="293" r:id="rId39"/>
    <p:sldId id="294" r:id="rId40"/>
    <p:sldId id="295" r:id="rId41"/>
    <p:sldId id="298" r:id="rId42"/>
    <p:sldId id="276" r:id="rId43"/>
    <p:sldId id="277" r:id="rId44"/>
    <p:sldId id="303" r:id="rId45"/>
    <p:sldId id="307" r:id="rId46"/>
    <p:sldId id="308" r:id="rId47"/>
    <p:sldId id="309" r:id="rId48"/>
    <p:sldId id="304" r:id="rId49"/>
    <p:sldId id="305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278" r:id="rId60"/>
    <p:sldId id="279" r:id="rId61"/>
    <p:sldId id="280" r:id="rId62"/>
    <p:sldId id="319" r:id="rId63"/>
    <p:sldId id="320" r:id="rId64"/>
    <p:sldId id="324" r:id="rId65"/>
    <p:sldId id="325" r:id="rId66"/>
    <p:sldId id="326" r:id="rId67"/>
    <p:sldId id="321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09-Apr-23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09-Apr-23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09-Apr-23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09-Apr-23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Adjacency, Connectivity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m-adjacency:</a:t>
            </a:r>
            <a:r>
              <a:rPr lang="en-US" sz="2000" dirty="0">
                <a:solidFill>
                  <a:srgbClr val="FFFF00"/>
                </a:solidFill>
              </a:rPr>
              <a:t> Two pixels p and q with the values from set ‘V’ are m-adjacent if </a:t>
            </a:r>
          </a:p>
          <a:p>
            <a:pPr marL="514350" indent="-514350">
              <a:buAutoNum type="romanLcParenBoth"/>
            </a:pPr>
            <a:r>
              <a:rPr lang="en-US" sz="2000" dirty="0">
                <a:solidFill>
                  <a:srgbClr val="FFFF00"/>
                </a:solidFill>
              </a:rPr>
              <a:t>q is in N</a:t>
            </a:r>
            <a:r>
              <a:rPr lang="en-US" sz="2000" baseline="-25000" dirty="0">
                <a:solidFill>
                  <a:srgbClr val="FFFF00"/>
                </a:solidFill>
              </a:rPr>
              <a:t>4</a:t>
            </a:r>
            <a:r>
              <a:rPr lang="en-US" sz="2000" dirty="0">
                <a:solidFill>
                  <a:srgbClr val="FFFF00"/>
                </a:solidFill>
              </a:rPr>
              <a:t>(p)      OR</a:t>
            </a:r>
          </a:p>
          <a:p>
            <a:pPr marL="514350" indent="-514350">
              <a:buAutoNum type="romanLcParenBoth"/>
            </a:pPr>
            <a:endParaRPr lang="en-US" sz="2000" dirty="0">
              <a:solidFill>
                <a:srgbClr val="FFFF00"/>
              </a:solidFill>
            </a:endParaRPr>
          </a:p>
          <a:p>
            <a:pPr marL="514350" indent="-514350">
              <a:buAutoNum type="romanLcParenBoth"/>
            </a:pPr>
            <a:r>
              <a:rPr lang="en-US" sz="2000" dirty="0">
                <a:solidFill>
                  <a:srgbClr val="FFFF00"/>
                </a:solidFill>
              </a:rPr>
              <a:t>q is in N</a:t>
            </a:r>
            <a:r>
              <a:rPr lang="en-US" sz="2000" baseline="-25000" dirty="0">
                <a:solidFill>
                  <a:srgbClr val="FFFF00"/>
                </a:solidFill>
              </a:rPr>
              <a:t>D</a:t>
            </a:r>
            <a:r>
              <a:rPr lang="en-US" sz="2000" dirty="0">
                <a:solidFill>
                  <a:srgbClr val="FFFF00"/>
                </a:solidFill>
              </a:rPr>
              <a:t>(p)  &amp;  the set </a:t>
            </a:r>
            <a:r>
              <a:rPr lang="en-US" sz="2000" u="sng" dirty="0">
                <a:solidFill>
                  <a:srgbClr val="FFFF00"/>
                </a:solidFill>
              </a:rPr>
              <a:t>N</a:t>
            </a:r>
            <a:r>
              <a:rPr lang="en-US" sz="2000" u="sng" baseline="-25000" dirty="0">
                <a:solidFill>
                  <a:srgbClr val="FFFF00"/>
                </a:solidFill>
              </a:rPr>
              <a:t>4</a:t>
            </a:r>
            <a:r>
              <a:rPr lang="en-US" sz="2000" u="sng" dirty="0">
                <a:solidFill>
                  <a:srgbClr val="FFFF00"/>
                </a:solidFill>
              </a:rPr>
              <a:t>(p)   </a:t>
            </a:r>
            <a:r>
              <a:rPr lang="en-US" sz="3200" u="sng" dirty="0">
                <a:solidFill>
                  <a:srgbClr val="FFFF00"/>
                </a:solidFill>
              </a:rPr>
              <a:t>n</a:t>
            </a:r>
            <a:r>
              <a:rPr lang="en-US" sz="2000" u="sng" dirty="0">
                <a:solidFill>
                  <a:srgbClr val="FFFF00"/>
                </a:solidFill>
              </a:rPr>
              <a:t>   N</a:t>
            </a:r>
            <a:r>
              <a:rPr lang="en-US" sz="2000" u="sng" baseline="-25000" dirty="0">
                <a:solidFill>
                  <a:srgbClr val="FFFF00"/>
                </a:solidFill>
              </a:rPr>
              <a:t>4</a:t>
            </a:r>
            <a:r>
              <a:rPr lang="en-US" sz="2000" u="sng" dirty="0">
                <a:solidFill>
                  <a:srgbClr val="FFFF00"/>
                </a:solidFill>
              </a:rPr>
              <a:t>(q) </a:t>
            </a:r>
            <a:r>
              <a:rPr lang="en-US" sz="2000" dirty="0">
                <a:solidFill>
                  <a:srgbClr val="FFFF00"/>
                </a:solidFill>
              </a:rPr>
              <a:t>have no pixels whose values are from ‘V’.</a:t>
            </a:r>
          </a:p>
          <a:p>
            <a:r>
              <a:rPr lang="en-US" sz="2000" dirty="0">
                <a:solidFill>
                  <a:srgbClr val="FFFF00"/>
                </a:solidFill>
              </a:rPr>
              <a:t>e.g. V = { 1 }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>
                <a:solidFill>
                  <a:srgbClr val="FFFF00"/>
                </a:solidFill>
              </a:rPr>
              <a:t>0 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sz="3200" dirty="0">
                <a:solidFill>
                  <a:srgbClr val="FFFF00"/>
                </a:solidFill>
              </a:rPr>
              <a:t>     1 </a:t>
            </a:r>
            <a:r>
              <a:rPr lang="en-US" dirty="0">
                <a:solidFill>
                  <a:srgbClr val="FFFF00"/>
                </a:solidFill>
              </a:rPr>
              <a:t>b</a:t>
            </a:r>
            <a:r>
              <a:rPr lang="en-US" sz="3200" dirty="0">
                <a:solidFill>
                  <a:srgbClr val="FFFF00"/>
                </a:solidFill>
              </a:rPr>
              <a:t>    1 </a:t>
            </a:r>
            <a:r>
              <a:rPr lang="en-US" dirty="0">
                <a:solidFill>
                  <a:srgbClr val="FFFF00"/>
                </a:solidFill>
              </a:rPr>
              <a:t>c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d</a:t>
            </a:r>
            <a:r>
              <a:rPr lang="en-US" sz="3200" dirty="0">
                <a:solidFill>
                  <a:srgbClr val="FFFF00"/>
                </a:solidFill>
              </a:rPr>
              <a:t>     1 </a:t>
            </a:r>
            <a:r>
              <a:rPr lang="en-US" dirty="0">
                <a:solidFill>
                  <a:srgbClr val="FFFF00"/>
                </a:solidFill>
              </a:rPr>
              <a:t>e</a:t>
            </a:r>
            <a:r>
              <a:rPr lang="en-US" sz="3200" dirty="0">
                <a:solidFill>
                  <a:srgbClr val="FFFF00"/>
                </a:solidFill>
              </a:rPr>
              <a:t>    0 </a:t>
            </a:r>
            <a:r>
              <a:rPr lang="en-US" dirty="0">
                <a:solidFill>
                  <a:srgbClr val="FFFF00"/>
                </a:solidFill>
              </a:rPr>
              <a:t>f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g</a:t>
            </a:r>
            <a:r>
              <a:rPr lang="en-US" sz="3200" dirty="0">
                <a:solidFill>
                  <a:srgbClr val="FFFF00"/>
                </a:solidFill>
              </a:rPr>
              <a:t>     0 </a:t>
            </a:r>
            <a:r>
              <a:rPr lang="en-US" dirty="0">
                <a:solidFill>
                  <a:srgbClr val="FFFF00"/>
                </a:solidFill>
              </a:rPr>
              <a:t>h</a:t>
            </a:r>
            <a:r>
              <a:rPr lang="en-US" sz="3200" dirty="0">
                <a:solidFill>
                  <a:srgbClr val="FFFF00"/>
                </a:solidFill>
              </a:rPr>
              <a:t>    1 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Adjacency, Connectivity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m-adjacency:</a:t>
            </a:r>
            <a:r>
              <a:rPr lang="en-US" sz="2000" dirty="0">
                <a:solidFill>
                  <a:srgbClr val="FFFF00"/>
                </a:solidFill>
              </a:rPr>
              <a:t> Two pixels p and q with the values from set ‘V’ are m-adjacent if </a:t>
            </a:r>
          </a:p>
          <a:p>
            <a:pPr marL="514350" indent="-514350">
              <a:buAutoNum type="romanLcParenBoth"/>
            </a:pPr>
            <a:r>
              <a:rPr lang="en-US" sz="2000" dirty="0">
                <a:solidFill>
                  <a:srgbClr val="FFFF00"/>
                </a:solidFill>
              </a:rPr>
              <a:t>q is in N</a:t>
            </a:r>
            <a:r>
              <a:rPr lang="en-US" sz="2000" baseline="-25000" dirty="0">
                <a:solidFill>
                  <a:srgbClr val="FFFF00"/>
                </a:solidFill>
              </a:rPr>
              <a:t>4</a:t>
            </a:r>
            <a:r>
              <a:rPr lang="en-US" sz="2000" dirty="0">
                <a:solidFill>
                  <a:srgbClr val="FFFF00"/>
                </a:solidFill>
              </a:rPr>
              <a:t>(p)      </a:t>
            </a:r>
          </a:p>
          <a:p>
            <a:pPr marL="514350" indent="-514350">
              <a:buAutoNum type="romanLcParenBoth"/>
            </a:pPr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e.g. V = { 1 }                     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(</a:t>
            </a:r>
            <a:r>
              <a:rPr lang="en-US" sz="2000" dirty="0" err="1">
                <a:solidFill>
                  <a:srgbClr val="FFFF00"/>
                </a:solidFill>
              </a:rPr>
              <a:t>i</a:t>
            </a:r>
            <a:r>
              <a:rPr lang="en-US" sz="2000" dirty="0">
                <a:solidFill>
                  <a:srgbClr val="FFFF00"/>
                </a:solidFill>
              </a:rPr>
              <a:t>) b &amp; c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>
                <a:solidFill>
                  <a:srgbClr val="FFFF00"/>
                </a:solidFill>
              </a:rPr>
              <a:t>0 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b</a:t>
            </a:r>
            <a:r>
              <a:rPr lang="en-US" sz="3200" dirty="0">
                <a:solidFill>
                  <a:srgbClr val="FFFF00"/>
                </a:solidFill>
              </a:rPr>
              <a:t>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c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d</a:t>
            </a:r>
            <a:r>
              <a:rPr lang="en-US" sz="3200" dirty="0">
                <a:solidFill>
                  <a:srgbClr val="FFFF00"/>
                </a:solidFill>
              </a:rPr>
              <a:t>     1 </a:t>
            </a:r>
            <a:r>
              <a:rPr lang="en-US" dirty="0">
                <a:solidFill>
                  <a:srgbClr val="FFFF00"/>
                </a:solidFill>
              </a:rPr>
              <a:t>e</a:t>
            </a:r>
            <a:r>
              <a:rPr lang="en-US" sz="3200" dirty="0">
                <a:solidFill>
                  <a:srgbClr val="FFFF00"/>
                </a:solidFill>
              </a:rPr>
              <a:t>    0 </a:t>
            </a:r>
            <a:r>
              <a:rPr lang="en-US" dirty="0">
                <a:solidFill>
                  <a:srgbClr val="FFFF00"/>
                </a:solidFill>
              </a:rPr>
              <a:t>f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g</a:t>
            </a:r>
            <a:r>
              <a:rPr lang="en-US" sz="3200" dirty="0">
                <a:solidFill>
                  <a:srgbClr val="FFFF00"/>
                </a:solidFill>
              </a:rPr>
              <a:t>     0 </a:t>
            </a:r>
            <a:r>
              <a:rPr lang="en-US" dirty="0">
                <a:solidFill>
                  <a:srgbClr val="FFFF00"/>
                </a:solidFill>
              </a:rPr>
              <a:t>h</a:t>
            </a:r>
            <a:r>
              <a:rPr lang="en-US" sz="3200" dirty="0">
                <a:solidFill>
                  <a:srgbClr val="FFFF00"/>
                </a:solidFill>
              </a:rPr>
              <a:t>    1 </a:t>
            </a:r>
            <a:r>
              <a:rPr lang="en-US" dirty="0">
                <a:solidFill>
                  <a:srgbClr val="FFFF00"/>
                </a:solidFill>
              </a:rPr>
              <a:t>I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Adjacency, Connectivity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m-adjacency:</a:t>
            </a:r>
            <a:r>
              <a:rPr lang="en-US" sz="2000" dirty="0">
                <a:solidFill>
                  <a:srgbClr val="FFFF00"/>
                </a:solidFill>
              </a:rPr>
              <a:t> Two pixels p and q with the values from set ‘V’ are m-adjacent if </a:t>
            </a:r>
          </a:p>
          <a:p>
            <a:pPr marL="514350" indent="-514350">
              <a:buAutoNum type="romanLcParenBoth"/>
            </a:pPr>
            <a:r>
              <a:rPr lang="en-US" sz="2000" dirty="0">
                <a:solidFill>
                  <a:srgbClr val="FFFF00"/>
                </a:solidFill>
              </a:rPr>
              <a:t>q is in N</a:t>
            </a:r>
            <a:r>
              <a:rPr lang="en-US" sz="2000" baseline="-25000" dirty="0">
                <a:solidFill>
                  <a:srgbClr val="FFFF00"/>
                </a:solidFill>
              </a:rPr>
              <a:t>4</a:t>
            </a:r>
            <a:r>
              <a:rPr lang="en-US" sz="2000" dirty="0">
                <a:solidFill>
                  <a:srgbClr val="FFFF00"/>
                </a:solidFill>
              </a:rPr>
              <a:t>(p)      </a:t>
            </a:r>
          </a:p>
          <a:p>
            <a:pPr marL="514350" indent="-514350">
              <a:buAutoNum type="romanLcParenBoth"/>
            </a:pPr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e.g. V = { 1 }                     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(</a:t>
            </a:r>
            <a:r>
              <a:rPr lang="en-US" sz="2000" dirty="0" err="1">
                <a:solidFill>
                  <a:srgbClr val="FFFF00"/>
                </a:solidFill>
              </a:rPr>
              <a:t>i</a:t>
            </a:r>
            <a:r>
              <a:rPr lang="en-US" sz="2000" dirty="0">
                <a:solidFill>
                  <a:srgbClr val="FFFF00"/>
                </a:solidFill>
              </a:rPr>
              <a:t>) b &amp; c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>
                <a:solidFill>
                  <a:srgbClr val="FFFF00"/>
                </a:solidFill>
              </a:rPr>
              <a:t>0 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b</a:t>
            </a:r>
            <a:r>
              <a:rPr lang="en-US" sz="3200" dirty="0">
                <a:solidFill>
                  <a:srgbClr val="FFFF00"/>
                </a:solidFill>
              </a:rPr>
              <a:t>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c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d</a:t>
            </a:r>
            <a:r>
              <a:rPr lang="en-US" sz="3200" dirty="0">
                <a:solidFill>
                  <a:srgbClr val="FFFF00"/>
                </a:solidFill>
              </a:rPr>
              <a:t>     1 </a:t>
            </a:r>
            <a:r>
              <a:rPr lang="en-US" dirty="0">
                <a:solidFill>
                  <a:srgbClr val="FFFF00"/>
                </a:solidFill>
              </a:rPr>
              <a:t>e</a:t>
            </a:r>
            <a:r>
              <a:rPr lang="en-US" sz="3200" dirty="0">
                <a:solidFill>
                  <a:srgbClr val="FFFF00"/>
                </a:solidFill>
              </a:rPr>
              <a:t>    0 </a:t>
            </a:r>
            <a:r>
              <a:rPr lang="en-US" dirty="0">
                <a:solidFill>
                  <a:srgbClr val="FFFF00"/>
                </a:solidFill>
              </a:rPr>
              <a:t>f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g</a:t>
            </a:r>
            <a:r>
              <a:rPr lang="en-US" sz="3200" dirty="0">
                <a:solidFill>
                  <a:srgbClr val="FFFF00"/>
                </a:solidFill>
              </a:rPr>
              <a:t>     0 </a:t>
            </a:r>
            <a:r>
              <a:rPr lang="en-US" dirty="0">
                <a:solidFill>
                  <a:srgbClr val="FFFF00"/>
                </a:solidFill>
              </a:rPr>
              <a:t>h</a:t>
            </a:r>
            <a:r>
              <a:rPr lang="en-US" sz="3200" dirty="0">
                <a:solidFill>
                  <a:srgbClr val="FFFF00"/>
                </a:solidFill>
              </a:rPr>
              <a:t>    1 </a:t>
            </a:r>
            <a:r>
              <a:rPr lang="en-US" dirty="0">
                <a:solidFill>
                  <a:srgbClr val="FFFF00"/>
                </a:solidFill>
              </a:rPr>
              <a:t>I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 err="1">
                <a:solidFill>
                  <a:srgbClr val="FFFF00"/>
                </a:solidFill>
              </a:rPr>
              <a:t>Soln</a:t>
            </a:r>
            <a:r>
              <a:rPr lang="en-US" u="sng" dirty="0">
                <a:solidFill>
                  <a:srgbClr val="FFFF00"/>
                </a:solidFill>
              </a:rPr>
              <a:t>: </a:t>
            </a:r>
            <a:r>
              <a:rPr lang="en-US" dirty="0">
                <a:solidFill>
                  <a:srgbClr val="FFFF00"/>
                </a:solidFill>
              </a:rPr>
              <a:t>b &amp; c are m-adjacent.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Adjacency, Connectivity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m-adjacency:</a:t>
            </a:r>
            <a:r>
              <a:rPr lang="en-US" sz="2000" dirty="0">
                <a:solidFill>
                  <a:srgbClr val="FFFF00"/>
                </a:solidFill>
              </a:rPr>
              <a:t> Two pixels p and q with the values from set ‘V’ are m-adjacent if </a:t>
            </a:r>
          </a:p>
          <a:p>
            <a:pPr marL="514350" indent="-514350">
              <a:buAutoNum type="romanLcParenBoth"/>
            </a:pPr>
            <a:r>
              <a:rPr lang="en-US" sz="2000" dirty="0">
                <a:solidFill>
                  <a:srgbClr val="FFFF00"/>
                </a:solidFill>
              </a:rPr>
              <a:t>q is in N</a:t>
            </a:r>
            <a:r>
              <a:rPr lang="en-US" sz="2000" baseline="-25000" dirty="0">
                <a:solidFill>
                  <a:srgbClr val="FFFF00"/>
                </a:solidFill>
              </a:rPr>
              <a:t>4</a:t>
            </a:r>
            <a:r>
              <a:rPr lang="en-US" sz="2000" dirty="0">
                <a:solidFill>
                  <a:srgbClr val="FFFF00"/>
                </a:solidFill>
              </a:rPr>
              <a:t>(p) </a:t>
            </a:r>
          </a:p>
          <a:p>
            <a:pPr marL="514350" indent="-514350">
              <a:buAutoNum type="romanLcParenBoth"/>
            </a:pPr>
            <a:endParaRPr lang="en-US" sz="2000" dirty="0">
              <a:solidFill>
                <a:srgbClr val="FFFF00"/>
              </a:solidFill>
            </a:endParaRPr>
          </a:p>
          <a:p>
            <a:pPr marL="514350" indent="-514350"/>
            <a:r>
              <a:rPr lang="en-US" sz="2000" dirty="0">
                <a:solidFill>
                  <a:srgbClr val="FFFF00"/>
                </a:solidFill>
              </a:rPr>
              <a:t>e.g. V = { 1 }                     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(ii) b &amp; e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>
                <a:solidFill>
                  <a:srgbClr val="FFFF00"/>
                </a:solidFill>
              </a:rPr>
              <a:t>0 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b</a:t>
            </a:r>
            <a:r>
              <a:rPr lang="en-US" sz="3200" dirty="0">
                <a:solidFill>
                  <a:srgbClr val="FFFF00"/>
                </a:solidFill>
              </a:rPr>
              <a:t>    1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c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d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e</a:t>
            </a:r>
            <a:r>
              <a:rPr lang="en-US" sz="3200" dirty="0">
                <a:solidFill>
                  <a:srgbClr val="FFFF00"/>
                </a:solidFill>
              </a:rPr>
              <a:t>    0 </a:t>
            </a:r>
            <a:r>
              <a:rPr lang="en-US" dirty="0">
                <a:solidFill>
                  <a:srgbClr val="FFFF00"/>
                </a:solidFill>
              </a:rPr>
              <a:t>f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g</a:t>
            </a:r>
            <a:r>
              <a:rPr lang="en-US" sz="3200" dirty="0">
                <a:solidFill>
                  <a:srgbClr val="FFFF00"/>
                </a:solidFill>
              </a:rPr>
              <a:t>     0 </a:t>
            </a:r>
            <a:r>
              <a:rPr lang="en-US" dirty="0">
                <a:solidFill>
                  <a:srgbClr val="FFFF00"/>
                </a:solidFill>
              </a:rPr>
              <a:t>h</a:t>
            </a:r>
            <a:r>
              <a:rPr lang="en-US" sz="3200" dirty="0">
                <a:solidFill>
                  <a:srgbClr val="FFFF00"/>
                </a:solidFill>
              </a:rPr>
              <a:t>    1 </a:t>
            </a:r>
            <a:r>
              <a:rPr lang="en-US" dirty="0">
                <a:solidFill>
                  <a:srgbClr val="FFFF00"/>
                </a:solidFill>
              </a:rPr>
              <a:t>I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Adjacency, Connectivity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m-adjacency:</a:t>
            </a:r>
            <a:r>
              <a:rPr lang="en-US" sz="2000" dirty="0">
                <a:solidFill>
                  <a:srgbClr val="FFFF00"/>
                </a:solidFill>
              </a:rPr>
              <a:t> Two pixels p and q with the values from set ‘V’ are m-adjacent if </a:t>
            </a:r>
          </a:p>
          <a:p>
            <a:pPr marL="514350" indent="-514350">
              <a:buAutoNum type="romanLcParenBoth"/>
            </a:pPr>
            <a:r>
              <a:rPr lang="en-US" sz="2000" dirty="0">
                <a:solidFill>
                  <a:srgbClr val="FFFF00"/>
                </a:solidFill>
              </a:rPr>
              <a:t>q is in N</a:t>
            </a:r>
            <a:r>
              <a:rPr lang="en-US" sz="2000" baseline="-25000" dirty="0">
                <a:solidFill>
                  <a:srgbClr val="FFFF00"/>
                </a:solidFill>
              </a:rPr>
              <a:t>4</a:t>
            </a:r>
            <a:r>
              <a:rPr lang="en-US" sz="2000" dirty="0">
                <a:solidFill>
                  <a:srgbClr val="FFFF00"/>
                </a:solidFill>
              </a:rPr>
              <a:t>(p) </a:t>
            </a:r>
          </a:p>
          <a:p>
            <a:pPr marL="514350" indent="-514350">
              <a:buAutoNum type="romanLcParenBoth"/>
            </a:pPr>
            <a:endParaRPr lang="en-US" sz="2000" dirty="0">
              <a:solidFill>
                <a:srgbClr val="FFFF00"/>
              </a:solidFill>
            </a:endParaRPr>
          </a:p>
          <a:p>
            <a:pPr marL="514350" indent="-514350"/>
            <a:r>
              <a:rPr lang="en-US" sz="2000" dirty="0">
                <a:solidFill>
                  <a:srgbClr val="FFFF00"/>
                </a:solidFill>
              </a:rPr>
              <a:t>e.g. V = { 1 }                     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(ii) b &amp; e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>
                <a:solidFill>
                  <a:srgbClr val="FFFF00"/>
                </a:solidFill>
              </a:rPr>
              <a:t>0 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b</a:t>
            </a:r>
            <a:r>
              <a:rPr lang="en-US" sz="3200" dirty="0">
                <a:solidFill>
                  <a:srgbClr val="FFFF00"/>
                </a:solidFill>
              </a:rPr>
              <a:t>    1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c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d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e</a:t>
            </a:r>
            <a:r>
              <a:rPr lang="en-US" sz="3200" dirty="0">
                <a:solidFill>
                  <a:srgbClr val="FFFF00"/>
                </a:solidFill>
              </a:rPr>
              <a:t>    0 </a:t>
            </a:r>
            <a:r>
              <a:rPr lang="en-US" dirty="0">
                <a:solidFill>
                  <a:srgbClr val="FFFF00"/>
                </a:solidFill>
              </a:rPr>
              <a:t>f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g</a:t>
            </a:r>
            <a:r>
              <a:rPr lang="en-US" sz="3200" dirty="0">
                <a:solidFill>
                  <a:srgbClr val="FFFF00"/>
                </a:solidFill>
              </a:rPr>
              <a:t>     0 </a:t>
            </a:r>
            <a:r>
              <a:rPr lang="en-US" dirty="0">
                <a:solidFill>
                  <a:srgbClr val="FFFF00"/>
                </a:solidFill>
              </a:rPr>
              <a:t>h</a:t>
            </a:r>
            <a:r>
              <a:rPr lang="en-US" sz="3200" dirty="0">
                <a:solidFill>
                  <a:srgbClr val="FFFF00"/>
                </a:solidFill>
              </a:rPr>
              <a:t>    1 </a:t>
            </a:r>
            <a:r>
              <a:rPr lang="en-US" dirty="0">
                <a:solidFill>
                  <a:srgbClr val="FFFF00"/>
                </a:solidFill>
              </a:rPr>
              <a:t>I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 err="1">
                <a:solidFill>
                  <a:srgbClr val="FFFF00"/>
                </a:solidFill>
              </a:rPr>
              <a:t>Soln</a:t>
            </a:r>
            <a:r>
              <a:rPr lang="en-US" u="sng" dirty="0">
                <a:solidFill>
                  <a:srgbClr val="FFFF00"/>
                </a:solidFill>
              </a:rPr>
              <a:t>:</a:t>
            </a:r>
            <a:r>
              <a:rPr lang="en-US" dirty="0">
                <a:solidFill>
                  <a:srgbClr val="FFFF00"/>
                </a:solidFill>
              </a:rPr>
              <a:t> b &amp; e are m-adjacent.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Adjacency, Connectivity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m-adjacency:</a:t>
            </a:r>
            <a:r>
              <a:rPr lang="en-US" sz="2000" dirty="0">
                <a:solidFill>
                  <a:srgbClr val="FFFF00"/>
                </a:solidFill>
              </a:rPr>
              <a:t> Two pixels p and q with the values from set ‘V’ are m-adjacent if </a:t>
            </a:r>
          </a:p>
          <a:p>
            <a:pPr marL="514350" indent="-514350">
              <a:buAutoNum type="romanLcParenBoth"/>
            </a:pPr>
            <a:r>
              <a:rPr lang="en-US" sz="2000" dirty="0">
                <a:solidFill>
                  <a:srgbClr val="FFFF00"/>
                </a:solidFill>
              </a:rPr>
              <a:t>q is in N</a:t>
            </a:r>
            <a:r>
              <a:rPr lang="en-US" sz="2000" baseline="-25000" dirty="0">
                <a:solidFill>
                  <a:srgbClr val="FFFF00"/>
                </a:solidFill>
              </a:rPr>
              <a:t>4</a:t>
            </a:r>
            <a:r>
              <a:rPr lang="en-US" sz="2000" dirty="0">
                <a:solidFill>
                  <a:srgbClr val="FFFF00"/>
                </a:solidFill>
              </a:rPr>
              <a:t>(p)      OR</a:t>
            </a:r>
          </a:p>
          <a:p>
            <a:pPr marL="514350" indent="-514350">
              <a:buAutoNum type="romanLcParenBoth"/>
            </a:pPr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e.g. V = { 1 }                     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(iii) e &amp; </a:t>
            </a:r>
            <a:r>
              <a:rPr lang="en-US" sz="2000" dirty="0" err="1">
                <a:solidFill>
                  <a:srgbClr val="FFFF00"/>
                </a:solidFill>
              </a:rPr>
              <a:t>i</a:t>
            </a:r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>
                <a:solidFill>
                  <a:srgbClr val="FFFF00"/>
                </a:solidFill>
              </a:rPr>
              <a:t>0 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sz="3200" dirty="0">
                <a:solidFill>
                  <a:srgbClr val="FFFF00"/>
                </a:solidFill>
              </a:rPr>
              <a:t>     1 </a:t>
            </a:r>
            <a:r>
              <a:rPr lang="en-US" dirty="0">
                <a:solidFill>
                  <a:srgbClr val="FFFF00"/>
                </a:solidFill>
              </a:rPr>
              <a:t>b</a:t>
            </a:r>
            <a:r>
              <a:rPr lang="en-US" sz="3200" dirty="0">
                <a:solidFill>
                  <a:srgbClr val="FFFF00"/>
                </a:solidFill>
              </a:rPr>
              <a:t>    1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c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d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e</a:t>
            </a:r>
            <a:r>
              <a:rPr lang="en-US" sz="3200" dirty="0">
                <a:solidFill>
                  <a:srgbClr val="FFFF00"/>
                </a:solidFill>
              </a:rPr>
              <a:t>    0 </a:t>
            </a:r>
            <a:r>
              <a:rPr lang="en-US" dirty="0">
                <a:solidFill>
                  <a:srgbClr val="FFFF00"/>
                </a:solidFill>
              </a:rPr>
              <a:t>f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g</a:t>
            </a:r>
            <a:r>
              <a:rPr lang="en-US" sz="3200" dirty="0">
                <a:solidFill>
                  <a:srgbClr val="FFFF00"/>
                </a:solidFill>
              </a:rPr>
              <a:t>     0 </a:t>
            </a:r>
            <a:r>
              <a:rPr lang="en-US" dirty="0">
                <a:solidFill>
                  <a:srgbClr val="FFFF00"/>
                </a:solidFill>
              </a:rPr>
              <a:t>h</a:t>
            </a:r>
            <a:r>
              <a:rPr lang="en-US" sz="3200" dirty="0">
                <a:solidFill>
                  <a:srgbClr val="FFFF00"/>
                </a:solidFill>
              </a:rPr>
              <a:t>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Adjacency, Connectivity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m-adjacency:</a:t>
            </a:r>
            <a:r>
              <a:rPr lang="en-US" sz="2000" dirty="0">
                <a:solidFill>
                  <a:srgbClr val="FFFF00"/>
                </a:solidFill>
              </a:rPr>
              <a:t> Two pixels p and q with the values from set ‘V’ are m-adjacent if </a:t>
            </a:r>
          </a:p>
          <a:p>
            <a:pPr marL="514350" indent="-514350">
              <a:buAutoNum type="romanLcParenBoth"/>
            </a:pPr>
            <a:r>
              <a:rPr lang="en-US" sz="2000" dirty="0">
                <a:solidFill>
                  <a:srgbClr val="FFFF00"/>
                </a:solidFill>
              </a:rPr>
              <a:t>q is in N</a:t>
            </a:r>
            <a:r>
              <a:rPr lang="en-US" sz="2000" baseline="-25000" dirty="0">
                <a:solidFill>
                  <a:srgbClr val="FFFF00"/>
                </a:solidFill>
              </a:rPr>
              <a:t>D</a:t>
            </a:r>
            <a:r>
              <a:rPr lang="en-US" sz="2000" dirty="0">
                <a:solidFill>
                  <a:srgbClr val="FFFF00"/>
                </a:solidFill>
              </a:rPr>
              <a:t>(p)  &amp;  the set </a:t>
            </a:r>
            <a:r>
              <a:rPr lang="en-US" sz="2000" u="sng" dirty="0">
                <a:solidFill>
                  <a:srgbClr val="FFFF00"/>
                </a:solidFill>
              </a:rPr>
              <a:t>N</a:t>
            </a:r>
            <a:r>
              <a:rPr lang="en-US" sz="2000" u="sng" baseline="-25000" dirty="0">
                <a:solidFill>
                  <a:srgbClr val="FFFF00"/>
                </a:solidFill>
              </a:rPr>
              <a:t>4</a:t>
            </a:r>
            <a:r>
              <a:rPr lang="en-US" sz="2000" u="sng" dirty="0">
                <a:solidFill>
                  <a:srgbClr val="FFFF00"/>
                </a:solidFill>
              </a:rPr>
              <a:t>(p)   </a:t>
            </a:r>
            <a:r>
              <a:rPr lang="en-US" sz="3200" u="sng" dirty="0">
                <a:solidFill>
                  <a:srgbClr val="FFFF00"/>
                </a:solidFill>
              </a:rPr>
              <a:t>n</a:t>
            </a:r>
            <a:r>
              <a:rPr lang="en-US" sz="2000" u="sng" dirty="0">
                <a:solidFill>
                  <a:srgbClr val="FFFF00"/>
                </a:solidFill>
              </a:rPr>
              <a:t>   N</a:t>
            </a:r>
            <a:r>
              <a:rPr lang="en-US" sz="2000" u="sng" baseline="-25000" dirty="0">
                <a:solidFill>
                  <a:srgbClr val="FFFF00"/>
                </a:solidFill>
              </a:rPr>
              <a:t>4</a:t>
            </a:r>
            <a:r>
              <a:rPr lang="en-US" sz="2000" u="sng" dirty="0">
                <a:solidFill>
                  <a:srgbClr val="FFFF00"/>
                </a:solidFill>
              </a:rPr>
              <a:t>(q) </a:t>
            </a:r>
            <a:r>
              <a:rPr lang="en-US" sz="2000" dirty="0">
                <a:solidFill>
                  <a:srgbClr val="FFFF00"/>
                </a:solidFill>
              </a:rPr>
              <a:t>have no pixels whose values are from ‘V’.</a:t>
            </a:r>
          </a:p>
          <a:p>
            <a:r>
              <a:rPr lang="en-US" sz="2000" dirty="0">
                <a:solidFill>
                  <a:srgbClr val="FFFF00"/>
                </a:solidFill>
              </a:rPr>
              <a:t>e.g. V = { 1 }                     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(iii) e &amp; </a:t>
            </a:r>
            <a:r>
              <a:rPr lang="en-US" sz="2000" dirty="0" err="1">
                <a:solidFill>
                  <a:srgbClr val="FFFF00"/>
                </a:solidFill>
              </a:rPr>
              <a:t>i</a:t>
            </a:r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>
                <a:solidFill>
                  <a:srgbClr val="FFFF00"/>
                </a:solidFill>
              </a:rPr>
              <a:t>0 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sz="3200" dirty="0">
                <a:solidFill>
                  <a:srgbClr val="FFFF00"/>
                </a:solidFill>
              </a:rPr>
              <a:t>     1 </a:t>
            </a:r>
            <a:r>
              <a:rPr lang="en-US" dirty="0">
                <a:solidFill>
                  <a:srgbClr val="FFFF00"/>
                </a:solidFill>
              </a:rPr>
              <a:t>b</a:t>
            </a:r>
            <a:r>
              <a:rPr lang="en-US" sz="3200" dirty="0">
                <a:solidFill>
                  <a:srgbClr val="FFFF00"/>
                </a:solidFill>
              </a:rPr>
              <a:t>    1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c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d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e</a:t>
            </a:r>
            <a:r>
              <a:rPr lang="en-US" sz="3200" dirty="0">
                <a:solidFill>
                  <a:srgbClr val="FFFF00"/>
                </a:solidFill>
              </a:rPr>
              <a:t>    </a:t>
            </a:r>
            <a:r>
              <a:rPr lang="en-US" sz="3200" dirty="0">
                <a:solidFill>
                  <a:srgbClr val="00B050"/>
                </a:solidFill>
              </a:rPr>
              <a:t>0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f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g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00B050"/>
                </a:solidFill>
              </a:rPr>
              <a:t>0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h</a:t>
            </a:r>
            <a:r>
              <a:rPr lang="en-US" sz="3200" dirty="0">
                <a:solidFill>
                  <a:srgbClr val="FFFF00"/>
                </a:solidFill>
              </a:rPr>
              <a:t>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I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Adjacency, Connectivity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m-adjacency:</a:t>
            </a:r>
            <a:r>
              <a:rPr lang="en-US" sz="2000" dirty="0">
                <a:solidFill>
                  <a:srgbClr val="FFFF00"/>
                </a:solidFill>
              </a:rPr>
              <a:t> Two pixels p and q with the values from set ‘V’ are m-adjacent if </a:t>
            </a:r>
          </a:p>
          <a:p>
            <a:pPr marL="514350" indent="-514350">
              <a:buAutoNum type="romanLcParenBoth"/>
            </a:pPr>
            <a:r>
              <a:rPr lang="en-US" sz="2000" dirty="0">
                <a:solidFill>
                  <a:srgbClr val="FFFF00"/>
                </a:solidFill>
              </a:rPr>
              <a:t>q is in N</a:t>
            </a:r>
            <a:r>
              <a:rPr lang="en-US" sz="2000" baseline="-25000" dirty="0">
                <a:solidFill>
                  <a:srgbClr val="FFFF00"/>
                </a:solidFill>
              </a:rPr>
              <a:t>D</a:t>
            </a:r>
            <a:r>
              <a:rPr lang="en-US" sz="2000" dirty="0">
                <a:solidFill>
                  <a:srgbClr val="FFFF00"/>
                </a:solidFill>
              </a:rPr>
              <a:t>(p)  &amp;  the set </a:t>
            </a:r>
            <a:r>
              <a:rPr lang="en-US" sz="2000" u="sng" dirty="0">
                <a:solidFill>
                  <a:srgbClr val="FFFF00"/>
                </a:solidFill>
              </a:rPr>
              <a:t>N</a:t>
            </a:r>
            <a:r>
              <a:rPr lang="en-US" sz="2000" u="sng" baseline="-25000" dirty="0">
                <a:solidFill>
                  <a:srgbClr val="FFFF00"/>
                </a:solidFill>
              </a:rPr>
              <a:t>4</a:t>
            </a:r>
            <a:r>
              <a:rPr lang="en-US" sz="2000" u="sng" dirty="0">
                <a:solidFill>
                  <a:srgbClr val="FFFF00"/>
                </a:solidFill>
              </a:rPr>
              <a:t>(p)   </a:t>
            </a:r>
            <a:r>
              <a:rPr lang="en-US" sz="3200" u="sng" dirty="0">
                <a:solidFill>
                  <a:srgbClr val="FFFF00"/>
                </a:solidFill>
              </a:rPr>
              <a:t>n</a:t>
            </a:r>
            <a:r>
              <a:rPr lang="en-US" sz="2000" u="sng" dirty="0">
                <a:solidFill>
                  <a:srgbClr val="FFFF00"/>
                </a:solidFill>
              </a:rPr>
              <a:t>   N</a:t>
            </a:r>
            <a:r>
              <a:rPr lang="en-US" sz="2000" u="sng" baseline="-25000" dirty="0">
                <a:solidFill>
                  <a:srgbClr val="FFFF00"/>
                </a:solidFill>
              </a:rPr>
              <a:t>4</a:t>
            </a:r>
            <a:r>
              <a:rPr lang="en-US" sz="2000" u="sng" dirty="0">
                <a:solidFill>
                  <a:srgbClr val="FFFF00"/>
                </a:solidFill>
              </a:rPr>
              <a:t>(q) </a:t>
            </a:r>
            <a:r>
              <a:rPr lang="en-US" sz="2000" dirty="0">
                <a:solidFill>
                  <a:srgbClr val="FFFF00"/>
                </a:solidFill>
              </a:rPr>
              <a:t>have no pixels whose values are from ‘V’.</a:t>
            </a:r>
          </a:p>
          <a:p>
            <a:r>
              <a:rPr lang="en-US" sz="2000" dirty="0">
                <a:solidFill>
                  <a:srgbClr val="FFFF00"/>
                </a:solidFill>
              </a:rPr>
              <a:t>e.g. V = { 1 }                     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(iii) e &amp; </a:t>
            </a:r>
            <a:r>
              <a:rPr lang="en-US" sz="2000" dirty="0" err="1">
                <a:solidFill>
                  <a:srgbClr val="FFFF00"/>
                </a:solidFill>
              </a:rPr>
              <a:t>i</a:t>
            </a:r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>
                <a:solidFill>
                  <a:srgbClr val="FFFF00"/>
                </a:solidFill>
              </a:rPr>
              <a:t>0 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sz="3200" dirty="0">
                <a:solidFill>
                  <a:srgbClr val="FFFF00"/>
                </a:solidFill>
              </a:rPr>
              <a:t>     1 </a:t>
            </a:r>
            <a:r>
              <a:rPr lang="en-US" dirty="0">
                <a:solidFill>
                  <a:srgbClr val="FFFF00"/>
                </a:solidFill>
              </a:rPr>
              <a:t>b</a:t>
            </a:r>
            <a:r>
              <a:rPr lang="en-US" sz="3200" dirty="0">
                <a:solidFill>
                  <a:srgbClr val="FFFF00"/>
                </a:solidFill>
              </a:rPr>
              <a:t>    1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c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d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e</a:t>
            </a:r>
            <a:r>
              <a:rPr lang="en-US" sz="3200" dirty="0">
                <a:solidFill>
                  <a:srgbClr val="FFFF00"/>
                </a:solidFill>
              </a:rPr>
              <a:t>    </a:t>
            </a:r>
            <a:r>
              <a:rPr lang="en-US" sz="3200" dirty="0">
                <a:solidFill>
                  <a:srgbClr val="00B050"/>
                </a:solidFill>
              </a:rPr>
              <a:t>0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f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g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00B050"/>
                </a:solidFill>
              </a:rPr>
              <a:t>0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h</a:t>
            </a:r>
            <a:r>
              <a:rPr lang="en-US" sz="3200" dirty="0">
                <a:solidFill>
                  <a:srgbClr val="FFFF00"/>
                </a:solidFill>
              </a:rPr>
              <a:t>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I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 err="1">
                <a:solidFill>
                  <a:srgbClr val="FFFF00"/>
                </a:solidFill>
              </a:rPr>
              <a:t>Soln</a:t>
            </a:r>
            <a:r>
              <a:rPr lang="en-US" u="sng" dirty="0">
                <a:solidFill>
                  <a:srgbClr val="FFFF00"/>
                </a:solidFill>
              </a:rPr>
              <a:t>:</a:t>
            </a:r>
            <a:r>
              <a:rPr lang="en-US" dirty="0">
                <a:solidFill>
                  <a:srgbClr val="FFFF00"/>
                </a:solidFill>
              </a:rPr>
              <a:t> e &amp; 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 are m-adjacent.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Adjacency, Connectivity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m-adjacency:</a:t>
            </a:r>
            <a:r>
              <a:rPr lang="en-US" sz="2000" dirty="0">
                <a:solidFill>
                  <a:srgbClr val="FFFF00"/>
                </a:solidFill>
              </a:rPr>
              <a:t> Two pixels p and q with the values from set ‘V’ are m-adjacent if </a:t>
            </a:r>
          </a:p>
          <a:p>
            <a:pPr marL="514350" indent="-514350">
              <a:buAutoNum type="romanLcParenBoth"/>
            </a:pPr>
            <a:r>
              <a:rPr lang="en-US" sz="2000" dirty="0">
                <a:solidFill>
                  <a:srgbClr val="FFFF00"/>
                </a:solidFill>
              </a:rPr>
              <a:t>q is in N</a:t>
            </a:r>
            <a:r>
              <a:rPr lang="en-US" sz="2000" baseline="-25000" dirty="0">
                <a:solidFill>
                  <a:srgbClr val="FFFF00"/>
                </a:solidFill>
              </a:rPr>
              <a:t>4</a:t>
            </a:r>
            <a:r>
              <a:rPr lang="en-US" sz="2000" dirty="0">
                <a:solidFill>
                  <a:srgbClr val="FFFF00"/>
                </a:solidFill>
              </a:rPr>
              <a:t>(p)      OR</a:t>
            </a:r>
          </a:p>
          <a:p>
            <a:pPr marL="514350" indent="-514350">
              <a:buAutoNum type="romanLcParenBoth"/>
            </a:pPr>
            <a:endParaRPr lang="en-US" sz="2000" dirty="0">
              <a:solidFill>
                <a:srgbClr val="FFFF00"/>
              </a:solidFill>
            </a:endParaRPr>
          </a:p>
          <a:p>
            <a:pPr marL="514350" indent="-514350">
              <a:buAutoNum type="romanLcParenBoth"/>
            </a:pPr>
            <a:r>
              <a:rPr lang="en-US" sz="2000" dirty="0">
                <a:solidFill>
                  <a:srgbClr val="FFFF00"/>
                </a:solidFill>
              </a:rPr>
              <a:t>q is in N</a:t>
            </a:r>
            <a:r>
              <a:rPr lang="en-US" sz="2000" baseline="-25000" dirty="0">
                <a:solidFill>
                  <a:srgbClr val="FFFF00"/>
                </a:solidFill>
              </a:rPr>
              <a:t>D</a:t>
            </a:r>
            <a:r>
              <a:rPr lang="en-US" sz="2000" dirty="0">
                <a:solidFill>
                  <a:srgbClr val="FFFF00"/>
                </a:solidFill>
              </a:rPr>
              <a:t>(p)  &amp;  the set </a:t>
            </a:r>
            <a:r>
              <a:rPr lang="en-US" sz="2000" u="sng" dirty="0">
                <a:solidFill>
                  <a:srgbClr val="FFFF00"/>
                </a:solidFill>
              </a:rPr>
              <a:t>N</a:t>
            </a:r>
            <a:r>
              <a:rPr lang="en-US" sz="2000" u="sng" baseline="-25000" dirty="0">
                <a:solidFill>
                  <a:srgbClr val="FFFF00"/>
                </a:solidFill>
              </a:rPr>
              <a:t>4</a:t>
            </a:r>
            <a:r>
              <a:rPr lang="en-US" sz="2000" u="sng" dirty="0">
                <a:solidFill>
                  <a:srgbClr val="FFFF00"/>
                </a:solidFill>
              </a:rPr>
              <a:t>(p)   </a:t>
            </a:r>
            <a:r>
              <a:rPr lang="en-US" sz="3200" u="sng" dirty="0">
                <a:solidFill>
                  <a:srgbClr val="FFFF00"/>
                </a:solidFill>
              </a:rPr>
              <a:t>n</a:t>
            </a:r>
            <a:r>
              <a:rPr lang="en-US" sz="2000" u="sng" dirty="0">
                <a:solidFill>
                  <a:srgbClr val="FFFF00"/>
                </a:solidFill>
              </a:rPr>
              <a:t>   N</a:t>
            </a:r>
            <a:r>
              <a:rPr lang="en-US" sz="2000" u="sng" baseline="-25000" dirty="0">
                <a:solidFill>
                  <a:srgbClr val="FFFF00"/>
                </a:solidFill>
              </a:rPr>
              <a:t>4</a:t>
            </a:r>
            <a:r>
              <a:rPr lang="en-US" sz="2000" u="sng" dirty="0">
                <a:solidFill>
                  <a:srgbClr val="FFFF00"/>
                </a:solidFill>
              </a:rPr>
              <a:t>(q) </a:t>
            </a:r>
            <a:r>
              <a:rPr lang="en-US" sz="2000" dirty="0">
                <a:solidFill>
                  <a:srgbClr val="FFFF00"/>
                </a:solidFill>
              </a:rPr>
              <a:t>have no pixels whose values are from ‘V’.</a:t>
            </a:r>
          </a:p>
          <a:p>
            <a:r>
              <a:rPr lang="en-US" sz="2000" dirty="0">
                <a:solidFill>
                  <a:srgbClr val="FFFF00"/>
                </a:solidFill>
              </a:rPr>
              <a:t>e.g. V = { 1 }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(iv) e &amp; c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>
                <a:solidFill>
                  <a:srgbClr val="FFFF00"/>
                </a:solidFill>
              </a:rPr>
              <a:t>0 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sz="3200" dirty="0">
                <a:solidFill>
                  <a:srgbClr val="FFFF00"/>
                </a:solidFill>
              </a:rPr>
              <a:t>     1 </a:t>
            </a:r>
            <a:r>
              <a:rPr lang="en-US" dirty="0">
                <a:solidFill>
                  <a:srgbClr val="FFFF00"/>
                </a:solidFill>
              </a:rPr>
              <a:t>b</a:t>
            </a:r>
            <a:r>
              <a:rPr lang="en-US" sz="3200" dirty="0">
                <a:solidFill>
                  <a:srgbClr val="FFFF00"/>
                </a:solidFill>
              </a:rPr>
              <a:t>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c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d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e</a:t>
            </a:r>
            <a:r>
              <a:rPr lang="en-US" sz="3200" dirty="0">
                <a:solidFill>
                  <a:srgbClr val="FFFF00"/>
                </a:solidFill>
              </a:rPr>
              <a:t>    0 </a:t>
            </a:r>
            <a:r>
              <a:rPr lang="en-US" dirty="0">
                <a:solidFill>
                  <a:srgbClr val="FFFF00"/>
                </a:solidFill>
              </a:rPr>
              <a:t>f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g</a:t>
            </a:r>
            <a:r>
              <a:rPr lang="en-US" sz="3200" dirty="0">
                <a:solidFill>
                  <a:srgbClr val="FFFF00"/>
                </a:solidFill>
              </a:rPr>
              <a:t>     0 </a:t>
            </a:r>
            <a:r>
              <a:rPr lang="en-US" dirty="0">
                <a:solidFill>
                  <a:srgbClr val="FFFF00"/>
                </a:solidFill>
              </a:rPr>
              <a:t>h</a:t>
            </a:r>
            <a:r>
              <a:rPr lang="en-US" sz="3200" dirty="0">
                <a:solidFill>
                  <a:srgbClr val="FFFF00"/>
                </a:solidFill>
              </a:rPr>
              <a:t>    1 </a:t>
            </a:r>
            <a:r>
              <a:rPr lang="en-US" dirty="0">
                <a:solidFill>
                  <a:srgbClr val="FFFF00"/>
                </a:solidFill>
              </a:rPr>
              <a:t>I</a:t>
            </a:r>
          </a:p>
          <a:p>
            <a:endParaRPr lang="en-US" u="sng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Adjacency, Connectivity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m-adjacency:</a:t>
            </a:r>
            <a:r>
              <a:rPr lang="en-US" sz="2000" dirty="0">
                <a:solidFill>
                  <a:srgbClr val="FFFF00"/>
                </a:solidFill>
              </a:rPr>
              <a:t> Two pixels p and q with the values from set ‘V’ are m-adjacent if </a:t>
            </a:r>
          </a:p>
          <a:p>
            <a:pPr marL="514350" indent="-514350">
              <a:buAutoNum type="romanLcParenBoth"/>
            </a:pPr>
            <a:r>
              <a:rPr lang="en-US" sz="2000" dirty="0">
                <a:solidFill>
                  <a:srgbClr val="FFFF00"/>
                </a:solidFill>
              </a:rPr>
              <a:t>q is in N</a:t>
            </a:r>
            <a:r>
              <a:rPr lang="en-US" sz="2000" baseline="-25000" dirty="0">
                <a:solidFill>
                  <a:srgbClr val="FFFF00"/>
                </a:solidFill>
              </a:rPr>
              <a:t>4</a:t>
            </a:r>
            <a:r>
              <a:rPr lang="en-US" sz="2000" dirty="0">
                <a:solidFill>
                  <a:srgbClr val="FFFF00"/>
                </a:solidFill>
              </a:rPr>
              <a:t>(p)      OR</a:t>
            </a:r>
          </a:p>
          <a:p>
            <a:pPr marL="514350" indent="-514350">
              <a:buAutoNum type="romanLcParenBoth"/>
            </a:pPr>
            <a:endParaRPr lang="en-US" sz="2000" dirty="0">
              <a:solidFill>
                <a:srgbClr val="FFFF00"/>
              </a:solidFill>
            </a:endParaRPr>
          </a:p>
          <a:p>
            <a:pPr marL="514350" indent="-514350">
              <a:buAutoNum type="romanLcParenBoth"/>
            </a:pPr>
            <a:r>
              <a:rPr lang="en-US" sz="2000" dirty="0">
                <a:solidFill>
                  <a:srgbClr val="FFFF00"/>
                </a:solidFill>
              </a:rPr>
              <a:t>q is in N</a:t>
            </a:r>
            <a:r>
              <a:rPr lang="en-US" sz="2000" baseline="-25000" dirty="0">
                <a:solidFill>
                  <a:srgbClr val="FFFF00"/>
                </a:solidFill>
              </a:rPr>
              <a:t>D</a:t>
            </a:r>
            <a:r>
              <a:rPr lang="en-US" sz="2000" dirty="0">
                <a:solidFill>
                  <a:srgbClr val="FFFF00"/>
                </a:solidFill>
              </a:rPr>
              <a:t>(p)  &amp;  the set </a:t>
            </a:r>
            <a:r>
              <a:rPr lang="en-US" sz="2000" u="sng" dirty="0">
                <a:solidFill>
                  <a:srgbClr val="FFFF00"/>
                </a:solidFill>
              </a:rPr>
              <a:t>N</a:t>
            </a:r>
            <a:r>
              <a:rPr lang="en-US" sz="2000" u="sng" baseline="-25000" dirty="0">
                <a:solidFill>
                  <a:srgbClr val="FFFF00"/>
                </a:solidFill>
              </a:rPr>
              <a:t>4</a:t>
            </a:r>
            <a:r>
              <a:rPr lang="en-US" sz="2000" u="sng" dirty="0">
                <a:solidFill>
                  <a:srgbClr val="FFFF00"/>
                </a:solidFill>
              </a:rPr>
              <a:t>(p)   </a:t>
            </a:r>
            <a:r>
              <a:rPr lang="en-US" sz="3200" u="sng" dirty="0">
                <a:solidFill>
                  <a:srgbClr val="FFFF00"/>
                </a:solidFill>
              </a:rPr>
              <a:t>n</a:t>
            </a:r>
            <a:r>
              <a:rPr lang="en-US" sz="2000" u="sng" dirty="0">
                <a:solidFill>
                  <a:srgbClr val="FFFF00"/>
                </a:solidFill>
              </a:rPr>
              <a:t>   N</a:t>
            </a:r>
            <a:r>
              <a:rPr lang="en-US" sz="2000" u="sng" baseline="-25000" dirty="0">
                <a:solidFill>
                  <a:srgbClr val="FFFF00"/>
                </a:solidFill>
              </a:rPr>
              <a:t>4</a:t>
            </a:r>
            <a:r>
              <a:rPr lang="en-US" sz="2000" u="sng" dirty="0">
                <a:solidFill>
                  <a:srgbClr val="FFFF00"/>
                </a:solidFill>
              </a:rPr>
              <a:t>(q) </a:t>
            </a:r>
            <a:r>
              <a:rPr lang="en-US" sz="2000" dirty="0">
                <a:solidFill>
                  <a:srgbClr val="FFFF00"/>
                </a:solidFill>
              </a:rPr>
              <a:t>have no pixels whose values are from ‘V’.</a:t>
            </a:r>
          </a:p>
          <a:p>
            <a:r>
              <a:rPr lang="en-US" sz="2000" dirty="0">
                <a:solidFill>
                  <a:srgbClr val="FFFF00"/>
                </a:solidFill>
              </a:rPr>
              <a:t>e.g. V = { 1 }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(iv) e &amp; c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>
                <a:solidFill>
                  <a:srgbClr val="FFFF00"/>
                </a:solidFill>
              </a:rPr>
              <a:t>0 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sz="3200" dirty="0">
                <a:solidFill>
                  <a:srgbClr val="FFFF00"/>
                </a:solidFill>
              </a:rPr>
              <a:t>     1 </a:t>
            </a:r>
            <a:r>
              <a:rPr lang="en-US" dirty="0">
                <a:solidFill>
                  <a:srgbClr val="FFFF00"/>
                </a:solidFill>
              </a:rPr>
              <a:t>b</a:t>
            </a:r>
            <a:r>
              <a:rPr lang="en-US" sz="3200" dirty="0">
                <a:solidFill>
                  <a:srgbClr val="FFFF00"/>
                </a:solidFill>
              </a:rPr>
              <a:t>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c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d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e</a:t>
            </a:r>
            <a:r>
              <a:rPr lang="en-US" sz="3200" dirty="0">
                <a:solidFill>
                  <a:srgbClr val="FFFF00"/>
                </a:solidFill>
              </a:rPr>
              <a:t>    0 </a:t>
            </a:r>
            <a:r>
              <a:rPr lang="en-US" dirty="0">
                <a:solidFill>
                  <a:srgbClr val="FFFF00"/>
                </a:solidFill>
              </a:rPr>
              <a:t>f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g</a:t>
            </a:r>
            <a:r>
              <a:rPr lang="en-US" sz="3200" dirty="0">
                <a:solidFill>
                  <a:srgbClr val="FFFF00"/>
                </a:solidFill>
              </a:rPr>
              <a:t>     0 </a:t>
            </a:r>
            <a:r>
              <a:rPr lang="en-US" dirty="0">
                <a:solidFill>
                  <a:srgbClr val="FFFF00"/>
                </a:solidFill>
              </a:rPr>
              <a:t>h</a:t>
            </a:r>
            <a:r>
              <a:rPr lang="en-US" sz="3200" dirty="0">
                <a:solidFill>
                  <a:srgbClr val="FFFF00"/>
                </a:solidFill>
              </a:rPr>
              <a:t>    1 </a:t>
            </a:r>
            <a:r>
              <a:rPr lang="en-US" dirty="0">
                <a:solidFill>
                  <a:srgbClr val="FFFF00"/>
                </a:solidFill>
              </a:rPr>
              <a:t>I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u="sng" dirty="0" err="1">
                <a:solidFill>
                  <a:srgbClr val="FFFF00"/>
                </a:solidFill>
              </a:rPr>
              <a:t>Soln</a:t>
            </a:r>
            <a:r>
              <a:rPr lang="en-US" u="sng" dirty="0">
                <a:solidFill>
                  <a:srgbClr val="FFFF00"/>
                </a:solidFill>
              </a:rPr>
              <a:t>:</a:t>
            </a:r>
            <a:r>
              <a:rPr lang="en-US" dirty="0">
                <a:solidFill>
                  <a:srgbClr val="FFFF00"/>
                </a:solidFill>
              </a:rPr>
              <a:t> e &amp; c are NOT m-adjacent.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Digital Image Processing</a:t>
            </a:r>
          </a:p>
        </p:txBody>
      </p:sp>
      <p:sp>
        <p:nvSpPr>
          <p:cNvPr id="4099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Prepared by </a:t>
            </a:r>
          </a:p>
          <a:p>
            <a:r>
              <a:rPr lang="en-US" b="1">
                <a:solidFill>
                  <a:srgbClr val="FF0000"/>
                </a:solidFill>
              </a:rPr>
              <a:t>K.Indragandhi,AP(Sr.Gr.)/ECE</a:t>
            </a:r>
          </a:p>
        </p:txBody>
      </p:sp>
      <p:pic>
        <p:nvPicPr>
          <p:cNvPr id="41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7425" y="425450"/>
            <a:ext cx="5029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Adjacency, Connectivity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Connectivity</a:t>
            </a:r>
            <a:r>
              <a:rPr lang="en-US" sz="2400" i="1" dirty="0">
                <a:solidFill>
                  <a:srgbClr val="FFFF00"/>
                </a:solidFill>
              </a:rPr>
              <a:t>: </a:t>
            </a:r>
            <a:r>
              <a:rPr lang="en-US" dirty="0">
                <a:solidFill>
                  <a:srgbClr val="FFFF00"/>
                </a:solidFill>
              </a:rPr>
              <a:t>2 pixels are said to be connected if their exists a path between them.</a:t>
            </a:r>
          </a:p>
          <a:p>
            <a:endParaRPr lang="en-US" sz="2400" dirty="0">
              <a:solidFill>
                <a:srgbClr val="FFFF00"/>
              </a:solidFill>
            </a:endParaRPr>
          </a:p>
          <a:p>
            <a:endParaRPr lang="en-US" sz="2400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Let ‘S’ represent subset of pixels in an image.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Two pixels p &amp; q are said to be connected in ‘S’ if their exists a path between them consisting entirely of pixels in ‘S’.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For any pixel p in S, the set of pixels that are connected to it in S is called a </a:t>
            </a:r>
            <a:r>
              <a:rPr lang="en-US" b="1" u="sng" dirty="0">
                <a:solidFill>
                  <a:srgbClr val="FFFF00"/>
                </a:solidFill>
              </a:rPr>
              <a:t>connected component of S</a:t>
            </a:r>
            <a:r>
              <a:rPr lang="en-US"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Paths:</a:t>
            </a:r>
            <a:r>
              <a:rPr lang="en-US" sz="2400" dirty="0">
                <a:solidFill>
                  <a:srgbClr val="FFFF00"/>
                </a:solidFill>
              </a:rPr>
              <a:t> A path from pixel p with coordinate ( x, y) with pixel q with coordinate ( s, t) is a sequence of distinct sequence with coordinates (x</a:t>
            </a:r>
            <a:r>
              <a:rPr lang="en-US" sz="2400" baseline="-25000" dirty="0">
                <a:solidFill>
                  <a:srgbClr val="FFFF00"/>
                </a:solidFill>
              </a:rPr>
              <a:t>0</a:t>
            </a:r>
            <a:r>
              <a:rPr lang="en-US" sz="2400" dirty="0">
                <a:solidFill>
                  <a:srgbClr val="FFFF00"/>
                </a:solidFill>
              </a:rPr>
              <a:t>, y</a:t>
            </a:r>
            <a:r>
              <a:rPr lang="en-US" sz="2400" baseline="-25000" dirty="0">
                <a:solidFill>
                  <a:srgbClr val="FFFF00"/>
                </a:solidFill>
              </a:rPr>
              <a:t>0</a:t>
            </a:r>
            <a:r>
              <a:rPr lang="en-US" sz="2400" dirty="0">
                <a:solidFill>
                  <a:srgbClr val="FFFF00"/>
                </a:solidFill>
              </a:rPr>
              <a:t>), (x</a:t>
            </a:r>
            <a:r>
              <a:rPr lang="en-US" sz="2400" baseline="-25000" dirty="0">
                <a:solidFill>
                  <a:srgbClr val="FFFF00"/>
                </a:solidFill>
              </a:rPr>
              <a:t>1</a:t>
            </a:r>
            <a:r>
              <a:rPr lang="en-US" sz="2400" dirty="0">
                <a:solidFill>
                  <a:srgbClr val="FFFF00"/>
                </a:solidFill>
              </a:rPr>
              <a:t>, y</a:t>
            </a:r>
            <a:r>
              <a:rPr lang="en-US" sz="2400" baseline="-25000" dirty="0">
                <a:solidFill>
                  <a:srgbClr val="FFFF00"/>
                </a:solidFill>
              </a:rPr>
              <a:t>1</a:t>
            </a:r>
            <a:r>
              <a:rPr lang="en-US" sz="2400" dirty="0">
                <a:solidFill>
                  <a:srgbClr val="FFFF00"/>
                </a:solidFill>
              </a:rPr>
              <a:t>), ….., (</a:t>
            </a:r>
            <a:r>
              <a:rPr lang="en-US" sz="2400" dirty="0" err="1">
                <a:solidFill>
                  <a:srgbClr val="FFFF00"/>
                </a:solidFill>
              </a:rPr>
              <a:t>x</a:t>
            </a:r>
            <a:r>
              <a:rPr lang="en-US" sz="2400" baseline="-25000" dirty="0" err="1">
                <a:solidFill>
                  <a:srgbClr val="FFFF00"/>
                </a:solidFill>
              </a:rPr>
              <a:t>n</a:t>
            </a:r>
            <a:r>
              <a:rPr lang="en-US" sz="2400" dirty="0">
                <a:solidFill>
                  <a:srgbClr val="FFFF00"/>
                </a:solidFill>
              </a:rPr>
              <a:t>, </a:t>
            </a:r>
            <a:r>
              <a:rPr lang="en-US" sz="2400" dirty="0" err="1">
                <a:solidFill>
                  <a:srgbClr val="FFFF00"/>
                </a:solidFill>
              </a:rPr>
              <a:t>y</a:t>
            </a:r>
            <a:r>
              <a:rPr lang="en-US" sz="2400" baseline="-25000" dirty="0" err="1">
                <a:solidFill>
                  <a:srgbClr val="FFFF00"/>
                </a:solidFill>
              </a:rPr>
              <a:t>n</a:t>
            </a:r>
            <a:r>
              <a:rPr lang="en-US" sz="2400" dirty="0">
                <a:solidFill>
                  <a:srgbClr val="FFFF00"/>
                </a:solidFill>
              </a:rPr>
              <a:t>) where</a:t>
            </a:r>
          </a:p>
          <a:p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(x, y) = (x</a:t>
            </a:r>
            <a:r>
              <a:rPr lang="en-US" sz="2400" baseline="-25000" dirty="0">
                <a:solidFill>
                  <a:srgbClr val="FFFF00"/>
                </a:solidFill>
              </a:rPr>
              <a:t>0</a:t>
            </a:r>
            <a:r>
              <a:rPr lang="en-US" sz="2400" dirty="0">
                <a:solidFill>
                  <a:srgbClr val="FFFF00"/>
                </a:solidFill>
              </a:rPr>
              <a:t>, y</a:t>
            </a:r>
            <a:r>
              <a:rPr lang="en-US" sz="2400" baseline="-25000" dirty="0">
                <a:solidFill>
                  <a:srgbClr val="FFFF00"/>
                </a:solidFill>
              </a:rPr>
              <a:t>0</a:t>
            </a:r>
            <a:r>
              <a:rPr lang="en-US" sz="2400" dirty="0">
                <a:solidFill>
                  <a:srgbClr val="FFFF00"/>
                </a:solidFill>
              </a:rPr>
              <a:t>)</a:t>
            </a:r>
          </a:p>
          <a:p>
            <a:r>
              <a:rPr lang="en-US" sz="2400" dirty="0">
                <a:solidFill>
                  <a:srgbClr val="FFFF00"/>
                </a:solidFill>
              </a:rPr>
              <a:t>&amp; (s, t) = (</a:t>
            </a:r>
            <a:r>
              <a:rPr lang="en-US" sz="2400" dirty="0" err="1">
                <a:solidFill>
                  <a:srgbClr val="FFFF00"/>
                </a:solidFill>
              </a:rPr>
              <a:t>x</a:t>
            </a:r>
            <a:r>
              <a:rPr lang="en-US" sz="2400" baseline="-25000" dirty="0" err="1">
                <a:solidFill>
                  <a:srgbClr val="FFFF00"/>
                </a:solidFill>
              </a:rPr>
              <a:t>n</a:t>
            </a:r>
            <a:r>
              <a:rPr lang="en-US" sz="2400" dirty="0">
                <a:solidFill>
                  <a:srgbClr val="FFFF00"/>
                </a:solidFill>
              </a:rPr>
              <a:t>, </a:t>
            </a:r>
            <a:r>
              <a:rPr lang="en-US" sz="2400" dirty="0" err="1">
                <a:solidFill>
                  <a:srgbClr val="FFFF00"/>
                </a:solidFill>
              </a:rPr>
              <a:t>y</a:t>
            </a:r>
            <a:r>
              <a:rPr lang="en-US" sz="2400" baseline="-25000" dirty="0" err="1">
                <a:solidFill>
                  <a:srgbClr val="FFFF00"/>
                </a:solidFill>
              </a:rPr>
              <a:t>n</a:t>
            </a:r>
            <a:r>
              <a:rPr lang="en-US" sz="2400" dirty="0">
                <a:solidFill>
                  <a:srgbClr val="FFFF00"/>
                </a:solidFill>
              </a:rPr>
              <a:t>)</a:t>
            </a:r>
          </a:p>
          <a:p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Closed path: (x</a:t>
            </a:r>
            <a:r>
              <a:rPr lang="en-US" sz="2400" baseline="-25000" dirty="0">
                <a:solidFill>
                  <a:srgbClr val="FFFF00"/>
                </a:solidFill>
              </a:rPr>
              <a:t>0</a:t>
            </a:r>
            <a:r>
              <a:rPr lang="en-US" sz="2400" dirty="0">
                <a:solidFill>
                  <a:srgbClr val="FFFF00"/>
                </a:solidFill>
              </a:rPr>
              <a:t>, y</a:t>
            </a:r>
            <a:r>
              <a:rPr lang="en-US" sz="2400" baseline="-25000" dirty="0">
                <a:solidFill>
                  <a:srgbClr val="FFFF00"/>
                </a:solidFill>
              </a:rPr>
              <a:t>0</a:t>
            </a:r>
            <a:r>
              <a:rPr lang="en-US" sz="2400" dirty="0">
                <a:solidFill>
                  <a:srgbClr val="FFFF00"/>
                </a:solidFill>
              </a:rPr>
              <a:t>) = (</a:t>
            </a:r>
            <a:r>
              <a:rPr lang="en-US" sz="2400" dirty="0" err="1">
                <a:solidFill>
                  <a:srgbClr val="FFFF00"/>
                </a:solidFill>
              </a:rPr>
              <a:t>x</a:t>
            </a:r>
            <a:r>
              <a:rPr lang="en-US" sz="2400" baseline="-25000" dirty="0" err="1">
                <a:solidFill>
                  <a:srgbClr val="FFFF00"/>
                </a:solidFill>
              </a:rPr>
              <a:t>n</a:t>
            </a:r>
            <a:r>
              <a:rPr lang="en-US" sz="2400" dirty="0">
                <a:solidFill>
                  <a:srgbClr val="FFFF00"/>
                </a:solidFill>
              </a:rPr>
              <a:t>, </a:t>
            </a:r>
            <a:r>
              <a:rPr lang="en-US" sz="2400" dirty="0" err="1">
                <a:solidFill>
                  <a:srgbClr val="FFFF00"/>
                </a:solidFill>
              </a:rPr>
              <a:t>y</a:t>
            </a:r>
            <a:r>
              <a:rPr lang="en-US" sz="2400" baseline="-25000" dirty="0" err="1">
                <a:solidFill>
                  <a:srgbClr val="FFFF00"/>
                </a:solidFill>
              </a:rPr>
              <a:t>n</a:t>
            </a:r>
            <a:r>
              <a:rPr lang="en-US" sz="2400" dirty="0">
                <a:solidFill>
                  <a:srgbClr val="FFFF00"/>
                </a:solidFill>
              </a:rPr>
              <a:t>)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 Consider the image segment shown in figure. Compute length of the </a:t>
            </a:r>
            <a:r>
              <a:rPr lang="en-US" b="1" i="1" dirty="0">
                <a:solidFill>
                  <a:srgbClr val="FFFF00"/>
                </a:solidFill>
              </a:rPr>
              <a:t>shortest-4, shortest-8 &amp; shortest-m paths </a:t>
            </a:r>
            <a:r>
              <a:rPr lang="en-US" dirty="0">
                <a:solidFill>
                  <a:srgbClr val="FFFF00"/>
                </a:solidFill>
              </a:rPr>
              <a:t>between pixels p &amp; q where,</a:t>
            </a: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</a:p>
          <a:p>
            <a:endParaRPr lang="en-US" sz="1600" dirty="0">
              <a:solidFill>
                <a:srgbClr val="FFFF00"/>
              </a:solidFill>
            </a:endParaRPr>
          </a:p>
          <a:p>
            <a:endParaRPr lang="en-US" sz="1200" dirty="0">
              <a:solidFill>
                <a:srgbClr val="FFFF00"/>
              </a:solidFill>
            </a:endParaRP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2     3     2     2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1     2     3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Shortest-4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2     3     2     2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2     3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Shortest-4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2     3     2     2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29637" y="4875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Shortest-4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4559518" y="4647803"/>
            <a:ext cx="1524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29637" y="4875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Shortest-4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4559518" y="4647803"/>
            <a:ext cx="1524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4546242" y="4191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29637" y="4875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Shortest-4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4559518" y="4647803"/>
            <a:ext cx="1524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4546242" y="4191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29637" y="4875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4725456" y="3645795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4725456" y="3645795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Shortest-4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So, Path does not exist.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4559518" y="4647803"/>
            <a:ext cx="1524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4546242" y="4191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29637" y="4875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6200000" flipH="1">
            <a:off x="4725456" y="3645795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H="1" flipV="1">
            <a:off x="4725456" y="3645795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Shortest-8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2     3     2     2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1     2     3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04800"/>
            <a:ext cx="7772400" cy="197510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Bodoni MT" pitchFamily="18" charset="0"/>
              </a:rPr>
              <a:t>Digital image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295400"/>
            <a:ext cx="7772400" cy="1508760"/>
          </a:xfrm>
        </p:spPr>
        <p:txBody>
          <a:bodyPr>
            <a:normAutofit/>
          </a:bodyPr>
          <a:lstStyle/>
          <a:p>
            <a:pPr algn="ctr"/>
            <a:r>
              <a:rPr lang="en-US" sz="3500" dirty="0">
                <a:solidFill>
                  <a:srgbClr val="FFFF00"/>
                </a:solidFill>
              </a:rPr>
              <a:t>Basic Relationships between Pixels</a:t>
            </a:r>
          </a:p>
          <a:p>
            <a:pPr algn="ctr"/>
            <a:endParaRPr lang="en-US" sz="2400" dirty="0">
              <a:solidFill>
                <a:srgbClr val="FFFF00"/>
              </a:solidFill>
            </a:endParaRPr>
          </a:p>
          <a:p>
            <a:pPr algn="ctr"/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14400" y="2819400"/>
            <a:ext cx="7407275" cy="1752600"/>
          </a:xfrm>
          <a:prstGeom prst="rect">
            <a:avLst/>
          </a:prstGeom>
        </p:spPr>
        <p:txBody>
          <a:bodyPr vert="horz" lIns="100584" tIns="45720" anchor="b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Shortest-8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2     3     2     2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2     3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Shortest-8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 </a:t>
            </a:r>
            <a:r>
              <a:rPr lang="en-US" sz="2800" dirty="0">
                <a:solidFill>
                  <a:srgbClr val="FFFF00"/>
                </a:solidFill>
              </a:rPr>
              <a:t>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2     3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4211112" y="4590525"/>
            <a:ext cx="303212" cy="266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Shortest-8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2     3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4546242" y="4191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4211112" y="4590525"/>
            <a:ext cx="303212" cy="266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Shortest-8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2     3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4546242" y="4191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4211112" y="4590525"/>
            <a:ext cx="303212" cy="266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98642" y="36576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Shortest-8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2     3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So, shortest-8 path = 4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4546242" y="4191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4211112" y="4590525"/>
            <a:ext cx="303212" cy="266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98642" y="36576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Shortest-m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2     3     2     2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1     2     3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Shortest-m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2     3     2     2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2     3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Shortest-m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2     3     2     2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29637" y="4875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Shortest-m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4559518" y="4647803"/>
            <a:ext cx="1524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29637" y="4875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Shortest-m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4559518" y="4647803"/>
            <a:ext cx="1524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4546242" y="4191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29637" y="4875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Neighbors of a Pixel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1600200"/>
            <a:ext cx="716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                   f(0,0)     f(0,1)     f(0,2)     f(0,3)     f(0,4) - - - - -</a:t>
            </a:r>
          </a:p>
          <a:p>
            <a:pPr algn="ctr"/>
            <a:r>
              <a:rPr lang="en-US" dirty="0"/>
              <a:t>                      f(1,0)     f(1,1)      f(1,2)     f(1,3)     f(1,4) - - - - -</a:t>
            </a:r>
          </a:p>
          <a:p>
            <a:pPr algn="ctr"/>
            <a:r>
              <a:rPr lang="en-US" dirty="0"/>
              <a:t>f(</a:t>
            </a:r>
            <a:r>
              <a:rPr lang="en-US" dirty="0" err="1"/>
              <a:t>x,y</a:t>
            </a:r>
            <a:r>
              <a:rPr lang="en-US" dirty="0"/>
              <a:t>) =        f(2,0)     f(2,1)     f(2,2)     f(2,3)     f(2,4) - - - - -</a:t>
            </a:r>
          </a:p>
          <a:p>
            <a:pPr algn="ctr"/>
            <a:r>
              <a:rPr lang="en-US" dirty="0"/>
              <a:t>                      f(3,0)     f(3,1)      f(3,2)     f(3,3)     f(3,4) - - - - -</a:t>
            </a:r>
          </a:p>
          <a:p>
            <a:pPr algn="ctr"/>
            <a:r>
              <a:rPr lang="en-US" dirty="0"/>
              <a:t>                         I 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- - - - -</a:t>
            </a:r>
          </a:p>
          <a:p>
            <a:pPr algn="ctr"/>
            <a:r>
              <a:rPr lang="en-US" dirty="0"/>
              <a:t>                         I 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- - - - -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FFFF00"/>
                </a:solidFill>
              </a:rPr>
              <a:t>                                                                                      </a:t>
            </a:r>
          </a:p>
          <a:p>
            <a:endParaRPr lang="en-US" dirty="0"/>
          </a:p>
        </p:txBody>
      </p:sp>
      <p:grpSp>
        <p:nvGrpSpPr>
          <p:cNvPr id="2" name="Group 21"/>
          <p:cNvGrpSpPr/>
          <p:nvPr/>
        </p:nvGrpSpPr>
        <p:grpSpPr>
          <a:xfrm>
            <a:off x="2971006" y="1560489"/>
            <a:ext cx="4191794" cy="1908736"/>
            <a:chOff x="2971006" y="1560489"/>
            <a:chExt cx="4191794" cy="1908736"/>
          </a:xfrm>
        </p:grpSpPr>
        <p:cxnSp>
          <p:nvCxnSpPr>
            <p:cNvPr id="10" name="Straight Connector 9"/>
            <p:cNvCxnSpPr/>
            <p:nvPr/>
          </p:nvCxnSpPr>
          <p:spPr>
            <a:xfrm rot="5400000">
              <a:off x="2018903" y="2512592"/>
              <a:ext cx="1905000" cy="794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6285706" y="2488305"/>
              <a:ext cx="17526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971800" y="3467637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971800" y="1561563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010400" y="1600200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010400" y="3364091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Shortest-m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4559518" y="4647803"/>
            <a:ext cx="1524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4546242" y="4191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29637" y="4875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698642" y="36576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Shortest-m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  <a:p>
            <a:endParaRPr lang="en-US" sz="2800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So, shortest-m path = 5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4559518" y="4647803"/>
            <a:ext cx="1524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4546242" y="4191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29637" y="4875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698642" y="36576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Regions &amp; Boundaries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1"/>
            <a:ext cx="7239000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Region:  </a:t>
            </a:r>
            <a:r>
              <a:rPr lang="en-US" dirty="0">
                <a:solidFill>
                  <a:srgbClr val="FFFF00"/>
                </a:solidFill>
              </a:rPr>
              <a:t>Let R be a subset of pixels in an image.  Two regions </a:t>
            </a:r>
            <a:r>
              <a:rPr lang="en-US" dirty="0" err="1">
                <a:solidFill>
                  <a:srgbClr val="FFFF00"/>
                </a:solidFill>
              </a:rPr>
              <a:t>Ri</a:t>
            </a:r>
            <a:r>
              <a:rPr lang="en-US" dirty="0">
                <a:solidFill>
                  <a:srgbClr val="FFFF00"/>
                </a:solidFill>
              </a:rPr>
              <a:t> and </a:t>
            </a:r>
            <a:r>
              <a:rPr lang="en-US" dirty="0" err="1">
                <a:solidFill>
                  <a:srgbClr val="FFFF00"/>
                </a:solidFill>
              </a:rPr>
              <a:t>Rj</a:t>
            </a:r>
            <a:r>
              <a:rPr lang="en-US" dirty="0">
                <a:solidFill>
                  <a:srgbClr val="FFFF00"/>
                </a:solidFill>
              </a:rPr>
              <a:t> are  said to be adjacent if their union form a connected set. 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Regions that are not adjacent are said to be disjoint. 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We consider 4- and 8- adjacency when referring to regions.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Below regions are adjacent only if 8-adjacency is used.</a:t>
            </a:r>
          </a:p>
          <a:p>
            <a:endParaRPr lang="en-US" sz="1100" dirty="0">
              <a:solidFill>
                <a:srgbClr val="FFFF00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                                     </a:t>
            </a:r>
            <a:r>
              <a:rPr lang="en-US" sz="2400" dirty="0">
                <a:solidFill>
                  <a:srgbClr val="00B050"/>
                </a:solidFill>
              </a:rPr>
              <a:t>1     1     1</a:t>
            </a:r>
          </a:p>
          <a:p>
            <a:r>
              <a:rPr lang="en-US" sz="2400" dirty="0">
                <a:solidFill>
                  <a:srgbClr val="00B050"/>
                </a:solidFill>
              </a:rPr>
              <a:t>                                     1     0     1    </a:t>
            </a:r>
            <a:r>
              <a:rPr lang="en-US" sz="2400" dirty="0" err="1">
                <a:solidFill>
                  <a:srgbClr val="00B050"/>
                </a:solidFill>
              </a:rPr>
              <a:t>R</a:t>
            </a:r>
            <a:r>
              <a:rPr lang="en-US" sz="2400" baseline="-25000" dirty="0" err="1">
                <a:solidFill>
                  <a:srgbClr val="00B050"/>
                </a:solidFill>
              </a:rPr>
              <a:t>i</a:t>
            </a:r>
            <a:endParaRPr lang="en-US" sz="2400" baseline="-250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                                     0     </a:t>
            </a:r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00B050"/>
                </a:solidFill>
              </a:rPr>
              <a:t>     0</a:t>
            </a:r>
          </a:p>
          <a:p>
            <a:r>
              <a:rPr lang="en-US" sz="2400" dirty="0">
                <a:solidFill>
                  <a:srgbClr val="FFFF00"/>
                </a:solidFill>
              </a:rPr>
              <a:t>                                     0     0     </a:t>
            </a:r>
            <a:r>
              <a:rPr lang="en-US" sz="2400" dirty="0">
                <a:solidFill>
                  <a:srgbClr val="FF0000"/>
                </a:solidFill>
              </a:rPr>
              <a:t>1</a:t>
            </a:r>
          </a:p>
          <a:p>
            <a:r>
              <a:rPr lang="en-US" sz="2400" dirty="0">
                <a:solidFill>
                  <a:srgbClr val="FFFF00"/>
                </a:solidFill>
              </a:rPr>
              <a:t>                                      1     1     1   </a:t>
            </a:r>
            <a:r>
              <a:rPr lang="en-US" sz="2400" dirty="0" err="1">
                <a:solidFill>
                  <a:srgbClr val="FFFF00"/>
                </a:solidFill>
              </a:rPr>
              <a:t>R</a:t>
            </a:r>
            <a:r>
              <a:rPr lang="en-US" sz="2400" baseline="-25000" dirty="0" err="1">
                <a:solidFill>
                  <a:srgbClr val="FFFF00"/>
                </a:solidFill>
              </a:rPr>
              <a:t>j</a:t>
            </a:r>
            <a:endParaRPr lang="en-US" sz="2400" baseline="-25000" dirty="0">
              <a:solidFill>
                <a:srgbClr val="FFFF00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                                      1     1     1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Regions &amp; Boundaries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1"/>
            <a:ext cx="7239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Boundaries (border or contour)</a:t>
            </a:r>
            <a:r>
              <a:rPr lang="en-US" sz="2400" dirty="0">
                <a:solidFill>
                  <a:srgbClr val="FFFF00"/>
                </a:solidFill>
              </a:rPr>
              <a:t>:  </a:t>
            </a:r>
            <a:r>
              <a:rPr lang="en-US" sz="2000" dirty="0">
                <a:solidFill>
                  <a:srgbClr val="FFFF00"/>
                </a:solidFill>
              </a:rPr>
              <a:t>The boundary of a region R is the set of points that are adjacent to points in the compliment of R.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                             </a:t>
            </a:r>
          </a:p>
          <a:p>
            <a:r>
              <a:rPr lang="en-US" sz="2400" dirty="0">
                <a:solidFill>
                  <a:srgbClr val="FFFF00"/>
                </a:solidFill>
              </a:rPr>
              <a:t>	              0     0     0     0     0</a:t>
            </a:r>
          </a:p>
          <a:p>
            <a:r>
              <a:rPr lang="en-US" sz="2400" dirty="0">
                <a:solidFill>
                  <a:srgbClr val="FFFF00"/>
                </a:solidFill>
              </a:rPr>
              <a:t>                             0     </a:t>
            </a:r>
            <a:r>
              <a:rPr lang="en-US" sz="2400" dirty="0">
                <a:solidFill>
                  <a:srgbClr val="00B050"/>
                </a:solidFill>
              </a:rPr>
              <a:t>1      1</a:t>
            </a:r>
            <a:r>
              <a:rPr lang="en-US" sz="2400" dirty="0">
                <a:solidFill>
                  <a:srgbClr val="FFFF00"/>
                </a:solidFill>
              </a:rPr>
              <a:t>     0     0</a:t>
            </a:r>
          </a:p>
          <a:p>
            <a:r>
              <a:rPr lang="en-US" sz="2400" dirty="0">
                <a:solidFill>
                  <a:srgbClr val="FFFF00"/>
                </a:solidFill>
              </a:rPr>
              <a:t>                             0     </a:t>
            </a:r>
            <a:r>
              <a:rPr lang="en-US" sz="2400" dirty="0">
                <a:solidFill>
                  <a:srgbClr val="00B050"/>
                </a:solidFill>
              </a:rPr>
              <a:t>1      1</a:t>
            </a:r>
            <a:r>
              <a:rPr lang="en-US" sz="2400" dirty="0">
                <a:solidFill>
                  <a:srgbClr val="FFFF00"/>
                </a:solidFill>
              </a:rPr>
              <a:t>     0     0</a:t>
            </a:r>
          </a:p>
          <a:p>
            <a:r>
              <a:rPr lang="en-US" sz="2400" dirty="0">
                <a:solidFill>
                  <a:srgbClr val="FFFF00"/>
                </a:solidFill>
              </a:rPr>
              <a:t>                             0     </a:t>
            </a:r>
            <a:r>
              <a:rPr lang="en-US" sz="2400" dirty="0">
                <a:solidFill>
                  <a:srgbClr val="00B050"/>
                </a:solidFill>
              </a:rPr>
              <a:t>1</a:t>
            </a:r>
            <a:r>
              <a:rPr lang="en-US" sz="2400" dirty="0">
                <a:solidFill>
                  <a:srgbClr val="FFFF00"/>
                </a:solidFill>
              </a:rPr>
              <a:t>      </a:t>
            </a:r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FFFF00"/>
                </a:solidFill>
              </a:rPr>
              <a:t>      </a:t>
            </a:r>
            <a:r>
              <a:rPr lang="en-US" sz="2400" dirty="0">
                <a:solidFill>
                  <a:srgbClr val="00B050"/>
                </a:solidFill>
              </a:rPr>
              <a:t>1</a:t>
            </a:r>
            <a:r>
              <a:rPr lang="en-US" sz="2400" dirty="0">
                <a:solidFill>
                  <a:srgbClr val="FFFF00"/>
                </a:solidFill>
              </a:rPr>
              <a:t>     0</a:t>
            </a:r>
          </a:p>
          <a:p>
            <a:r>
              <a:rPr lang="en-US" sz="2400" dirty="0">
                <a:solidFill>
                  <a:srgbClr val="FFFF00"/>
                </a:solidFill>
              </a:rPr>
              <a:t>                             0     </a:t>
            </a:r>
            <a:r>
              <a:rPr lang="en-US" sz="2400" dirty="0">
                <a:solidFill>
                  <a:srgbClr val="00B050"/>
                </a:solidFill>
              </a:rPr>
              <a:t>1      1      1     </a:t>
            </a:r>
            <a:r>
              <a:rPr lang="en-US" sz="2400" dirty="0">
                <a:solidFill>
                  <a:srgbClr val="FFFF00"/>
                </a:solidFill>
              </a:rPr>
              <a:t>0</a:t>
            </a:r>
            <a:endParaRPr lang="en-US" sz="2400" baseline="-25000" dirty="0">
              <a:solidFill>
                <a:srgbClr val="FFFF00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                             0     0      0     0     0</a:t>
            </a:r>
          </a:p>
          <a:p>
            <a:endParaRPr lang="en-US" sz="24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RED</a:t>
            </a:r>
            <a:r>
              <a:rPr lang="en-US" sz="2000" dirty="0">
                <a:solidFill>
                  <a:srgbClr val="FFFF00"/>
                </a:solidFill>
              </a:rPr>
              <a:t> colored 1 is </a:t>
            </a:r>
            <a:r>
              <a:rPr lang="en-US" sz="2000" cap="all" dirty="0">
                <a:solidFill>
                  <a:srgbClr val="FFFF00"/>
                </a:solidFill>
              </a:rPr>
              <a:t>not </a:t>
            </a:r>
            <a:r>
              <a:rPr lang="en-US" sz="2000" dirty="0">
                <a:solidFill>
                  <a:srgbClr val="FFFF00"/>
                </a:solidFill>
              </a:rPr>
              <a:t>a member of border if 4-connectivity is used between region and background. It is if 8-connectivity is used.</a:t>
            </a:r>
            <a:endParaRPr lang="en-US" sz="1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685800"/>
          </a:xfrm>
        </p:spPr>
        <p:txBody>
          <a:bodyPr/>
          <a:lstStyle/>
          <a:p>
            <a:r>
              <a:rPr lang="en-US" sz="3000" dirty="0"/>
              <a:t>Example: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133725" y="2716212"/>
            <a:ext cx="287655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641348"/>
            <a:ext cx="6781800" cy="6216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602673"/>
            <a:ext cx="6553200" cy="6255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761999"/>
            <a:ext cx="6470124" cy="6096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2289" y="685800"/>
            <a:ext cx="6526162" cy="6172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2901" y="762000"/>
            <a:ext cx="6487886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Neighbors of a Pixel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3591342"/>
            <a:ext cx="78486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 A Pixel p at coordinates ( x, y) has 4 horizontal and vertical neighbors.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 Their coordinates are given by:</a:t>
            </a:r>
          </a:p>
          <a:p>
            <a:r>
              <a:rPr lang="en-US" sz="2400" dirty="0">
                <a:solidFill>
                  <a:srgbClr val="FFFF00"/>
                </a:solidFill>
              </a:rPr>
              <a:t>      (x+1, y)                (x-1, y)                (x, y+1)             &amp;            (x, y-1)</a:t>
            </a:r>
          </a:p>
          <a:p>
            <a:r>
              <a:rPr lang="en-US" dirty="0">
                <a:solidFill>
                  <a:srgbClr val="FFFF00"/>
                </a:solidFill>
              </a:rPr>
              <a:t>            f(2,1)                              f(0,1)                             f(1,2)                                             f(1,0)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 This set of pixels is called the </a:t>
            </a:r>
            <a:r>
              <a:rPr lang="en-US" sz="2000" b="1" i="1" u="sng" dirty="0">
                <a:solidFill>
                  <a:srgbClr val="FFFF00"/>
                </a:solidFill>
              </a:rPr>
              <a:t>4-neighbors</a:t>
            </a:r>
            <a:r>
              <a:rPr lang="en-US" sz="2000" i="1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of p denoted by N</a:t>
            </a:r>
            <a:r>
              <a:rPr lang="en-US" baseline="-25000" dirty="0">
                <a:solidFill>
                  <a:srgbClr val="FFFF00"/>
                </a:solidFill>
              </a:rPr>
              <a:t>4</a:t>
            </a:r>
            <a:r>
              <a:rPr lang="en-US" dirty="0">
                <a:solidFill>
                  <a:srgbClr val="FFFF00"/>
                </a:solidFill>
              </a:rPr>
              <a:t>(p).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 Each pixel is unit distance from ( x ,y).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0" y="1598474"/>
            <a:ext cx="716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                   f(0,0)     </a:t>
            </a:r>
            <a:r>
              <a:rPr lang="en-US" dirty="0">
                <a:solidFill>
                  <a:srgbClr val="FFFF00"/>
                </a:solidFill>
              </a:rPr>
              <a:t>f(0,1)</a:t>
            </a:r>
            <a:r>
              <a:rPr lang="en-US" dirty="0"/>
              <a:t>     f(0,2)     f(0,3)     f(0,4) - - - - -</a:t>
            </a:r>
          </a:p>
          <a:p>
            <a:pPr algn="ctr"/>
            <a:r>
              <a:rPr lang="en-US" dirty="0"/>
              <a:t>                      </a:t>
            </a:r>
            <a:r>
              <a:rPr lang="en-US" dirty="0">
                <a:solidFill>
                  <a:srgbClr val="FFFF00"/>
                </a:solidFill>
              </a:rPr>
              <a:t>f(1,0)     </a:t>
            </a:r>
            <a:r>
              <a:rPr lang="en-US" dirty="0">
                <a:solidFill>
                  <a:srgbClr val="FF0000"/>
                </a:solidFill>
              </a:rPr>
              <a:t>f(1,1)      </a:t>
            </a:r>
            <a:r>
              <a:rPr lang="en-US" dirty="0">
                <a:solidFill>
                  <a:srgbClr val="FFFF00"/>
                </a:solidFill>
              </a:rPr>
              <a:t>f(1,2)     </a:t>
            </a:r>
            <a:r>
              <a:rPr lang="en-US" dirty="0"/>
              <a:t>f(1,3)     f(1,4) - - - - -</a:t>
            </a:r>
          </a:p>
          <a:p>
            <a:pPr algn="ctr"/>
            <a:r>
              <a:rPr lang="en-US" dirty="0"/>
              <a:t>f(</a:t>
            </a:r>
            <a:r>
              <a:rPr lang="en-US" dirty="0" err="1"/>
              <a:t>x,y</a:t>
            </a:r>
            <a:r>
              <a:rPr lang="en-US" dirty="0"/>
              <a:t>) =        f(2,0)     </a:t>
            </a:r>
            <a:r>
              <a:rPr lang="en-US" dirty="0">
                <a:solidFill>
                  <a:srgbClr val="FFFF00"/>
                </a:solidFill>
              </a:rPr>
              <a:t>f(2,1)</a:t>
            </a:r>
            <a:r>
              <a:rPr lang="en-US" dirty="0"/>
              <a:t>     f(2,2)     f(2,3)     f(2,4) - - - - -</a:t>
            </a:r>
          </a:p>
          <a:p>
            <a:pPr algn="ctr"/>
            <a:r>
              <a:rPr lang="en-US" dirty="0"/>
              <a:t>                      f(3,0)     f(3,1)      f(3,2)     f(3,3)     f(3,4) - - - - -</a:t>
            </a:r>
          </a:p>
          <a:p>
            <a:pPr algn="ctr"/>
            <a:r>
              <a:rPr lang="en-US" dirty="0"/>
              <a:t>                         I 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- - - - -</a:t>
            </a:r>
          </a:p>
          <a:p>
            <a:pPr algn="ctr"/>
            <a:r>
              <a:rPr lang="en-US" dirty="0"/>
              <a:t>                         I 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- - - - -</a:t>
            </a:r>
          </a:p>
          <a:p>
            <a:pPr algn="ctr"/>
            <a:endParaRPr lang="en-US" dirty="0"/>
          </a:p>
        </p:txBody>
      </p:sp>
      <p:grpSp>
        <p:nvGrpSpPr>
          <p:cNvPr id="2" name="Group 21"/>
          <p:cNvGrpSpPr/>
          <p:nvPr/>
        </p:nvGrpSpPr>
        <p:grpSpPr>
          <a:xfrm>
            <a:off x="2971006" y="1560489"/>
            <a:ext cx="4191794" cy="1908736"/>
            <a:chOff x="2971006" y="1560489"/>
            <a:chExt cx="4191794" cy="1908736"/>
          </a:xfrm>
        </p:grpSpPr>
        <p:cxnSp>
          <p:nvCxnSpPr>
            <p:cNvPr id="10" name="Straight Connector 9"/>
            <p:cNvCxnSpPr/>
            <p:nvPr/>
          </p:nvCxnSpPr>
          <p:spPr>
            <a:xfrm rot="5400000">
              <a:off x="2018903" y="2512592"/>
              <a:ext cx="1905000" cy="794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6285706" y="2488305"/>
              <a:ext cx="17526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971800" y="3467637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971800" y="1561563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010400" y="1600200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010400" y="3364091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99" y="762000"/>
            <a:ext cx="6781209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99" y="697110"/>
            <a:ext cx="6629401" cy="6160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962400" y="39469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(1=2)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743350"/>
            <a:ext cx="6477000" cy="61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516409"/>
            <a:ext cx="6477000" cy="6341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962400" y="-1524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(3=4)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612775"/>
            <a:ext cx="6400800" cy="624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540084"/>
            <a:ext cx="6477000" cy="631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738636"/>
            <a:ext cx="6553200" cy="6119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962400" y="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(1=5)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488749"/>
            <a:ext cx="6553200" cy="6369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609600"/>
            <a:ext cx="668648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Distance Measures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1"/>
            <a:ext cx="7239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Distance Measures: </a:t>
            </a:r>
            <a:r>
              <a:rPr lang="en-US" sz="2000" dirty="0">
                <a:solidFill>
                  <a:srgbClr val="FFFF00"/>
                </a:solidFill>
              </a:rPr>
              <a:t>Distance between pixels p, q &amp; z with co-ordinates ( x, y), ( s, t) &amp; ( v, w) resp. is given by: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pPr marL="342900" indent="-342900">
              <a:buAutoNum type="alphaLcParenR"/>
            </a:pPr>
            <a:r>
              <a:rPr lang="en-US" sz="2000" dirty="0">
                <a:solidFill>
                  <a:srgbClr val="FFFF00"/>
                </a:solidFill>
              </a:rPr>
              <a:t>D( p, q) ≥ 0 [ D( p, q) = 0 if p = q]            …………..called reflexivity</a:t>
            </a:r>
          </a:p>
          <a:p>
            <a:pPr marL="342900" indent="-342900">
              <a:buAutoNum type="alphaLcParenR"/>
            </a:pPr>
            <a:r>
              <a:rPr lang="en-US" sz="2000" dirty="0">
                <a:solidFill>
                  <a:srgbClr val="FFFF00"/>
                </a:solidFill>
              </a:rPr>
              <a:t>D( p, q) = D( q, p)                                         .………….called symmetry</a:t>
            </a:r>
          </a:p>
          <a:p>
            <a:pPr marL="342900" indent="-342900">
              <a:buAutoNum type="alphaLcParenR"/>
            </a:pPr>
            <a:r>
              <a:rPr lang="en-US" sz="2000" dirty="0">
                <a:solidFill>
                  <a:srgbClr val="FFFF00"/>
                </a:solidFill>
              </a:rPr>
              <a:t>D( p, z) ≤ D( p, q) + D( q, z)                 ..………….called </a:t>
            </a:r>
            <a:r>
              <a:rPr lang="en-US" sz="2000" dirty="0" err="1">
                <a:solidFill>
                  <a:srgbClr val="FFFF00"/>
                </a:solidFill>
              </a:rPr>
              <a:t>transmitivity</a:t>
            </a:r>
            <a:endParaRPr lang="en-US" sz="2000" dirty="0">
              <a:solidFill>
                <a:srgbClr val="FFFF00"/>
              </a:solidFill>
            </a:endParaRPr>
          </a:p>
          <a:p>
            <a:pPr marL="342900" indent="-342900">
              <a:buAutoNum type="alphaLcParenR"/>
            </a:pPr>
            <a:endParaRPr lang="en-US" sz="2000" dirty="0">
              <a:solidFill>
                <a:srgbClr val="FFFF00"/>
              </a:solidFill>
            </a:endParaRPr>
          </a:p>
          <a:p>
            <a:pPr marL="342900" indent="-342900">
              <a:buAutoNum type="alphaLcParenR"/>
            </a:pPr>
            <a:endParaRPr lang="en-US" sz="2000" dirty="0">
              <a:solidFill>
                <a:srgbClr val="FFFF00"/>
              </a:solidFill>
            </a:endParaRPr>
          </a:p>
          <a:p>
            <a:pPr marL="342900" indent="-342900"/>
            <a:r>
              <a:rPr lang="en-US" sz="2000" dirty="0">
                <a:solidFill>
                  <a:srgbClr val="FFFF00"/>
                </a:solidFill>
              </a:rPr>
              <a:t>Euclidean distance between p &amp; q is defined as-</a:t>
            </a:r>
          </a:p>
          <a:p>
            <a:pPr marL="342900" indent="-342900" algn="ctr"/>
            <a:endParaRPr lang="en-US" sz="2000" dirty="0">
              <a:solidFill>
                <a:srgbClr val="FFFF00"/>
              </a:solidFill>
            </a:endParaRPr>
          </a:p>
          <a:p>
            <a:pPr marL="342900" indent="-342900" algn="ctr"/>
            <a:r>
              <a:rPr lang="en-US" sz="2000" dirty="0">
                <a:solidFill>
                  <a:srgbClr val="FFFF00"/>
                </a:solidFill>
              </a:rPr>
              <a:t>D</a:t>
            </a:r>
            <a:r>
              <a:rPr lang="en-US" sz="2000" baseline="-25000" dirty="0">
                <a:solidFill>
                  <a:srgbClr val="FFFF00"/>
                </a:solidFill>
              </a:rPr>
              <a:t>e</a:t>
            </a:r>
            <a:r>
              <a:rPr lang="en-US" sz="2000" dirty="0">
                <a:solidFill>
                  <a:srgbClr val="FFFF00"/>
                </a:solidFill>
              </a:rPr>
              <a:t>( p, q) = [( x- s)</a:t>
            </a:r>
            <a:r>
              <a:rPr lang="en-US" sz="2000" baseline="30000" dirty="0">
                <a:solidFill>
                  <a:srgbClr val="FFFF00"/>
                </a:solidFill>
              </a:rPr>
              <a:t>2  </a:t>
            </a:r>
            <a:r>
              <a:rPr lang="en-US" sz="2000" dirty="0">
                <a:solidFill>
                  <a:srgbClr val="FFFF00"/>
                </a:solidFill>
              </a:rPr>
              <a:t>+ (y - t)</a:t>
            </a:r>
            <a:r>
              <a:rPr lang="en-US" sz="2000" baseline="30000" dirty="0">
                <a:solidFill>
                  <a:srgbClr val="FFFF00"/>
                </a:solidFill>
              </a:rPr>
              <a:t>2</a:t>
            </a:r>
            <a:r>
              <a:rPr lang="en-US" sz="2000" dirty="0">
                <a:solidFill>
                  <a:srgbClr val="FFFF00"/>
                </a:solidFill>
              </a:rPr>
              <a:t>]</a:t>
            </a:r>
            <a:r>
              <a:rPr lang="en-US" sz="2000" baseline="30000" dirty="0">
                <a:solidFill>
                  <a:srgbClr val="FFFF00"/>
                </a:solidFill>
              </a:rPr>
              <a:t>1/2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Neighbors of a Pixel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3591342"/>
            <a:ext cx="78486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 A Pixel p at coordinates ( x, y) has 4 diagonal neighbors.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 Their coordinates are given by:</a:t>
            </a:r>
          </a:p>
          <a:p>
            <a:r>
              <a:rPr lang="en-US" sz="2400" dirty="0">
                <a:solidFill>
                  <a:srgbClr val="FFFF00"/>
                </a:solidFill>
              </a:rPr>
              <a:t>      (x+1, y+1)          (x+1, y-1)         (x-1, y+1)             &amp;       (x-1, y-1)</a:t>
            </a:r>
          </a:p>
          <a:p>
            <a:r>
              <a:rPr lang="en-US" dirty="0">
                <a:solidFill>
                  <a:srgbClr val="FFFF00"/>
                </a:solidFill>
              </a:rPr>
              <a:t>            f(2,2)                              f(2,0)                             f(0,2)                                         f(0,0)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 This set of pixels is called the </a:t>
            </a:r>
            <a:r>
              <a:rPr lang="en-US" sz="2000" b="1" i="1" u="sng" dirty="0">
                <a:solidFill>
                  <a:srgbClr val="FFFF00"/>
                </a:solidFill>
              </a:rPr>
              <a:t>diagonal-neighbors</a:t>
            </a:r>
            <a:r>
              <a:rPr lang="en-US" sz="2000" i="1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of p denoted by N</a:t>
            </a:r>
            <a:r>
              <a:rPr lang="en-US" baseline="-25000" dirty="0">
                <a:solidFill>
                  <a:srgbClr val="FFFF00"/>
                </a:solidFill>
              </a:rPr>
              <a:t>D</a:t>
            </a:r>
            <a:r>
              <a:rPr lang="en-US" dirty="0">
                <a:solidFill>
                  <a:srgbClr val="FFFF00"/>
                </a:solidFill>
              </a:rPr>
              <a:t>(p).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 diagonal neighbors  +  4-neighbors   =   8-neighbors of p.</a:t>
            </a:r>
          </a:p>
          <a:p>
            <a:pPr>
              <a:buFont typeface="Wingdings" pitchFamily="2" charset="2"/>
              <a:buChar char="q"/>
            </a:pPr>
            <a:endParaRPr lang="en-US" dirty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They are denoted by N</a:t>
            </a:r>
            <a:r>
              <a:rPr lang="en-US" baseline="-25000" dirty="0">
                <a:solidFill>
                  <a:srgbClr val="FFFF00"/>
                </a:solidFill>
              </a:rPr>
              <a:t>8</a:t>
            </a:r>
            <a:r>
              <a:rPr lang="en-US" dirty="0">
                <a:solidFill>
                  <a:srgbClr val="FFFF00"/>
                </a:solidFill>
              </a:rPr>
              <a:t>(p).                           So, N</a:t>
            </a:r>
            <a:r>
              <a:rPr lang="en-US" baseline="-25000" dirty="0">
                <a:solidFill>
                  <a:srgbClr val="FFFF00"/>
                </a:solidFill>
              </a:rPr>
              <a:t>8</a:t>
            </a:r>
            <a:r>
              <a:rPr lang="en-US" dirty="0">
                <a:solidFill>
                  <a:srgbClr val="FFFF00"/>
                </a:solidFill>
              </a:rPr>
              <a:t>(p)   =  N</a:t>
            </a:r>
            <a:r>
              <a:rPr lang="en-US" baseline="-25000" dirty="0">
                <a:solidFill>
                  <a:srgbClr val="FFFF00"/>
                </a:solidFill>
              </a:rPr>
              <a:t>4</a:t>
            </a:r>
            <a:r>
              <a:rPr lang="en-US" dirty="0">
                <a:solidFill>
                  <a:srgbClr val="FFFF00"/>
                </a:solidFill>
              </a:rPr>
              <a:t>(p)  +  N</a:t>
            </a:r>
            <a:r>
              <a:rPr lang="en-US" baseline="-25000" dirty="0">
                <a:solidFill>
                  <a:srgbClr val="FFFF00"/>
                </a:solidFill>
              </a:rPr>
              <a:t>D</a:t>
            </a:r>
            <a:r>
              <a:rPr lang="en-US" dirty="0">
                <a:solidFill>
                  <a:srgbClr val="FFFF00"/>
                </a:solidFill>
              </a:rPr>
              <a:t>(p)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1598474"/>
            <a:ext cx="716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                   </a:t>
            </a:r>
            <a:r>
              <a:rPr lang="en-US" dirty="0">
                <a:solidFill>
                  <a:srgbClr val="FFFF00"/>
                </a:solidFill>
              </a:rPr>
              <a:t>f(0,0)     </a:t>
            </a:r>
            <a:r>
              <a:rPr lang="en-US" dirty="0"/>
              <a:t>f(0,1)     </a:t>
            </a:r>
            <a:r>
              <a:rPr lang="en-US" dirty="0">
                <a:solidFill>
                  <a:srgbClr val="FFFF00"/>
                </a:solidFill>
              </a:rPr>
              <a:t>f(0,2)</a:t>
            </a:r>
            <a:r>
              <a:rPr lang="en-US" dirty="0"/>
              <a:t>     f(0,3)     f(0,4) - - - - -</a:t>
            </a:r>
          </a:p>
          <a:p>
            <a:pPr algn="ctr"/>
            <a:r>
              <a:rPr lang="en-US" dirty="0"/>
              <a:t>                      f(1,0)     </a:t>
            </a:r>
            <a:r>
              <a:rPr lang="en-US" dirty="0">
                <a:solidFill>
                  <a:srgbClr val="FF0000"/>
                </a:solidFill>
              </a:rPr>
              <a:t>f(1,1)      </a:t>
            </a:r>
            <a:r>
              <a:rPr lang="en-US" dirty="0"/>
              <a:t>f(1,2)</a:t>
            </a:r>
            <a:r>
              <a:rPr lang="en-US" dirty="0">
                <a:solidFill>
                  <a:srgbClr val="FFFF00"/>
                </a:solidFill>
              </a:rPr>
              <a:t>     </a:t>
            </a:r>
            <a:r>
              <a:rPr lang="en-US" dirty="0"/>
              <a:t>f(1,3)     f(1,4) - - - - -</a:t>
            </a:r>
          </a:p>
          <a:p>
            <a:pPr algn="ctr"/>
            <a:r>
              <a:rPr lang="en-US" dirty="0"/>
              <a:t>f(</a:t>
            </a:r>
            <a:r>
              <a:rPr lang="en-US" dirty="0" err="1"/>
              <a:t>x,y</a:t>
            </a:r>
            <a:r>
              <a:rPr lang="en-US" dirty="0"/>
              <a:t>) =        </a:t>
            </a:r>
            <a:r>
              <a:rPr lang="en-US" dirty="0">
                <a:solidFill>
                  <a:srgbClr val="FFFF00"/>
                </a:solidFill>
              </a:rPr>
              <a:t>f(2,0)     </a:t>
            </a:r>
            <a:r>
              <a:rPr lang="en-US" dirty="0"/>
              <a:t>f(2,1)     </a:t>
            </a:r>
            <a:r>
              <a:rPr lang="en-US" dirty="0">
                <a:solidFill>
                  <a:srgbClr val="FFFF00"/>
                </a:solidFill>
              </a:rPr>
              <a:t>f(2,2)</a:t>
            </a:r>
            <a:r>
              <a:rPr lang="en-US" dirty="0"/>
              <a:t>     f(2,3)     f(2,4) - - - - -</a:t>
            </a:r>
          </a:p>
          <a:p>
            <a:pPr algn="ctr"/>
            <a:r>
              <a:rPr lang="en-US" dirty="0"/>
              <a:t>                      f(3,0)     f(3,1)      f(3,2)     f(3,3)     f(3,4) - - - - -</a:t>
            </a:r>
          </a:p>
          <a:p>
            <a:pPr algn="ctr"/>
            <a:r>
              <a:rPr lang="en-US" dirty="0"/>
              <a:t>                         I 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- - - - -</a:t>
            </a:r>
          </a:p>
          <a:p>
            <a:pPr algn="ctr"/>
            <a:r>
              <a:rPr lang="en-US" dirty="0"/>
              <a:t>                         I 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- - - - -</a:t>
            </a:r>
          </a:p>
          <a:p>
            <a:pPr algn="ctr"/>
            <a:endParaRPr lang="en-US" dirty="0"/>
          </a:p>
        </p:txBody>
      </p:sp>
      <p:grpSp>
        <p:nvGrpSpPr>
          <p:cNvPr id="2" name="Group 21"/>
          <p:cNvGrpSpPr/>
          <p:nvPr/>
        </p:nvGrpSpPr>
        <p:grpSpPr>
          <a:xfrm>
            <a:off x="2971006" y="1560489"/>
            <a:ext cx="4191794" cy="1908736"/>
            <a:chOff x="2971006" y="1560489"/>
            <a:chExt cx="4191794" cy="1908736"/>
          </a:xfrm>
        </p:grpSpPr>
        <p:cxnSp>
          <p:nvCxnSpPr>
            <p:cNvPr id="10" name="Straight Connector 9"/>
            <p:cNvCxnSpPr/>
            <p:nvPr/>
          </p:nvCxnSpPr>
          <p:spPr>
            <a:xfrm rot="5400000">
              <a:off x="2018903" y="2512592"/>
              <a:ext cx="1905000" cy="794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6285706" y="2488305"/>
              <a:ext cx="17526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971800" y="3467637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971800" y="1561563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010400" y="1600200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010400" y="3364091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Distance Measures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1"/>
            <a:ext cx="7239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City Block Distance</a:t>
            </a:r>
            <a:r>
              <a:rPr lang="en-US" sz="2400" dirty="0">
                <a:solidFill>
                  <a:srgbClr val="FFFF00"/>
                </a:solidFill>
              </a:rPr>
              <a:t>: </a:t>
            </a:r>
            <a:r>
              <a:rPr lang="en-US" sz="2000" dirty="0">
                <a:solidFill>
                  <a:srgbClr val="FFFF00"/>
                </a:solidFill>
              </a:rPr>
              <a:t>The D</a:t>
            </a:r>
            <a:r>
              <a:rPr lang="en-US" sz="2000" baseline="-25000" dirty="0">
                <a:solidFill>
                  <a:srgbClr val="FFFF00"/>
                </a:solidFill>
              </a:rPr>
              <a:t>4</a:t>
            </a:r>
            <a:r>
              <a:rPr lang="en-US" sz="2000" dirty="0">
                <a:solidFill>
                  <a:srgbClr val="FFFF00"/>
                </a:solidFill>
              </a:rPr>
              <a:t> distance between p &amp; q is defined as 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pPr algn="ctr"/>
            <a:r>
              <a:rPr lang="en-US" sz="2000" dirty="0">
                <a:solidFill>
                  <a:srgbClr val="FFFF00"/>
                </a:solidFill>
              </a:rPr>
              <a:t>D</a:t>
            </a:r>
            <a:r>
              <a:rPr lang="en-US" sz="2000" baseline="-25000" dirty="0">
                <a:solidFill>
                  <a:srgbClr val="FFFF00"/>
                </a:solidFill>
              </a:rPr>
              <a:t>4</a:t>
            </a:r>
            <a:r>
              <a:rPr lang="en-US" sz="2000" dirty="0">
                <a:solidFill>
                  <a:srgbClr val="FFFF00"/>
                </a:solidFill>
              </a:rPr>
              <a:t>( p, q) = |x - s|  +  |y - t|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In this case, pixels having D</a:t>
            </a:r>
            <a:r>
              <a:rPr lang="en-US" sz="2000" baseline="-25000" dirty="0">
                <a:solidFill>
                  <a:srgbClr val="FFFF00"/>
                </a:solidFill>
              </a:rPr>
              <a:t>4</a:t>
            </a:r>
            <a:r>
              <a:rPr lang="en-US" sz="2000" dirty="0">
                <a:solidFill>
                  <a:srgbClr val="FFFF00"/>
                </a:solidFill>
              </a:rPr>
              <a:t> distance from ( x, y) less than or equal to some value r form a diamond centered at ( x, y).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                                       </a:t>
            </a:r>
            <a:r>
              <a:rPr lang="en-US" sz="2800" dirty="0">
                <a:solidFill>
                  <a:srgbClr val="FFFF00"/>
                </a:solidFill>
              </a:rPr>
              <a:t>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  2      </a:t>
            </a:r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2     </a:t>
            </a:r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 </a:t>
            </a:r>
            <a:r>
              <a:rPr lang="en-US" sz="28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  2      </a:t>
            </a:r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           2</a:t>
            </a:r>
          </a:p>
          <a:p>
            <a:r>
              <a:rPr lang="en-US" sz="2000" dirty="0">
                <a:solidFill>
                  <a:srgbClr val="FFFF00"/>
                </a:solidFill>
              </a:rPr>
              <a:t>Pixels with D</a:t>
            </a:r>
            <a:r>
              <a:rPr lang="en-US" sz="2000" baseline="-25000" dirty="0">
                <a:solidFill>
                  <a:srgbClr val="FFFF00"/>
                </a:solidFill>
              </a:rPr>
              <a:t>4</a:t>
            </a:r>
            <a:r>
              <a:rPr lang="en-US" sz="2000" dirty="0">
                <a:solidFill>
                  <a:srgbClr val="FFFF00"/>
                </a:solidFill>
              </a:rPr>
              <a:t> distance ≤  2 forms the following contour of constant distance.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Distance Measures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1"/>
            <a:ext cx="7239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Chess-Board Distance</a:t>
            </a:r>
            <a:r>
              <a:rPr lang="en-US" sz="2400" i="1" dirty="0">
                <a:solidFill>
                  <a:srgbClr val="FFFF00"/>
                </a:solidFill>
              </a:rPr>
              <a:t>: </a:t>
            </a:r>
            <a:r>
              <a:rPr lang="en-US" sz="2000" dirty="0">
                <a:solidFill>
                  <a:srgbClr val="FFFF00"/>
                </a:solidFill>
              </a:rPr>
              <a:t>The D</a:t>
            </a:r>
            <a:r>
              <a:rPr lang="en-US" sz="2000" baseline="-25000" dirty="0">
                <a:solidFill>
                  <a:srgbClr val="FFFF00"/>
                </a:solidFill>
              </a:rPr>
              <a:t>8</a:t>
            </a:r>
            <a:r>
              <a:rPr lang="en-US" sz="2000" dirty="0">
                <a:solidFill>
                  <a:srgbClr val="FFFF00"/>
                </a:solidFill>
              </a:rPr>
              <a:t> distance between p &amp; q is defined as 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pPr algn="ctr"/>
            <a:r>
              <a:rPr lang="en-US" sz="2000" dirty="0">
                <a:solidFill>
                  <a:srgbClr val="FFFF00"/>
                </a:solidFill>
              </a:rPr>
              <a:t>D</a:t>
            </a:r>
            <a:r>
              <a:rPr lang="en-US" sz="2000" baseline="-25000" dirty="0">
                <a:solidFill>
                  <a:srgbClr val="FFFF00"/>
                </a:solidFill>
              </a:rPr>
              <a:t>8</a:t>
            </a:r>
            <a:r>
              <a:rPr lang="en-US" sz="2000" dirty="0">
                <a:solidFill>
                  <a:srgbClr val="FFFF00"/>
                </a:solidFill>
              </a:rPr>
              <a:t>( p, q) = max(  |x - s|  ,  |y - t|  )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In this case, pixels having D</a:t>
            </a:r>
            <a:r>
              <a:rPr lang="en-US" sz="2000" baseline="-25000" dirty="0">
                <a:solidFill>
                  <a:srgbClr val="FFFF00"/>
                </a:solidFill>
              </a:rPr>
              <a:t>8</a:t>
            </a:r>
            <a:r>
              <a:rPr lang="en-US" sz="2000" dirty="0">
                <a:solidFill>
                  <a:srgbClr val="FFFF00"/>
                </a:solidFill>
              </a:rPr>
              <a:t> distance from ( x, y) less than or equal to some value r form a square centered at ( x, y).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                   </a:t>
            </a:r>
            <a:r>
              <a:rPr lang="en-US" sz="2800" dirty="0">
                <a:solidFill>
                  <a:srgbClr val="FFFF00"/>
                </a:solidFill>
              </a:rPr>
              <a:t>2     2     2      2      2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2     </a:t>
            </a:r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 </a:t>
            </a:r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 </a:t>
            </a:r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 2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2     </a:t>
            </a:r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 </a:t>
            </a:r>
            <a:r>
              <a:rPr lang="en-US" sz="28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FF00"/>
                </a:solidFill>
              </a:rPr>
              <a:t>      </a:t>
            </a:r>
            <a:r>
              <a:rPr lang="en-US" sz="2800" dirty="0">
                <a:solidFill>
                  <a:srgbClr val="00B050"/>
                </a:solidFill>
              </a:rPr>
              <a:t>1 </a:t>
            </a:r>
            <a:r>
              <a:rPr lang="en-US" sz="2800" dirty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2     </a:t>
            </a:r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 </a:t>
            </a:r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 </a:t>
            </a:r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2     2      2      2      2</a:t>
            </a:r>
          </a:p>
          <a:p>
            <a:r>
              <a:rPr lang="en-US" sz="2000" dirty="0">
                <a:solidFill>
                  <a:srgbClr val="FFFF00"/>
                </a:solidFill>
              </a:rPr>
              <a:t>Pixels with D</a:t>
            </a:r>
            <a:r>
              <a:rPr lang="en-US" sz="2000" baseline="-25000" dirty="0">
                <a:solidFill>
                  <a:srgbClr val="FFFF00"/>
                </a:solidFill>
              </a:rPr>
              <a:t>8</a:t>
            </a:r>
            <a:r>
              <a:rPr lang="en-US" sz="2000" dirty="0">
                <a:solidFill>
                  <a:srgbClr val="FFFF00"/>
                </a:solidFill>
              </a:rPr>
              <a:t> distance ≤  2 forms the following contour of constant distance.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r>
              <a:rPr lang="en-US" dirty="0"/>
              <a:t>Set operations 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2464" y="990600"/>
            <a:ext cx="7671936" cy="5642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r>
              <a:rPr lang="en-US" dirty="0"/>
              <a:t>Logical operations 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1866" y="1219200"/>
            <a:ext cx="7025334" cy="534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04800"/>
            <a:ext cx="8305800" cy="6050760"/>
          </a:xfrm>
        </p:spPr>
        <p:txBody>
          <a:bodyPr/>
          <a:lstStyle/>
          <a:p>
            <a:r>
              <a:rPr lang="en-US" dirty="0"/>
              <a:t>The AND operator is usually used to mask out part of an image.</a:t>
            </a:r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81200"/>
            <a:ext cx="855957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81000"/>
            <a:ext cx="8077200" cy="5974560"/>
          </a:xfrm>
        </p:spPr>
        <p:txBody>
          <a:bodyPr/>
          <a:lstStyle/>
          <a:p>
            <a:r>
              <a:rPr lang="en-US" dirty="0"/>
              <a:t>Parts of another image can be added with a logical OR operator.</a:t>
            </a:r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362200"/>
            <a:ext cx="8245961" cy="2133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 rot="16200000">
            <a:off x="3225325" y="3480274"/>
            <a:ext cx="2743200" cy="3555049"/>
          </a:xfrm>
          <a:prstGeom prst="rect">
            <a:avLst/>
          </a:prstGeom>
          <a:noFill/>
          <a:ln/>
        </p:spPr>
      </p:pic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1058334" y="694267"/>
            <a:ext cx="2455333" cy="3048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5614670" y="709931"/>
            <a:ext cx="2486662" cy="304800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66800" y="457200"/>
            <a:ext cx="175260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Result of AND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410200" y="381000"/>
            <a:ext cx="179228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Result of OR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191000" y="3276600"/>
            <a:ext cx="6080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OR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762000"/>
            <a:ext cx="8944864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Adjacency, Connectivity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Adjacency</a:t>
            </a:r>
            <a:r>
              <a:rPr lang="en-US" sz="2800" i="1" u="sng" dirty="0">
                <a:solidFill>
                  <a:srgbClr val="FFFF00"/>
                </a:solidFill>
              </a:rPr>
              <a:t>:</a:t>
            </a:r>
            <a:r>
              <a:rPr lang="en-US" sz="2000" dirty="0">
                <a:solidFill>
                  <a:srgbClr val="FFFF00"/>
                </a:solidFill>
              </a:rPr>
              <a:t>  Two pixels are adjacent if they are neighbors and their intensity level ‘V’ satisfy some specific criteria of similarity.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e.g.   V = {1}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V = { 0, 2}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Binary image = { 0, 1}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Gray scale image = { 0, 1, 2, ------, 255}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In binary images, 2 pixels are adjacent if they are neighbors &amp; have some intensity values either 0 or 1.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In gray scale, image contains more gray level values in range 0 to 255.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Adjacency, Connectivity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4-adjacency:</a:t>
            </a:r>
            <a:r>
              <a:rPr lang="en-US" sz="2000" dirty="0">
                <a:solidFill>
                  <a:srgbClr val="FFFF00"/>
                </a:solidFill>
              </a:rPr>
              <a:t> Two pixels p and q with the values from set ‘V’ are 4-adjacent if q is in the set of N</a:t>
            </a:r>
            <a:r>
              <a:rPr lang="en-US" sz="2000" baseline="-25000" dirty="0">
                <a:solidFill>
                  <a:srgbClr val="FFFF00"/>
                </a:solidFill>
              </a:rPr>
              <a:t>4</a:t>
            </a:r>
            <a:r>
              <a:rPr lang="en-US" sz="2000" dirty="0">
                <a:solidFill>
                  <a:srgbClr val="FFFF00"/>
                </a:solidFill>
              </a:rPr>
              <a:t>(p).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e.g. V = { 0, 1}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>
                <a:solidFill>
                  <a:srgbClr val="FFFF00"/>
                </a:solidFill>
              </a:rPr>
              <a:t>1     </a:t>
            </a:r>
            <a:r>
              <a:rPr lang="en-US" sz="3200" dirty="0">
                <a:solidFill>
                  <a:srgbClr val="00B05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    2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</a:t>
            </a:r>
            <a:r>
              <a:rPr lang="en-US" sz="3200" dirty="0">
                <a:solidFill>
                  <a:srgbClr val="00B05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00B050"/>
                </a:solidFill>
              </a:rPr>
              <a:t>0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1     </a:t>
            </a:r>
            <a:r>
              <a:rPr lang="en-US" sz="3200" dirty="0">
                <a:solidFill>
                  <a:srgbClr val="00B050"/>
                </a:solidFill>
              </a:rPr>
              <a:t>0</a:t>
            </a:r>
            <a:r>
              <a:rPr lang="en-US" sz="3200" dirty="0">
                <a:solidFill>
                  <a:srgbClr val="FFFF00"/>
                </a:solidFill>
              </a:rPr>
              <a:t>     1</a:t>
            </a:r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p in </a:t>
            </a:r>
            <a:r>
              <a:rPr lang="en-US" sz="2000" b="1" dirty="0">
                <a:solidFill>
                  <a:srgbClr val="FF0000"/>
                </a:solidFill>
              </a:rPr>
              <a:t>RED</a:t>
            </a:r>
            <a:r>
              <a:rPr lang="en-US" sz="2000" dirty="0">
                <a:solidFill>
                  <a:srgbClr val="FFFF00"/>
                </a:solidFill>
              </a:rPr>
              <a:t> color</a:t>
            </a:r>
          </a:p>
          <a:p>
            <a:r>
              <a:rPr lang="en-US" sz="2000" dirty="0">
                <a:solidFill>
                  <a:srgbClr val="FFFF00"/>
                </a:solidFill>
              </a:rPr>
              <a:t>q can be any value in </a:t>
            </a:r>
            <a:r>
              <a:rPr lang="en-US" sz="2000" b="1" cap="all" dirty="0">
                <a:solidFill>
                  <a:srgbClr val="00B050"/>
                </a:solidFill>
              </a:rPr>
              <a:t>green</a:t>
            </a:r>
            <a:r>
              <a:rPr lang="en-US" sz="2000" dirty="0">
                <a:solidFill>
                  <a:srgbClr val="FFFF00"/>
                </a:solidFill>
              </a:rPr>
              <a:t> color.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Adjacency, Connectivity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8-adjacency:</a:t>
            </a:r>
            <a:r>
              <a:rPr lang="en-US" sz="2000" dirty="0">
                <a:solidFill>
                  <a:srgbClr val="FFFF00"/>
                </a:solidFill>
              </a:rPr>
              <a:t> Two pixels p and q with the values from set ‘V’ are 8-adjacent if q is in the set of N</a:t>
            </a:r>
            <a:r>
              <a:rPr lang="en-US" sz="2000" baseline="-25000" dirty="0">
                <a:solidFill>
                  <a:srgbClr val="FFFF00"/>
                </a:solidFill>
              </a:rPr>
              <a:t>8</a:t>
            </a:r>
            <a:r>
              <a:rPr lang="en-US" sz="2000" dirty="0">
                <a:solidFill>
                  <a:srgbClr val="FFFF00"/>
                </a:solidFill>
              </a:rPr>
              <a:t>(p).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e.g. V = { 1, 2}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>
                <a:solidFill>
                  <a:srgbClr val="FFFF00"/>
                </a:solidFill>
              </a:rPr>
              <a:t>0     </a:t>
            </a:r>
            <a:r>
              <a:rPr lang="en-US" sz="3200" dirty="0">
                <a:solidFill>
                  <a:srgbClr val="00B05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00B050"/>
                </a:solidFill>
              </a:rPr>
              <a:t>1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    </a:t>
            </a:r>
            <a:r>
              <a:rPr lang="en-US" sz="3200" dirty="0">
                <a:solidFill>
                  <a:srgbClr val="FF0000"/>
                </a:solidFill>
              </a:rPr>
              <a:t>2</a:t>
            </a:r>
            <a:r>
              <a:rPr lang="en-US" sz="3200" dirty="0">
                <a:solidFill>
                  <a:srgbClr val="FFFF00"/>
                </a:solidFill>
              </a:rPr>
              <a:t>     0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0     0     </a:t>
            </a:r>
            <a:r>
              <a:rPr lang="en-US" sz="3200" dirty="0">
                <a:solidFill>
                  <a:srgbClr val="00B050"/>
                </a:solidFill>
              </a:rPr>
              <a:t>1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p in </a:t>
            </a:r>
            <a:r>
              <a:rPr lang="en-US" sz="2000" b="1" dirty="0">
                <a:solidFill>
                  <a:srgbClr val="FF0000"/>
                </a:solidFill>
              </a:rPr>
              <a:t>RED</a:t>
            </a:r>
            <a:r>
              <a:rPr lang="en-US" sz="2000" dirty="0">
                <a:solidFill>
                  <a:srgbClr val="FFFF00"/>
                </a:solidFill>
              </a:rPr>
              <a:t> color</a:t>
            </a:r>
          </a:p>
          <a:p>
            <a:r>
              <a:rPr lang="en-US" sz="2000" dirty="0">
                <a:solidFill>
                  <a:srgbClr val="FFFF00"/>
                </a:solidFill>
              </a:rPr>
              <a:t>q can be any value in </a:t>
            </a:r>
            <a:r>
              <a:rPr lang="en-US" sz="2000" b="1" cap="all" dirty="0">
                <a:solidFill>
                  <a:srgbClr val="00B050"/>
                </a:solidFill>
              </a:rPr>
              <a:t>green</a:t>
            </a:r>
            <a:r>
              <a:rPr lang="en-US" sz="2000" dirty="0">
                <a:solidFill>
                  <a:srgbClr val="FFFF00"/>
                </a:solidFill>
              </a:rPr>
              <a:t> color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472</TotalTime>
  <Words>3230</Words>
  <Application>Microsoft Office PowerPoint</Application>
  <PresentationFormat>On-screen Show (4:3)</PresentationFormat>
  <Paragraphs>485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5" baseType="lpstr">
      <vt:lpstr>Bodoni MT</vt:lpstr>
      <vt:lpstr>Book Antiqua</vt:lpstr>
      <vt:lpstr>Century Gothic</vt:lpstr>
      <vt:lpstr>Lucida Sans</vt:lpstr>
      <vt:lpstr>Wingdings</vt:lpstr>
      <vt:lpstr>Wingdings 2</vt:lpstr>
      <vt:lpstr>Wingdings 3</vt:lpstr>
      <vt:lpstr>Apex</vt:lpstr>
      <vt:lpstr>PowerPoint Presentation</vt:lpstr>
      <vt:lpstr>Digital Image Processing</vt:lpstr>
      <vt:lpstr>Digital image processing</vt:lpstr>
      <vt:lpstr>Neighbors of a Pixel</vt:lpstr>
      <vt:lpstr>Neighbors of a Pixel</vt:lpstr>
      <vt:lpstr>Neighbors of a Pixel</vt:lpstr>
      <vt:lpstr>Adjacency, Connectivity</vt:lpstr>
      <vt:lpstr>Adjacency, Connectivity</vt:lpstr>
      <vt:lpstr>Adjacency, Connectivity</vt:lpstr>
      <vt:lpstr>Adjacency, Connectivity</vt:lpstr>
      <vt:lpstr>Adjacency, Connectivity</vt:lpstr>
      <vt:lpstr>Adjacency, Connectivity</vt:lpstr>
      <vt:lpstr>Adjacency, Connectivity</vt:lpstr>
      <vt:lpstr>Adjacency, Connectivity</vt:lpstr>
      <vt:lpstr>Adjacency, Connectivity</vt:lpstr>
      <vt:lpstr>Adjacency, Connectivity</vt:lpstr>
      <vt:lpstr>Adjacency, Connectivity</vt:lpstr>
      <vt:lpstr>Adjacency, Connectivity</vt:lpstr>
      <vt:lpstr>Adjacency, Connectivity</vt:lpstr>
      <vt:lpstr>Adjacency, Connectivity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Regions &amp; Boundaries</vt:lpstr>
      <vt:lpstr>Regions &amp; Boundaries</vt:lpstr>
      <vt:lpstr>Example: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Distance Measures</vt:lpstr>
      <vt:lpstr>Distance Measures</vt:lpstr>
      <vt:lpstr>Distance Measures</vt:lpstr>
      <vt:lpstr>Set operations </vt:lpstr>
      <vt:lpstr>Logical operations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</dc:title>
  <dc:creator>janu</dc:creator>
  <cp:lastModifiedBy>Ashfaq Ahmad</cp:lastModifiedBy>
  <cp:revision>135</cp:revision>
  <dcterms:created xsi:type="dcterms:W3CDTF">2006-08-16T00:00:00Z</dcterms:created>
  <dcterms:modified xsi:type="dcterms:W3CDTF">2023-04-08T20:18:54Z</dcterms:modified>
</cp:coreProperties>
</file>