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8F6306-EF5B-4400-83B1-A5787C9B72DF}" type="datetimeFigureOut">
              <a:rPr lang="en-US" smtClean="0"/>
              <a:pPr/>
              <a:t>07-Jul-22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7896CF-6C58-48BE-87CC-76B331C43C6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8077200" cy="312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Presented By: </a:t>
            </a: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/>
            </a:r>
            <a:b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</a:b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Ashfaq Ahmad (19pwcse1795)</a:t>
            </a:r>
            <a:b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</a:b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Amir suleman (19pwcse1805)</a:t>
            </a:r>
            <a:b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</a:br>
            <a:r>
              <a:rPr lang="en-US" sz="3600" b="0" dirty="0" err="1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Mansoor</a:t>
            </a: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 </a:t>
            </a:r>
            <a:r>
              <a:rPr lang="en-US" sz="3600" b="0" dirty="0" err="1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Hussain</a:t>
            </a: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 (19pwcse1758</a:t>
            </a: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)</a:t>
            </a:r>
            <a:b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</a:b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/>
            </a:r>
            <a:b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</a:b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Instructor: Ma’am </a:t>
            </a:r>
            <a:r>
              <a:rPr lang="en-US" sz="3600" b="0" dirty="0" err="1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Sumyyea</a:t>
            </a: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  <a:cs typeface="Times New Roman" pitchFamily="18" charset="0"/>
              </a:rPr>
              <a:t> Salahuddin</a:t>
            </a:r>
            <a: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</a:rPr>
              <a:t/>
            </a:r>
            <a:br>
              <a:rPr lang="en-US" sz="3600" b="0" dirty="0" smtClean="0">
                <a:solidFill>
                  <a:srgbClr val="FFC000"/>
                </a:solidFill>
                <a:latin typeface="Bahnschrift SemiBold Condensed" pitchFamily="34" charset="0"/>
              </a:rPr>
            </a:br>
            <a:endParaRPr lang="en-US" sz="3600" b="0" dirty="0">
              <a:solidFill>
                <a:srgbClr val="FFC000"/>
              </a:solidFill>
              <a:latin typeface="Bahnschrift SemiBold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8077200" cy="127101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Query Processing: Joins </a:t>
            </a:r>
            <a:r>
              <a:rPr lang="en-US" sz="3200" dirty="0" smtClean="0"/>
              <a:t>&amp; Sorting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60960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Database Management Science, Spring 2022, DCSE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851648" cy="9144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Types of Joins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854696" cy="38862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Cross Join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Natural Join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Conditional Join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Equi</a:t>
            </a:r>
            <a:r>
              <a:rPr lang="en-US" dirty="0" smtClean="0"/>
              <a:t> Join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Self Join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Outer Join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dirty="0" smtClean="0"/>
              <a:t>Left outer join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dirty="0" smtClean="0"/>
              <a:t>Right outer join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dirty="0" smtClean="0"/>
              <a:t>Full outer join</a:t>
            </a:r>
          </a:p>
          <a:p>
            <a:pPr lvl="1" algn="l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60960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8382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Nested loop join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7854696" cy="345713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Algorithm for join operation.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Two relations inner(s) and outer (r).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E</a:t>
            </a:r>
            <a:r>
              <a:rPr lang="en-US" dirty="0" smtClean="0"/>
              <a:t>ach tuple (Tr) of outer relation will compare with all 	tuples(Ts) of inner relation.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Nested loop requires no indices.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Expensive since it examines every pair of tuples  in two relations.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60960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Index Nested Loop Join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54696" cy="4191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In nested loop join, if there is inner index, index lookup can replace file scans.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For each tuple tr in outer relation r, the index is used to look up tuples in s that will satisfy  the join condition  with tuple tr.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For each tuple in outer relation r, a lookup is performed on the index s and relevant tuples are retrieved.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60960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Block Nested loop join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854696" cy="4191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In first Two algorithm we are comparing outer(r )and  inner(s) relations tuple by tuple.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In this algorithm r and s are compare  block by block.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For each block Br of r and Bs of s, each tuple tr in Br compare with each tuple </a:t>
            </a:r>
            <a:r>
              <a:rPr lang="en-US" dirty="0" err="1" smtClean="0"/>
              <a:t>ts</a:t>
            </a:r>
            <a:r>
              <a:rPr lang="en-US" dirty="0" smtClean="0"/>
              <a:t>  in Bs.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One compare finish, another block Br and Bs activate and starts comparing tuple by tuple.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6172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609600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Sort-Merge join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7854696" cy="4038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Used to Compute Natural and </a:t>
            </a:r>
            <a:r>
              <a:rPr lang="en-US" dirty="0" err="1" smtClean="0"/>
              <a:t>Equi</a:t>
            </a:r>
            <a:r>
              <a:rPr lang="en-US" dirty="0" smtClean="0"/>
              <a:t> Join.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Join two relations which are sorted by common attribute.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Ps and pt are two pointers pointing first tuple of relation.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Read all the tuples pointing by 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59436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6096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Hash join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7854696" cy="4038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Used to implement Natural and </a:t>
            </a:r>
            <a:r>
              <a:rPr lang="en-US" dirty="0" err="1" smtClean="0"/>
              <a:t>Equi</a:t>
            </a:r>
            <a:r>
              <a:rPr lang="en-US" dirty="0" smtClean="0"/>
              <a:t> join.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Hash function h is used to partition  tuple of both relation.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Partition tuple of each relations into sets that have the same hash values on join attributes.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6211669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62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621166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Hash Join(cont)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7854696" cy="3200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If r tuple and s tuple satisfy the join condition then they have same value for join attribute.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If that value is hashed to same value </a:t>
            </a:r>
            <a:r>
              <a:rPr lang="en-US" sz="2800" dirty="0" err="1" smtClean="0"/>
              <a:t>i</a:t>
            </a:r>
            <a:r>
              <a:rPr lang="en-US" sz="2800" dirty="0" smtClean="0"/>
              <a:t>, the tuple has to be in </a:t>
            </a:r>
            <a:r>
              <a:rPr lang="en-US" sz="2800" dirty="0" err="1" smtClean="0"/>
              <a:t>ri</a:t>
            </a:r>
            <a:r>
              <a:rPr lang="en-US" sz="2800" dirty="0" smtClean="0"/>
              <a:t> and </a:t>
            </a:r>
            <a:r>
              <a:rPr lang="en-US" sz="2800" dirty="0" err="1" smtClean="0"/>
              <a:t>si</a:t>
            </a:r>
            <a:r>
              <a:rPr lang="en-US" sz="28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R tuple in </a:t>
            </a:r>
            <a:r>
              <a:rPr lang="en-US" sz="2800" dirty="0" err="1" smtClean="0"/>
              <a:t>ri</a:t>
            </a:r>
            <a:r>
              <a:rPr lang="en-US" sz="2800" dirty="0" smtClean="0"/>
              <a:t> need  only to be compared with s tuple in </a:t>
            </a:r>
            <a:r>
              <a:rPr lang="en-US" sz="2800" dirty="0" err="1" smtClean="0"/>
              <a:t>si</a:t>
            </a:r>
            <a:r>
              <a:rPr lang="en-US" sz="2800" dirty="0" smtClean="0"/>
              <a:t>, they don’t need to be compared with s tuple in any other partition.</a:t>
            </a:r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19200" y="6211669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7854696" cy="269513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 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914400"/>
          </a:xfrm>
        </p:spPr>
        <p:txBody>
          <a:bodyPr/>
          <a:lstStyle/>
          <a:p>
            <a:pPr algn="l"/>
            <a:r>
              <a:rPr lang="en-US" dirty="0" smtClean="0"/>
              <a:t>Sorting in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7854696" cy="307613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Arranging values in specific order.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dirty="0" smtClean="0"/>
              <a:t>Ascending order .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dirty="0" smtClean="0"/>
              <a:t>Descending order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Remove Duplicates.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For fast execution of operation.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For Efficient query processing.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6211669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Types of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854696" cy="33528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Two types of sorting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dirty="0" smtClean="0"/>
              <a:t> Internal Sorting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dirty="0" smtClean="0"/>
              <a:t>External sorting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Internal sorting is done in main memory.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It may be Quick sorting o bubble sorting.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External Sorting  is used when the relation is very      	large  than buffer main memory 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In Database, only external sorting used.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6172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External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7854696" cy="38862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Use External-merge sort algorithm.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dirty="0" smtClean="0"/>
              <a:t>Use Divide and conquer rule.</a:t>
            </a:r>
          </a:p>
          <a:p>
            <a:pPr algn="l"/>
            <a:r>
              <a:rPr lang="en-US" dirty="0" smtClean="0">
                <a:solidFill>
                  <a:srgbClr val="FFFF00"/>
                </a:solidFill>
              </a:rPr>
              <a:t>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Divide all items of array into two items pairs. If single make single group.</a:t>
            </a:r>
          </a:p>
          <a:p>
            <a:pPr marL="514350" indent="-514350" algn="l"/>
            <a:r>
              <a:rPr lang="en-US" dirty="0" smtClean="0"/>
              <a:t>         Sort each pair.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Merge two pairs into a single pairs.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Sort the Merge pairs.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Repeat the above </a:t>
            </a:r>
            <a:r>
              <a:rPr lang="en-US" dirty="0" smtClean="0"/>
              <a:t>step </a:t>
            </a:r>
            <a:r>
              <a:rPr lang="en-US" dirty="0" smtClean="0"/>
              <a:t>until we get sorted array.</a:t>
            </a:r>
          </a:p>
          <a:p>
            <a:pPr marL="514350" indent="-514350" algn="l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47800" y="621166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Management Science, Spring 2022, DCSE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7851648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754"/>
          <a:stretch>
            <a:fillRect/>
          </a:stretch>
        </p:blipFill>
        <p:spPr bwMode="auto">
          <a:xfrm>
            <a:off x="1752600" y="1676401"/>
            <a:ext cx="5943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60960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General External Merge Sort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7854696" cy="1752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To sort a file with N pages using B buffer pages: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Pass </a:t>
            </a:r>
            <a:r>
              <a:rPr lang="en-US" dirty="0" smtClean="0"/>
              <a:t>0: </a:t>
            </a:r>
            <a:r>
              <a:rPr lang="en-US" dirty="0" smtClean="0"/>
              <a:t>use B buffer pages. Produce sorted runs of B </a:t>
            </a:r>
            <a:r>
              <a:rPr lang="en-US" dirty="0" smtClean="0"/>
              <a:t>  	pages </a:t>
            </a:r>
            <a:r>
              <a:rPr lang="en-US" dirty="0" smtClean="0"/>
              <a:t>each</a:t>
            </a:r>
            <a:r>
              <a:rPr lang="en-US" dirty="0" smtClean="0"/>
              <a:t>.</a:t>
            </a:r>
          </a:p>
          <a:p>
            <a:pPr lvl="1" algn="l">
              <a:buFont typeface="Wingdings" pitchFamily="2" charset="2"/>
              <a:buChar char="Ø"/>
            </a:pPr>
            <a:r>
              <a:rPr lang="nb-NO" dirty="0" smtClean="0"/>
              <a:t> </a:t>
            </a:r>
            <a:r>
              <a:rPr lang="nb-NO" dirty="0" smtClean="0"/>
              <a:t>Pass </a:t>
            </a:r>
            <a:r>
              <a:rPr lang="nb-NO" dirty="0" smtClean="0"/>
              <a:t>1, 2, …, etc.: merge B-1 runs.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733800"/>
            <a:ext cx="62484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60960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8382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Cost of External Merge Sort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34290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Number of passes: 1 </a:t>
            </a:r>
            <a:r>
              <a:rPr lang="en-US" dirty="0" smtClean="0"/>
              <a:t>+[log B-1[N/ </a:t>
            </a:r>
            <a:r>
              <a:rPr lang="en-US" dirty="0" smtClean="0"/>
              <a:t>B </a:t>
            </a:r>
            <a:r>
              <a:rPr lang="en-US" dirty="0" smtClean="0"/>
              <a:t>]]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Cost = 2N * (# of passes</a:t>
            </a:r>
            <a:r>
              <a:rPr lang="en-US" dirty="0" smtClean="0"/>
              <a:t>).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E.g., with 5 buffer pages, to sort 108 page file</a:t>
            </a:r>
            <a:r>
              <a:rPr lang="en-US" dirty="0" smtClean="0"/>
              <a:t>: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 smtClean="0"/>
              <a:t> Pass 0:  </a:t>
            </a:r>
            <a:r>
              <a:rPr lang="en-US" dirty="0" smtClean="0"/>
              <a:t>[108/5]=22 </a:t>
            </a:r>
            <a:r>
              <a:rPr lang="en-US" dirty="0" smtClean="0"/>
              <a:t>sorted runs of 5 pages each (last run is only 3 </a:t>
            </a:r>
            <a:r>
              <a:rPr lang="en-US" dirty="0" smtClean="0"/>
              <a:t>	pages)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Now, do four-way (B-1) </a:t>
            </a:r>
            <a:r>
              <a:rPr lang="en-US" dirty="0" smtClean="0"/>
              <a:t>merges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Pass 1</a:t>
            </a:r>
            <a:r>
              <a:rPr lang="en-US" dirty="0" smtClean="0"/>
              <a:t>: [22/4] </a:t>
            </a:r>
            <a:r>
              <a:rPr lang="en-US" dirty="0" smtClean="0"/>
              <a:t>= 6 sorted runs of 20 pages each (last run is only 8 pages</a:t>
            </a:r>
            <a:r>
              <a:rPr lang="en-US" dirty="0" smtClean="0"/>
              <a:t>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Pass 2: 2 sorted runs, 80 pages and 28 </a:t>
            </a:r>
            <a:r>
              <a:rPr lang="en-US" dirty="0" smtClean="0"/>
              <a:t>page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Pass 3: Sorted file of 108 pages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60198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Number of passes of External sort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50728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6172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990600"/>
          </a:xfrm>
        </p:spPr>
        <p:txBody>
          <a:bodyPr/>
          <a:lstStyle/>
          <a:p>
            <a:pPr algn="ctr"/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854696" cy="4038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Used for joining Relations.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used when we need data which we can’t access from single table.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Join is Cross product (X) + selection.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For joining two relations, there must  be minimum 	one common attribute in both relation.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60960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 Management Science, Spring 2022, DCSE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467</TotalTime>
  <Words>777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Presented By:  Ashfaq Ahmad (19pwcse1795) Amir suleman (19pwcse1805) Mansoor Hussain (19pwcse1758)  Instructor: Ma’am Sumyyea Salahuddin </vt:lpstr>
      <vt:lpstr>Sorting in Database</vt:lpstr>
      <vt:lpstr>Types of sorting</vt:lpstr>
      <vt:lpstr>External Sorting</vt:lpstr>
      <vt:lpstr>Example</vt:lpstr>
      <vt:lpstr>General External Merge Sort</vt:lpstr>
      <vt:lpstr>Cost of External Merge Sort</vt:lpstr>
      <vt:lpstr>Number of passes of External sort</vt:lpstr>
      <vt:lpstr>Joins</vt:lpstr>
      <vt:lpstr>Types of Joins</vt:lpstr>
      <vt:lpstr>Nested loop join</vt:lpstr>
      <vt:lpstr>Index Nested Loop Join</vt:lpstr>
      <vt:lpstr>Block Nested loop join</vt:lpstr>
      <vt:lpstr>Sort-Merge join</vt:lpstr>
      <vt:lpstr>Hash join</vt:lpstr>
      <vt:lpstr>Slide 16</vt:lpstr>
      <vt:lpstr>Hash Join(cont)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 Ashfaq Ahmad (19pwcse1795) Amir suleman (19pwcse1805) Mansoor Hussain (19pwcse1758) </dc:title>
  <dc:creator>AshfaqAhmad</dc:creator>
  <cp:lastModifiedBy>AshfaqAhmad</cp:lastModifiedBy>
  <cp:revision>8</cp:revision>
  <dcterms:created xsi:type="dcterms:W3CDTF">2022-07-05T17:46:21Z</dcterms:created>
  <dcterms:modified xsi:type="dcterms:W3CDTF">2022-07-06T22:42:01Z</dcterms:modified>
</cp:coreProperties>
</file>