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670" autoAdjust="0"/>
  </p:normalViewPr>
  <p:slideViewPr>
    <p:cSldViewPr>
      <p:cViewPr>
        <p:scale>
          <a:sx n="100" d="100"/>
          <a:sy n="100" d="100"/>
        </p:scale>
        <p:origin x="-402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98BBE-4BC2-47EA-8DC7-267D6DE5F454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C33CA-45B6-4F11-99A1-89C5E6E68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E47-EE2B-4552-94D2-8A9F7F9666EE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E51-BB7E-4896-904B-8BEC96800BC5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5C1-08C5-4B95-A2AF-8568D6C418DD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755F-2FC9-4D57-9A53-49EFF952E3F3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3F1-1EAD-49DB-AA38-9455B20EDD66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39CD-7FA7-4773-9910-2065F2DC7F9E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D778-E666-41CF-982A-534567820626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C9D-CBC0-4F6B-8AF9-F7B5F1032D1E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D453-5B53-4A7E-B27C-188923CBE9C4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034-9AB8-4AAD-90D0-4163CA49D5EE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115-C33D-404F-B4E3-7AFC9FF0AE36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935A-5313-4552-A376-C89FE69C5ADC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sinessnewsdaily.com/10734-database-certifications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281940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Data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Information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Difference between Data &amp; Information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System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Manual System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File Processing System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Database System </a:t>
            </a:r>
            <a:endParaRPr 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4AD7-4A83-4A91-977C-7397DF3B5282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Database</a:t>
            </a:r>
          </a:p>
          <a:p>
            <a:pPr marL="228600" indent="-228600" algn="just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	“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s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hared collection of logically related data (and a description of this data), designed to meet the information needs of an organization”</a:t>
            </a: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S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hared collection: 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data is same but available to various functional units (departments)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  Logically related: 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different users accessing the data over a link (network) to satisfy their needs i.e.  DB is designed, built and populated with data for a specific purpose and has an intended group of users and some preconceived applications  in which these users are interested.</a:t>
            </a: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 database can be of any size and varying complexity e.g. A school DB with a few hindered records while NADRA DB millions of citizen records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A DB may be generated and maintained manually e.g. Library card catalogue or it may be computerized created by a group of application programs written specifically for that task or by a DBMS.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Defining a DB: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Constructing the DB: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Manipulating the DB:</a:t>
            </a: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Database</a:t>
            </a:r>
          </a:p>
          <a:p>
            <a:pPr marL="228600" indent="-228600"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GB" sz="1200" b="1" dirty="0" smtClean="0">
                <a:solidFill>
                  <a:schemeClr val="tx1"/>
                </a:solidFill>
                <a:latin typeface="Times" pitchFamily="18" charset="0"/>
              </a:rPr>
              <a:t>Example</a:t>
            </a:r>
          </a:p>
          <a:p>
            <a:pPr marL="228600" indent="-228600"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Times" pitchFamily="18" charset="0"/>
              </a:rPr>
              <a:t>	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a University Database</a:t>
            </a:r>
          </a:p>
          <a:p>
            <a:pPr marL="228600" indent="-228600" algn="l">
              <a:lnSpc>
                <a:spcPct val="16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Times" pitchFamily="18" charset="0"/>
              </a:rPr>
              <a:t>		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Students, Courses, Section, Grade_Report and Prerequisite</a:t>
            </a:r>
          </a:p>
          <a:p>
            <a:pPr marL="228600" indent="-228600" algn="l">
              <a:lnSpc>
                <a:spcPct val="16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	1) To Define this :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we must specify the structure of the records of each file by specifying the different types of data elements and its data types</a:t>
            </a:r>
          </a:p>
          <a:p>
            <a:pPr marL="228600" indent="-228600" algn="l">
              <a:lnSpc>
                <a:spcPct val="16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	2) To Construct the DB: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we store data in each file</a:t>
            </a:r>
          </a:p>
          <a:p>
            <a:pPr marL="228600" indent="-228600" algn="l">
              <a:lnSpc>
                <a:spcPct val="16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	3) To manipulate the DB: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involves querying and updating. </a:t>
            </a:r>
          </a:p>
          <a:p>
            <a:pPr marL="228600" indent="-228600" algn="l">
              <a:lnSpc>
                <a:spcPct val="16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6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Examples of Database Applications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Purchases from the supermarket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Purchases using your credit card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Booking a holiday at the travel agents 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Using the local library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Taking out insurance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Using the Internet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Studying at university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Times" pitchFamily="18" charset="0"/>
              </a:rPr>
              <a:t>	</a:t>
            </a:r>
            <a:endParaRPr lang="en-GB" sz="1200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Database</a:t>
            </a:r>
          </a:p>
          <a:p>
            <a:pPr marL="228600" indent="-228600"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Database System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 record keeping system i.e. computerized system</a:t>
            </a:r>
          </a:p>
          <a:p>
            <a:pPr lvl="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Overall purpose is to store data, to allow users to retrieve, update data on demands </a:t>
            </a:r>
          </a:p>
          <a:p>
            <a:pPr marL="228600" indent="-228600"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Times" pitchFamily="18" charset="0"/>
              </a:rPr>
              <a:t>		</a:t>
            </a: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14600"/>
            <a:ext cx="47625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/>
          </a:bodyPr>
          <a:lstStyle/>
          <a:p>
            <a:pPr marL="228600" indent="-228600"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Database System Components</a:t>
            </a:r>
          </a:p>
          <a:p>
            <a:pPr marL="228600" indent="-228600"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	1. Users / Programmers</a:t>
            </a:r>
          </a:p>
          <a:p>
            <a:pPr marL="228600" indent="-228600"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	1.1 Actors on the Scene</a:t>
            </a:r>
          </a:p>
          <a:p>
            <a:pPr marL="228600" indent="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the people whose jobs involve the day-to-day use of a large database;</a:t>
            </a:r>
            <a:endParaRPr lang="en-US" sz="1200" b="1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marL="228600" indent="-228600" algn="l"/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	1.1.1 Database Administrator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The most technical user i.e. manage and administers the whole DB system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Design, creates and maintains the DB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Manages the users accessing the DB and maintains integrity issues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Installation of S/W (DBMS &amp; related S/Ws)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Monitoring &amp; troubleshooting of DB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Assigning permissions to users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Taking regular backups and recovery after DB crash or loss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Accountable for problems such as security breaches and poor system performance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In large organization, DBA is assisted by a staff that helps carry out these functions</a:t>
            </a:r>
          </a:p>
          <a:p>
            <a:pPr marL="342900" lvl="0" indent="-342900" algn="l">
              <a:lnSpc>
                <a:spcPct val="150000"/>
              </a:lnSpc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Examples: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Database</a:t>
            </a:r>
          </a:p>
          <a:p>
            <a:pPr marL="228600" indent="-228600"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1.1.1 Database Administrator (Conti..)</a:t>
            </a:r>
          </a:p>
          <a:p>
            <a:pPr marL="342900" indent="-342900" algn="l">
              <a:lnSpc>
                <a:spcPct val="150000"/>
              </a:lnSpc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Examples: (Best Database Certifications for 2020)</a:t>
            </a:r>
            <a:endParaRPr lang="en-US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  <a:hlinkClick r:id="rId2"/>
            </a:endParaRP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IBM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Certified Database Administrator – DB2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SQL Server database certifications**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Oracle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Certified Professional,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Database Administrator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Oracle Database 12c Administrator</a:t>
            </a: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/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1.1.2 Database Designers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are responsible for identifying the data to be stored in the database and for choosing appropriate structures to represent and store this data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Database designers typically interact with each potential group of users and develop </a:t>
            </a:r>
            <a:r>
              <a:rPr lang="en-US" sz="1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views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database that meet the data and processing requirements of these groups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DB design is based on the requirements of the users and final database design must be capable of supporting the requirements of all user groups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designers are on the staff of the DBA and may be assigned other staff responsibilities after the database design is completed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 fontScale="92500"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Database System</a:t>
            </a:r>
          </a:p>
          <a:p>
            <a:pPr marL="342900" lvl="0" indent="-342900" algn="l">
              <a:lnSpc>
                <a:spcPct val="150000"/>
              </a:lnSpc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1.1.3	User Group</a:t>
            </a:r>
          </a:p>
          <a:p>
            <a:pPr marL="342900" lvl="0" indent="-342900" algn="l">
              <a:lnSpc>
                <a:spcPct val="150000"/>
              </a:lnSpc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The persons using DB system  e.g. end users and computer operators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End Users</a:t>
            </a:r>
          </a:p>
          <a:p>
            <a:pPr marL="342900" lvl="0" algn="l">
              <a:lnSpc>
                <a:spcPct val="150000"/>
              </a:lnSpc>
              <a:buFont typeface="Wingdings" pitchFamily="2" charset="2"/>
              <a:buChar char="Ø"/>
              <a:tabLst>
                <a:tab pos="571500" algn="l"/>
              </a:tabLst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They interact with the system directly i.e. using specific access methods like insert, delete, update and generating reports etc</a:t>
            </a:r>
          </a:p>
          <a:p>
            <a:pPr marL="342900" lvl="0" algn="l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  If number of users increases they are divided into sub groups according to their nature of work, authority and requirements</a:t>
            </a:r>
          </a:p>
          <a:p>
            <a:pPr marL="342900" lvl="0" indent="-342900" algn="l">
              <a:lnSpc>
                <a:spcPct val="150000"/>
              </a:lnSpc>
              <a:buFont typeface="+mj-lt"/>
              <a:buAutoNum type="alphaLcParenR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Naive or parametric end users</a:t>
            </a:r>
          </a:p>
          <a:p>
            <a:pPr marL="342900" lvl="0" algn="l">
              <a:lnSpc>
                <a:spcPct val="150000"/>
              </a:lnSpc>
              <a:buFont typeface="Wingdings" pitchFamily="2" charset="2"/>
              <a:buChar char="Ø"/>
              <a:tabLst>
                <a:tab pos="571500" algn="l"/>
              </a:tabLst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 No technical Knowledge about the system</a:t>
            </a:r>
          </a:p>
          <a:p>
            <a:pPr marL="342900" lvl="0" algn="l">
              <a:lnSpc>
                <a:spcPct val="150000"/>
              </a:lnSpc>
              <a:buFont typeface="Wingdings" pitchFamily="2" charset="2"/>
              <a:buChar char="Ø"/>
              <a:tabLst>
                <a:tab pos="571500" algn="l"/>
              </a:tabLst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use database through application programs using simple user interfaces like menus and buttons etc</a:t>
            </a:r>
          </a:p>
          <a:p>
            <a:pPr lvl="0" algn="l">
              <a:lnSpc>
                <a:spcPct val="150000"/>
              </a:lnSpc>
              <a:tabLst>
                <a:tab pos="571500" algn="l"/>
              </a:tabLs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Example: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Data Entry Operators (DEO) like Bank tellers. Reservation clerks for airlines etc</a:t>
            </a:r>
          </a:p>
          <a:p>
            <a:pPr marL="342900" lvl="0" indent="-342900" algn="l">
              <a:lnSpc>
                <a:spcPct val="150000"/>
              </a:lnSpc>
              <a:buFont typeface="+mj-lt"/>
              <a:buAutoNum type="alphaLcParenR" startAt="2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Sophisticated Users</a:t>
            </a:r>
          </a:p>
          <a:p>
            <a:pPr marL="342900" lvl="0" algn="l">
              <a:lnSpc>
                <a:spcPct val="150000"/>
              </a:lnSpc>
              <a:buFont typeface="Wingdings" pitchFamily="2" charset="2"/>
              <a:buChar char="Ø"/>
              <a:tabLst>
                <a:tab pos="571500" algn="l"/>
              </a:tabLst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familiar with the structure of DB and facilities of DBMS</a:t>
            </a:r>
          </a:p>
          <a:p>
            <a:pPr marL="342900" lvl="0" algn="l">
              <a:lnSpc>
                <a:spcPct val="150000"/>
              </a:lnSpc>
              <a:buFont typeface="Wingdings" pitchFamily="2" charset="2"/>
              <a:buChar char="Ø"/>
              <a:tabLst>
                <a:tab pos="571500" algn="l"/>
              </a:tabLst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Can use query language such as SQL</a:t>
            </a:r>
          </a:p>
          <a:p>
            <a:pPr marL="342900" lvl="0" algn="l">
              <a:lnSpc>
                <a:spcPct val="150000"/>
              </a:lnSpc>
              <a:buFont typeface="Wingdings" pitchFamily="2" charset="2"/>
              <a:buChar char="Ø"/>
              <a:tabLst>
                <a:tab pos="571500" algn="l"/>
              </a:tabLst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Can also write application programs</a:t>
            </a:r>
          </a:p>
          <a:p>
            <a:pPr marL="228600" indent="-228600"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Example: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engineers, scientist, business analyst and others.</a:t>
            </a: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Database</a:t>
            </a:r>
          </a:p>
          <a:p>
            <a:pPr marL="342900" lvl="0" indent="-342900" algn="l">
              <a:lnSpc>
                <a:spcPct val="150000"/>
              </a:lnSpc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1.1.3	User Group (</a:t>
            </a:r>
            <a:r>
              <a:rPr lang="en-US" sz="1200" b="1" dirty="0" err="1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Contin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…)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arenR" startAt="3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Casual End Users</a:t>
            </a:r>
          </a:p>
          <a:p>
            <a:pPr marL="342900" lvl="0" algn="just">
              <a:lnSpc>
                <a:spcPct val="150000"/>
              </a:lnSpc>
              <a:buFont typeface="Wingdings" pitchFamily="2" charset="2"/>
              <a:buChar char="Ø"/>
              <a:tabLst>
                <a:tab pos="571500" algn="l"/>
              </a:tabLst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occasionally access the database but they may need different information each time</a:t>
            </a:r>
          </a:p>
          <a:p>
            <a:pPr marL="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  They use a sophisticated database query language to specify their requests</a:t>
            </a:r>
          </a:p>
          <a:p>
            <a:pPr marL="228600" indent="-228600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Example: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middle or high level managers or other occasional browsers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lphaLcParenR" startAt="4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	   Stand alone users</a:t>
            </a:r>
          </a:p>
          <a:p>
            <a:pPr marL="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maintain personal databases by using ready-made program packages (specific) that provide easy-to-use menu-based or graphics-based interfaces</a:t>
            </a:r>
            <a:endParaRPr lang="en-US" sz="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Example: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of a tax package that stores a variety of personal financial data for tax purposes</a:t>
            </a:r>
          </a:p>
          <a:p>
            <a:pPr marL="228600" indent="-228600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1.1.4 System Analyst and Application Programmers (Software Engineers)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analysts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the requirements of end users, especially naive and parametric end users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 specifications for canned transactions that meet these requirements.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 programmers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 these specifications as programs; then they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test, debug, document, and maintain these canned transactions(standard types of queries and updates)</a:t>
            </a:r>
          </a:p>
          <a:p>
            <a:pPr marL="228600" lvl="0" indent="-228600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Examples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are Web Developer, C# Developer, VB Developer, Oracle Developer etc</a:t>
            </a: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Range of Database Applications</a:t>
            </a:r>
          </a:p>
          <a:p>
            <a:pPr marL="228600" lvl="0" indent="-228600" algn="l">
              <a:lnSpc>
                <a:spcPct val="150000"/>
              </a:lnSpc>
              <a:buAutoNum type="arabicPeriod"/>
              <a:defRPr/>
            </a:pPr>
            <a:r>
              <a:rPr lang="en-US" sz="13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Personal Computer Database</a:t>
            </a:r>
          </a:p>
          <a:p>
            <a:pPr marL="228600" lvl="0" indent="-2286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Specially designed for single users using PC or laptop</a:t>
            </a:r>
          </a:p>
          <a:p>
            <a:pPr marL="228600" lvl="0" indent="-2286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Used widely</a:t>
            </a:r>
          </a:p>
          <a:p>
            <a:pPr marL="228600" lvl="0" indent="-228600" algn="l">
              <a:lnSpc>
                <a:spcPct val="150000"/>
              </a:lnSpc>
              <a:defRPr/>
            </a:pPr>
            <a:r>
              <a:rPr lang="en-US" sz="13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Example</a:t>
            </a:r>
          </a:p>
          <a:p>
            <a:pPr marL="228600" lvl="0" indent="-228600" algn="l">
              <a:lnSpc>
                <a:spcPct val="150000"/>
              </a:lnSpc>
              <a:defRPr/>
            </a:pPr>
            <a:r>
              <a:rPr lang="en-US" sz="13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Representative of medical company i.e. record of customers</a:t>
            </a:r>
          </a:p>
          <a:p>
            <a:pPr marL="228600" lvl="0" indent="-228600" algn="l">
              <a:lnSpc>
                <a:spcPct val="150000"/>
              </a:lnSpc>
              <a:defRPr/>
            </a:pPr>
            <a:r>
              <a:rPr lang="en-US" sz="13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Problems</a:t>
            </a:r>
          </a:p>
          <a:p>
            <a:pPr marL="228600" lvl="0" indent="-2286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It is difficult to share quickly</a:t>
            </a: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en-US" sz="13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Workgroup Database</a:t>
            </a:r>
          </a:p>
          <a:p>
            <a:pPr marL="342900" lvl="0" indent="-342900" algn="l">
              <a:lnSpc>
                <a:spcPct val="150000"/>
              </a:lnSpc>
              <a:defRPr/>
            </a:pPr>
            <a:r>
              <a:rPr lang="en-US" sz="13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Workgroup means a group of people working on the same project collectively i.e. less than 25 people connected through LAN, Database is on server while members access it</a:t>
            </a:r>
          </a:p>
          <a:p>
            <a:pPr marL="342900" lvl="0" indent="-342900" algn="l">
              <a:lnSpc>
                <a:spcPct val="150000"/>
              </a:lnSpc>
              <a:defRPr/>
            </a:pPr>
            <a:r>
              <a:rPr lang="en-US" sz="13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Problem</a:t>
            </a:r>
          </a:p>
          <a:p>
            <a:pPr marL="342900" lvl="0" indent="-342900" algn="l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3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Security and integrity of data when the data is updated concurrently</a:t>
            </a: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50000"/>
              </a:lnSpc>
              <a:buAutoNum type="arabicPeriod" startAt="3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Department Database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 functional unit in an organization is called Department (25 --- 100 people)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Databases are designed to specially supports department functions</a:t>
            </a:r>
          </a:p>
          <a:p>
            <a:pPr marL="342900" lvl="0" indent="-342900" algn="just">
              <a:lnSpc>
                <a:spcPct val="150000"/>
              </a:lnSpc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Examples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Sales DB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Accounts DB etc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Enterprise Database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 database supports the functions of whole organization e.g. Data warehouse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Data warehouse contents are derived from many operational database like personal computer, workgroup and department DB</a:t>
            </a:r>
          </a:p>
          <a:p>
            <a:pPr marL="342900" lvl="0" indent="-342900" algn="just">
              <a:lnSpc>
                <a:spcPct val="150000"/>
              </a:lnSpc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Examples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Coca-Cola/ </a:t>
            </a:r>
            <a:r>
              <a:rPr lang="en-US" sz="1200" dirty="0" err="1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Zong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telenor</a:t>
            </a:r>
            <a:endParaRPr lang="en-US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Data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collection raw facts and figures</a:t>
            </a:r>
          </a:p>
          <a:p>
            <a:pPr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A resource is anything that is valuable for an organization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Examples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Student Admission form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During census, all citizen data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organization survey about  product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Types of Data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Numeric Data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Alphabetic Data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Alphanumeric Data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Image Data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Audio &amp; Video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Information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Processed data is called information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it is more meaningful than data and used for decision making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Examples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Student total marks from subject marks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list of students from </a:t>
            </a:r>
            <a:r>
              <a:rPr lang="en-US" sz="1400" dirty="0" err="1" smtClean="0">
                <a:solidFill>
                  <a:schemeClr val="tx1"/>
                </a:solidFill>
                <a:latin typeface="Book Antiqua" pitchFamily="18" charset="0"/>
              </a:rPr>
              <a:t>abbottabad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from students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admission form</a:t>
            </a: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How many people are satisfied from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product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?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Difference between Data &amp; Information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9050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ook Antiqua" pitchFamily="18" charset="0"/>
              </a:rPr>
              <a:t>Data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1905000"/>
            <a:ext cx="1143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ook Antiqua" pitchFamily="18" charset="0"/>
              </a:rPr>
              <a:t>Processed</a:t>
            </a:r>
            <a:endParaRPr lang="en-US" sz="1400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1905000"/>
            <a:ext cx="1447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Book Antiqua" pitchFamily="18" charset="0"/>
              </a:rPr>
              <a:t>Information</a:t>
            </a:r>
            <a:endParaRPr lang="en-US" sz="1400" dirty="0">
              <a:latin typeface="Book Antiqua" pitchFamily="18" charset="0"/>
            </a:endParaRP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743200" y="2095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4419600" y="2095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24000" y="3657600"/>
          <a:ext cx="60960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Data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Information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itchFamily="18" charset="0"/>
                        </a:rPr>
                        <a:t>Used as input</a:t>
                      </a:r>
                      <a:r>
                        <a:rPr lang="en-US" sz="1400" baseline="0" dirty="0" smtClean="0">
                          <a:latin typeface="Book Antiqua" pitchFamily="18" charset="0"/>
                        </a:rPr>
                        <a:t> in the computer</a:t>
                      </a:r>
                      <a:endParaRPr lang="en-US" sz="14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itchFamily="18" charset="0"/>
                        </a:rPr>
                        <a:t>output</a:t>
                      </a:r>
                      <a:r>
                        <a:rPr lang="en-US" sz="1400" baseline="0" dirty="0" smtClean="0">
                          <a:latin typeface="Book Antiqua" pitchFamily="18" charset="0"/>
                        </a:rPr>
                        <a:t> of the computer</a:t>
                      </a:r>
                      <a:endParaRPr lang="en-US" sz="1400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itchFamily="18" charset="0"/>
                        </a:rPr>
                        <a:t>Not meaningful, huge in volume</a:t>
                      </a:r>
                      <a:endParaRPr lang="en-US" sz="14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itchFamily="18" charset="0"/>
                        </a:rPr>
                        <a:t>Meaningful, short in volume</a:t>
                      </a:r>
                      <a:endParaRPr lang="en-US" sz="1400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itchFamily="18" charset="0"/>
                        </a:rPr>
                        <a:t>If loss difficult to reproduce</a:t>
                      </a:r>
                      <a:endParaRPr lang="en-US" sz="14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itchFamily="18" charset="0"/>
                        </a:rPr>
                        <a:t>It can be reproduced easily from stored data</a:t>
                      </a:r>
                      <a:endParaRPr lang="en-US" sz="1400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itchFamily="18" charset="0"/>
                        </a:rPr>
                        <a:t>Used rarely</a:t>
                      </a:r>
                      <a:endParaRPr lang="en-US" sz="14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itchFamily="18" charset="0"/>
                        </a:rPr>
                        <a:t>Used frequently</a:t>
                      </a:r>
                      <a:endParaRPr lang="en-US" sz="1400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itchFamily="18" charset="0"/>
                        </a:rPr>
                        <a:t>Data is independent</a:t>
                      </a:r>
                      <a:endParaRPr lang="en-US" sz="140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itchFamily="18" charset="0"/>
                        </a:rPr>
                        <a:t>Information depends on data</a:t>
                      </a:r>
                      <a:endParaRPr lang="en-US" sz="1400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33400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System</a:t>
            </a: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Natural Systems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Made by God e.g. solar system</a:t>
            </a:r>
          </a:p>
          <a:p>
            <a:pPr algn="l"/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Artificial Systems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Made by human e.g. car system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Examples </a:t>
            </a:r>
          </a:p>
          <a:p>
            <a:pPr marL="342900" indent="-342900" algn="l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Manual System</a:t>
            </a:r>
          </a:p>
          <a:p>
            <a:pPr marL="342900" indent="-342900"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system in which people collect data, classify, arrange and perform manual calculation to produce output required for the people</a:t>
            </a:r>
          </a:p>
          <a:p>
            <a:pPr marL="342900" indent="-342900"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	Examples 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Admission in school. Colleges and universities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Shop keeper etc</a:t>
            </a:r>
          </a:p>
          <a:p>
            <a:pPr marL="342900"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Advantages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Simple and easy to use if data is limited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Inexpensive</a:t>
            </a:r>
          </a:p>
          <a:p>
            <a:pPr marL="342900"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Disadvantages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If data is huge the manual system become complex e.g. NADRA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Becomes Expensive (more employees, salaries, space etc)</a:t>
            </a:r>
          </a:p>
          <a:p>
            <a:pPr marL="342900"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 lnSpcReduction="10000"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Manual System (continued ..)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Need communication lines e.g. telephone, internet, post etc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Paper work burden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Error prone methods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Time consuming in searching, processing and calculation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Security problems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No backup and recovery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No data sharing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etc</a:t>
            </a:r>
          </a:p>
          <a:p>
            <a:pPr marL="342900"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685800" indent="-342900" algn="l">
              <a:buAutoNum type="arabicPeriod" startAt="2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File-Based System</a:t>
            </a:r>
          </a:p>
          <a:p>
            <a:pPr marL="6858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400" dirty="0" smtClean="0">
                <a:solidFill>
                  <a:schemeClr val="tx1"/>
                </a:solidFill>
                <a:latin typeface="Book Antiqua" pitchFamily="18" charset="0"/>
              </a:rPr>
              <a:t>  Collection of application programs that perform services for the end users (e.g. reports).  </a:t>
            </a:r>
          </a:p>
          <a:p>
            <a:pPr marL="6858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400" dirty="0" smtClean="0">
                <a:solidFill>
                  <a:schemeClr val="tx1"/>
                </a:solidFill>
                <a:latin typeface="Book Antiqua" pitchFamily="18" charset="0"/>
              </a:rPr>
              <a:t>  Each program defines and manages its own data</a:t>
            </a:r>
          </a:p>
          <a:p>
            <a:pPr marL="6858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400" dirty="0" smtClean="0">
                <a:solidFill>
                  <a:schemeClr val="tx1"/>
                </a:solidFill>
                <a:latin typeface="Book Antiqua" pitchFamily="18" charset="0"/>
              </a:rPr>
              <a:t>Also called application / traditional file system i.e. an early attempt and became tradition to computerized the manual file system</a:t>
            </a:r>
          </a:p>
          <a:p>
            <a:pPr marL="6858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400" dirty="0" smtClean="0">
                <a:solidFill>
                  <a:schemeClr val="tx1"/>
                </a:solidFill>
                <a:latin typeface="Book Antiqua" pitchFamily="18" charset="0"/>
              </a:rPr>
              <a:t>  Application programs like MS word, MS excel, program in C / COBOL</a:t>
            </a: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File-Based System (continued ..)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Each department in an organization has its own set of files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Files are designed especially for their own applications</a:t>
            </a:r>
          </a:p>
          <a:p>
            <a:pPr marL="342900" algn="l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 The records in one file are not related to the records in another file</a:t>
            </a:r>
          </a:p>
          <a:p>
            <a:pPr marL="342900" algn="l"/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Examples</a:t>
            </a:r>
          </a:p>
          <a:p>
            <a:pPr marL="342900" algn="l"/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6" descr="D:\Database System 3e_tiff\Ch01-tif\DS3-Figure 01-05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438400"/>
            <a:ext cx="55626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File-Based System (continued ..)</a:t>
            </a:r>
          </a:p>
          <a:p>
            <a:pPr algn="l"/>
            <a:endParaRPr lang="en-GB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Limitations of File-Based Approach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Data Redundancy &amp; Inconsistency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	Data may be duplicated in several files</a:t>
            </a:r>
          </a:p>
          <a:p>
            <a:pPr marL="228600" algn="l">
              <a:lnSpc>
                <a:spcPct val="150000"/>
              </a:lnSpc>
              <a:tabLst>
                <a:tab pos="457200" algn="l"/>
              </a:tabLst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Example</a:t>
            </a:r>
          </a:p>
          <a:p>
            <a:pPr marL="228600" algn="l">
              <a:lnSpc>
                <a:spcPct val="150000"/>
              </a:lnSpc>
              <a:tabLst>
                <a:tab pos="4572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Suppose two files: student and library</a:t>
            </a:r>
          </a:p>
          <a:p>
            <a:pPr marL="228600" algn="l">
              <a:lnSpc>
                <a:spcPct val="150000"/>
              </a:lnSpc>
              <a:tabLst>
                <a:tab pos="4572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Student (RNO,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Name,address,contactno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)</a:t>
            </a:r>
          </a:p>
          <a:p>
            <a:pPr marL="228600" algn="l">
              <a:lnSpc>
                <a:spcPct val="150000"/>
              </a:lnSpc>
              <a:tabLst>
                <a:tab pos="4572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Library (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Rno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, Name along with rented book info)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Same data is held by different programs.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Wasted space and potentially different values and/or different formats for the same item.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Inconsistency means two files may contain different data of the same student</a:t>
            </a:r>
          </a:p>
          <a:p>
            <a:pPr marL="228600" algn="l">
              <a:lnSpc>
                <a:spcPct val="150000"/>
              </a:lnSpc>
              <a:tabLst>
                <a:tab pos="457200" algn="l"/>
              </a:tabLst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Example</a:t>
            </a:r>
          </a:p>
          <a:p>
            <a:pPr marL="228600" algn="l">
              <a:lnSpc>
                <a:spcPct val="150000"/>
              </a:lnSpc>
              <a:tabLst>
                <a:tab pos="4572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If the address of student changes then change is required in every file containing the address</a:t>
            </a:r>
          </a:p>
          <a:p>
            <a:pPr marL="228600" indent="-228600" algn="l">
              <a:buFont typeface="+mj-lt"/>
              <a:buAutoNum type="arabicPeriod" startAt="2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Data Isolation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Each program maintains its own set of data.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Users of one program may be unaware of potentially useful data held by other programs.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Difficult to generate a report or list from multiple files e.g. fee payment message from student and fee file</a:t>
            </a: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 lnSpcReduction="10000"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File-Based System (continued ..)</a:t>
            </a:r>
          </a:p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Limitations of File-Based Approach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 startAt="3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Integrity Problems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Integrity means accuracy and reliability of data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E.g. student subject marks will be numeric and not more than 100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 startAt="4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Program Data Dependency</a:t>
            </a:r>
          </a:p>
          <a:p>
            <a:pPr marL="228600"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Definition of data was embedded in application programs, rather than being stored  separately and independently.</a:t>
            </a:r>
          </a:p>
          <a:p>
            <a:pPr marL="228600"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No control over access and manipulation of data beyond that imposed by application programs.</a:t>
            </a:r>
          </a:p>
          <a:p>
            <a:pPr marL="228600"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e.g. if the address length is changed it requires change in the program</a:t>
            </a:r>
          </a:p>
          <a:p>
            <a:pPr marL="228600" indent="-228600" algn="l">
              <a:lnSpc>
                <a:spcPct val="150000"/>
              </a:lnSpc>
              <a:buAutoNum type="arabicPeriod" startAt="4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Atomicity Problems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 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Means that either one transaction (steps to complete a process) should take place as a whole or it should not take place at all</a:t>
            </a:r>
          </a:p>
          <a:p>
            <a:pPr marL="228600" indent="-228600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Example</a:t>
            </a:r>
          </a:p>
          <a:p>
            <a:pPr marL="228600" indent="-228600" algn="l"/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Suppose transfer of money from account A to B</a:t>
            </a:r>
          </a:p>
          <a:p>
            <a:pPr marL="228600" indent="-228600" algn="l"/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	1) Deduct money from account A 2) Add money to account B</a:t>
            </a:r>
          </a:p>
          <a:p>
            <a:pPr marL="228600" algn="l"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File Processing System does not provide the facility to ensure atomicity of data</a:t>
            </a: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1</a:t>
            </a:r>
            <a:r>
              <a:rPr lang="en-US" sz="1800" b="1" baseline="30000" dirty="0" smtClean="0">
                <a:latin typeface="Book Antiqua" pitchFamily="18" charset="0"/>
              </a:rPr>
              <a:t>st</a:t>
            </a:r>
            <a:r>
              <a:rPr lang="en-US" sz="1800" b="1" dirty="0" smtClean="0">
                <a:latin typeface="Book Antiqua" pitchFamily="18" charset="0"/>
              </a:rPr>
              <a:t>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0540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File-Based System (continued ..)</a:t>
            </a:r>
          </a:p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Limitations of File-Based Approach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 startAt="6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Security Problems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Not provide adequate security to data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 startAt="7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Program Maintenance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programs developed are difficult to maintain making difficult to develop new programs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Programs are written to satisfy particular function. Any new requirement needs a new program</a:t>
            </a:r>
          </a:p>
          <a:p>
            <a:pPr marL="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Times" pitchFamily="18" charset="0"/>
              </a:rPr>
              <a:t>   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Programs are written in different languages, and so cannot easily access each other’s files</a:t>
            </a:r>
          </a:p>
          <a:p>
            <a:pPr marL="228600" indent="-228600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Times" pitchFamily="18" charset="0"/>
              </a:rPr>
              <a:t>	</a:t>
            </a:r>
            <a:endParaRPr lang="en-GB" sz="1200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AFFD-812F-4A78-B137-0E8B75ADB42A}" type="datetime1">
              <a:rPr lang="en-US" smtClean="0"/>
              <a:pPr/>
              <a:t>6/7/2021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10911</TotalTime>
  <Words>731</Words>
  <Application>Microsoft Office PowerPoint</Application>
  <PresentationFormat>On-screen Show (4:3)</PresentationFormat>
  <Paragraphs>306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Base System  Week 1st Topics</vt:lpstr>
      <vt:lpstr>Data Base System  Week 1st Topics</vt:lpstr>
      <vt:lpstr>Data Base System  Week 1st Topics</vt:lpstr>
      <vt:lpstr>Data Base System  Week 1st Topics</vt:lpstr>
      <vt:lpstr>Data Base System  Week 1st Topics</vt:lpstr>
      <vt:lpstr>Week 1st Topics</vt:lpstr>
      <vt:lpstr>Data Base System  Week 1st Topics</vt:lpstr>
      <vt:lpstr>Data Base System  Week 1st Topics</vt:lpstr>
      <vt:lpstr>Data Base System  Week 1st Topics</vt:lpstr>
      <vt:lpstr>Data Base System  Week 1st Topics</vt:lpstr>
      <vt:lpstr>Data Base System  Week 1st Topics</vt:lpstr>
      <vt:lpstr>Data Base System  Week 1st Topics</vt:lpstr>
      <vt:lpstr>Data Base System  Week 1st Topics</vt:lpstr>
      <vt:lpstr>Data Base System  Week 1st Topics</vt:lpstr>
      <vt:lpstr>Data Base System  Week 1st Topics</vt:lpstr>
      <vt:lpstr>Data Base System  Week 1st Topics</vt:lpstr>
      <vt:lpstr>Data Base System  Week 1st Topics</vt:lpstr>
      <vt:lpstr>Data Base System  Week 1st Topics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1st Topics</dc:title>
  <dc:creator/>
  <cp:lastModifiedBy>Scholar</cp:lastModifiedBy>
  <cp:revision>77</cp:revision>
  <dcterms:created xsi:type="dcterms:W3CDTF">2006-08-16T00:00:00Z</dcterms:created>
  <dcterms:modified xsi:type="dcterms:W3CDTF">2021-06-07T11:09:19Z</dcterms:modified>
</cp:coreProperties>
</file>