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2" r:id="rId3"/>
    <p:sldId id="263" r:id="rId4"/>
    <p:sldId id="268" r:id="rId5"/>
    <p:sldId id="269" r:id="rId6"/>
    <p:sldId id="270" r:id="rId7"/>
    <p:sldId id="267" r:id="rId8"/>
    <p:sldId id="272" r:id="rId9"/>
    <p:sldId id="264"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7670" autoAdjust="0"/>
  </p:normalViewPr>
  <p:slideViewPr>
    <p:cSldViewPr>
      <p:cViewPr>
        <p:scale>
          <a:sx n="98" d="100"/>
          <a:sy n="98" d="100"/>
        </p:scale>
        <p:origin x="-462" y="6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98BBE-4BC2-47EA-8DC7-267D6DE5F454}" type="datetimeFigureOut">
              <a:rPr lang="en-US" smtClean="0"/>
              <a:pPr/>
              <a:t>11/11/2020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1C33CA-45B6-4F11-99A1-89C5E6E68EB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FD9E47-EE2B-4552-94D2-8A9F7F9666EE}" type="datetime1">
              <a:rPr lang="en-US" smtClean="0"/>
              <a:pPr/>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565E51-BB7E-4896-904B-8BEC96800BC5}" type="datetime1">
              <a:rPr lang="en-US" smtClean="0"/>
              <a:pPr/>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2795C1-08C5-4B95-A2AF-8568D6C418DD}" type="datetime1">
              <a:rPr lang="en-US" smtClean="0"/>
              <a:pPr/>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56755F-2FC9-4D57-9A53-49EFF952E3F3}" type="datetime1">
              <a:rPr lang="en-US" smtClean="0"/>
              <a:pPr/>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59A3F1-1EAD-49DB-AA38-9455B20EDD66}" type="datetime1">
              <a:rPr lang="en-US" smtClean="0"/>
              <a:pPr/>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1E39CD-7FA7-4773-9910-2065F2DC7F9E}" type="datetime1">
              <a:rPr lang="en-US" smtClean="0"/>
              <a:pPr/>
              <a:t>11/11/2020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55D778-E666-41CF-982A-534567820626}" type="datetime1">
              <a:rPr lang="en-US" smtClean="0"/>
              <a:pPr/>
              <a:t>11/11/2020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EF1C9D-CBC0-4F6B-8AF9-F7B5F1032D1E}" type="datetime1">
              <a:rPr lang="en-US" smtClean="0"/>
              <a:pPr/>
              <a:t>11/11/2020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1DD453-5B53-4A7E-B27C-188923CBE9C4}" type="datetime1">
              <a:rPr lang="en-US" smtClean="0"/>
              <a:pPr/>
              <a:t>11/11/2020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865034-9AB8-4AAD-90D0-4163CA49D5EE}" type="datetime1">
              <a:rPr lang="en-US" smtClean="0"/>
              <a:pPr/>
              <a:t>11/11/2020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E04115-C33D-404F-B4E3-7AFC9FF0AE36}" type="datetime1">
              <a:rPr lang="en-US" smtClean="0"/>
              <a:pPr/>
              <a:t>11/11/2020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4A935A-5313-4552-A376-C89FE69C5ADC}" type="datetime1">
              <a:rPr lang="en-US" smtClean="0"/>
              <a:pPr/>
              <a:t>11/11/2020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1"/>
            <a:ext cx="7772400" cy="457199"/>
          </a:xfrm>
        </p:spPr>
        <p:txBody>
          <a:bodyPr>
            <a:normAutofit fontScale="90000"/>
          </a:bodyPr>
          <a:lstStyle/>
          <a:p>
            <a:r>
              <a:rPr lang="en-US" sz="1800" b="1" dirty="0" smtClean="0">
                <a:latin typeface="Book Antiqua" pitchFamily="18" charset="0"/>
              </a:rPr>
              <a:t>Data Base System </a:t>
            </a:r>
            <a:br>
              <a:rPr lang="en-US" sz="1800" b="1" dirty="0" smtClean="0">
                <a:latin typeface="Book Antiqua" pitchFamily="18" charset="0"/>
              </a:rPr>
            </a:br>
            <a:r>
              <a:rPr lang="en-US" sz="1800" b="1" dirty="0" smtClean="0">
                <a:latin typeface="Book Antiqua" pitchFamily="18" charset="0"/>
              </a:rPr>
              <a:t>Week 2</a:t>
            </a:r>
            <a:r>
              <a:rPr lang="en-US" sz="1800" b="1" baseline="30000" dirty="0" smtClean="0">
                <a:latin typeface="Book Antiqua" pitchFamily="18" charset="0"/>
              </a:rPr>
              <a:t>nd</a:t>
            </a:r>
            <a:r>
              <a:rPr lang="en-US" sz="1800" b="1" dirty="0" smtClean="0">
                <a:latin typeface="Book Antiqua" pitchFamily="18" charset="0"/>
              </a:rPr>
              <a:t> Topics</a:t>
            </a:r>
            <a:endParaRPr lang="en-US" sz="1800" b="1" dirty="0">
              <a:latin typeface="Book Antiqua" pitchFamily="18" charset="0"/>
            </a:endParaRPr>
          </a:p>
        </p:txBody>
      </p:sp>
      <p:sp>
        <p:nvSpPr>
          <p:cNvPr id="3" name="Subtitle 2"/>
          <p:cNvSpPr>
            <a:spLocks noGrp="1"/>
          </p:cNvSpPr>
          <p:nvPr>
            <p:ph type="subTitle" idx="1"/>
          </p:nvPr>
        </p:nvSpPr>
        <p:spPr>
          <a:xfrm>
            <a:off x="1371600" y="2057400"/>
            <a:ext cx="6400800" cy="1371600"/>
          </a:xfrm>
        </p:spPr>
        <p:txBody>
          <a:bodyPr>
            <a:noAutofit/>
          </a:bodyPr>
          <a:lstStyle/>
          <a:p>
            <a:pPr algn="l">
              <a:lnSpc>
                <a:spcPct val="170000"/>
              </a:lnSpc>
              <a:buFont typeface="Wingdings" pitchFamily="2" charset="2"/>
              <a:buChar char="§"/>
            </a:pPr>
            <a:r>
              <a:rPr lang="en-US" sz="1400" dirty="0" smtClean="0">
                <a:solidFill>
                  <a:schemeClr val="tx1"/>
                </a:solidFill>
                <a:latin typeface="Book Antiqua" pitchFamily="18" charset="0"/>
              </a:rPr>
              <a:t>Components of Database System (Environment)</a:t>
            </a:r>
          </a:p>
          <a:p>
            <a:pPr algn="l">
              <a:lnSpc>
                <a:spcPct val="170000"/>
              </a:lnSpc>
              <a:buFont typeface="Wingdings" pitchFamily="2" charset="2"/>
              <a:buChar char="§"/>
            </a:pPr>
            <a:r>
              <a:rPr lang="en-US" sz="1400" dirty="0" smtClean="0">
                <a:solidFill>
                  <a:schemeClr val="tx1"/>
                </a:solidFill>
                <a:latin typeface="Book Antiqua" pitchFamily="18" charset="0"/>
              </a:rPr>
              <a:t> Database</a:t>
            </a:r>
          </a:p>
          <a:p>
            <a:pPr algn="l">
              <a:lnSpc>
                <a:spcPct val="170000"/>
              </a:lnSpc>
              <a:buFont typeface="Wingdings" pitchFamily="2" charset="2"/>
              <a:buChar char="§"/>
            </a:pPr>
            <a:r>
              <a:rPr lang="en-US" sz="1400" dirty="0" smtClean="0">
                <a:solidFill>
                  <a:schemeClr val="tx1"/>
                </a:solidFill>
                <a:latin typeface="Book Antiqua" pitchFamily="18" charset="0"/>
              </a:rPr>
              <a:t> Data Dictionary</a:t>
            </a:r>
          </a:p>
          <a:p>
            <a:pPr algn="l">
              <a:lnSpc>
                <a:spcPct val="170000"/>
              </a:lnSpc>
              <a:buFont typeface="Wingdings" pitchFamily="2" charset="2"/>
              <a:buChar char="§"/>
            </a:pPr>
            <a:r>
              <a:rPr lang="en-US" sz="1400" dirty="0" smtClean="0">
                <a:solidFill>
                  <a:schemeClr val="tx1"/>
                </a:solidFill>
                <a:latin typeface="Book Antiqua" pitchFamily="18" charset="0"/>
              </a:rPr>
              <a:t> DBMS</a:t>
            </a:r>
          </a:p>
          <a:p>
            <a:pPr algn="l">
              <a:lnSpc>
                <a:spcPct val="170000"/>
              </a:lnSpc>
              <a:buFont typeface="Wingdings" pitchFamily="2" charset="2"/>
              <a:buChar char="§"/>
            </a:pPr>
            <a:r>
              <a:rPr lang="en-US" sz="1400" dirty="0" smtClean="0">
                <a:solidFill>
                  <a:schemeClr val="tx1"/>
                </a:solidFill>
                <a:latin typeface="Book Antiqua" pitchFamily="18" charset="0"/>
              </a:rPr>
              <a:t>DBMS Modules</a:t>
            </a:r>
          </a:p>
          <a:p>
            <a:pPr algn="l">
              <a:lnSpc>
                <a:spcPct val="170000"/>
              </a:lnSpc>
              <a:buFont typeface="Wingdings" pitchFamily="2" charset="2"/>
              <a:buChar char="§"/>
            </a:pPr>
            <a:r>
              <a:rPr lang="en-US" sz="1400" dirty="0" smtClean="0">
                <a:solidFill>
                  <a:schemeClr val="tx1"/>
                </a:solidFill>
                <a:latin typeface="Book Antiqua" pitchFamily="18" charset="0"/>
              </a:rPr>
              <a:t>DBMS Languages</a:t>
            </a:r>
          </a:p>
          <a:p>
            <a:pPr algn="l">
              <a:lnSpc>
                <a:spcPct val="170000"/>
              </a:lnSpc>
              <a:buFont typeface="Wingdings" pitchFamily="2" charset="2"/>
              <a:buChar char="§"/>
            </a:pPr>
            <a:r>
              <a:rPr lang="en-US" sz="1400" dirty="0" smtClean="0">
                <a:solidFill>
                  <a:schemeClr val="tx1"/>
                </a:solidFill>
                <a:latin typeface="Book Antiqua" pitchFamily="18" charset="0"/>
              </a:rPr>
              <a:t> DBMS Advantages</a:t>
            </a:r>
          </a:p>
          <a:p>
            <a:pPr algn="l">
              <a:lnSpc>
                <a:spcPct val="170000"/>
              </a:lnSpc>
            </a:pPr>
            <a:endParaRPr lang="en-US" sz="1400" dirty="0">
              <a:solidFill>
                <a:schemeClr val="tx1"/>
              </a:solidFill>
              <a:latin typeface="Book Antiqua" pitchFamily="18" charset="0"/>
            </a:endParaRPr>
          </a:p>
        </p:txBody>
      </p:sp>
      <p:sp>
        <p:nvSpPr>
          <p:cNvPr id="4" name="Date Placeholder 3"/>
          <p:cNvSpPr>
            <a:spLocks noGrp="1"/>
          </p:cNvSpPr>
          <p:nvPr>
            <p:ph type="dt" sz="half" idx="10"/>
          </p:nvPr>
        </p:nvSpPr>
        <p:spPr/>
        <p:txBody>
          <a:bodyPr/>
          <a:lstStyle/>
          <a:p>
            <a:fld id="{17884AD7-4A83-4A91-977C-7397DF3B5282}" type="datetime1">
              <a:rPr lang="en-US" smtClean="0"/>
              <a:pPr/>
              <a:t>11/11/2020</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457199"/>
          </a:xfrm>
        </p:spPr>
        <p:txBody>
          <a:bodyPr>
            <a:normAutofit fontScale="90000"/>
          </a:bodyPr>
          <a:lstStyle/>
          <a:p>
            <a:r>
              <a:rPr lang="en-US" sz="1800" b="1" dirty="0" smtClean="0">
                <a:latin typeface="Book Antiqua" pitchFamily="18" charset="0"/>
              </a:rPr>
              <a:t>Data Base System </a:t>
            </a:r>
            <a:br>
              <a:rPr lang="en-US" sz="1800" b="1" dirty="0" smtClean="0">
                <a:latin typeface="Book Antiqua" pitchFamily="18" charset="0"/>
              </a:rPr>
            </a:br>
            <a:r>
              <a:rPr lang="en-US" sz="1800" b="1" dirty="0" smtClean="0">
                <a:latin typeface="Book Antiqua" pitchFamily="18" charset="0"/>
              </a:rPr>
              <a:t>Week 2</a:t>
            </a:r>
            <a:r>
              <a:rPr lang="en-US" sz="1800" b="1" baseline="30000" dirty="0" smtClean="0">
                <a:latin typeface="Book Antiqua" pitchFamily="18" charset="0"/>
              </a:rPr>
              <a:t>nd</a:t>
            </a:r>
            <a:r>
              <a:rPr lang="en-US" sz="1800" b="1" dirty="0" smtClean="0">
                <a:latin typeface="Book Antiqua" pitchFamily="18" charset="0"/>
              </a:rPr>
              <a:t> Topics</a:t>
            </a:r>
            <a:endParaRPr lang="en-US" sz="1800" b="1" dirty="0">
              <a:latin typeface="Book Antiqua" pitchFamily="18" charset="0"/>
            </a:endParaRPr>
          </a:p>
        </p:txBody>
      </p:sp>
      <p:sp>
        <p:nvSpPr>
          <p:cNvPr id="15" name="Date Placeholder 14"/>
          <p:cNvSpPr>
            <a:spLocks noGrp="1"/>
          </p:cNvSpPr>
          <p:nvPr>
            <p:ph type="dt" sz="half" idx="10"/>
          </p:nvPr>
        </p:nvSpPr>
        <p:spPr/>
        <p:txBody>
          <a:bodyPr/>
          <a:lstStyle/>
          <a:p>
            <a:fld id="{4E72AFFD-812F-4A78-B137-0E8B75ADB42A}" type="datetime1">
              <a:rPr lang="en-US" smtClean="0"/>
              <a:pPr/>
              <a:t>11/11/2020</a:t>
            </a:fld>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10</a:t>
            </a:fld>
            <a:endParaRPr lang="en-US"/>
          </a:p>
        </p:txBody>
      </p:sp>
      <p:sp>
        <p:nvSpPr>
          <p:cNvPr id="9" name="Rectangle 8"/>
          <p:cNvSpPr/>
          <p:nvPr/>
        </p:nvSpPr>
        <p:spPr>
          <a:xfrm>
            <a:off x="3124200" y="1033046"/>
            <a:ext cx="2868093" cy="338554"/>
          </a:xfrm>
          <a:prstGeom prst="rect">
            <a:avLst/>
          </a:prstGeom>
        </p:spPr>
        <p:txBody>
          <a:bodyPr wrap="none">
            <a:spAutoFit/>
          </a:bodyPr>
          <a:lstStyle/>
          <a:p>
            <a:r>
              <a:rPr lang="en-US" sz="1600" dirty="0" smtClean="0">
                <a:latin typeface="Book Antiqua" pitchFamily="18" charset="0"/>
              </a:rPr>
              <a:t>Current Commercial Outlook</a:t>
            </a:r>
            <a:endParaRPr lang="en-US" sz="1600" dirty="0">
              <a:latin typeface="Book Antiqua" pitchFamily="18" charset="0"/>
            </a:endParaRPr>
          </a:p>
        </p:txBody>
      </p:sp>
      <p:sp>
        <p:nvSpPr>
          <p:cNvPr id="10" name="Rectangle 9"/>
          <p:cNvSpPr/>
          <p:nvPr/>
        </p:nvSpPr>
        <p:spPr>
          <a:xfrm>
            <a:off x="990600" y="1447800"/>
            <a:ext cx="5867400" cy="4261616"/>
          </a:xfrm>
          <a:prstGeom prst="rect">
            <a:avLst/>
          </a:prstGeom>
        </p:spPr>
        <p:txBody>
          <a:bodyPr wrap="square">
            <a:spAutoFit/>
          </a:bodyPr>
          <a:lstStyle/>
          <a:p>
            <a:pPr>
              <a:lnSpc>
                <a:spcPct val="150000"/>
              </a:lnSpc>
            </a:pPr>
            <a:r>
              <a:rPr lang="en-US" sz="1400" b="1" dirty="0" smtClean="0">
                <a:latin typeface="Book Antiqua" pitchFamily="18" charset="0"/>
              </a:rPr>
              <a:t>A major part of the software industry:</a:t>
            </a:r>
          </a:p>
          <a:p>
            <a:pPr lvl="1">
              <a:lnSpc>
                <a:spcPct val="150000"/>
              </a:lnSpc>
            </a:pPr>
            <a:r>
              <a:rPr lang="en-US" sz="1400" dirty="0" smtClean="0">
                <a:latin typeface="Book Antiqua" pitchFamily="18" charset="0"/>
              </a:rPr>
              <a:t>Oracle, IBM, Microsoft, Sybase</a:t>
            </a:r>
          </a:p>
          <a:p>
            <a:pPr lvl="1">
              <a:lnSpc>
                <a:spcPct val="150000"/>
              </a:lnSpc>
            </a:pPr>
            <a:r>
              <a:rPr lang="en-US" sz="1400" dirty="0" smtClean="0">
                <a:latin typeface="Book Antiqua" pitchFamily="18" charset="0"/>
              </a:rPr>
              <a:t>also Informix (now IBM), </a:t>
            </a:r>
            <a:r>
              <a:rPr lang="en-US" sz="1400" dirty="0" err="1" smtClean="0">
                <a:latin typeface="Book Antiqua" pitchFamily="18" charset="0"/>
              </a:rPr>
              <a:t>Teradata</a:t>
            </a:r>
            <a:endParaRPr lang="en-US" sz="1400" dirty="0" smtClean="0">
              <a:latin typeface="Book Antiqua" pitchFamily="18" charset="0"/>
            </a:endParaRPr>
          </a:p>
          <a:p>
            <a:pPr lvl="1">
              <a:lnSpc>
                <a:spcPct val="150000"/>
              </a:lnSpc>
            </a:pPr>
            <a:r>
              <a:rPr lang="en-US" sz="1400" dirty="0" smtClean="0">
                <a:latin typeface="Book Antiqua" pitchFamily="18" charset="0"/>
              </a:rPr>
              <a:t>smaller players: java-based </a:t>
            </a:r>
            <a:r>
              <a:rPr lang="en-US" sz="1400" dirty="0" err="1" smtClean="0">
                <a:latin typeface="Book Antiqua" pitchFamily="18" charset="0"/>
              </a:rPr>
              <a:t>dbms</a:t>
            </a:r>
            <a:r>
              <a:rPr lang="en-US" sz="1400" dirty="0" smtClean="0">
                <a:latin typeface="Book Antiqua" pitchFamily="18" charset="0"/>
              </a:rPr>
              <a:t>, devices, OO, …</a:t>
            </a:r>
          </a:p>
          <a:p>
            <a:pPr>
              <a:lnSpc>
                <a:spcPct val="150000"/>
              </a:lnSpc>
            </a:pPr>
            <a:r>
              <a:rPr lang="en-US" sz="1400" b="1" dirty="0" smtClean="0">
                <a:latin typeface="Book Antiqua" pitchFamily="18" charset="0"/>
              </a:rPr>
              <a:t>Well-known benchmarks (esp. TPC)</a:t>
            </a:r>
          </a:p>
          <a:p>
            <a:pPr>
              <a:lnSpc>
                <a:spcPct val="150000"/>
              </a:lnSpc>
            </a:pPr>
            <a:r>
              <a:rPr lang="en-US" sz="1400" b="1" dirty="0" smtClean="0">
                <a:latin typeface="Book Antiqua" pitchFamily="18" charset="0"/>
              </a:rPr>
              <a:t>Lots of related industries</a:t>
            </a:r>
          </a:p>
          <a:p>
            <a:pPr lvl="1">
              <a:lnSpc>
                <a:spcPct val="150000"/>
              </a:lnSpc>
            </a:pPr>
            <a:r>
              <a:rPr lang="en-US" sz="1400" dirty="0" smtClean="0">
                <a:latin typeface="Book Antiqua" pitchFamily="18" charset="0"/>
              </a:rPr>
              <a:t>data warehouse, document management, storage, backup, reporting, business intelligence, app integration</a:t>
            </a:r>
          </a:p>
          <a:p>
            <a:pPr>
              <a:lnSpc>
                <a:spcPct val="150000"/>
              </a:lnSpc>
            </a:pPr>
            <a:r>
              <a:rPr lang="en-US" sz="1400" b="1" dirty="0" smtClean="0">
                <a:latin typeface="Book Antiqua" pitchFamily="18" charset="0"/>
              </a:rPr>
              <a:t>Relational products dominant and evolving</a:t>
            </a:r>
          </a:p>
          <a:p>
            <a:pPr lvl="1">
              <a:lnSpc>
                <a:spcPct val="150000"/>
              </a:lnSpc>
            </a:pPr>
            <a:r>
              <a:rPr lang="en-US" sz="1400" dirty="0" smtClean="0">
                <a:latin typeface="Book Antiqua" pitchFamily="18" charset="0"/>
              </a:rPr>
              <a:t>adapting for extensibility (user-defined types), adding native XML support.</a:t>
            </a:r>
          </a:p>
          <a:p>
            <a:pPr>
              <a:lnSpc>
                <a:spcPct val="150000"/>
              </a:lnSpc>
            </a:pPr>
            <a:r>
              <a:rPr lang="en-US" sz="1400" b="1" dirty="0" smtClean="0">
                <a:latin typeface="Book Antiqua" pitchFamily="18" charset="0"/>
              </a:rPr>
              <a:t>Open Source coming on strong</a:t>
            </a:r>
          </a:p>
          <a:p>
            <a:pPr lvl="1">
              <a:lnSpc>
                <a:spcPct val="150000"/>
              </a:lnSpc>
            </a:pPr>
            <a:r>
              <a:rPr lang="en-US" sz="1400" dirty="0" err="1" smtClean="0">
                <a:latin typeface="Book Antiqua" pitchFamily="18" charset="0"/>
              </a:rPr>
              <a:t>MySQL</a:t>
            </a:r>
            <a:r>
              <a:rPr lang="en-US" sz="1400" dirty="0" smtClean="0">
                <a:latin typeface="Book Antiqua" pitchFamily="18" charset="0"/>
              </a:rPr>
              <a:t>, </a:t>
            </a:r>
            <a:r>
              <a:rPr lang="en-US" sz="1400" dirty="0" err="1" smtClean="0">
                <a:latin typeface="Book Antiqua" pitchFamily="18" charset="0"/>
              </a:rPr>
              <a:t>PostgreSQL</a:t>
            </a:r>
            <a:r>
              <a:rPr lang="en-US" sz="1400" dirty="0" smtClean="0">
                <a:latin typeface="Book Antiqua" pitchFamily="18" charset="0"/>
              </a:rPr>
              <a:t>, </a:t>
            </a:r>
            <a:r>
              <a:rPr lang="en-US" sz="1400" dirty="0" err="1" smtClean="0">
                <a:latin typeface="Book Antiqua" pitchFamily="18" charset="0"/>
              </a:rPr>
              <a:t>BerkeleyDB</a:t>
            </a:r>
            <a:endParaRPr lang="en-US" sz="1400" dirty="0">
              <a:latin typeface="Book Antiqua"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457199"/>
          </a:xfrm>
        </p:spPr>
        <p:txBody>
          <a:bodyPr>
            <a:normAutofit fontScale="90000"/>
          </a:bodyPr>
          <a:lstStyle/>
          <a:p>
            <a:r>
              <a:rPr lang="en-US" sz="1800" b="1" dirty="0" smtClean="0">
                <a:latin typeface="Book Antiqua" pitchFamily="18" charset="0"/>
              </a:rPr>
              <a:t>Data Base System </a:t>
            </a:r>
            <a:br>
              <a:rPr lang="en-US" sz="1800" b="1" dirty="0" smtClean="0">
                <a:latin typeface="Book Antiqua" pitchFamily="18" charset="0"/>
              </a:rPr>
            </a:br>
            <a:r>
              <a:rPr lang="en-US" sz="1800" b="1" dirty="0" smtClean="0">
                <a:latin typeface="Book Antiqua" pitchFamily="18" charset="0"/>
              </a:rPr>
              <a:t>Week 2</a:t>
            </a:r>
            <a:r>
              <a:rPr lang="en-US" sz="1800" b="1" baseline="30000" dirty="0" smtClean="0">
                <a:latin typeface="Book Antiqua" pitchFamily="18" charset="0"/>
              </a:rPr>
              <a:t>nd</a:t>
            </a:r>
            <a:r>
              <a:rPr lang="en-US" sz="1800" b="1" dirty="0" smtClean="0">
                <a:latin typeface="Book Antiqua" pitchFamily="18" charset="0"/>
              </a:rPr>
              <a:t> Topics</a:t>
            </a:r>
            <a:endParaRPr lang="en-US" sz="1800" b="1" dirty="0">
              <a:latin typeface="Book Antiqua" pitchFamily="18" charset="0"/>
            </a:endParaRPr>
          </a:p>
        </p:txBody>
      </p:sp>
      <p:sp>
        <p:nvSpPr>
          <p:cNvPr id="3" name="Subtitle 2"/>
          <p:cNvSpPr>
            <a:spLocks noGrp="1"/>
          </p:cNvSpPr>
          <p:nvPr>
            <p:ph type="subTitle" idx="1"/>
          </p:nvPr>
        </p:nvSpPr>
        <p:spPr>
          <a:xfrm>
            <a:off x="1371600" y="990600"/>
            <a:ext cx="6400800" cy="5181600"/>
          </a:xfrm>
        </p:spPr>
        <p:txBody>
          <a:bodyPr>
            <a:normAutofit/>
          </a:bodyPr>
          <a:lstStyle/>
          <a:p>
            <a:pPr marL="342900" lvl="0" indent="-342900">
              <a:lnSpc>
                <a:spcPct val="150000"/>
              </a:lnSpc>
              <a:defRPr/>
            </a:pPr>
            <a:r>
              <a:rPr lang="en-US" sz="1400" b="1" dirty="0" smtClean="0">
                <a:solidFill>
                  <a:schemeClr val="tx1"/>
                </a:solidFill>
                <a:latin typeface="Book Antiqua" pitchFamily="18" charset="0"/>
                <a:cs typeface="Times New Roman" pitchFamily="18" charset="0"/>
              </a:rPr>
              <a:t>Components of Database Environment</a:t>
            </a:r>
          </a:p>
          <a:p>
            <a:pPr marL="342900" lvl="0" indent="-342900" algn="l">
              <a:lnSpc>
                <a:spcPct val="150000"/>
              </a:lnSpc>
              <a:buFont typeface="+mj-lt"/>
              <a:buAutoNum type="arabicPeriod" startAt="4"/>
              <a:defRPr/>
            </a:pPr>
            <a:r>
              <a:rPr lang="en-US" sz="1200" b="1" dirty="0" smtClean="0">
                <a:solidFill>
                  <a:schemeClr val="tx1"/>
                </a:solidFill>
                <a:latin typeface="Book Antiqua" pitchFamily="18" charset="0"/>
                <a:cs typeface="Times New Roman" pitchFamily="18" charset="0"/>
              </a:rPr>
              <a:t>Database</a:t>
            </a:r>
          </a:p>
          <a:p>
            <a:pPr marL="342900" lvl="0" indent="-342900" algn="l">
              <a:lnSpc>
                <a:spcPct val="150000"/>
              </a:lnSpc>
              <a:buFont typeface="Wingdings" pitchFamily="2" charset="2"/>
              <a:buChar char="§"/>
              <a:defRPr/>
            </a:pPr>
            <a:r>
              <a:rPr lang="en-US" sz="1200" dirty="0" smtClean="0">
                <a:solidFill>
                  <a:schemeClr val="tx1"/>
                </a:solidFill>
                <a:latin typeface="Book Antiqua" pitchFamily="18" charset="0"/>
                <a:cs typeface="Times New Roman" pitchFamily="18" charset="0"/>
              </a:rPr>
              <a:t>Organized collection of related data stored in an efficient and compact manner</a:t>
            </a:r>
          </a:p>
          <a:p>
            <a:pPr marL="342900" lvl="0" indent="-342900" algn="l">
              <a:lnSpc>
                <a:spcPct val="150000"/>
              </a:lnSpc>
              <a:buFont typeface="Wingdings" pitchFamily="2" charset="2"/>
              <a:buChar char="§"/>
              <a:defRPr/>
            </a:pPr>
            <a:r>
              <a:rPr lang="en-US" sz="1200" dirty="0" smtClean="0">
                <a:solidFill>
                  <a:schemeClr val="tx1"/>
                </a:solidFill>
                <a:latin typeface="Book Antiqua" pitchFamily="18" charset="0"/>
                <a:cs typeface="Times New Roman" pitchFamily="18" charset="0"/>
              </a:rPr>
              <a:t>Defined once used by many users and departments simultaneously</a:t>
            </a:r>
          </a:p>
          <a:p>
            <a:pPr marL="342900" lvl="0" indent="-342900" algn="l">
              <a:lnSpc>
                <a:spcPct val="150000"/>
              </a:lnSpc>
              <a:buFont typeface="Wingdings" pitchFamily="2" charset="2"/>
              <a:buChar char="§"/>
              <a:defRPr/>
            </a:pPr>
            <a:r>
              <a:rPr lang="en-US" sz="1200" dirty="0" smtClean="0">
                <a:solidFill>
                  <a:schemeClr val="tx1"/>
                </a:solidFill>
                <a:latin typeface="Book Antiqua" pitchFamily="18" charset="0"/>
                <a:cs typeface="Times New Roman" pitchFamily="18" charset="0"/>
              </a:rPr>
              <a:t>Examples are NADRA, Passport, OGDCL, WAPDA etc</a:t>
            </a:r>
          </a:p>
          <a:p>
            <a:pPr marL="342900" lvl="0" indent="-342900" algn="l">
              <a:lnSpc>
                <a:spcPct val="150000"/>
              </a:lnSpc>
              <a:buFont typeface="+mj-lt"/>
              <a:buAutoNum type="arabicPeriod" startAt="5"/>
              <a:defRPr/>
            </a:pPr>
            <a:r>
              <a:rPr lang="en-US" sz="1200" b="1" dirty="0" smtClean="0">
                <a:solidFill>
                  <a:schemeClr val="tx1"/>
                </a:solidFill>
                <a:latin typeface="Book Antiqua" pitchFamily="18" charset="0"/>
                <a:cs typeface="Times New Roman" pitchFamily="18" charset="0"/>
              </a:rPr>
              <a:t>Data Definition / Dictionary</a:t>
            </a:r>
          </a:p>
          <a:p>
            <a:pPr marL="342900" lvl="0" indent="-342900" algn="l">
              <a:lnSpc>
                <a:spcPct val="150000"/>
              </a:lnSpc>
              <a:buFont typeface="Wingdings" pitchFamily="2" charset="2"/>
              <a:buChar char="§"/>
              <a:defRPr/>
            </a:pPr>
            <a:r>
              <a:rPr lang="en-US" sz="1200" dirty="0" smtClean="0">
                <a:solidFill>
                  <a:schemeClr val="tx1"/>
                </a:solidFill>
                <a:latin typeface="Book Antiqua" pitchFamily="18" charset="0"/>
                <a:cs typeface="Times New Roman" pitchFamily="18" charset="0"/>
              </a:rPr>
              <a:t>Also called repository or meta data</a:t>
            </a:r>
          </a:p>
          <a:p>
            <a:pPr marL="342900" lvl="0" indent="-342900" algn="l">
              <a:lnSpc>
                <a:spcPct val="150000"/>
              </a:lnSpc>
              <a:buFont typeface="Wingdings" pitchFamily="2" charset="2"/>
              <a:buChar char="§"/>
              <a:defRPr/>
            </a:pPr>
            <a:r>
              <a:rPr lang="en-US" sz="1200" dirty="0" smtClean="0">
                <a:solidFill>
                  <a:schemeClr val="tx1"/>
                </a:solidFill>
                <a:latin typeface="Book Antiqua" pitchFamily="18" charset="0"/>
                <a:cs typeface="Times New Roman" pitchFamily="18" charset="0"/>
              </a:rPr>
              <a:t>A centralized knowledge base of all data definitions, relationships, formats and other integrity rules upon data</a:t>
            </a:r>
          </a:p>
          <a:p>
            <a:pPr marL="342900" lvl="0" indent="-342900" algn="l">
              <a:lnSpc>
                <a:spcPct val="150000"/>
              </a:lnSpc>
              <a:buFont typeface="Wingdings" pitchFamily="2" charset="2"/>
              <a:buChar char="§"/>
              <a:defRPr/>
            </a:pPr>
            <a:r>
              <a:rPr lang="en-US" sz="1200" dirty="0" smtClean="0">
                <a:solidFill>
                  <a:schemeClr val="tx1"/>
                </a:solidFill>
                <a:latin typeface="Book Antiqua" pitchFamily="18" charset="0"/>
                <a:cs typeface="Times New Roman" pitchFamily="18" charset="0"/>
              </a:rPr>
              <a:t>DD/D gives detail info about DB so it is a key tool in managing the data resources</a:t>
            </a:r>
          </a:p>
          <a:p>
            <a:pPr marL="342900" lvl="0" indent="-342900" algn="l">
              <a:lnSpc>
                <a:spcPct val="150000"/>
              </a:lnSpc>
              <a:buAutoNum type="arabicPeriod" startAt="6"/>
              <a:defRPr/>
            </a:pPr>
            <a:r>
              <a:rPr lang="en-US" sz="1200" b="1" dirty="0" smtClean="0">
                <a:solidFill>
                  <a:schemeClr val="tx1"/>
                </a:solidFill>
                <a:latin typeface="Book Antiqua" pitchFamily="18" charset="0"/>
                <a:cs typeface="Times New Roman" pitchFamily="18" charset="0"/>
              </a:rPr>
              <a:t>DBMS</a:t>
            </a:r>
          </a:p>
          <a:p>
            <a:pPr marL="342900" lvl="0" indent="-342900" algn="l">
              <a:lnSpc>
                <a:spcPct val="150000"/>
              </a:lnSpc>
              <a:buFont typeface="Wingdings" pitchFamily="2" charset="2"/>
              <a:buChar char="§"/>
              <a:defRPr/>
            </a:pPr>
            <a:r>
              <a:rPr lang="en-US" sz="1200" dirty="0" smtClean="0">
                <a:solidFill>
                  <a:schemeClr val="tx1"/>
                </a:solidFill>
                <a:latin typeface="Book Antiqua" pitchFamily="18" charset="0"/>
                <a:cs typeface="Times New Roman" pitchFamily="18" charset="0"/>
              </a:rPr>
              <a:t>Collections of  programs that are used to create and maintain a DB</a:t>
            </a:r>
          </a:p>
          <a:p>
            <a:pPr marL="342900" lvl="0" indent="-342900" algn="l">
              <a:lnSpc>
                <a:spcPct val="150000"/>
              </a:lnSpc>
              <a:buFont typeface="Wingdings" pitchFamily="2" charset="2"/>
              <a:buChar char="§"/>
              <a:defRPr/>
            </a:pPr>
            <a:r>
              <a:rPr lang="en-US" sz="1200" dirty="0" smtClean="0">
                <a:solidFill>
                  <a:schemeClr val="tx1"/>
                </a:solidFill>
                <a:latin typeface="Book Antiqua" pitchFamily="18" charset="0"/>
                <a:cs typeface="Times New Roman" pitchFamily="18" charset="0"/>
              </a:rPr>
              <a:t>Provide the facility to store data on some storage medium</a:t>
            </a:r>
          </a:p>
          <a:p>
            <a:pPr marL="342900" lvl="0" indent="-342900" algn="l">
              <a:lnSpc>
                <a:spcPct val="150000"/>
              </a:lnSpc>
              <a:buFont typeface="Wingdings" pitchFamily="2" charset="2"/>
              <a:buChar char="§"/>
              <a:defRPr/>
            </a:pPr>
            <a:r>
              <a:rPr lang="en-US" sz="1200" dirty="0" smtClean="0">
                <a:solidFill>
                  <a:schemeClr val="tx1"/>
                </a:solidFill>
                <a:latin typeface="Book Antiqua" pitchFamily="18" charset="0"/>
                <a:cs typeface="Times New Roman" pitchFamily="18" charset="0"/>
              </a:rPr>
              <a:t>Provide the facility to insert, delete, update and retrieve specific data</a:t>
            </a:r>
          </a:p>
          <a:p>
            <a:pPr marL="342900" lvl="0" indent="-342900" algn="l">
              <a:lnSpc>
                <a:spcPct val="150000"/>
              </a:lnSpc>
              <a:buFont typeface="Wingdings" pitchFamily="2" charset="2"/>
              <a:buChar char="§"/>
              <a:defRPr/>
            </a:pPr>
            <a:r>
              <a:rPr lang="en-US" sz="1200" dirty="0" smtClean="0">
                <a:solidFill>
                  <a:schemeClr val="tx1"/>
                </a:solidFill>
                <a:latin typeface="Book Antiqua" pitchFamily="18" charset="0"/>
                <a:cs typeface="Times New Roman" pitchFamily="18" charset="0"/>
              </a:rPr>
              <a:t> Provide concurrent and simultaneous control and access to multiple DB users</a:t>
            </a:r>
          </a:p>
          <a:p>
            <a:pPr marL="342900" lvl="0" indent="-342900" algn="l">
              <a:lnSpc>
                <a:spcPct val="150000"/>
              </a:lnSpc>
              <a:buFont typeface="Wingdings" pitchFamily="2" charset="2"/>
              <a:buChar char="§"/>
              <a:defRPr/>
            </a:pPr>
            <a:r>
              <a:rPr lang="en-US" sz="1200" dirty="0" smtClean="0">
                <a:solidFill>
                  <a:schemeClr val="tx1"/>
                </a:solidFill>
                <a:latin typeface="Book Antiqua" pitchFamily="18" charset="0"/>
                <a:cs typeface="Times New Roman" pitchFamily="18" charset="0"/>
              </a:rPr>
              <a:t>Examples are MS Access, </a:t>
            </a:r>
            <a:r>
              <a:rPr lang="en-US" sz="1200" dirty="0" err="1" smtClean="0">
                <a:solidFill>
                  <a:schemeClr val="tx1"/>
                </a:solidFill>
                <a:latin typeface="Book Antiqua" pitchFamily="18" charset="0"/>
                <a:cs typeface="Times New Roman" pitchFamily="18" charset="0"/>
              </a:rPr>
              <a:t>MySQL</a:t>
            </a:r>
            <a:r>
              <a:rPr lang="en-US" sz="1200" dirty="0" smtClean="0">
                <a:solidFill>
                  <a:schemeClr val="tx1"/>
                </a:solidFill>
                <a:latin typeface="Book Antiqua" pitchFamily="18" charset="0"/>
                <a:cs typeface="Times New Roman" pitchFamily="18" charset="0"/>
              </a:rPr>
              <a:t>, MS SQL Server family, Oracle Family, </a:t>
            </a:r>
            <a:r>
              <a:rPr lang="en-US" sz="1200" dirty="0" err="1" smtClean="0">
                <a:solidFill>
                  <a:schemeClr val="tx1"/>
                </a:solidFill>
                <a:latin typeface="Book Antiqua" pitchFamily="18" charset="0"/>
                <a:cs typeface="Times New Roman" pitchFamily="18" charset="0"/>
              </a:rPr>
              <a:t>dBASE</a:t>
            </a:r>
            <a:r>
              <a:rPr lang="en-US" sz="1200" dirty="0" smtClean="0">
                <a:solidFill>
                  <a:schemeClr val="tx1"/>
                </a:solidFill>
                <a:latin typeface="Book Antiqua" pitchFamily="18" charset="0"/>
                <a:cs typeface="Times New Roman" pitchFamily="18" charset="0"/>
              </a:rPr>
              <a:t> etc</a:t>
            </a:r>
          </a:p>
        </p:txBody>
      </p:sp>
      <p:sp>
        <p:nvSpPr>
          <p:cNvPr id="15" name="Date Placeholder 14"/>
          <p:cNvSpPr>
            <a:spLocks noGrp="1"/>
          </p:cNvSpPr>
          <p:nvPr>
            <p:ph type="dt" sz="half" idx="10"/>
          </p:nvPr>
        </p:nvSpPr>
        <p:spPr/>
        <p:txBody>
          <a:bodyPr/>
          <a:lstStyle/>
          <a:p>
            <a:fld id="{4E72AFFD-812F-4A78-B137-0E8B75ADB42A}" type="datetime1">
              <a:rPr lang="en-US" smtClean="0"/>
              <a:pPr/>
              <a:t>11/11/2020</a:t>
            </a:fld>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457199"/>
          </a:xfrm>
        </p:spPr>
        <p:txBody>
          <a:bodyPr>
            <a:normAutofit fontScale="90000"/>
          </a:bodyPr>
          <a:lstStyle/>
          <a:p>
            <a:r>
              <a:rPr lang="en-US" sz="1800" b="1" dirty="0" smtClean="0">
                <a:latin typeface="Book Antiqua" pitchFamily="18" charset="0"/>
              </a:rPr>
              <a:t>Data Base System </a:t>
            </a:r>
            <a:br>
              <a:rPr lang="en-US" sz="1800" b="1" dirty="0" smtClean="0">
                <a:latin typeface="Book Antiqua" pitchFamily="18" charset="0"/>
              </a:rPr>
            </a:br>
            <a:r>
              <a:rPr lang="en-US" sz="1800" b="1" dirty="0" smtClean="0">
                <a:latin typeface="Book Antiqua" pitchFamily="18" charset="0"/>
              </a:rPr>
              <a:t>Week 2</a:t>
            </a:r>
            <a:r>
              <a:rPr lang="en-US" sz="1800" b="1" baseline="30000" dirty="0" smtClean="0">
                <a:latin typeface="Book Antiqua" pitchFamily="18" charset="0"/>
              </a:rPr>
              <a:t>nd</a:t>
            </a:r>
            <a:r>
              <a:rPr lang="en-US" sz="1800" b="1" dirty="0" smtClean="0">
                <a:latin typeface="Book Antiqua" pitchFamily="18" charset="0"/>
              </a:rPr>
              <a:t> Topics</a:t>
            </a:r>
            <a:endParaRPr lang="en-US" sz="1800" b="1" dirty="0">
              <a:latin typeface="Book Antiqua" pitchFamily="18" charset="0"/>
            </a:endParaRPr>
          </a:p>
        </p:txBody>
      </p:sp>
      <p:sp>
        <p:nvSpPr>
          <p:cNvPr id="3" name="Subtitle 2"/>
          <p:cNvSpPr>
            <a:spLocks noGrp="1"/>
          </p:cNvSpPr>
          <p:nvPr>
            <p:ph type="subTitle" idx="1"/>
          </p:nvPr>
        </p:nvSpPr>
        <p:spPr>
          <a:xfrm>
            <a:off x="1371600" y="990600"/>
            <a:ext cx="6400800" cy="5181600"/>
          </a:xfrm>
        </p:spPr>
        <p:txBody>
          <a:bodyPr>
            <a:normAutofit lnSpcReduction="10000"/>
          </a:bodyPr>
          <a:lstStyle/>
          <a:p>
            <a:pPr marL="342900" lvl="0" indent="-342900">
              <a:lnSpc>
                <a:spcPct val="150000"/>
              </a:lnSpc>
              <a:defRPr/>
            </a:pPr>
            <a:r>
              <a:rPr lang="en-US" sz="1400" b="1" dirty="0" smtClean="0">
                <a:solidFill>
                  <a:schemeClr val="tx1"/>
                </a:solidFill>
                <a:latin typeface="Book Antiqua" pitchFamily="18" charset="0"/>
                <a:cs typeface="Times New Roman" pitchFamily="18" charset="0"/>
              </a:rPr>
              <a:t>Components of Database Environment</a:t>
            </a:r>
          </a:p>
          <a:p>
            <a:pPr marL="342900" lvl="0" indent="-342900" algn="l">
              <a:lnSpc>
                <a:spcPct val="150000"/>
              </a:lnSpc>
              <a:buFont typeface="+mj-lt"/>
              <a:buAutoNum type="alphaUcPeriod"/>
              <a:defRPr/>
            </a:pPr>
            <a:r>
              <a:rPr lang="en-US" sz="1200" b="1" dirty="0" smtClean="0">
                <a:solidFill>
                  <a:schemeClr val="tx1"/>
                </a:solidFill>
                <a:latin typeface="Book Antiqua" pitchFamily="18" charset="0"/>
                <a:cs typeface="Times New Roman" pitchFamily="18" charset="0"/>
              </a:rPr>
              <a:t>Functions of DBMS</a:t>
            </a:r>
          </a:p>
          <a:p>
            <a:pPr marL="342900" lvl="0" indent="-342900" algn="l">
              <a:lnSpc>
                <a:spcPct val="150000"/>
              </a:lnSpc>
              <a:buFont typeface="Wingdings" pitchFamily="2" charset="2"/>
              <a:buChar char="§"/>
              <a:defRPr/>
            </a:pPr>
            <a:r>
              <a:rPr lang="en-US" sz="1200" dirty="0" smtClean="0">
                <a:solidFill>
                  <a:schemeClr val="tx1"/>
                </a:solidFill>
                <a:latin typeface="Book Antiqua" pitchFamily="18" charset="0"/>
                <a:cs typeface="Times New Roman" pitchFamily="18" charset="0"/>
              </a:rPr>
              <a:t>Data Processing</a:t>
            </a:r>
          </a:p>
          <a:p>
            <a:pPr marL="342900" lvl="0" indent="-342900" algn="l">
              <a:lnSpc>
                <a:spcPct val="150000"/>
              </a:lnSpc>
              <a:buFont typeface="Wingdings" pitchFamily="2" charset="2"/>
              <a:buChar char="§"/>
              <a:defRPr/>
            </a:pPr>
            <a:r>
              <a:rPr lang="en-US" sz="1200" dirty="0" smtClean="0">
                <a:solidFill>
                  <a:schemeClr val="tx1"/>
                </a:solidFill>
                <a:latin typeface="Book Antiqua" pitchFamily="18" charset="0"/>
                <a:cs typeface="Times New Roman" pitchFamily="18" charset="0"/>
              </a:rPr>
              <a:t>Data sharing</a:t>
            </a:r>
          </a:p>
          <a:p>
            <a:pPr marL="342900" lvl="0" indent="-342900" algn="l">
              <a:lnSpc>
                <a:spcPct val="150000"/>
              </a:lnSpc>
              <a:buFont typeface="Wingdings" pitchFamily="2" charset="2"/>
              <a:buChar char="§"/>
              <a:defRPr/>
            </a:pPr>
            <a:r>
              <a:rPr lang="en-US" sz="1200" dirty="0" smtClean="0">
                <a:solidFill>
                  <a:schemeClr val="tx1"/>
                </a:solidFill>
                <a:latin typeface="Book Antiqua" pitchFamily="18" charset="0"/>
                <a:cs typeface="Times New Roman" pitchFamily="18" charset="0"/>
              </a:rPr>
              <a:t>Transactions support</a:t>
            </a:r>
          </a:p>
          <a:p>
            <a:pPr marL="342900" lvl="0" indent="-342900" algn="l">
              <a:lnSpc>
                <a:spcPct val="150000"/>
              </a:lnSpc>
              <a:buFont typeface="Wingdings" pitchFamily="2" charset="2"/>
              <a:buChar char="§"/>
              <a:defRPr/>
            </a:pPr>
            <a:r>
              <a:rPr lang="en-US" sz="1200" dirty="0" smtClean="0">
                <a:solidFill>
                  <a:schemeClr val="tx1"/>
                </a:solidFill>
                <a:latin typeface="Book Antiqua" pitchFamily="18" charset="0"/>
                <a:cs typeface="Times New Roman" pitchFamily="18" charset="0"/>
              </a:rPr>
              <a:t> Concurrency Support</a:t>
            </a:r>
          </a:p>
          <a:p>
            <a:pPr marL="342900" lvl="0" indent="-342900" algn="l">
              <a:lnSpc>
                <a:spcPct val="150000"/>
              </a:lnSpc>
              <a:buFont typeface="Wingdings" pitchFamily="2" charset="2"/>
              <a:buChar char="§"/>
              <a:defRPr/>
            </a:pPr>
            <a:r>
              <a:rPr lang="en-US" sz="1200" dirty="0" smtClean="0">
                <a:solidFill>
                  <a:schemeClr val="tx1"/>
                </a:solidFill>
                <a:latin typeface="Book Antiqua" pitchFamily="18" charset="0"/>
                <a:cs typeface="Times New Roman" pitchFamily="18" charset="0"/>
              </a:rPr>
              <a:t>Backup and Recovery Support</a:t>
            </a:r>
          </a:p>
          <a:p>
            <a:pPr marL="342900" lvl="0" indent="-342900" algn="l">
              <a:lnSpc>
                <a:spcPct val="150000"/>
              </a:lnSpc>
              <a:buFont typeface="Wingdings" pitchFamily="2" charset="2"/>
              <a:buChar char="§"/>
              <a:defRPr/>
            </a:pPr>
            <a:r>
              <a:rPr lang="en-US" sz="1200" dirty="0" smtClean="0">
                <a:solidFill>
                  <a:schemeClr val="tx1"/>
                </a:solidFill>
                <a:latin typeface="Book Antiqua" pitchFamily="18" charset="0"/>
                <a:cs typeface="Times New Roman" pitchFamily="18" charset="0"/>
              </a:rPr>
              <a:t>Data Communication Support (Networking)</a:t>
            </a:r>
          </a:p>
          <a:p>
            <a:pPr marL="342900" lvl="0" indent="-342900" algn="l">
              <a:lnSpc>
                <a:spcPct val="150000"/>
              </a:lnSpc>
              <a:buFont typeface="Wingdings" pitchFamily="2" charset="2"/>
              <a:buChar char="§"/>
              <a:defRPr/>
            </a:pPr>
            <a:r>
              <a:rPr lang="en-US" sz="1200" dirty="0" smtClean="0">
                <a:solidFill>
                  <a:schemeClr val="tx1"/>
                </a:solidFill>
                <a:latin typeface="Book Antiqua" pitchFamily="18" charset="0"/>
                <a:cs typeface="Times New Roman" pitchFamily="18" charset="0"/>
              </a:rPr>
              <a:t>Security &amp; Authorization Support</a:t>
            </a:r>
          </a:p>
          <a:p>
            <a:pPr marL="342900" lvl="0" indent="-342900" algn="l">
              <a:lnSpc>
                <a:spcPct val="150000"/>
              </a:lnSpc>
              <a:buFont typeface="+mj-lt"/>
              <a:buAutoNum type="alphaUcPeriod" startAt="2"/>
              <a:defRPr/>
            </a:pPr>
            <a:r>
              <a:rPr lang="en-US" sz="1200" b="1" dirty="0" smtClean="0">
                <a:solidFill>
                  <a:schemeClr val="tx1"/>
                </a:solidFill>
                <a:latin typeface="Book Antiqua" pitchFamily="18" charset="0"/>
                <a:cs typeface="Times New Roman" pitchFamily="18" charset="0"/>
              </a:rPr>
              <a:t>DBMS Component Module</a:t>
            </a:r>
          </a:p>
          <a:p>
            <a:pPr marL="342900" lvl="0" indent="-342900" algn="l">
              <a:lnSpc>
                <a:spcPct val="150000"/>
              </a:lnSpc>
              <a:buFont typeface="+mj-lt"/>
              <a:buAutoNum type="alphaLcParenR"/>
              <a:defRPr/>
            </a:pPr>
            <a:r>
              <a:rPr lang="en-US" sz="1200" b="1" dirty="0" smtClean="0">
                <a:solidFill>
                  <a:schemeClr val="tx1"/>
                </a:solidFill>
                <a:latin typeface="Book Antiqua" pitchFamily="18" charset="0"/>
              </a:rPr>
              <a:t>Stored data manager</a:t>
            </a:r>
          </a:p>
          <a:p>
            <a:pPr algn="l">
              <a:lnSpc>
                <a:spcPct val="150000"/>
              </a:lnSpc>
              <a:buFont typeface="Wingdings" pitchFamily="2" charset="2"/>
              <a:buChar char="Ø"/>
            </a:pPr>
            <a:r>
              <a:rPr lang="en-US" sz="1200" dirty="0" smtClean="0">
                <a:solidFill>
                  <a:schemeClr val="tx1"/>
                </a:solidFill>
                <a:latin typeface="Book Antiqua" pitchFamily="18" charset="0"/>
              </a:rPr>
              <a:t>controls access to DBMS information that is stored on disk, whether it is part of the database or the catalog</a:t>
            </a:r>
          </a:p>
          <a:p>
            <a:pPr algn="l">
              <a:lnSpc>
                <a:spcPct val="150000"/>
              </a:lnSpc>
              <a:buFont typeface="Wingdings" pitchFamily="2" charset="2"/>
              <a:buChar char="Ø"/>
            </a:pPr>
            <a:r>
              <a:rPr lang="en-US" sz="1200" dirty="0" smtClean="0">
                <a:solidFill>
                  <a:schemeClr val="tx1"/>
                </a:solidFill>
                <a:latin typeface="Book Antiqua" pitchFamily="18" charset="0"/>
              </a:rPr>
              <a:t>Access to the disk is controlled primarily by the operating system (OS), which schedules disk input/output</a:t>
            </a:r>
          </a:p>
          <a:p>
            <a:pPr algn="l">
              <a:lnSpc>
                <a:spcPct val="150000"/>
              </a:lnSpc>
              <a:buFont typeface="Wingdings" pitchFamily="2" charset="2"/>
              <a:buChar char="Ø"/>
            </a:pPr>
            <a:r>
              <a:rPr lang="en-US" sz="1200" dirty="0" smtClean="0">
                <a:solidFill>
                  <a:schemeClr val="tx1"/>
                </a:solidFill>
                <a:latin typeface="Book Antiqua" pitchFamily="18" charset="0"/>
              </a:rPr>
              <a:t>The stored data manager may use basic OS services for carrying out low level</a:t>
            </a:r>
          </a:p>
          <a:p>
            <a:pPr algn="l">
              <a:lnSpc>
                <a:spcPct val="150000"/>
              </a:lnSpc>
            </a:pPr>
            <a:r>
              <a:rPr lang="en-US" sz="1200" dirty="0" smtClean="0">
                <a:solidFill>
                  <a:schemeClr val="tx1"/>
                </a:solidFill>
                <a:latin typeface="Book Antiqua" pitchFamily="18" charset="0"/>
              </a:rPr>
              <a:t>data transfer between the disk and computer main storage</a:t>
            </a:r>
          </a:p>
        </p:txBody>
      </p:sp>
      <p:sp>
        <p:nvSpPr>
          <p:cNvPr id="15" name="Date Placeholder 14"/>
          <p:cNvSpPr>
            <a:spLocks noGrp="1"/>
          </p:cNvSpPr>
          <p:nvPr>
            <p:ph type="dt" sz="half" idx="10"/>
          </p:nvPr>
        </p:nvSpPr>
        <p:spPr/>
        <p:txBody>
          <a:bodyPr/>
          <a:lstStyle/>
          <a:p>
            <a:fld id="{4E72AFFD-812F-4A78-B137-0E8B75ADB42A}" type="datetime1">
              <a:rPr lang="en-US" smtClean="0"/>
              <a:pPr/>
              <a:t>11/11/2020</a:t>
            </a:fld>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457199"/>
          </a:xfrm>
        </p:spPr>
        <p:txBody>
          <a:bodyPr>
            <a:normAutofit fontScale="90000"/>
          </a:bodyPr>
          <a:lstStyle/>
          <a:p>
            <a:r>
              <a:rPr lang="en-US" sz="1800" b="1" dirty="0" smtClean="0">
                <a:latin typeface="Book Antiqua" pitchFamily="18" charset="0"/>
              </a:rPr>
              <a:t>Data Base System </a:t>
            </a:r>
            <a:br>
              <a:rPr lang="en-US" sz="1800" b="1" dirty="0" smtClean="0">
                <a:latin typeface="Book Antiqua" pitchFamily="18" charset="0"/>
              </a:rPr>
            </a:br>
            <a:r>
              <a:rPr lang="en-US" sz="1800" b="1" dirty="0" smtClean="0">
                <a:latin typeface="Book Antiqua" pitchFamily="18" charset="0"/>
              </a:rPr>
              <a:t>Week 2</a:t>
            </a:r>
            <a:r>
              <a:rPr lang="en-US" sz="1800" b="1" baseline="30000" dirty="0" smtClean="0">
                <a:latin typeface="Book Antiqua" pitchFamily="18" charset="0"/>
              </a:rPr>
              <a:t>nd</a:t>
            </a:r>
            <a:r>
              <a:rPr lang="en-US" sz="1800" b="1" dirty="0" smtClean="0">
                <a:latin typeface="Book Antiqua" pitchFamily="18" charset="0"/>
              </a:rPr>
              <a:t> Topics</a:t>
            </a:r>
            <a:endParaRPr lang="en-US" sz="1800" b="1" dirty="0">
              <a:latin typeface="Book Antiqua" pitchFamily="18" charset="0"/>
            </a:endParaRPr>
          </a:p>
        </p:txBody>
      </p:sp>
      <p:sp>
        <p:nvSpPr>
          <p:cNvPr id="3" name="Subtitle 2"/>
          <p:cNvSpPr>
            <a:spLocks noGrp="1"/>
          </p:cNvSpPr>
          <p:nvPr>
            <p:ph type="subTitle" idx="1"/>
          </p:nvPr>
        </p:nvSpPr>
        <p:spPr>
          <a:xfrm>
            <a:off x="1371600" y="990600"/>
            <a:ext cx="6400800" cy="5181600"/>
          </a:xfrm>
        </p:spPr>
        <p:txBody>
          <a:bodyPr>
            <a:normAutofit/>
          </a:bodyPr>
          <a:lstStyle/>
          <a:p>
            <a:pPr marL="342900" lvl="0" indent="-342900">
              <a:lnSpc>
                <a:spcPct val="150000"/>
              </a:lnSpc>
              <a:defRPr/>
            </a:pPr>
            <a:r>
              <a:rPr lang="en-US" sz="1400" b="1" dirty="0" smtClean="0">
                <a:solidFill>
                  <a:schemeClr val="tx1"/>
                </a:solidFill>
                <a:latin typeface="Book Antiqua" pitchFamily="18" charset="0"/>
                <a:cs typeface="Times New Roman" pitchFamily="18" charset="0"/>
              </a:rPr>
              <a:t>Components of Database Environment</a:t>
            </a:r>
          </a:p>
          <a:p>
            <a:pPr marL="342900" lvl="0" indent="-342900" algn="l">
              <a:lnSpc>
                <a:spcPct val="150000"/>
              </a:lnSpc>
              <a:defRPr/>
            </a:pPr>
            <a:r>
              <a:rPr lang="en-US" sz="1200" b="1" dirty="0" smtClean="0">
                <a:solidFill>
                  <a:schemeClr val="tx1"/>
                </a:solidFill>
                <a:latin typeface="Book Antiqua" pitchFamily="18" charset="0"/>
                <a:cs typeface="Times New Roman" pitchFamily="18" charset="0"/>
              </a:rPr>
              <a:t>DBMS Component Module (</a:t>
            </a:r>
            <a:r>
              <a:rPr lang="en-US" sz="1200" b="1" dirty="0" err="1" smtClean="0">
                <a:solidFill>
                  <a:schemeClr val="tx1"/>
                </a:solidFill>
                <a:latin typeface="Book Antiqua" pitchFamily="18" charset="0"/>
                <a:cs typeface="Times New Roman" pitchFamily="18" charset="0"/>
              </a:rPr>
              <a:t>conti</a:t>
            </a:r>
            <a:r>
              <a:rPr lang="en-US" sz="1200" b="1" dirty="0" smtClean="0">
                <a:solidFill>
                  <a:schemeClr val="tx1"/>
                </a:solidFill>
                <a:latin typeface="Book Antiqua" pitchFamily="18" charset="0"/>
                <a:cs typeface="Times New Roman" pitchFamily="18" charset="0"/>
              </a:rPr>
              <a:t>..)</a:t>
            </a:r>
          </a:p>
          <a:p>
            <a:pPr marL="342900" lvl="0" indent="-342900" algn="l">
              <a:lnSpc>
                <a:spcPct val="150000"/>
              </a:lnSpc>
              <a:buFont typeface="+mj-lt"/>
              <a:buAutoNum type="alphaLcParenR" startAt="2"/>
              <a:defRPr/>
            </a:pPr>
            <a:r>
              <a:rPr lang="en-US" sz="1200" b="1" dirty="0" smtClean="0">
                <a:solidFill>
                  <a:schemeClr val="tx1"/>
                </a:solidFill>
                <a:latin typeface="Book Antiqua" pitchFamily="18" charset="0"/>
              </a:rPr>
              <a:t>buffer manager module</a:t>
            </a:r>
          </a:p>
          <a:p>
            <a:pPr algn="l">
              <a:buFont typeface="Wingdings" pitchFamily="2" charset="2"/>
              <a:buChar char="Ø"/>
            </a:pPr>
            <a:r>
              <a:rPr lang="en-US" sz="1200" dirty="0" smtClean="0">
                <a:solidFill>
                  <a:schemeClr val="tx1"/>
                </a:solidFill>
                <a:latin typeface="Book Antiqua" pitchFamily="18" charset="0"/>
              </a:rPr>
              <a:t>Some DBMSs use handling buffers in main memory while others use the OS for handling the buffering of disk pages</a:t>
            </a:r>
          </a:p>
          <a:p>
            <a:pPr algn="l">
              <a:buFont typeface="Wingdings" pitchFamily="2" charset="2"/>
              <a:buChar char="Ø"/>
            </a:pPr>
            <a:r>
              <a:rPr lang="en-US" sz="1200" dirty="0" smtClean="0">
                <a:solidFill>
                  <a:schemeClr val="tx1"/>
                </a:solidFill>
                <a:latin typeface="Book Antiqua" pitchFamily="18" charset="0"/>
              </a:rPr>
              <a:t>that maintains parts of the database in main memory buffers</a:t>
            </a:r>
          </a:p>
          <a:p>
            <a:pPr marL="342900" indent="-342900" algn="l">
              <a:lnSpc>
                <a:spcPct val="150000"/>
              </a:lnSpc>
              <a:buFont typeface="+mj-lt"/>
              <a:buAutoNum type="alphaLcParenR" startAt="3"/>
              <a:defRPr/>
            </a:pPr>
            <a:r>
              <a:rPr lang="en-US" sz="1200" b="1" dirty="0" smtClean="0">
                <a:solidFill>
                  <a:schemeClr val="tx1"/>
                </a:solidFill>
                <a:latin typeface="Book Antiqua" pitchFamily="18" charset="0"/>
              </a:rPr>
              <a:t>DDL compiler</a:t>
            </a:r>
            <a:endParaRPr lang="en-US" sz="1200" dirty="0" smtClean="0">
              <a:solidFill>
                <a:schemeClr val="tx1"/>
              </a:solidFill>
              <a:latin typeface="Book Antiqua" pitchFamily="18" charset="0"/>
            </a:endParaRPr>
          </a:p>
          <a:p>
            <a:pPr algn="l">
              <a:buFont typeface="Wingdings" pitchFamily="2" charset="2"/>
              <a:buChar char="Ø"/>
            </a:pPr>
            <a:r>
              <a:rPr lang="en-US" sz="1200" dirty="0" smtClean="0">
                <a:solidFill>
                  <a:schemeClr val="tx1"/>
                </a:solidFill>
                <a:latin typeface="Book Antiqua" pitchFamily="18" charset="0"/>
              </a:rPr>
              <a:t>processes schema definitions, specified in the DDL, and stores descriptions of the schemas (meta-data) in the DBMS catalog (DD/D)</a:t>
            </a:r>
          </a:p>
          <a:p>
            <a:pPr marL="342900" indent="-342900" algn="l">
              <a:lnSpc>
                <a:spcPct val="150000"/>
              </a:lnSpc>
              <a:buFont typeface="+mj-lt"/>
              <a:buAutoNum type="alphaLcParenR" startAt="4"/>
              <a:defRPr/>
            </a:pPr>
            <a:r>
              <a:rPr lang="en-US" sz="1200" b="1" dirty="0" smtClean="0">
                <a:solidFill>
                  <a:schemeClr val="tx1"/>
                </a:solidFill>
                <a:latin typeface="Book Antiqua" pitchFamily="18" charset="0"/>
              </a:rPr>
              <a:t>runtime database processor</a:t>
            </a:r>
          </a:p>
          <a:p>
            <a:pPr algn="l">
              <a:buFont typeface="Wingdings" pitchFamily="2" charset="2"/>
              <a:buChar char="Ø"/>
            </a:pPr>
            <a:r>
              <a:rPr lang="en-US" sz="1200" dirty="0" smtClean="0">
                <a:solidFill>
                  <a:schemeClr val="tx1"/>
                </a:solidFill>
                <a:latin typeface="Book Antiqua" pitchFamily="18" charset="0"/>
              </a:rPr>
              <a:t>handles database accesses at runtime; it receives retrieval or update operations and carries them on the database</a:t>
            </a:r>
          </a:p>
          <a:p>
            <a:pPr marL="342900" indent="-342900" algn="l">
              <a:lnSpc>
                <a:spcPct val="150000"/>
              </a:lnSpc>
              <a:buFont typeface="+mj-lt"/>
              <a:buAutoNum type="alphaLcParenR" startAt="5"/>
              <a:defRPr/>
            </a:pPr>
            <a:r>
              <a:rPr lang="en-US" sz="1200" b="1" dirty="0" smtClean="0">
                <a:solidFill>
                  <a:schemeClr val="tx1"/>
                </a:solidFill>
                <a:latin typeface="Book Antiqua" pitchFamily="18" charset="0"/>
              </a:rPr>
              <a:t>query compiler</a:t>
            </a:r>
          </a:p>
          <a:p>
            <a:pPr algn="l">
              <a:buFont typeface="Wingdings" pitchFamily="2" charset="2"/>
              <a:buChar char="Ø"/>
            </a:pPr>
            <a:r>
              <a:rPr lang="en-US" sz="1200" dirty="0" smtClean="0">
                <a:solidFill>
                  <a:schemeClr val="tx1"/>
                </a:solidFill>
                <a:latin typeface="Book Antiqua" pitchFamily="18" charset="0"/>
              </a:rPr>
              <a:t>handles high-level queries that are entered interactively. It parses, analyzes, and compiles or interprets a query by creating database access code, and then generates calls to the runtime processor for executing the code.</a:t>
            </a:r>
          </a:p>
          <a:p>
            <a:pPr marL="342900" indent="-342900" algn="l">
              <a:lnSpc>
                <a:spcPct val="150000"/>
              </a:lnSpc>
              <a:buFont typeface="+mj-lt"/>
              <a:buAutoNum type="alphaLcParenR" startAt="6"/>
              <a:defRPr/>
            </a:pPr>
            <a:r>
              <a:rPr lang="en-US" sz="1200" b="1" dirty="0" smtClean="0">
                <a:solidFill>
                  <a:schemeClr val="tx1"/>
                </a:solidFill>
                <a:latin typeface="Book Antiqua" pitchFamily="18" charset="0"/>
              </a:rPr>
              <a:t>Pre-compiler</a:t>
            </a:r>
          </a:p>
          <a:p>
            <a:pPr algn="l">
              <a:buFont typeface="Wingdings" pitchFamily="2" charset="2"/>
              <a:buChar char="Ø"/>
            </a:pPr>
            <a:r>
              <a:rPr lang="en-US" sz="1200" dirty="0" smtClean="0">
                <a:solidFill>
                  <a:schemeClr val="tx1"/>
                </a:solidFill>
                <a:latin typeface="Book Antiqua" pitchFamily="18" charset="0"/>
              </a:rPr>
              <a:t>extracts DML commands from an application program written in a host programming language. </a:t>
            </a:r>
          </a:p>
          <a:p>
            <a:pPr algn="l">
              <a:buFont typeface="Wingdings" pitchFamily="2" charset="2"/>
              <a:buChar char="Ø"/>
            </a:pPr>
            <a:r>
              <a:rPr lang="en-US" sz="1200" dirty="0" smtClean="0">
                <a:solidFill>
                  <a:schemeClr val="tx1"/>
                </a:solidFill>
                <a:latin typeface="Book Antiqua" pitchFamily="18" charset="0"/>
              </a:rPr>
              <a:t>These commands are sent to the DML compiler for compilation into object code for database access</a:t>
            </a:r>
          </a:p>
        </p:txBody>
      </p:sp>
      <p:sp>
        <p:nvSpPr>
          <p:cNvPr id="15" name="Date Placeholder 14"/>
          <p:cNvSpPr>
            <a:spLocks noGrp="1"/>
          </p:cNvSpPr>
          <p:nvPr>
            <p:ph type="dt" sz="half" idx="10"/>
          </p:nvPr>
        </p:nvSpPr>
        <p:spPr/>
        <p:txBody>
          <a:bodyPr/>
          <a:lstStyle/>
          <a:p>
            <a:fld id="{4E72AFFD-812F-4A78-B137-0E8B75ADB42A}" type="datetime1">
              <a:rPr lang="en-US" smtClean="0"/>
              <a:pPr/>
              <a:t>11/11/2020</a:t>
            </a:fld>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457199"/>
          </a:xfrm>
        </p:spPr>
        <p:txBody>
          <a:bodyPr>
            <a:normAutofit fontScale="90000"/>
          </a:bodyPr>
          <a:lstStyle/>
          <a:p>
            <a:r>
              <a:rPr lang="en-US" sz="1800" b="1" dirty="0" smtClean="0">
                <a:latin typeface="Book Antiqua" pitchFamily="18" charset="0"/>
              </a:rPr>
              <a:t>Data Base System </a:t>
            </a:r>
            <a:br>
              <a:rPr lang="en-US" sz="1800" b="1" dirty="0" smtClean="0">
                <a:latin typeface="Book Antiqua" pitchFamily="18" charset="0"/>
              </a:rPr>
            </a:br>
            <a:r>
              <a:rPr lang="en-US" sz="1800" b="1" dirty="0" smtClean="0">
                <a:latin typeface="Book Antiqua" pitchFamily="18" charset="0"/>
              </a:rPr>
              <a:t>Week 2</a:t>
            </a:r>
            <a:r>
              <a:rPr lang="en-US" sz="1800" b="1" baseline="30000" dirty="0" smtClean="0">
                <a:latin typeface="Book Antiqua" pitchFamily="18" charset="0"/>
              </a:rPr>
              <a:t>nd</a:t>
            </a:r>
            <a:r>
              <a:rPr lang="en-US" sz="1800" b="1" dirty="0" smtClean="0">
                <a:latin typeface="Book Antiqua" pitchFamily="18" charset="0"/>
              </a:rPr>
              <a:t> Topics</a:t>
            </a:r>
            <a:endParaRPr lang="en-US" sz="1800" b="1" dirty="0">
              <a:latin typeface="Book Antiqua" pitchFamily="18" charset="0"/>
            </a:endParaRPr>
          </a:p>
        </p:txBody>
      </p:sp>
      <p:sp>
        <p:nvSpPr>
          <p:cNvPr id="3" name="Subtitle 2"/>
          <p:cNvSpPr>
            <a:spLocks noGrp="1"/>
          </p:cNvSpPr>
          <p:nvPr>
            <p:ph type="subTitle" idx="1"/>
          </p:nvPr>
        </p:nvSpPr>
        <p:spPr>
          <a:xfrm>
            <a:off x="1371600" y="990600"/>
            <a:ext cx="6400800" cy="5334000"/>
          </a:xfrm>
        </p:spPr>
        <p:txBody>
          <a:bodyPr>
            <a:noAutofit/>
          </a:bodyPr>
          <a:lstStyle/>
          <a:p>
            <a:pPr marL="342900" lvl="0" indent="-342900" algn="l">
              <a:lnSpc>
                <a:spcPct val="150000"/>
              </a:lnSpc>
              <a:defRPr/>
            </a:pPr>
            <a:r>
              <a:rPr lang="en-US" sz="1050" b="1" dirty="0" smtClean="0">
                <a:solidFill>
                  <a:schemeClr val="tx1"/>
                </a:solidFill>
                <a:latin typeface="Book Antiqua" pitchFamily="18" charset="0"/>
                <a:cs typeface="Times New Roman" pitchFamily="18" charset="0"/>
              </a:rPr>
              <a:t>DBMS Component Module (</a:t>
            </a:r>
            <a:r>
              <a:rPr lang="en-US" sz="1050" b="1" dirty="0" err="1" smtClean="0">
                <a:solidFill>
                  <a:schemeClr val="tx1"/>
                </a:solidFill>
                <a:latin typeface="Book Antiqua" pitchFamily="18" charset="0"/>
                <a:cs typeface="Times New Roman" pitchFamily="18" charset="0"/>
              </a:rPr>
              <a:t>conti</a:t>
            </a:r>
            <a:r>
              <a:rPr lang="en-US" sz="1050" b="1" dirty="0" smtClean="0">
                <a:solidFill>
                  <a:schemeClr val="tx1"/>
                </a:solidFill>
                <a:latin typeface="Book Antiqua" pitchFamily="18" charset="0"/>
                <a:cs typeface="Times New Roman" pitchFamily="18" charset="0"/>
              </a:rPr>
              <a:t>..)</a:t>
            </a:r>
          </a:p>
          <a:p>
            <a:pPr marL="342900" lvl="0" indent="-342900" algn="l">
              <a:lnSpc>
                <a:spcPct val="150000"/>
              </a:lnSpc>
              <a:buFont typeface="+mj-lt"/>
              <a:buAutoNum type="alphaLcParenR" startAt="7"/>
              <a:defRPr/>
            </a:pPr>
            <a:r>
              <a:rPr lang="en-US" sz="1050" b="1" dirty="0" smtClean="0">
                <a:solidFill>
                  <a:schemeClr val="tx1"/>
                </a:solidFill>
                <a:latin typeface="Book Antiqua" pitchFamily="18" charset="0"/>
              </a:rPr>
              <a:t>client program</a:t>
            </a:r>
          </a:p>
          <a:p>
            <a:pPr algn="l"/>
            <a:r>
              <a:rPr lang="en-US" sz="1050" dirty="0" smtClean="0">
                <a:solidFill>
                  <a:schemeClr val="tx1"/>
                </a:solidFill>
                <a:latin typeface="Book Antiqua" pitchFamily="18" charset="0"/>
              </a:rPr>
              <a:t>that accesses the DBMS running on a separate computer from the computer on which the database resides i.e. is typically designed so that it will run on a user workstation or personal computer.</a:t>
            </a:r>
          </a:p>
          <a:p>
            <a:pPr marL="342900" indent="-342900" algn="just">
              <a:lnSpc>
                <a:spcPct val="160000"/>
              </a:lnSpc>
              <a:buFont typeface="+mj-lt"/>
              <a:buAutoNum type="alphaLcParenR" startAt="8"/>
              <a:defRPr/>
            </a:pPr>
            <a:r>
              <a:rPr lang="en-US" sz="1050" b="1" dirty="0" smtClean="0">
                <a:solidFill>
                  <a:schemeClr val="tx1"/>
                </a:solidFill>
                <a:latin typeface="Book Antiqua" pitchFamily="18" charset="0"/>
              </a:rPr>
              <a:t>database server</a:t>
            </a:r>
          </a:p>
          <a:p>
            <a:pPr algn="just">
              <a:lnSpc>
                <a:spcPct val="160000"/>
              </a:lnSpc>
              <a:defRPr/>
            </a:pPr>
            <a:r>
              <a:rPr lang="en-US" sz="1050" dirty="0" smtClean="0">
                <a:solidFill>
                  <a:schemeClr val="tx1"/>
                </a:solidFill>
                <a:latin typeface="Book Antiqua" pitchFamily="18" charset="0"/>
              </a:rPr>
              <a:t>typically handles data storage, access, search, and other functions</a:t>
            </a:r>
          </a:p>
          <a:p>
            <a:pPr marL="342900" indent="-342900" algn="just">
              <a:lnSpc>
                <a:spcPct val="160000"/>
              </a:lnSpc>
              <a:buFont typeface="+mj-lt"/>
              <a:buAutoNum type="alphaLcParenR" startAt="9"/>
              <a:defRPr/>
            </a:pPr>
            <a:r>
              <a:rPr lang="en-US" sz="1050" b="1" dirty="0" smtClean="0">
                <a:solidFill>
                  <a:schemeClr val="tx1"/>
                </a:solidFill>
                <a:latin typeface="Book Antiqua" pitchFamily="18" charset="0"/>
              </a:rPr>
              <a:t>application server</a:t>
            </a:r>
          </a:p>
          <a:p>
            <a:pPr algn="just">
              <a:lnSpc>
                <a:spcPct val="160000"/>
              </a:lnSpc>
            </a:pPr>
            <a:r>
              <a:rPr lang="en-US" sz="1050" dirty="0" smtClean="0">
                <a:solidFill>
                  <a:schemeClr val="tx1"/>
                </a:solidFill>
                <a:latin typeface="Book Antiqua" pitchFamily="18" charset="0"/>
              </a:rPr>
              <a:t>the client accesses a middle computer, called the application server, which in turn accesses the database server.</a:t>
            </a:r>
          </a:p>
          <a:p>
            <a:pPr algn="just">
              <a:lnSpc>
                <a:spcPct val="160000"/>
              </a:lnSpc>
            </a:pPr>
            <a:r>
              <a:rPr lang="en-US" sz="1050" b="1" dirty="0" smtClean="0">
                <a:solidFill>
                  <a:schemeClr val="tx1"/>
                </a:solidFill>
                <a:latin typeface="Book Antiqua" pitchFamily="18" charset="0"/>
                <a:cs typeface="Times New Roman" pitchFamily="18" charset="0"/>
              </a:rPr>
              <a:t>Database System Utilities</a:t>
            </a:r>
          </a:p>
          <a:p>
            <a:pPr algn="just">
              <a:lnSpc>
                <a:spcPct val="160000"/>
              </a:lnSpc>
            </a:pPr>
            <a:r>
              <a:rPr lang="en-US" sz="1050" dirty="0" smtClean="0">
                <a:solidFill>
                  <a:schemeClr val="tx1"/>
                </a:solidFill>
                <a:latin typeface="Book Antiqua" pitchFamily="18" charset="0"/>
              </a:rPr>
              <a:t>that help the DBA in managing the database system</a:t>
            </a:r>
          </a:p>
          <a:p>
            <a:pPr marL="342900" indent="-342900" algn="just">
              <a:lnSpc>
                <a:spcPct val="160000"/>
              </a:lnSpc>
              <a:buFont typeface="Wingdings" pitchFamily="2" charset="2"/>
              <a:buChar char="§"/>
              <a:defRPr/>
            </a:pPr>
            <a:r>
              <a:rPr lang="en-US" sz="1050" b="1" dirty="0" smtClean="0">
                <a:solidFill>
                  <a:schemeClr val="tx1"/>
                </a:solidFill>
                <a:latin typeface="Book Antiqua" pitchFamily="18" charset="0"/>
              </a:rPr>
              <a:t>Loading:</a:t>
            </a:r>
          </a:p>
          <a:p>
            <a:pPr algn="just">
              <a:lnSpc>
                <a:spcPct val="160000"/>
              </a:lnSpc>
            </a:pPr>
            <a:r>
              <a:rPr lang="en-US" sz="1050" dirty="0" smtClean="0">
                <a:solidFill>
                  <a:schemeClr val="tx1"/>
                </a:solidFill>
                <a:latin typeface="Book Antiqua" pitchFamily="18" charset="0"/>
              </a:rPr>
              <a:t>A loading utility is used to load existing data files-such as text files or sequential files-into the database</a:t>
            </a:r>
          </a:p>
          <a:p>
            <a:pPr algn="just">
              <a:lnSpc>
                <a:spcPct val="160000"/>
              </a:lnSpc>
            </a:pPr>
            <a:r>
              <a:rPr lang="en-US" sz="1050" dirty="0" smtClean="0">
                <a:solidFill>
                  <a:schemeClr val="tx1"/>
                </a:solidFill>
                <a:latin typeface="Book Antiqua" pitchFamily="18" charset="0"/>
              </a:rPr>
              <a:t>Usually, the current (source) format of the data file and the desired (target) database file structure are specified to the utility, which then automatically reformats the data and stores it in the database</a:t>
            </a:r>
          </a:p>
          <a:p>
            <a:pPr algn="just">
              <a:lnSpc>
                <a:spcPct val="160000"/>
              </a:lnSpc>
            </a:pPr>
            <a:r>
              <a:rPr lang="en-US" sz="1050" dirty="0" smtClean="0">
                <a:solidFill>
                  <a:schemeClr val="tx1"/>
                </a:solidFill>
                <a:latin typeface="Book Antiqua" pitchFamily="18" charset="0"/>
              </a:rPr>
              <a:t>transferring data from one DBMS to another is becoming common in many organizations.</a:t>
            </a:r>
          </a:p>
          <a:p>
            <a:pPr marL="342900" indent="-342900" algn="just">
              <a:lnSpc>
                <a:spcPct val="160000"/>
              </a:lnSpc>
              <a:buFont typeface="Wingdings" pitchFamily="2" charset="2"/>
              <a:buChar char="§"/>
              <a:defRPr/>
            </a:pPr>
            <a:r>
              <a:rPr lang="en-US" sz="1050" b="1" dirty="0" smtClean="0">
                <a:solidFill>
                  <a:schemeClr val="tx1"/>
                </a:solidFill>
                <a:latin typeface="Book Antiqua" pitchFamily="18" charset="0"/>
              </a:rPr>
              <a:t>Backup &amp; Restore:</a:t>
            </a:r>
          </a:p>
          <a:p>
            <a:pPr algn="just">
              <a:lnSpc>
                <a:spcPct val="160000"/>
              </a:lnSpc>
            </a:pPr>
            <a:r>
              <a:rPr lang="en-US" sz="1050" dirty="0" smtClean="0">
                <a:solidFill>
                  <a:schemeClr val="tx1"/>
                </a:solidFill>
                <a:latin typeface="Book Antiqua" pitchFamily="18" charset="0"/>
              </a:rPr>
              <a:t>A backup utility creates a backup copy of the database, usually by dumping the entire database onto tape. The backup copy can be used to restore the database in case of catastrophic failure</a:t>
            </a:r>
          </a:p>
        </p:txBody>
      </p:sp>
      <p:sp>
        <p:nvSpPr>
          <p:cNvPr id="15" name="Date Placeholder 14"/>
          <p:cNvSpPr>
            <a:spLocks noGrp="1"/>
          </p:cNvSpPr>
          <p:nvPr>
            <p:ph type="dt" sz="half" idx="10"/>
          </p:nvPr>
        </p:nvSpPr>
        <p:spPr/>
        <p:txBody>
          <a:bodyPr/>
          <a:lstStyle/>
          <a:p>
            <a:fld id="{4E72AFFD-812F-4A78-B137-0E8B75ADB42A}" type="datetime1">
              <a:rPr lang="en-US" smtClean="0"/>
              <a:pPr/>
              <a:t>11/11/2020</a:t>
            </a:fld>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457199"/>
          </a:xfrm>
        </p:spPr>
        <p:txBody>
          <a:bodyPr>
            <a:normAutofit fontScale="90000"/>
          </a:bodyPr>
          <a:lstStyle/>
          <a:p>
            <a:r>
              <a:rPr lang="en-US" sz="1800" b="1" dirty="0" smtClean="0">
                <a:latin typeface="Book Antiqua" pitchFamily="18" charset="0"/>
              </a:rPr>
              <a:t>Data Base System </a:t>
            </a:r>
            <a:br>
              <a:rPr lang="en-US" sz="1800" b="1" dirty="0" smtClean="0">
                <a:latin typeface="Book Antiqua" pitchFamily="18" charset="0"/>
              </a:rPr>
            </a:br>
            <a:r>
              <a:rPr lang="en-US" sz="1800" b="1" dirty="0" smtClean="0">
                <a:latin typeface="Book Antiqua" pitchFamily="18" charset="0"/>
              </a:rPr>
              <a:t>Week 2</a:t>
            </a:r>
            <a:r>
              <a:rPr lang="en-US" sz="1800" b="1" baseline="30000" dirty="0" smtClean="0">
                <a:latin typeface="Book Antiqua" pitchFamily="18" charset="0"/>
              </a:rPr>
              <a:t>nd</a:t>
            </a:r>
            <a:r>
              <a:rPr lang="en-US" sz="1800" b="1" dirty="0" smtClean="0">
                <a:latin typeface="Book Antiqua" pitchFamily="18" charset="0"/>
              </a:rPr>
              <a:t> Topics</a:t>
            </a:r>
            <a:endParaRPr lang="en-US" sz="1800" b="1" dirty="0">
              <a:latin typeface="Book Antiqua" pitchFamily="18" charset="0"/>
            </a:endParaRPr>
          </a:p>
        </p:txBody>
      </p:sp>
      <p:sp>
        <p:nvSpPr>
          <p:cNvPr id="3" name="Subtitle 2"/>
          <p:cNvSpPr>
            <a:spLocks noGrp="1"/>
          </p:cNvSpPr>
          <p:nvPr>
            <p:ph type="subTitle" idx="1"/>
          </p:nvPr>
        </p:nvSpPr>
        <p:spPr>
          <a:xfrm>
            <a:off x="1371600" y="990600"/>
            <a:ext cx="6400800" cy="5181600"/>
          </a:xfrm>
        </p:spPr>
        <p:txBody>
          <a:bodyPr>
            <a:normAutofit lnSpcReduction="10000"/>
          </a:bodyPr>
          <a:lstStyle/>
          <a:p>
            <a:pPr marL="342900" lvl="0" indent="-342900">
              <a:lnSpc>
                <a:spcPct val="150000"/>
              </a:lnSpc>
              <a:defRPr/>
            </a:pPr>
            <a:r>
              <a:rPr lang="en-US" sz="1400" b="1" dirty="0" smtClean="0">
                <a:solidFill>
                  <a:schemeClr val="tx1"/>
                </a:solidFill>
                <a:latin typeface="Book Antiqua" pitchFamily="18" charset="0"/>
                <a:cs typeface="Times New Roman" pitchFamily="18" charset="0"/>
              </a:rPr>
              <a:t>Components of Database Environment</a:t>
            </a:r>
          </a:p>
          <a:p>
            <a:pPr marL="342900" lvl="0" indent="-342900" algn="l">
              <a:lnSpc>
                <a:spcPct val="150000"/>
              </a:lnSpc>
              <a:defRPr/>
            </a:pPr>
            <a:r>
              <a:rPr lang="en-US" sz="1200" b="1" dirty="0" smtClean="0">
                <a:solidFill>
                  <a:schemeClr val="tx1"/>
                </a:solidFill>
                <a:latin typeface="Book Antiqua" pitchFamily="18" charset="0"/>
                <a:cs typeface="Times New Roman" pitchFamily="18" charset="0"/>
              </a:rPr>
              <a:t>DBMS </a:t>
            </a:r>
            <a:r>
              <a:rPr lang="en-US" sz="1200" b="1" dirty="0" smtClean="0">
                <a:solidFill>
                  <a:schemeClr val="tx1"/>
                </a:solidFill>
                <a:latin typeface="Book Antiqua" pitchFamily="18" charset="0"/>
                <a:cs typeface="Times New Roman" pitchFamily="18" charset="0"/>
              </a:rPr>
              <a:t>Utilities</a:t>
            </a:r>
            <a:r>
              <a:rPr lang="en-US" sz="1200" b="1" dirty="0" smtClean="0">
                <a:solidFill>
                  <a:schemeClr val="tx1"/>
                </a:solidFill>
                <a:latin typeface="Book Antiqua" pitchFamily="18" charset="0"/>
                <a:cs typeface="Times New Roman" pitchFamily="18" charset="0"/>
              </a:rPr>
              <a:t> </a:t>
            </a:r>
            <a:r>
              <a:rPr lang="en-US" sz="1200" b="1" dirty="0" smtClean="0">
                <a:solidFill>
                  <a:schemeClr val="tx1"/>
                </a:solidFill>
                <a:latin typeface="Book Antiqua" pitchFamily="18" charset="0"/>
                <a:cs typeface="Times New Roman" pitchFamily="18" charset="0"/>
              </a:rPr>
              <a:t>(</a:t>
            </a:r>
            <a:r>
              <a:rPr lang="en-US" sz="1200" b="1" dirty="0" err="1" smtClean="0">
                <a:solidFill>
                  <a:schemeClr val="tx1"/>
                </a:solidFill>
                <a:latin typeface="Book Antiqua" pitchFamily="18" charset="0"/>
                <a:cs typeface="Times New Roman" pitchFamily="18" charset="0"/>
              </a:rPr>
              <a:t>conti</a:t>
            </a:r>
            <a:r>
              <a:rPr lang="en-US" sz="1200" b="1" dirty="0" smtClean="0">
                <a:solidFill>
                  <a:schemeClr val="tx1"/>
                </a:solidFill>
                <a:latin typeface="Book Antiqua" pitchFamily="18" charset="0"/>
                <a:cs typeface="Times New Roman" pitchFamily="18" charset="0"/>
              </a:rPr>
              <a:t>..)</a:t>
            </a:r>
          </a:p>
          <a:p>
            <a:pPr marL="342900" indent="-342900" algn="l">
              <a:lnSpc>
                <a:spcPct val="150000"/>
              </a:lnSpc>
              <a:buFont typeface="Wingdings" pitchFamily="2" charset="2"/>
              <a:buChar char="§"/>
              <a:defRPr/>
            </a:pPr>
            <a:r>
              <a:rPr lang="en-US" sz="1200" b="1" dirty="0" smtClean="0">
                <a:solidFill>
                  <a:schemeClr val="tx1"/>
                </a:solidFill>
                <a:latin typeface="Book Antiqua" pitchFamily="18" charset="0"/>
              </a:rPr>
              <a:t>File reorganization:</a:t>
            </a:r>
          </a:p>
          <a:p>
            <a:pPr algn="l"/>
            <a:r>
              <a:rPr lang="en-US" sz="1200" dirty="0" smtClean="0">
                <a:solidFill>
                  <a:schemeClr val="tx1"/>
                </a:solidFill>
                <a:latin typeface="Book Antiqua" pitchFamily="18" charset="0"/>
              </a:rPr>
              <a:t>This utility can be used to reorganize a database file into a different file organization to improve performance</a:t>
            </a:r>
            <a:endParaRPr lang="en-US" sz="1200" b="1" dirty="0" smtClean="0">
              <a:solidFill>
                <a:schemeClr val="tx1"/>
              </a:solidFill>
              <a:latin typeface="Book Antiqua" pitchFamily="18" charset="0"/>
            </a:endParaRPr>
          </a:p>
          <a:p>
            <a:pPr marL="342900" indent="-342900" algn="l">
              <a:lnSpc>
                <a:spcPct val="150000"/>
              </a:lnSpc>
              <a:buFont typeface="Wingdings" pitchFamily="2" charset="2"/>
              <a:buChar char="§"/>
              <a:defRPr/>
            </a:pPr>
            <a:r>
              <a:rPr lang="en-US" sz="1200" b="1" dirty="0" smtClean="0">
                <a:solidFill>
                  <a:schemeClr val="tx1"/>
                </a:solidFill>
                <a:latin typeface="Book Antiqua" pitchFamily="18" charset="0"/>
              </a:rPr>
              <a:t>Performance monitoring:</a:t>
            </a:r>
          </a:p>
          <a:p>
            <a:pPr algn="l"/>
            <a:r>
              <a:rPr lang="en-US" sz="1200" dirty="0" smtClean="0">
                <a:solidFill>
                  <a:schemeClr val="tx1"/>
                </a:solidFill>
                <a:latin typeface="Book Antiqua" pitchFamily="18" charset="0"/>
              </a:rPr>
              <a:t>Such a utility monitors database usage and provides statistics to the DBA</a:t>
            </a:r>
          </a:p>
          <a:p>
            <a:pPr algn="l"/>
            <a:r>
              <a:rPr lang="en-US" sz="1200" dirty="0" smtClean="0">
                <a:solidFill>
                  <a:schemeClr val="tx1"/>
                </a:solidFill>
                <a:latin typeface="Book Antiqua" pitchFamily="18" charset="0"/>
              </a:rPr>
              <a:t>The DBA uses the statistics in making decisions such as whether or not to reorganize files to improve performance</a:t>
            </a:r>
          </a:p>
          <a:p>
            <a:pPr algn="l"/>
            <a:endParaRPr lang="en-US" sz="1200" dirty="0" smtClean="0">
              <a:solidFill>
                <a:schemeClr val="tx1"/>
              </a:solidFill>
              <a:latin typeface="Book Antiqua" pitchFamily="18" charset="0"/>
            </a:endParaRPr>
          </a:p>
          <a:p>
            <a:pPr algn="l"/>
            <a:r>
              <a:rPr lang="en-US" sz="1200" b="1" dirty="0" smtClean="0">
                <a:solidFill>
                  <a:schemeClr val="tx1"/>
                </a:solidFill>
                <a:latin typeface="Book Antiqua" pitchFamily="18" charset="0"/>
                <a:cs typeface="Times New Roman" pitchFamily="18" charset="0"/>
              </a:rPr>
              <a:t>DBMS Languages</a:t>
            </a:r>
          </a:p>
          <a:p>
            <a:pPr marL="228600" indent="-228600" algn="l">
              <a:buFont typeface="+mj-lt"/>
              <a:buAutoNum type="arabicPeriod"/>
            </a:pPr>
            <a:r>
              <a:rPr lang="en-US" sz="1200" b="1" dirty="0" smtClean="0">
                <a:solidFill>
                  <a:schemeClr val="tx1"/>
                </a:solidFill>
                <a:latin typeface="Book Antiqua" pitchFamily="18" charset="0"/>
              </a:rPr>
              <a:t>data definition language (DDL)</a:t>
            </a:r>
          </a:p>
          <a:p>
            <a:pPr algn="l"/>
            <a:r>
              <a:rPr lang="en-US" sz="1200" dirty="0" smtClean="0">
                <a:solidFill>
                  <a:schemeClr val="tx1"/>
                </a:solidFill>
                <a:latin typeface="Book Antiqua" pitchFamily="18" charset="0"/>
              </a:rPr>
              <a:t>is used by the DBA and by database designers to define database</a:t>
            </a:r>
          </a:p>
          <a:p>
            <a:pPr algn="l"/>
            <a:r>
              <a:rPr lang="en-US" sz="1200" dirty="0" smtClean="0">
                <a:solidFill>
                  <a:schemeClr val="tx1"/>
                </a:solidFill>
                <a:latin typeface="Book Antiqua" pitchFamily="18" charset="0"/>
              </a:rPr>
              <a:t>in most DBMSs the DDL is used to define both conceptual and external schemas.</a:t>
            </a:r>
          </a:p>
          <a:p>
            <a:pPr marL="228600" indent="-228600" algn="l">
              <a:buFont typeface="+mj-lt"/>
              <a:buAutoNum type="arabicPeriod" startAt="2"/>
            </a:pPr>
            <a:r>
              <a:rPr lang="en-US" sz="1200" b="1" dirty="0" smtClean="0">
                <a:solidFill>
                  <a:schemeClr val="tx1"/>
                </a:solidFill>
                <a:latin typeface="Book Antiqua" pitchFamily="18" charset="0"/>
              </a:rPr>
              <a:t>storage definition language (SDL)</a:t>
            </a:r>
          </a:p>
          <a:p>
            <a:pPr algn="l"/>
            <a:r>
              <a:rPr lang="en-US" sz="1200" dirty="0" smtClean="0">
                <a:solidFill>
                  <a:schemeClr val="tx1"/>
                </a:solidFill>
                <a:latin typeface="Book Antiqua" pitchFamily="18" charset="0"/>
              </a:rPr>
              <a:t>is used to specify the internal schema. The mappings between the two schemas may be specified in either one of these languages</a:t>
            </a:r>
          </a:p>
          <a:p>
            <a:pPr marL="228600" indent="-228600" algn="l">
              <a:buFont typeface="+mj-lt"/>
              <a:buAutoNum type="arabicPeriod" startAt="3"/>
            </a:pPr>
            <a:r>
              <a:rPr lang="en-US" sz="1200" b="1" dirty="0" smtClean="0">
                <a:solidFill>
                  <a:schemeClr val="tx1"/>
                </a:solidFill>
                <a:latin typeface="Book Antiqua" pitchFamily="18" charset="0"/>
              </a:rPr>
              <a:t>view definition language (VDL)</a:t>
            </a:r>
          </a:p>
          <a:p>
            <a:pPr algn="l"/>
            <a:r>
              <a:rPr lang="en-US" sz="1200" dirty="0" smtClean="0">
                <a:solidFill>
                  <a:schemeClr val="tx1"/>
                </a:solidFill>
                <a:latin typeface="Book Antiqua" pitchFamily="18" charset="0"/>
              </a:rPr>
              <a:t>to specify user views and their mappings to the conceptual schema</a:t>
            </a:r>
          </a:p>
          <a:p>
            <a:pPr marL="228600" indent="-228600" algn="l">
              <a:buFont typeface="+mj-lt"/>
              <a:buAutoNum type="arabicPeriod" startAt="4"/>
            </a:pPr>
            <a:r>
              <a:rPr lang="en-US" sz="1200" b="1" dirty="0" smtClean="0">
                <a:solidFill>
                  <a:schemeClr val="tx1"/>
                </a:solidFill>
                <a:latin typeface="Book Antiqua" pitchFamily="18" charset="0"/>
              </a:rPr>
              <a:t>data manipulation language (DML)</a:t>
            </a:r>
          </a:p>
          <a:p>
            <a:pPr algn="l"/>
            <a:r>
              <a:rPr lang="en-US" sz="1200" dirty="0" smtClean="0">
                <a:solidFill>
                  <a:schemeClr val="tx1"/>
                </a:solidFill>
                <a:latin typeface="Book Antiqua" pitchFamily="18" charset="0"/>
              </a:rPr>
              <a:t>The DBMS provides a set of operations or a language to manipulate the database include</a:t>
            </a:r>
          </a:p>
          <a:p>
            <a:pPr algn="l"/>
            <a:r>
              <a:rPr lang="en-US" sz="1200" dirty="0" smtClean="0">
                <a:solidFill>
                  <a:schemeClr val="tx1"/>
                </a:solidFill>
                <a:latin typeface="Book Antiqua" pitchFamily="18" charset="0"/>
              </a:rPr>
              <a:t>retrieval, insertion, deletion, and modification of the data</a:t>
            </a:r>
          </a:p>
        </p:txBody>
      </p:sp>
      <p:sp>
        <p:nvSpPr>
          <p:cNvPr id="15" name="Date Placeholder 14"/>
          <p:cNvSpPr>
            <a:spLocks noGrp="1"/>
          </p:cNvSpPr>
          <p:nvPr>
            <p:ph type="dt" sz="half" idx="10"/>
          </p:nvPr>
        </p:nvSpPr>
        <p:spPr/>
        <p:txBody>
          <a:bodyPr/>
          <a:lstStyle/>
          <a:p>
            <a:fld id="{4E72AFFD-812F-4A78-B137-0E8B75ADB42A}" type="datetime1">
              <a:rPr lang="en-US" smtClean="0"/>
              <a:pPr/>
              <a:t>11/11/2020</a:t>
            </a:fld>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457199"/>
          </a:xfrm>
        </p:spPr>
        <p:txBody>
          <a:bodyPr>
            <a:normAutofit fontScale="90000"/>
          </a:bodyPr>
          <a:lstStyle/>
          <a:p>
            <a:r>
              <a:rPr lang="en-US" sz="1800" b="1" dirty="0" smtClean="0">
                <a:latin typeface="Book Antiqua" pitchFamily="18" charset="0"/>
              </a:rPr>
              <a:t>Data Base System </a:t>
            </a:r>
            <a:br>
              <a:rPr lang="en-US" sz="1800" b="1" dirty="0" smtClean="0">
                <a:latin typeface="Book Antiqua" pitchFamily="18" charset="0"/>
              </a:rPr>
            </a:br>
            <a:r>
              <a:rPr lang="en-US" sz="1800" b="1" dirty="0" smtClean="0">
                <a:latin typeface="Book Antiqua" pitchFamily="18" charset="0"/>
              </a:rPr>
              <a:t>Week 2</a:t>
            </a:r>
            <a:r>
              <a:rPr lang="en-US" sz="1800" b="1" baseline="30000" dirty="0" smtClean="0">
                <a:latin typeface="Book Antiqua" pitchFamily="18" charset="0"/>
              </a:rPr>
              <a:t>nd</a:t>
            </a:r>
            <a:r>
              <a:rPr lang="en-US" sz="1800" b="1" dirty="0" smtClean="0">
                <a:latin typeface="Book Antiqua" pitchFamily="18" charset="0"/>
              </a:rPr>
              <a:t> Topics</a:t>
            </a:r>
            <a:endParaRPr lang="en-US" sz="1800" b="1" dirty="0">
              <a:latin typeface="Book Antiqua" pitchFamily="18" charset="0"/>
            </a:endParaRPr>
          </a:p>
        </p:txBody>
      </p:sp>
      <p:sp>
        <p:nvSpPr>
          <p:cNvPr id="3" name="Subtitle 2"/>
          <p:cNvSpPr>
            <a:spLocks noGrp="1"/>
          </p:cNvSpPr>
          <p:nvPr>
            <p:ph type="subTitle" idx="1"/>
          </p:nvPr>
        </p:nvSpPr>
        <p:spPr>
          <a:xfrm>
            <a:off x="1371600" y="990600"/>
            <a:ext cx="6400800" cy="5181600"/>
          </a:xfrm>
        </p:spPr>
        <p:txBody>
          <a:bodyPr>
            <a:normAutofit fontScale="62500" lnSpcReduction="20000"/>
          </a:bodyPr>
          <a:lstStyle/>
          <a:p>
            <a:pPr marL="342900" lvl="0" indent="-342900">
              <a:lnSpc>
                <a:spcPct val="150000"/>
              </a:lnSpc>
              <a:defRPr/>
            </a:pPr>
            <a:r>
              <a:rPr lang="en-US" sz="1400" b="1" dirty="0" smtClean="0">
                <a:solidFill>
                  <a:schemeClr val="tx1"/>
                </a:solidFill>
                <a:latin typeface="Book Antiqua" pitchFamily="18" charset="0"/>
                <a:cs typeface="Times New Roman" pitchFamily="18" charset="0"/>
              </a:rPr>
              <a:t>Components of Database Environment</a:t>
            </a:r>
          </a:p>
          <a:p>
            <a:pPr lvl="0" algn="just">
              <a:lnSpc>
                <a:spcPct val="120000"/>
              </a:lnSpc>
              <a:defRPr/>
            </a:pPr>
            <a:r>
              <a:rPr lang="en-US" sz="1200" b="1" dirty="0" smtClean="0">
                <a:solidFill>
                  <a:schemeClr val="tx1"/>
                </a:solidFill>
                <a:latin typeface="Book Antiqua" pitchFamily="18" charset="0"/>
                <a:cs typeface="Times New Roman" pitchFamily="18" charset="0"/>
              </a:rPr>
              <a:t>	</a:t>
            </a:r>
            <a:r>
              <a:rPr lang="en-US" sz="1900" b="1" dirty="0" smtClean="0">
                <a:solidFill>
                  <a:schemeClr val="tx1"/>
                </a:solidFill>
                <a:latin typeface="Book Antiqua" pitchFamily="18" charset="0"/>
              </a:rPr>
              <a:t>Advantages </a:t>
            </a:r>
            <a:r>
              <a:rPr lang="en-US" sz="1900" b="1" dirty="0" smtClean="0">
                <a:solidFill>
                  <a:schemeClr val="tx1"/>
                </a:solidFill>
                <a:latin typeface="Book Antiqua" pitchFamily="18" charset="0"/>
              </a:rPr>
              <a:t>of Database (DBMS)</a:t>
            </a:r>
          </a:p>
          <a:p>
            <a:pPr algn="just">
              <a:lnSpc>
                <a:spcPct val="120000"/>
              </a:lnSpc>
              <a:buFont typeface="Wingdings" pitchFamily="2" charset="2"/>
              <a:buChar char="§"/>
            </a:pPr>
            <a:r>
              <a:rPr lang="en-GB" sz="1900" b="1" dirty="0" smtClean="0">
                <a:solidFill>
                  <a:schemeClr val="tx1"/>
                </a:solidFill>
                <a:latin typeface="Book Antiqua" pitchFamily="18" charset="0"/>
              </a:rPr>
              <a:t>     Control of data redundancy</a:t>
            </a:r>
          </a:p>
          <a:p>
            <a:pPr algn="just">
              <a:lnSpc>
                <a:spcPct val="120000"/>
              </a:lnSpc>
              <a:buFont typeface="Wingdings" pitchFamily="2" charset="2"/>
              <a:buChar char="Ø"/>
            </a:pPr>
            <a:r>
              <a:rPr lang="en-US" sz="1900" dirty="0" smtClean="0">
                <a:solidFill>
                  <a:schemeClr val="tx1"/>
                </a:solidFill>
                <a:latin typeface="Book Antiqua" pitchFamily="18" charset="0"/>
              </a:rPr>
              <a:t>    Redundancy  leads to several problems such as duplication of effort, storage space is wasted and data may become inconsistent</a:t>
            </a:r>
          </a:p>
          <a:p>
            <a:pPr algn="just">
              <a:lnSpc>
                <a:spcPct val="120000"/>
              </a:lnSpc>
              <a:buFont typeface="Wingdings" pitchFamily="2" charset="2"/>
              <a:buChar char="Ø"/>
            </a:pPr>
            <a:r>
              <a:rPr lang="en-US" sz="1900" dirty="0" smtClean="0">
                <a:solidFill>
                  <a:schemeClr val="tx1"/>
                </a:solidFill>
                <a:latin typeface="Book Antiqua" pitchFamily="18" charset="0"/>
              </a:rPr>
              <a:t>   in practice, it is sometimes necessary to use controlled redundancy for improving the performance of queries</a:t>
            </a:r>
            <a:endParaRPr lang="en-GB" sz="1900" dirty="0" smtClean="0">
              <a:solidFill>
                <a:schemeClr val="tx1"/>
              </a:solidFill>
              <a:latin typeface="Book Antiqua" pitchFamily="18" charset="0"/>
            </a:endParaRPr>
          </a:p>
          <a:p>
            <a:pPr algn="just">
              <a:lnSpc>
                <a:spcPct val="120000"/>
              </a:lnSpc>
              <a:buFont typeface="Wingdings" pitchFamily="2" charset="2"/>
              <a:buChar char="§"/>
            </a:pPr>
            <a:r>
              <a:rPr lang="en-US" sz="1900" b="1" dirty="0" smtClean="0">
                <a:solidFill>
                  <a:schemeClr val="tx1"/>
                </a:solidFill>
                <a:latin typeface="Book Antiqua" pitchFamily="18" charset="0"/>
              </a:rPr>
              <a:t>      Availability </a:t>
            </a:r>
            <a:r>
              <a:rPr lang="en-US" sz="1900" b="1" dirty="0" smtClean="0">
                <a:solidFill>
                  <a:schemeClr val="tx1"/>
                </a:solidFill>
                <a:latin typeface="Book Antiqua" pitchFamily="18" charset="0"/>
              </a:rPr>
              <a:t>of Up-to-Date Information</a:t>
            </a:r>
          </a:p>
          <a:p>
            <a:pPr marL="228600" indent="-228600" algn="just">
              <a:lnSpc>
                <a:spcPct val="120000"/>
              </a:lnSpc>
              <a:buFont typeface="Wingdings" pitchFamily="2" charset="2"/>
              <a:buChar char="Ø"/>
            </a:pPr>
            <a:r>
              <a:rPr lang="en-US" sz="1900" dirty="0" smtClean="0">
                <a:solidFill>
                  <a:schemeClr val="tx1"/>
                </a:solidFill>
                <a:latin typeface="Book Antiqua" pitchFamily="18" charset="0"/>
              </a:rPr>
              <a:t>  DBMS makes the database available to all users. As soon as one user's update is applied    to the database, all other users can immediately see this update.</a:t>
            </a:r>
          </a:p>
          <a:p>
            <a:pPr algn="just">
              <a:lnSpc>
                <a:spcPct val="120000"/>
              </a:lnSpc>
              <a:buFont typeface="Wingdings" pitchFamily="2" charset="2"/>
              <a:buChar char="Ø"/>
            </a:pPr>
            <a:r>
              <a:rPr lang="en-US" sz="1900" dirty="0" smtClean="0">
                <a:solidFill>
                  <a:schemeClr val="tx1"/>
                </a:solidFill>
                <a:latin typeface="Book Antiqua" pitchFamily="18" charset="0"/>
              </a:rPr>
              <a:t>   it is made possible by the concurrency control and recovery subsystems of a DBMS</a:t>
            </a:r>
            <a:endParaRPr lang="en-GB" sz="1900" dirty="0" smtClean="0">
              <a:solidFill>
                <a:schemeClr val="tx1"/>
              </a:solidFill>
              <a:latin typeface="Book Antiqua" pitchFamily="18" charset="0"/>
            </a:endParaRPr>
          </a:p>
          <a:p>
            <a:pPr algn="l">
              <a:lnSpc>
                <a:spcPct val="120000"/>
              </a:lnSpc>
              <a:buFont typeface="Wingdings" pitchFamily="2" charset="2"/>
              <a:buChar char="§"/>
            </a:pPr>
            <a:r>
              <a:rPr lang="en-US" sz="1900" b="1" dirty="0" smtClean="0">
                <a:solidFill>
                  <a:schemeClr val="tx1"/>
                </a:solidFill>
                <a:latin typeface="Book Antiqua" pitchFamily="18" charset="0"/>
              </a:rPr>
              <a:t>     Enforcing </a:t>
            </a:r>
            <a:r>
              <a:rPr lang="en-US" sz="1900" b="1" dirty="0" smtClean="0">
                <a:solidFill>
                  <a:schemeClr val="tx1"/>
                </a:solidFill>
                <a:latin typeface="Book Antiqua" pitchFamily="18" charset="0"/>
              </a:rPr>
              <a:t>Integrity Constraints</a:t>
            </a:r>
          </a:p>
          <a:p>
            <a:pPr algn="just">
              <a:lnSpc>
                <a:spcPct val="120000"/>
              </a:lnSpc>
              <a:buFont typeface="Wingdings" pitchFamily="2" charset="2"/>
              <a:buChar char="Ø"/>
            </a:pPr>
            <a:r>
              <a:rPr lang="en-US" sz="1900" dirty="0" smtClean="0">
                <a:solidFill>
                  <a:schemeClr val="tx1"/>
                </a:solidFill>
                <a:latin typeface="Book Antiqua" pitchFamily="18" charset="0"/>
              </a:rPr>
              <a:t>    A </a:t>
            </a:r>
            <a:r>
              <a:rPr lang="en-US" sz="1900" dirty="0" smtClean="0">
                <a:solidFill>
                  <a:schemeClr val="tx1"/>
                </a:solidFill>
                <a:latin typeface="Book Antiqua" pitchFamily="18" charset="0"/>
              </a:rPr>
              <a:t>DBMS should provide capabilities for defining and enforcing integrity constraints on data</a:t>
            </a:r>
          </a:p>
          <a:p>
            <a:pPr algn="just">
              <a:lnSpc>
                <a:spcPct val="120000"/>
              </a:lnSpc>
              <a:buFont typeface="Wingdings" pitchFamily="2" charset="2"/>
              <a:buChar char="Ø"/>
            </a:pPr>
            <a:r>
              <a:rPr lang="en-US" sz="1900" dirty="0" smtClean="0">
                <a:solidFill>
                  <a:schemeClr val="tx1"/>
                </a:solidFill>
                <a:latin typeface="Book Antiqua" pitchFamily="18" charset="0"/>
              </a:rPr>
              <a:t>    The </a:t>
            </a:r>
            <a:r>
              <a:rPr lang="en-US" sz="1900" dirty="0" smtClean="0">
                <a:solidFill>
                  <a:schemeClr val="tx1"/>
                </a:solidFill>
                <a:latin typeface="Book Antiqua" pitchFamily="18" charset="0"/>
              </a:rPr>
              <a:t>simplest  type of integrity constraint involves specifying a data type for each data item, another type is to specify uniqueness on data item values</a:t>
            </a:r>
          </a:p>
          <a:p>
            <a:pPr algn="just">
              <a:lnSpc>
                <a:spcPct val="120000"/>
              </a:lnSpc>
              <a:buFont typeface="Wingdings" pitchFamily="2" charset="2"/>
              <a:buChar char="Ø"/>
            </a:pPr>
            <a:r>
              <a:rPr lang="en-US" sz="1900" dirty="0" smtClean="0">
                <a:solidFill>
                  <a:schemeClr val="tx1"/>
                </a:solidFill>
                <a:latin typeface="Book Antiqua" pitchFamily="18" charset="0"/>
              </a:rPr>
              <a:t>     It </a:t>
            </a:r>
            <a:r>
              <a:rPr lang="en-US" sz="1900" dirty="0" smtClean="0">
                <a:solidFill>
                  <a:schemeClr val="tx1"/>
                </a:solidFill>
                <a:latin typeface="Book Antiqua" pitchFamily="18" charset="0"/>
              </a:rPr>
              <a:t>is the database designers' responsibility to identify integrity constraints during database design.</a:t>
            </a:r>
          </a:p>
          <a:p>
            <a:pPr algn="just">
              <a:lnSpc>
                <a:spcPct val="120000"/>
              </a:lnSpc>
              <a:buFont typeface="Wingdings" pitchFamily="2" charset="2"/>
              <a:buChar char="Ø"/>
            </a:pPr>
            <a:r>
              <a:rPr lang="en-US" sz="1900" dirty="0" smtClean="0">
                <a:solidFill>
                  <a:schemeClr val="tx1"/>
                </a:solidFill>
                <a:latin typeface="Book Antiqua" pitchFamily="18" charset="0"/>
              </a:rPr>
              <a:t>     Some </a:t>
            </a:r>
            <a:r>
              <a:rPr lang="en-US" sz="1900" dirty="0" smtClean="0">
                <a:solidFill>
                  <a:schemeClr val="tx1"/>
                </a:solidFill>
                <a:latin typeface="Book Antiqua" pitchFamily="18" charset="0"/>
              </a:rPr>
              <a:t>constraints can be specified to the DBMS and automatically enforced. Other constraints may have to be checked by update programs or at the time of data entry.</a:t>
            </a:r>
          </a:p>
          <a:p>
            <a:pPr algn="l">
              <a:lnSpc>
                <a:spcPct val="120000"/>
              </a:lnSpc>
              <a:buFont typeface="Wingdings" pitchFamily="2" charset="2"/>
              <a:buChar char="§"/>
            </a:pPr>
            <a:r>
              <a:rPr lang="en-GB" sz="1900" dirty="0" smtClean="0">
                <a:solidFill>
                  <a:schemeClr val="tx1"/>
                </a:solidFill>
                <a:latin typeface="Book Antiqua" pitchFamily="18" charset="0"/>
              </a:rPr>
              <a:t>     </a:t>
            </a:r>
            <a:r>
              <a:rPr lang="en-GB" sz="1900" b="1" dirty="0" smtClean="0">
                <a:solidFill>
                  <a:schemeClr val="tx1"/>
                </a:solidFill>
                <a:latin typeface="Book Antiqua" pitchFamily="18" charset="0"/>
              </a:rPr>
              <a:t>Improved security</a:t>
            </a:r>
            <a:endParaRPr lang="en-GB" sz="1900" dirty="0" smtClean="0">
              <a:solidFill>
                <a:schemeClr val="tx1"/>
              </a:solidFill>
              <a:latin typeface="Book Antiqua" pitchFamily="18" charset="0"/>
            </a:endParaRPr>
          </a:p>
          <a:p>
            <a:pPr algn="just">
              <a:lnSpc>
                <a:spcPct val="120000"/>
              </a:lnSpc>
              <a:buFont typeface="Wingdings" pitchFamily="2" charset="2"/>
              <a:buChar char="Ø"/>
            </a:pPr>
            <a:r>
              <a:rPr lang="en-US" sz="1900" dirty="0" smtClean="0">
                <a:solidFill>
                  <a:schemeClr val="tx1"/>
                </a:solidFill>
                <a:latin typeface="Book Antiqua" pitchFamily="18" charset="0"/>
              </a:rPr>
              <a:t> </a:t>
            </a:r>
            <a:r>
              <a:rPr lang="en-US" sz="1900" dirty="0" smtClean="0">
                <a:solidFill>
                  <a:schemeClr val="tx1"/>
                </a:solidFill>
                <a:latin typeface="Book Antiqua" pitchFamily="18" charset="0"/>
              </a:rPr>
              <a:t>   DBMS </a:t>
            </a:r>
            <a:r>
              <a:rPr lang="en-US" sz="1900" dirty="0" smtClean="0">
                <a:solidFill>
                  <a:schemeClr val="tx1"/>
                </a:solidFill>
                <a:latin typeface="Book Antiqua" pitchFamily="18" charset="0"/>
              </a:rPr>
              <a:t>should provide a security and authorization subsystem, which the DBA uses to </a:t>
            </a:r>
            <a:r>
              <a:rPr lang="en-US" sz="1900" dirty="0" smtClean="0">
                <a:solidFill>
                  <a:schemeClr val="tx1"/>
                </a:solidFill>
                <a:latin typeface="Book Antiqua" pitchFamily="18" charset="0"/>
              </a:rPr>
              <a:t>create accounts </a:t>
            </a:r>
            <a:r>
              <a:rPr lang="en-US" sz="1900" dirty="0" smtClean="0">
                <a:solidFill>
                  <a:schemeClr val="tx1"/>
                </a:solidFill>
                <a:latin typeface="Book Antiqua" pitchFamily="18" charset="0"/>
              </a:rPr>
              <a:t>and to specify account restrictions.</a:t>
            </a:r>
          </a:p>
          <a:p>
            <a:pPr algn="just">
              <a:lnSpc>
                <a:spcPct val="120000"/>
              </a:lnSpc>
              <a:buFont typeface="Wingdings" pitchFamily="2" charset="2"/>
              <a:buChar char="Ø"/>
            </a:pPr>
            <a:r>
              <a:rPr lang="en-US" sz="1900" dirty="0" smtClean="0">
                <a:solidFill>
                  <a:schemeClr val="tx1"/>
                </a:solidFill>
                <a:latin typeface="Book Antiqua" pitchFamily="18" charset="0"/>
              </a:rPr>
              <a:t>  </a:t>
            </a:r>
            <a:r>
              <a:rPr lang="en-US" sz="1900" dirty="0" smtClean="0">
                <a:solidFill>
                  <a:schemeClr val="tx1"/>
                </a:solidFill>
                <a:latin typeface="Book Antiqua" pitchFamily="18" charset="0"/>
              </a:rPr>
              <a:t>  The </a:t>
            </a:r>
            <a:r>
              <a:rPr lang="en-US" sz="1900" dirty="0" smtClean="0">
                <a:solidFill>
                  <a:schemeClr val="tx1"/>
                </a:solidFill>
                <a:latin typeface="Book Antiqua" pitchFamily="18" charset="0"/>
              </a:rPr>
              <a:t>DBMS should then enforce these restrictions automatically</a:t>
            </a:r>
            <a:endParaRPr lang="en-GB" sz="1900" dirty="0" smtClean="0">
              <a:solidFill>
                <a:schemeClr val="tx1"/>
              </a:solidFill>
              <a:latin typeface="Book Antiqua" pitchFamily="18" charset="0"/>
            </a:endParaRPr>
          </a:p>
        </p:txBody>
      </p:sp>
      <p:sp>
        <p:nvSpPr>
          <p:cNvPr id="15" name="Date Placeholder 14"/>
          <p:cNvSpPr>
            <a:spLocks noGrp="1"/>
          </p:cNvSpPr>
          <p:nvPr>
            <p:ph type="dt" sz="half" idx="10"/>
          </p:nvPr>
        </p:nvSpPr>
        <p:spPr/>
        <p:txBody>
          <a:bodyPr/>
          <a:lstStyle/>
          <a:p>
            <a:fld id="{4E72AFFD-812F-4A78-B137-0E8B75ADB42A}" type="datetime1">
              <a:rPr lang="en-US" smtClean="0"/>
              <a:pPr/>
              <a:t>11/11/2020</a:t>
            </a:fld>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457199"/>
          </a:xfrm>
        </p:spPr>
        <p:txBody>
          <a:bodyPr>
            <a:normAutofit fontScale="90000"/>
          </a:bodyPr>
          <a:lstStyle/>
          <a:p>
            <a:r>
              <a:rPr lang="en-US" sz="1800" b="1" dirty="0" smtClean="0">
                <a:latin typeface="Book Antiqua" pitchFamily="18" charset="0"/>
              </a:rPr>
              <a:t>Data Base System </a:t>
            </a:r>
            <a:br>
              <a:rPr lang="en-US" sz="1800" b="1" dirty="0" smtClean="0">
                <a:latin typeface="Book Antiqua" pitchFamily="18" charset="0"/>
              </a:rPr>
            </a:br>
            <a:r>
              <a:rPr lang="en-US" sz="1800" b="1" dirty="0" smtClean="0">
                <a:latin typeface="Book Antiqua" pitchFamily="18" charset="0"/>
              </a:rPr>
              <a:t>Week 2</a:t>
            </a:r>
            <a:r>
              <a:rPr lang="en-US" sz="1800" b="1" baseline="30000" dirty="0" smtClean="0">
                <a:latin typeface="Book Antiqua" pitchFamily="18" charset="0"/>
              </a:rPr>
              <a:t>nd</a:t>
            </a:r>
            <a:r>
              <a:rPr lang="en-US" sz="1800" b="1" dirty="0" smtClean="0">
                <a:latin typeface="Book Antiqua" pitchFamily="18" charset="0"/>
              </a:rPr>
              <a:t> Topics</a:t>
            </a:r>
            <a:endParaRPr lang="en-US" sz="1800" b="1" dirty="0">
              <a:latin typeface="Book Antiqua" pitchFamily="18" charset="0"/>
            </a:endParaRPr>
          </a:p>
        </p:txBody>
      </p:sp>
      <p:sp>
        <p:nvSpPr>
          <p:cNvPr id="3" name="Subtitle 2"/>
          <p:cNvSpPr>
            <a:spLocks noGrp="1"/>
          </p:cNvSpPr>
          <p:nvPr>
            <p:ph type="subTitle" idx="1"/>
          </p:nvPr>
        </p:nvSpPr>
        <p:spPr>
          <a:xfrm>
            <a:off x="1371600" y="990600"/>
            <a:ext cx="6400800" cy="5181600"/>
          </a:xfrm>
        </p:spPr>
        <p:txBody>
          <a:bodyPr>
            <a:normAutofit fontScale="92500"/>
          </a:bodyPr>
          <a:lstStyle/>
          <a:p>
            <a:pPr marL="342900" lvl="0" indent="-342900">
              <a:lnSpc>
                <a:spcPct val="150000"/>
              </a:lnSpc>
              <a:defRPr/>
            </a:pPr>
            <a:r>
              <a:rPr lang="en-US" sz="1400" b="1" dirty="0" smtClean="0">
                <a:solidFill>
                  <a:schemeClr val="tx1"/>
                </a:solidFill>
                <a:latin typeface="Book Antiqua" pitchFamily="18" charset="0"/>
                <a:cs typeface="Times New Roman" pitchFamily="18" charset="0"/>
              </a:rPr>
              <a:t>Components of Database Environment</a:t>
            </a:r>
          </a:p>
          <a:p>
            <a:pPr algn="l">
              <a:lnSpc>
                <a:spcPct val="150000"/>
              </a:lnSpc>
              <a:buFont typeface="Wingdings" pitchFamily="2" charset="2"/>
              <a:buChar char="§"/>
            </a:pPr>
            <a:r>
              <a:rPr lang="en-GB" sz="1200" dirty="0" smtClean="0">
                <a:solidFill>
                  <a:schemeClr val="tx1"/>
                </a:solidFill>
                <a:latin typeface="Book Antiqua" pitchFamily="18" charset="0"/>
              </a:rPr>
              <a:t> </a:t>
            </a:r>
            <a:r>
              <a:rPr lang="en-GB" sz="1200" dirty="0" smtClean="0">
                <a:solidFill>
                  <a:schemeClr val="tx1"/>
                </a:solidFill>
                <a:latin typeface="Book Antiqua" pitchFamily="18" charset="0"/>
              </a:rPr>
              <a:t>     </a:t>
            </a:r>
            <a:r>
              <a:rPr lang="en-GB" sz="1200" b="1" dirty="0" smtClean="0">
                <a:solidFill>
                  <a:schemeClr val="tx1"/>
                </a:solidFill>
                <a:latin typeface="Book Antiqua" pitchFamily="18" charset="0"/>
              </a:rPr>
              <a:t>Enforcement </a:t>
            </a:r>
            <a:r>
              <a:rPr lang="en-GB" sz="1200" b="1" dirty="0" smtClean="0">
                <a:solidFill>
                  <a:schemeClr val="tx1"/>
                </a:solidFill>
                <a:latin typeface="Book Antiqua" pitchFamily="18" charset="0"/>
              </a:rPr>
              <a:t>of standards</a:t>
            </a:r>
          </a:p>
          <a:p>
            <a:pPr marL="228600" indent="-228600" algn="l">
              <a:buFont typeface="Wingdings" pitchFamily="2" charset="2"/>
              <a:buChar char="Ø"/>
            </a:pPr>
            <a:r>
              <a:rPr lang="en-US" sz="1200" dirty="0" smtClean="0">
                <a:solidFill>
                  <a:schemeClr val="tx1"/>
                </a:solidFill>
                <a:latin typeface="Book Antiqua" pitchFamily="18" charset="0"/>
              </a:rPr>
              <a:t> database approach permits the DBA to define and enforce standards among database  users in a large organization</a:t>
            </a:r>
          </a:p>
          <a:p>
            <a:pPr algn="l">
              <a:buFont typeface="Wingdings" pitchFamily="2" charset="2"/>
              <a:buChar char="Ø"/>
            </a:pPr>
            <a:r>
              <a:rPr lang="en-US" sz="1200" dirty="0" smtClean="0">
                <a:solidFill>
                  <a:schemeClr val="tx1"/>
                </a:solidFill>
                <a:latin typeface="Book Antiqua" pitchFamily="18" charset="0"/>
              </a:rPr>
              <a:t>    Standards can be defined for names and formats of data elements, display formats, report structures, terminology, and so on</a:t>
            </a:r>
            <a:endParaRPr lang="en-GB" sz="1200" dirty="0" smtClean="0">
              <a:solidFill>
                <a:schemeClr val="tx1"/>
              </a:solidFill>
              <a:latin typeface="Book Antiqua" pitchFamily="18" charset="0"/>
            </a:endParaRPr>
          </a:p>
          <a:p>
            <a:pPr algn="l">
              <a:lnSpc>
                <a:spcPct val="150000"/>
              </a:lnSpc>
              <a:buFont typeface="Wingdings" pitchFamily="2" charset="2"/>
              <a:buChar char="§"/>
            </a:pPr>
            <a:r>
              <a:rPr lang="en-GB" sz="1200" dirty="0" smtClean="0">
                <a:solidFill>
                  <a:schemeClr val="tx1"/>
                </a:solidFill>
                <a:latin typeface="Book Antiqua" pitchFamily="18" charset="0"/>
              </a:rPr>
              <a:t>     </a:t>
            </a:r>
            <a:r>
              <a:rPr lang="en-GB" sz="1200" b="1" dirty="0" smtClean="0">
                <a:solidFill>
                  <a:schemeClr val="tx1"/>
                </a:solidFill>
                <a:latin typeface="Book Antiqua" pitchFamily="18" charset="0"/>
              </a:rPr>
              <a:t>Economy of scale</a:t>
            </a:r>
          </a:p>
          <a:p>
            <a:pPr marL="233363" indent="-233363" algn="l">
              <a:buFont typeface="Wingdings" pitchFamily="2" charset="2"/>
              <a:buChar char="Ø"/>
            </a:pPr>
            <a:r>
              <a:rPr lang="en-US" sz="1200" dirty="0" smtClean="0">
                <a:solidFill>
                  <a:schemeClr val="tx1"/>
                </a:solidFill>
                <a:latin typeface="Book Antiqua" pitchFamily="18" charset="0"/>
              </a:rPr>
              <a:t>This enables the whole organization to invest in more powerful processors, storage devices, or communication gear, rather than having each department purchase its own (weaker) equipment.</a:t>
            </a:r>
          </a:p>
          <a:p>
            <a:pPr marL="233363" indent="-233363" algn="l">
              <a:buFont typeface="Wingdings" pitchFamily="2" charset="2"/>
              <a:buChar char="Ø"/>
            </a:pPr>
            <a:r>
              <a:rPr lang="en-US" sz="1200" dirty="0" smtClean="0">
                <a:solidFill>
                  <a:schemeClr val="tx1"/>
                </a:solidFill>
                <a:latin typeface="Book Antiqua" pitchFamily="18" charset="0"/>
              </a:rPr>
              <a:t>This reduces overall costs of operation and management.</a:t>
            </a:r>
            <a:endParaRPr lang="en-GB" sz="1200" dirty="0" smtClean="0">
              <a:solidFill>
                <a:schemeClr val="tx1"/>
              </a:solidFill>
              <a:latin typeface="Book Antiqua" pitchFamily="18" charset="0"/>
            </a:endParaRPr>
          </a:p>
          <a:p>
            <a:pPr marL="342900" lvl="0" indent="-342900" algn="l">
              <a:lnSpc>
                <a:spcPct val="150000"/>
              </a:lnSpc>
              <a:buFont typeface="Wingdings" pitchFamily="2" charset="2"/>
              <a:buChar char="§"/>
              <a:defRPr/>
            </a:pPr>
            <a:r>
              <a:rPr lang="en-US" sz="1200" b="1" dirty="0" smtClean="0">
                <a:solidFill>
                  <a:schemeClr val="tx1"/>
                </a:solidFill>
                <a:latin typeface="Book Antiqua" pitchFamily="18" charset="0"/>
              </a:rPr>
              <a:t>Flexibility</a:t>
            </a:r>
          </a:p>
          <a:p>
            <a:pPr algn="l">
              <a:buFont typeface="Wingdings" pitchFamily="2" charset="2"/>
              <a:buChar char="Ø"/>
            </a:pPr>
            <a:r>
              <a:rPr lang="en-US" sz="1200" dirty="0" smtClean="0">
                <a:solidFill>
                  <a:schemeClr val="tx1"/>
                </a:solidFill>
                <a:latin typeface="Book Antiqua" pitchFamily="18" charset="0"/>
              </a:rPr>
              <a:t>It may be necessary to change the structure of a database as requirements change</a:t>
            </a:r>
          </a:p>
          <a:p>
            <a:pPr algn="l">
              <a:buFont typeface="Wingdings" pitchFamily="2" charset="2"/>
              <a:buChar char="Ø"/>
            </a:pPr>
            <a:r>
              <a:rPr lang="en-US" sz="1200" dirty="0" smtClean="0">
                <a:solidFill>
                  <a:schemeClr val="tx1"/>
                </a:solidFill>
                <a:latin typeface="Book Antiqua" pitchFamily="18" charset="0"/>
              </a:rPr>
              <a:t>Modern DBMSs allow certain types of evolutionary changes to the structure of the database without affecting the stored data and the existing application programs.</a:t>
            </a:r>
          </a:p>
          <a:p>
            <a:pPr lvl="0" algn="l">
              <a:lnSpc>
                <a:spcPct val="150000"/>
              </a:lnSpc>
              <a:buFont typeface="Wingdings" pitchFamily="2" charset="2"/>
              <a:buChar char="§"/>
              <a:defRPr/>
            </a:pPr>
            <a:r>
              <a:rPr lang="en-GB" sz="1200" dirty="0" smtClean="0">
                <a:solidFill>
                  <a:schemeClr val="tx1"/>
                </a:solidFill>
                <a:latin typeface="Book Antiqua" pitchFamily="18" charset="0"/>
              </a:rPr>
              <a:t> </a:t>
            </a:r>
            <a:r>
              <a:rPr lang="en-GB" sz="1200" dirty="0" smtClean="0">
                <a:solidFill>
                  <a:schemeClr val="tx1"/>
                </a:solidFill>
                <a:latin typeface="Book Antiqua" pitchFamily="18" charset="0"/>
              </a:rPr>
              <a:t>      </a:t>
            </a:r>
            <a:r>
              <a:rPr lang="en-US" sz="1200" b="1" dirty="0" smtClean="0">
                <a:solidFill>
                  <a:schemeClr val="tx1"/>
                </a:solidFill>
                <a:latin typeface="Book Antiqua" pitchFamily="18" charset="0"/>
              </a:rPr>
              <a:t>Reduced </a:t>
            </a:r>
            <a:r>
              <a:rPr lang="en-US" sz="1200" b="1" dirty="0" smtClean="0">
                <a:solidFill>
                  <a:schemeClr val="tx1"/>
                </a:solidFill>
                <a:latin typeface="Book Antiqua" pitchFamily="18" charset="0"/>
              </a:rPr>
              <a:t>Application Development Time</a:t>
            </a:r>
            <a:endParaRPr lang="en-US" sz="1200" dirty="0" smtClean="0">
              <a:solidFill>
                <a:schemeClr val="tx1"/>
              </a:solidFill>
              <a:latin typeface="Book Antiqua" pitchFamily="18" charset="0"/>
            </a:endParaRPr>
          </a:p>
          <a:p>
            <a:pPr algn="l">
              <a:buFont typeface="Wingdings" pitchFamily="2" charset="2"/>
              <a:buChar char="Ø"/>
            </a:pPr>
            <a:r>
              <a:rPr lang="en-US" sz="1200" dirty="0" smtClean="0">
                <a:solidFill>
                  <a:schemeClr val="tx1"/>
                </a:solidFill>
                <a:latin typeface="Book Antiqua" pitchFamily="18" charset="0"/>
              </a:rPr>
              <a:t>once a database is up and running, substantially less time is generally required to create new applications using DBMS facilities</a:t>
            </a:r>
          </a:p>
          <a:p>
            <a:pPr algn="l">
              <a:buFont typeface="Wingdings" pitchFamily="2" charset="2"/>
              <a:buChar char="Ø"/>
            </a:pPr>
            <a:r>
              <a:rPr lang="en-US" sz="1200" dirty="0" smtClean="0">
                <a:solidFill>
                  <a:schemeClr val="tx1"/>
                </a:solidFill>
                <a:latin typeface="Book Antiqua" pitchFamily="18" charset="0"/>
              </a:rPr>
              <a:t>Development time using a DBMS is estimated to be one-sixth to one-fourth of that for a traditional file system.</a:t>
            </a:r>
            <a:endParaRPr lang="en-GB" sz="1400" dirty="0" smtClean="0">
              <a:solidFill>
                <a:schemeClr val="tx1"/>
              </a:solidFill>
              <a:latin typeface="Book Antiqua" pitchFamily="18" charset="0"/>
            </a:endParaRPr>
          </a:p>
          <a:p>
            <a:pPr marL="342900" indent="-342900" algn="l">
              <a:lnSpc>
                <a:spcPct val="150000"/>
              </a:lnSpc>
              <a:buFont typeface="Wingdings" pitchFamily="2" charset="2"/>
              <a:buChar char="§"/>
              <a:defRPr/>
            </a:pPr>
            <a:r>
              <a:rPr lang="en-GB" sz="1200" b="1" dirty="0" smtClean="0">
                <a:solidFill>
                  <a:schemeClr val="tx1"/>
                </a:solidFill>
                <a:latin typeface="Book Antiqua" pitchFamily="18" charset="0"/>
              </a:rPr>
              <a:t>Improved backup and recovery services</a:t>
            </a:r>
          </a:p>
          <a:p>
            <a:pPr algn="l">
              <a:buFont typeface="Wingdings" pitchFamily="2" charset="2"/>
              <a:buChar char="Ø"/>
            </a:pPr>
            <a:r>
              <a:rPr lang="en-US" sz="1200" dirty="0" smtClean="0">
                <a:solidFill>
                  <a:schemeClr val="tx1"/>
                </a:solidFill>
                <a:latin typeface="Book Antiqua" pitchFamily="18" charset="0"/>
              </a:rPr>
              <a:t>A DBMS must provide facilities for recovering from hardware or software failures. The</a:t>
            </a:r>
          </a:p>
          <a:p>
            <a:pPr algn="l"/>
            <a:r>
              <a:rPr lang="en-US" sz="1200" b="1" dirty="0" smtClean="0">
                <a:solidFill>
                  <a:schemeClr val="tx1"/>
                </a:solidFill>
                <a:latin typeface="Book Antiqua" pitchFamily="18" charset="0"/>
              </a:rPr>
              <a:t>backup and recovery subsystem of the DBMS is responsible for recovery.</a:t>
            </a:r>
          </a:p>
          <a:p>
            <a:pPr algn="l">
              <a:buFont typeface="Wingdings" pitchFamily="2" charset="2"/>
              <a:buChar char="Ø"/>
            </a:pPr>
            <a:r>
              <a:rPr lang="en-US" sz="1200" dirty="0" smtClean="0">
                <a:solidFill>
                  <a:schemeClr val="tx1"/>
                </a:solidFill>
                <a:latin typeface="Book Antiqua" pitchFamily="18" charset="0"/>
              </a:rPr>
              <a:t>For example, if the computer system fails in the middle of a complex update transaction,</a:t>
            </a:r>
            <a:endParaRPr lang="en-GB" sz="1200" dirty="0" smtClean="0">
              <a:solidFill>
                <a:schemeClr val="tx1"/>
              </a:solidFill>
              <a:latin typeface="Book Antiqua" pitchFamily="18" charset="0"/>
            </a:endParaRPr>
          </a:p>
          <a:p>
            <a:pPr marL="342900" lvl="0" indent="-342900" algn="l">
              <a:lnSpc>
                <a:spcPct val="150000"/>
              </a:lnSpc>
              <a:defRPr/>
            </a:pPr>
            <a:endParaRPr lang="en-US" sz="1200" b="1" dirty="0" smtClean="0">
              <a:solidFill>
                <a:schemeClr val="tx1"/>
              </a:solidFill>
              <a:latin typeface="Book Antiqua" pitchFamily="18" charset="0"/>
              <a:cs typeface="Times New Roman" pitchFamily="18" charset="0"/>
            </a:endParaRPr>
          </a:p>
        </p:txBody>
      </p:sp>
      <p:sp>
        <p:nvSpPr>
          <p:cNvPr id="15" name="Date Placeholder 14"/>
          <p:cNvSpPr>
            <a:spLocks noGrp="1"/>
          </p:cNvSpPr>
          <p:nvPr>
            <p:ph type="dt" sz="half" idx="10"/>
          </p:nvPr>
        </p:nvSpPr>
        <p:spPr/>
        <p:txBody>
          <a:bodyPr/>
          <a:lstStyle/>
          <a:p>
            <a:fld id="{4E72AFFD-812F-4A78-B137-0E8B75ADB42A}" type="datetime1">
              <a:rPr lang="en-US" smtClean="0"/>
              <a:pPr/>
              <a:t>11/11/2020</a:t>
            </a:fld>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457199"/>
          </a:xfrm>
        </p:spPr>
        <p:txBody>
          <a:bodyPr>
            <a:normAutofit fontScale="90000"/>
          </a:bodyPr>
          <a:lstStyle/>
          <a:p>
            <a:r>
              <a:rPr lang="en-US" sz="1800" b="1" dirty="0" smtClean="0">
                <a:latin typeface="Book Antiqua" pitchFamily="18" charset="0"/>
              </a:rPr>
              <a:t>Data Base System </a:t>
            </a:r>
            <a:br>
              <a:rPr lang="en-US" sz="1800" b="1" dirty="0" smtClean="0">
                <a:latin typeface="Book Antiqua" pitchFamily="18" charset="0"/>
              </a:rPr>
            </a:br>
            <a:r>
              <a:rPr lang="en-US" sz="1800" b="1" dirty="0" smtClean="0">
                <a:latin typeface="Book Antiqua" pitchFamily="18" charset="0"/>
              </a:rPr>
              <a:t>Week 2</a:t>
            </a:r>
            <a:r>
              <a:rPr lang="en-US" sz="1800" b="1" baseline="30000" dirty="0" smtClean="0">
                <a:latin typeface="Book Antiqua" pitchFamily="18" charset="0"/>
              </a:rPr>
              <a:t>nd</a:t>
            </a:r>
            <a:r>
              <a:rPr lang="en-US" sz="1800" b="1" dirty="0" smtClean="0">
                <a:latin typeface="Book Antiqua" pitchFamily="18" charset="0"/>
              </a:rPr>
              <a:t> Topics</a:t>
            </a:r>
            <a:endParaRPr lang="en-US" sz="1800" b="1" dirty="0">
              <a:latin typeface="Book Antiqua" pitchFamily="18" charset="0"/>
            </a:endParaRPr>
          </a:p>
        </p:txBody>
      </p:sp>
      <p:sp>
        <p:nvSpPr>
          <p:cNvPr id="3" name="Subtitle 2"/>
          <p:cNvSpPr>
            <a:spLocks noGrp="1"/>
          </p:cNvSpPr>
          <p:nvPr>
            <p:ph type="subTitle" idx="1"/>
          </p:nvPr>
        </p:nvSpPr>
        <p:spPr>
          <a:xfrm>
            <a:off x="1371600" y="990600"/>
            <a:ext cx="6400800" cy="5181600"/>
          </a:xfrm>
        </p:spPr>
        <p:txBody>
          <a:bodyPr>
            <a:normAutofit/>
          </a:bodyPr>
          <a:lstStyle/>
          <a:p>
            <a:pPr marL="342900" lvl="0" indent="-342900">
              <a:lnSpc>
                <a:spcPct val="150000"/>
              </a:lnSpc>
              <a:defRPr/>
            </a:pPr>
            <a:r>
              <a:rPr lang="en-US" sz="1400" b="1" dirty="0" smtClean="0">
                <a:solidFill>
                  <a:schemeClr val="tx1"/>
                </a:solidFill>
                <a:latin typeface="Book Antiqua" pitchFamily="18" charset="0"/>
                <a:cs typeface="Times New Roman" pitchFamily="18" charset="0"/>
              </a:rPr>
              <a:t>Components of Database Environment</a:t>
            </a:r>
          </a:p>
          <a:p>
            <a:pPr marL="342900" lvl="0" indent="-342900" algn="l">
              <a:lnSpc>
                <a:spcPct val="150000"/>
              </a:lnSpc>
              <a:defRPr/>
            </a:pPr>
            <a:r>
              <a:rPr lang="en-US" sz="1200" dirty="0" smtClean="0">
                <a:solidFill>
                  <a:schemeClr val="tx1"/>
                </a:solidFill>
                <a:latin typeface="Book Antiqua" pitchFamily="18" charset="0"/>
                <a:cs typeface="Times New Roman" pitchFamily="18" charset="0"/>
              </a:rPr>
              <a:t>		</a:t>
            </a:r>
            <a:r>
              <a:rPr lang="en-US" sz="1200" b="1" dirty="0" smtClean="0">
                <a:solidFill>
                  <a:schemeClr val="tx1"/>
                </a:solidFill>
                <a:latin typeface="Book Antiqua" pitchFamily="18" charset="0"/>
                <a:cs typeface="Times New Roman" pitchFamily="18" charset="0"/>
              </a:rPr>
              <a:t>Limitations of Database (DBMS)</a:t>
            </a:r>
          </a:p>
          <a:p>
            <a:pPr algn="l">
              <a:lnSpc>
                <a:spcPct val="150000"/>
              </a:lnSpc>
              <a:buFont typeface="Wingdings" pitchFamily="2" charset="2"/>
              <a:buChar char="§"/>
            </a:pPr>
            <a:r>
              <a:rPr lang="en-US" sz="1200" b="1" dirty="0" smtClean="0">
                <a:solidFill>
                  <a:schemeClr val="tx1"/>
                </a:solidFill>
                <a:latin typeface="Book Antiqua" pitchFamily="18" charset="0"/>
                <a:cs typeface="Times New Roman" pitchFamily="18" charset="0"/>
              </a:rPr>
              <a:t>   </a:t>
            </a:r>
            <a:r>
              <a:rPr lang="en-US" sz="1200" dirty="0" smtClean="0">
                <a:solidFill>
                  <a:schemeClr val="tx1"/>
                </a:solidFill>
                <a:latin typeface="Book Antiqua" pitchFamily="18" charset="0"/>
                <a:cs typeface="Times New Roman" pitchFamily="18" charset="0"/>
              </a:rPr>
              <a:t>Security &amp; Integrity Concerns</a:t>
            </a:r>
          </a:p>
          <a:p>
            <a:pPr algn="l">
              <a:lnSpc>
                <a:spcPct val="150000"/>
              </a:lnSpc>
              <a:buFont typeface="Wingdings" pitchFamily="2" charset="2"/>
              <a:buChar char="§"/>
            </a:pPr>
            <a:r>
              <a:rPr lang="en-GB" sz="1200" dirty="0" smtClean="0">
                <a:solidFill>
                  <a:schemeClr val="tx1"/>
                </a:solidFill>
                <a:latin typeface="Book Antiqua" pitchFamily="18" charset="0"/>
              </a:rPr>
              <a:t>   Complexity</a:t>
            </a:r>
          </a:p>
          <a:p>
            <a:pPr algn="l">
              <a:lnSpc>
                <a:spcPct val="150000"/>
              </a:lnSpc>
              <a:buFont typeface="Wingdings" pitchFamily="2" charset="2"/>
              <a:buChar char="§"/>
            </a:pPr>
            <a:r>
              <a:rPr lang="en-GB" sz="1200" dirty="0" smtClean="0">
                <a:solidFill>
                  <a:schemeClr val="tx1"/>
                </a:solidFill>
                <a:latin typeface="Book Antiqua" pitchFamily="18" charset="0"/>
              </a:rPr>
              <a:t>   Size</a:t>
            </a:r>
          </a:p>
          <a:p>
            <a:pPr algn="l">
              <a:lnSpc>
                <a:spcPct val="150000"/>
              </a:lnSpc>
              <a:buFont typeface="Wingdings" pitchFamily="2" charset="2"/>
              <a:buChar char="§"/>
            </a:pPr>
            <a:r>
              <a:rPr lang="en-GB" sz="1200" dirty="0" smtClean="0">
                <a:solidFill>
                  <a:schemeClr val="tx1"/>
                </a:solidFill>
                <a:latin typeface="Book Antiqua" pitchFamily="18" charset="0"/>
              </a:rPr>
              <a:t>   Cost of DBMS</a:t>
            </a:r>
          </a:p>
          <a:p>
            <a:pPr algn="l">
              <a:lnSpc>
                <a:spcPct val="150000"/>
              </a:lnSpc>
              <a:buFont typeface="Wingdings" pitchFamily="2" charset="2"/>
              <a:buChar char="§"/>
            </a:pPr>
            <a:r>
              <a:rPr lang="en-GB" sz="1200" dirty="0" smtClean="0">
                <a:solidFill>
                  <a:schemeClr val="tx1"/>
                </a:solidFill>
                <a:latin typeface="Book Antiqua" pitchFamily="18" charset="0"/>
              </a:rPr>
              <a:t>   Additional hardware costs</a:t>
            </a:r>
          </a:p>
          <a:p>
            <a:pPr algn="l">
              <a:lnSpc>
                <a:spcPct val="150000"/>
              </a:lnSpc>
              <a:buFont typeface="Wingdings" pitchFamily="2" charset="2"/>
              <a:buChar char="§"/>
            </a:pPr>
            <a:r>
              <a:rPr lang="en-GB" sz="1200" dirty="0" smtClean="0">
                <a:solidFill>
                  <a:schemeClr val="tx1"/>
                </a:solidFill>
                <a:latin typeface="Book Antiqua" pitchFamily="18" charset="0"/>
              </a:rPr>
              <a:t>   Cost of conversion</a:t>
            </a:r>
          </a:p>
          <a:p>
            <a:pPr algn="l">
              <a:lnSpc>
                <a:spcPct val="150000"/>
              </a:lnSpc>
              <a:buFont typeface="Wingdings" pitchFamily="2" charset="2"/>
              <a:buChar char="§"/>
            </a:pPr>
            <a:r>
              <a:rPr lang="en-GB" sz="1200" dirty="0" smtClean="0">
                <a:solidFill>
                  <a:schemeClr val="tx1"/>
                </a:solidFill>
                <a:latin typeface="Book Antiqua" pitchFamily="18" charset="0"/>
              </a:rPr>
              <a:t>   Performance</a:t>
            </a:r>
          </a:p>
          <a:p>
            <a:pPr algn="l">
              <a:lnSpc>
                <a:spcPct val="150000"/>
              </a:lnSpc>
              <a:buFont typeface="Wingdings" pitchFamily="2" charset="2"/>
              <a:buChar char="§"/>
            </a:pPr>
            <a:r>
              <a:rPr lang="en-GB" sz="1200" dirty="0" smtClean="0">
                <a:solidFill>
                  <a:schemeClr val="tx1"/>
                </a:solidFill>
                <a:latin typeface="Book Antiqua" pitchFamily="18" charset="0"/>
              </a:rPr>
              <a:t>   Higher impact of a failure</a:t>
            </a:r>
          </a:p>
          <a:p>
            <a:pPr algn="l">
              <a:lnSpc>
                <a:spcPct val="150000"/>
              </a:lnSpc>
            </a:pPr>
            <a:r>
              <a:rPr lang="en-US" sz="1200" b="1" dirty="0" smtClean="0">
                <a:solidFill>
                  <a:schemeClr val="tx1"/>
                </a:solidFill>
                <a:latin typeface="Book Antiqua" pitchFamily="18" charset="0"/>
                <a:cs typeface="Times New Roman" pitchFamily="18" charset="0"/>
              </a:rPr>
              <a:t>	WHEN </a:t>
            </a:r>
            <a:r>
              <a:rPr lang="en-US" sz="1200" b="1" dirty="0" smtClean="0">
                <a:solidFill>
                  <a:schemeClr val="tx1"/>
                </a:solidFill>
                <a:latin typeface="Book Antiqua" pitchFamily="18" charset="0"/>
                <a:cs typeface="Times New Roman" pitchFamily="18" charset="0"/>
              </a:rPr>
              <a:t>NOT TO USE A DBMS</a:t>
            </a:r>
          </a:p>
          <a:p>
            <a:pPr algn="l">
              <a:lnSpc>
                <a:spcPct val="150000"/>
              </a:lnSpc>
            </a:pPr>
            <a:r>
              <a:rPr lang="en-US" sz="1200" dirty="0" smtClean="0">
                <a:solidFill>
                  <a:schemeClr val="tx1"/>
                </a:solidFill>
                <a:latin typeface="Book Antiqua" pitchFamily="18" charset="0"/>
              </a:rPr>
              <a:t>The overhead costs of using a DBMS are due to the following:</a:t>
            </a:r>
          </a:p>
          <a:p>
            <a:pPr algn="l">
              <a:lnSpc>
                <a:spcPct val="150000"/>
              </a:lnSpc>
              <a:buFont typeface="Arial" pitchFamily="34" charset="0"/>
              <a:buChar char="•"/>
            </a:pPr>
            <a:r>
              <a:rPr lang="en-US" sz="1200" dirty="0" smtClean="0">
                <a:solidFill>
                  <a:schemeClr val="tx1"/>
                </a:solidFill>
                <a:latin typeface="Book Antiqua" pitchFamily="18" charset="0"/>
              </a:rPr>
              <a:t>  High initial investment in hardware, software, and training</a:t>
            </a:r>
          </a:p>
          <a:p>
            <a:pPr algn="l">
              <a:lnSpc>
                <a:spcPct val="150000"/>
              </a:lnSpc>
            </a:pPr>
            <a:r>
              <a:rPr lang="en-US" sz="1200" dirty="0" smtClean="0">
                <a:solidFill>
                  <a:schemeClr val="tx1"/>
                </a:solidFill>
                <a:latin typeface="Book Antiqua" pitchFamily="18" charset="0"/>
              </a:rPr>
              <a:t>• The generality that a DBMS provides for defining and processing data</a:t>
            </a:r>
          </a:p>
          <a:p>
            <a:pPr algn="l">
              <a:lnSpc>
                <a:spcPct val="150000"/>
              </a:lnSpc>
            </a:pPr>
            <a:r>
              <a:rPr lang="en-US" sz="1200" dirty="0" smtClean="0">
                <a:solidFill>
                  <a:schemeClr val="tx1"/>
                </a:solidFill>
                <a:latin typeface="Book Antiqua" pitchFamily="18" charset="0"/>
              </a:rPr>
              <a:t>• Overhead for providing security, concurrency control, recovery, and </a:t>
            </a:r>
            <a:r>
              <a:rPr lang="en-US" sz="1200" dirty="0" smtClean="0">
                <a:solidFill>
                  <a:schemeClr val="tx1"/>
                </a:solidFill>
                <a:latin typeface="Book Antiqua" pitchFamily="18" charset="0"/>
              </a:rPr>
              <a:t>integrity functions</a:t>
            </a:r>
            <a:endParaRPr lang="en-GB" sz="1200" b="1" dirty="0" smtClean="0">
              <a:solidFill>
                <a:schemeClr val="tx1"/>
              </a:solidFill>
              <a:latin typeface="Book Antiqua" pitchFamily="18" charset="0"/>
              <a:cs typeface="Times New Roman" pitchFamily="18" charset="0"/>
            </a:endParaRPr>
          </a:p>
        </p:txBody>
      </p:sp>
      <p:sp>
        <p:nvSpPr>
          <p:cNvPr id="15" name="Date Placeholder 14"/>
          <p:cNvSpPr>
            <a:spLocks noGrp="1"/>
          </p:cNvSpPr>
          <p:nvPr>
            <p:ph type="dt" sz="half" idx="10"/>
          </p:nvPr>
        </p:nvSpPr>
        <p:spPr/>
        <p:txBody>
          <a:bodyPr/>
          <a:lstStyle/>
          <a:p>
            <a:fld id="{4E72AFFD-812F-4A78-B137-0E8B75ADB42A}" type="datetime1">
              <a:rPr lang="en-US" smtClean="0"/>
              <a:pPr/>
              <a:t>11/11/2020</a:t>
            </a:fld>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2945</TotalTime>
  <Words>1185</Words>
  <Application>Microsoft Office PowerPoint</Application>
  <PresentationFormat>On-screen Show (4:3)</PresentationFormat>
  <Paragraphs>175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Data Base System  Week 2nd Topics</vt:lpstr>
      <vt:lpstr>Data Base System  Week 2nd Topics</vt:lpstr>
      <vt:lpstr>Data Base System  Week 2nd Topics</vt:lpstr>
      <vt:lpstr>Data Base System  Week 2nd Topics</vt:lpstr>
      <vt:lpstr>Data Base System  Week 2nd Topics</vt:lpstr>
      <vt:lpstr>Data Base System  Week 2nd Topics</vt:lpstr>
      <vt:lpstr>Data Base System  Week 2nd Topics</vt:lpstr>
      <vt:lpstr>Data Base System  Week 2nd Topics</vt:lpstr>
      <vt:lpstr>Data Base System  Week 2nd Topics</vt:lpstr>
      <vt:lpstr>Data Base System  Week 2nd Topics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1st Topics</dc:title>
  <dc:creator/>
  <cp:lastModifiedBy>Scholar</cp:lastModifiedBy>
  <cp:revision>144</cp:revision>
  <dcterms:created xsi:type="dcterms:W3CDTF">2006-08-16T00:00:00Z</dcterms:created>
  <dcterms:modified xsi:type="dcterms:W3CDTF">2020-11-11T17:43:40Z</dcterms:modified>
</cp:coreProperties>
</file>