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67" r:id="rId5"/>
    <p:sldId id="258" r:id="rId6"/>
    <p:sldId id="259" r:id="rId7"/>
    <p:sldId id="269" r:id="rId8"/>
    <p:sldId id="260" r:id="rId9"/>
    <p:sldId id="270" r:id="rId10"/>
    <p:sldId id="271" r:id="rId11"/>
    <p:sldId id="272" r:id="rId12"/>
    <p:sldId id="273" r:id="rId13"/>
    <p:sldId id="261" r:id="rId14"/>
    <p:sldId id="275" r:id="rId15"/>
    <p:sldId id="274" r:id="rId16"/>
    <p:sldId id="276" r:id="rId17"/>
    <p:sldId id="277" r:id="rId18"/>
    <p:sldId id="262" r:id="rId19"/>
    <p:sldId id="263" r:id="rId20"/>
    <p:sldId id="264" r:id="rId21"/>
    <p:sldId id="265" r:id="rId22"/>
    <p:sldId id="266" r:id="rId23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7670" autoAdjust="0"/>
  </p:normalViewPr>
  <p:slideViewPr>
    <p:cSldViewPr>
      <p:cViewPr>
        <p:scale>
          <a:sx n="100" d="100"/>
          <a:sy n="100" d="100"/>
        </p:scale>
        <p:origin x="-48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874DB5-5A63-41E4-B723-1FD61F41A1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A935D7-3C60-41CF-89BE-3214D7CA4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28194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Normalizations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Purpose &amp; Characteristics of Normalized Database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Normal Forms (1NF, 2NF, 3NF, BCNF, 4NF &amp; 5NF)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smtClean="0">
                <a:solidFill>
                  <a:schemeClr val="tx1"/>
                </a:solidFill>
                <a:latin typeface="Book Antiqua" pitchFamily="18" charset="0"/>
              </a:rPr>
              <a:t> Example</a:t>
            </a: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534400" cy="4114800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86063" name="Group 47"/>
          <p:cNvGraphicFramePr>
            <a:graphicFrameLocks noGrp="1"/>
          </p:cNvGraphicFramePr>
          <p:nvPr/>
        </p:nvGraphicFramePr>
        <p:xfrm>
          <a:off x="1447800" y="3657600"/>
          <a:ext cx="6172200" cy="67056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286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Inventory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Description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057" name="Rectangle 41"/>
          <p:cNvSpPr>
            <a:spLocks noChangeArrowheads="1"/>
          </p:cNvSpPr>
          <p:nvPr/>
        </p:nvSpPr>
        <p:spPr bwMode="auto">
          <a:xfrm>
            <a:off x="228600" y="990600"/>
            <a:ext cx="8305800" cy="263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2000" b="1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400" b="1" dirty="0">
                <a:latin typeface="Book Antiqua" pitchFamily="18" charset="0"/>
              </a:rPr>
              <a:t>If I know just Description, can I find out Cost?  No, because we have more than one supplier for the same product.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Book Antiqua" pitchFamily="18" charset="0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400" b="1" dirty="0">
                <a:latin typeface="Book Antiqua" pitchFamily="18" charset="0"/>
              </a:rPr>
              <a:t>If I know just Supplier, and I find out Cost?  No, because I need to know what the Item is as well.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Book Antiqua" pitchFamily="18" charset="0"/>
              </a:rPr>
              <a:t>Therefore, Cost is fully, functionally dependent upon the ENTIRE PK (Description-Supplier) for its existence.</a:t>
            </a:r>
            <a:r>
              <a:rPr lang="en-US" sz="1400" dirty="0">
                <a:latin typeface="Book Antiqua" pitchFamily="18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0480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 Base System 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8</a:t>
            </a:r>
            <a:r>
              <a:rPr kumimoji="0" lang="en-US" sz="1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th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 Topics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75" name="Rectangle 35"/>
          <p:cNvSpPr>
            <a:spLocks noGrp="1" noChangeArrowheads="1"/>
          </p:cNvSpPr>
          <p:nvPr>
            <p:ph type="title"/>
          </p:nvPr>
        </p:nvSpPr>
        <p:spPr>
          <a:xfrm>
            <a:off x="228600" y="1206500"/>
            <a:ext cx="8229600" cy="3937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ok Antiqua" pitchFamily="18" charset="0"/>
              </a:rPr>
              <a:t>CONTINUED…</a:t>
            </a:r>
          </a:p>
        </p:txBody>
      </p:sp>
      <p:graphicFrame>
        <p:nvGraphicFramePr>
          <p:cNvPr id="87078" name="Group 38"/>
          <p:cNvGraphicFramePr>
            <a:graphicFrameLocks noGrp="1"/>
          </p:cNvGraphicFramePr>
          <p:nvPr>
            <p:ph sz="half" idx="1"/>
          </p:nvPr>
        </p:nvGraphicFramePr>
        <p:xfrm>
          <a:off x="1752600" y="5486400"/>
          <a:ext cx="5105400" cy="609600"/>
        </p:xfrm>
        <a:graphic>
          <a:graphicData uri="http://schemas.openxmlformats.org/drawingml/2006/table">
            <a:tbl>
              <a:tblPr/>
              <a:tblGrid>
                <a:gridCol w="2552700"/>
                <a:gridCol w="2552700"/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Supplier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Name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04800" y="2498725"/>
            <a:ext cx="84582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sz="1400" dirty="0">
                <a:latin typeface="Book Antiqua" pitchFamily="18" charset="0"/>
              </a:rPr>
              <a:t>If I know just Description, can I find out Supplier Address?  </a:t>
            </a:r>
            <a:r>
              <a:rPr lang="en-US" sz="1400" b="1" dirty="0">
                <a:latin typeface="Book Antiqua" pitchFamily="18" charset="0"/>
              </a:rPr>
              <a:t>No</a:t>
            </a:r>
            <a:r>
              <a:rPr lang="en-US" sz="1400" dirty="0">
                <a:latin typeface="Book Antiqua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dirty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	because </a:t>
            </a:r>
            <a:r>
              <a:rPr lang="en-US" sz="1400" dirty="0">
                <a:latin typeface="Book Antiqua" pitchFamily="18" charset="0"/>
              </a:rPr>
              <a:t>we have more than one supplier for the same product.</a:t>
            </a:r>
          </a:p>
          <a:p>
            <a:pPr eaLnBrk="1" hangingPunct="1">
              <a:lnSpc>
                <a:spcPct val="150000"/>
              </a:lnSpc>
            </a:pPr>
            <a:endParaRPr lang="en-US" sz="1400" dirty="0">
              <a:latin typeface="Book Antiqua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sz="1400" dirty="0">
                <a:latin typeface="Book Antiqua" pitchFamily="18" charset="0"/>
              </a:rPr>
              <a:t>If I know just Supplier, and I find out Supplier Address?  </a:t>
            </a:r>
            <a:r>
              <a:rPr lang="en-US" sz="1400" b="1" dirty="0">
                <a:latin typeface="Book Antiqua" pitchFamily="18" charset="0"/>
              </a:rPr>
              <a:t>Yes.</a:t>
            </a:r>
            <a:r>
              <a:rPr lang="en-US" sz="1400" dirty="0">
                <a:latin typeface="Book Antiqua" pitchFamily="18" charset="0"/>
              </a:rPr>
              <a:t>  </a:t>
            </a:r>
          </a:p>
          <a:p>
            <a:pPr eaLnBrk="1" hangingPunct="1">
              <a:lnSpc>
                <a:spcPct val="150000"/>
              </a:lnSpc>
            </a:pPr>
            <a:r>
              <a:rPr lang="en-US" sz="1400" dirty="0">
                <a:latin typeface="Book Antiqua" pitchFamily="18" charset="0"/>
              </a:rPr>
              <a:t> </a:t>
            </a:r>
            <a:r>
              <a:rPr lang="en-US" sz="1400" dirty="0" smtClean="0">
                <a:latin typeface="Book Antiqua" pitchFamily="18" charset="0"/>
              </a:rPr>
              <a:t>	The </a:t>
            </a:r>
            <a:r>
              <a:rPr lang="en-US" sz="1400" dirty="0">
                <a:latin typeface="Book Antiqua" pitchFamily="18" charset="0"/>
              </a:rPr>
              <a:t>Address does not depend upon the description of the item. </a:t>
            </a:r>
          </a:p>
          <a:p>
            <a:pPr eaLnBrk="1" hangingPunct="1">
              <a:lnSpc>
                <a:spcPct val="150000"/>
              </a:lnSpc>
            </a:pPr>
            <a:endParaRPr lang="en-US" sz="1400" dirty="0">
              <a:latin typeface="Book Antiqua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400" dirty="0">
                <a:latin typeface="Book Antiqua" pitchFamily="18" charset="0"/>
              </a:rPr>
              <a:t>Therefore, Supplier Address is NOT functionally dependent upon the </a:t>
            </a:r>
            <a:endParaRPr lang="en-US" sz="1400" dirty="0" smtClean="0">
              <a:latin typeface="Book Antiqua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1400" dirty="0" smtClean="0">
                <a:latin typeface="Book Antiqua" pitchFamily="18" charset="0"/>
              </a:rPr>
              <a:t>	</a:t>
            </a:r>
            <a:r>
              <a:rPr lang="en-US" sz="1400" dirty="0" smtClean="0">
                <a:latin typeface="Book Antiqua" pitchFamily="18" charset="0"/>
              </a:rPr>
              <a:t>ENTIRE </a:t>
            </a:r>
            <a:r>
              <a:rPr lang="en-US" sz="1400" dirty="0">
                <a:latin typeface="Book Antiqua" pitchFamily="18" charset="0"/>
              </a:rPr>
              <a:t>PK (Description-Supplier) </a:t>
            </a:r>
            <a:r>
              <a:rPr lang="en-US" sz="1400" dirty="0" smtClean="0">
                <a:latin typeface="Book Antiqua" pitchFamily="18" charset="0"/>
              </a:rPr>
              <a:t>for </a:t>
            </a:r>
            <a:r>
              <a:rPr lang="en-US" sz="1400" dirty="0">
                <a:latin typeface="Book Antiqua" pitchFamily="18" charset="0"/>
              </a:rPr>
              <a:t>its existence. </a:t>
            </a:r>
          </a:p>
          <a:p>
            <a:pPr eaLnBrk="1" hangingPunct="1"/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87079" name="Group 39"/>
          <p:cNvGraphicFramePr>
            <a:graphicFrameLocks noGrp="1"/>
          </p:cNvGraphicFramePr>
          <p:nvPr>
            <p:ph sz="half" idx="2"/>
          </p:nvPr>
        </p:nvGraphicFramePr>
        <p:xfrm>
          <a:off x="304800" y="1630680"/>
          <a:ext cx="8077200" cy="68580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  <a:gridCol w="2019300"/>
                <a:gridCol w="2019300"/>
              </a:tblGrid>
              <a:tr h="3429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</a:rPr>
                        <a:t>Inventory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85800" y="30480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 Base System 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8</a:t>
            </a:r>
            <a:r>
              <a:rPr kumimoji="0" lang="en-US" sz="1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th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 Topics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28" name="Rectangle 40"/>
          <p:cNvSpPr>
            <a:spLocks noGrp="1" noChangeArrowheads="1"/>
          </p:cNvSpPr>
          <p:nvPr>
            <p:ph type="title"/>
          </p:nvPr>
        </p:nvSpPr>
        <p:spPr>
          <a:xfrm>
            <a:off x="228600" y="1358900"/>
            <a:ext cx="8229600" cy="6223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ook Antiqua" pitchFamily="18" charset="0"/>
              </a:rPr>
              <a:t>So putting things together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228600" y="2122487"/>
          <a:ext cx="8153400" cy="609600"/>
        </p:xfrm>
        <a:graphic>
          <a:graphicData uri="http://schemas.openxmlformats.org/drawingml/2006/table">
            <a:tbl>
              <a:tblPr/>
              <a:tblGrid>
                <a:gridCol w="2038350"/>
                <a:gridCol w="2038350"/>
                <a:gridCol w="2038350"/>
                <a:gridCol w="2038350"/>
              </a:tblGrid>
              <a:tr h="21748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</a:rPr>
                        <a:t>Inventory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06" name="Group 18"/>
          <p:cNvGraphicFramePr>
            <a:graphicFrameLocks noGrp="1"/>
          </p:cNvGraphicFramePr>
          <p:nvPr/>
        </p:nvGraphicFramePr>
        <p:xfrm>
          <a:off x="1981200" y="3189287"/>
          <a:ext cx="4724400" cy="731838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3667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Inventory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130" name="Group 42"/>
          <p:cNvGraphicFramePr>
            <a:graphicFrameLocks noGrp="1"/>
          </p:cNvGraphicFramePr>
          <p:nvPr>
            <p:ph idx="1"/>
          </p:nvPr>
        </p:nvGraphicFramePr>
        <p:xfrm>
          <a:off x="3124200" y="4002087"/>
          <a:ext cx="5181600" cy="798513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</a:tblGrid>
              <a:tr h="400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  <a:ea typeface="+mn-ea"/>
                          <a:cs typeface="+mn-cs"/>
                        </a:rPr>
                        <a:t>Supplier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Name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32" name="Rectangle 44"/>
          <p:cNvSpPr>
            <a:spLocks noChangeArrowheads="1"/>
          </p:cNvSpPr>
          <p:nvPr/>
        </p:nvSpPr>
        <p:spPr bwMode="auto">
          <a:xfrm>
            <a:off x="304800" y="51054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above </a:t>
            </a:r>
            <a:r>
              <a:rPr 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relations are now </a:t>
            </a:r>
            <a:r>
              <a:rPr lang="en-US" sz="1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2NF since the relation has no non-key </a:t>
            </a:r>
            <a:r>
              <a:rPr 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attributes which has FD on part of PK i.e. Fully FD on PK</a:t>
            </a:r>
            <a:r>
              <a:rPr lang="en-US" sz="1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endParaRPr lang="en-US" sz="1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0480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 Base System 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8</a:t>
            </a:r>
            <a:r>
              <a:rPr kumimoji="0" lang="en-US" sz="18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th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 Topics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5410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5. Third NF (3NF)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 relation that is in 1NF and 2NF and in which no non-primary-key attribute is transitively dependent on any candidate key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Remove columns that are not dependent upon the primary key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P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roblem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Transitive Dependency (TD)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TD is a condition in which an attribute is dependent on an attribute that is not part of the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PK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050" b="1" dirty="0" smtClean="0">
                <a:solidFill>
                  <a:srgbClr val="C00000"/>
                </a:solidFill>
                <a:latin typeface="Book Antiqua" pitchFamily="18" charset="0"/>
              </a:rPr>
              <a:t>Non-de Plume: a writer uses a name instead of his or her real name means a pen name</a:t>
            </a:r>
            <a:endParaRPr lang="en-US" sz="105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/>
        </p:nvGraphicFramePr>
        <p:xfrm>
          <a:off x="914400" y="4358640"/>
          <a:ext cx="7086600" cy="82296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1771650"/>
                <a:gridCol w="1839141"/>
                <a:gridCol w="1704159"/>
                <a:gridCol w="1771650"/>
              </a:tblGrid>
              <a:tr h="18573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Books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BookName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Author's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Author's Non-de Plume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No of Pages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87" name="Group 19"/>
          <p:cNvGraphicFramePr>
            <a:graphicFrameLocks noGrp="1"/>
          </p:cNvGraphicFramePr>
          <p:nvPr/>
        </p:nvGraphicFramePr>
        <p:xfrm>
          <a:off x="381000" y="3886200"/>
          <a:ext cx="8077200" cy="1066801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5826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Books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BookName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Author's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No of Pages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381000" y="1626275"/>
            <a:ext cx="8305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sz="1400" dirty="0">
                <a:latin typeface="Book Antiqua" pitchFamily="18" charset="0"/>
              </a:rPr>
              <a:t>If I </a:t>
            </a:r>
            <a:r>
              <a:rPr lang="en-US" sz="1400" dirty="0" smtClean="0">
                <a:latin typeface="Book Antiqua" pitchFamily="18" charset="0"/>
              </a:rPr>
              <a:t>know</a:t>
            </a:r>
            <a:r>
              <a:rPr lang="en-US" sz="1400" dirty="0" smtClean="0">
                <a:latin typeface="Book Antiqua" pitchFamily="18" charset="0"/>
              </a:rPr>
              <a:t> No </a:t>
            </a:r>
            <a:r>
              <a:rPr lang="en-US" sz="1400" dirty="0" smtClean="0">
                <a:latin typeface="Book Antiqua" pitchFamily="18" charset="0"/>
              </a:rPr>
              <a:t>of </a:t>
            </a:r>
            <a:r>
              <a:rPr lang="en-US" sz="1400" dirty="0">
                <a:latin typeface="Book Antiqua" pitchFamily="18" charset="0"/>
              </a:rPr>
              <a:t>Pages, can I find out Author's Name?  </a:t>
            </a:r>
            <a:r>
              <a:rPr lang="en-US" sz="1400" b="1" dirty="0">
                <a:latin typeface="Book Antiqua" pitchFamily="18" charset="0"/>
              </a:rPr>
              <a:t>No.</a:t>
            </a:r>
            <a:r>
              <a:rPr lang="en-US" sz="1400" dirty="0">
                <a:latin typeface="Book Antiqua" pitchFamily="18" charset="0"/>
              </a:rPr>
              <a:t>  Can I find out Author's Non-de Plume?  </a:t>
            </a:r>
            <a:r>
              <a:rPr lang="en-US" sz="1400" b="1" dirty="0">
                <a:latin typeface="Book Antiqua" pitchFamily="18" charset="0"/>
              </a:rPr>
              <a:t>No.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sz="1400" dirty="0">
                <a:latin typeface="Book Antiqua" pitchFamily="18" charset="0"/>
              </a:rPr>
              <a:t>If I know Author's Name, can I find out </a:t>
            </a:r>
            <a:r>
              <a:rPr lang="en-US" sz="1400" dirty="0" smtClean="0">
                <a:latin typeface="Book Antiqua" pitchFamily="18" charset="0"/>
              </a:rPr>
              <a:t>No </a:t>
            </a:r>
            <a:r>
              <a:rPr lang="en-US" sz="1400" dirty="0">
                <a:latin typeface="Book Antiqua" pitchFamily="18" charset="0"/>
              </a:rPr>
              <a:t>of Pages? </a:t>
            </a:r>
            <a:r>
              <a:rPr lang="en-US" sz="1400" b="1" dirty="0">
                <a:latin typeface="Book Antiqua" pitchFamily="18" charset="0"/>
              </a:rPr>
              <a:t> No.</a:t>
            </a:r>
            <a:r>
              <a:rPr lang="en-US" sz="1400" dirty="0">
                <a:latin typeface="Book Antiqua" pitchFamily="18" charset="0"/>
              </a:rPr>
              <a:t>  Can I find out Author's Non-de Plume?  </a:t>
            </a:r>
            <a:r>
              <a:rPr lang="en-US" sz="1400" b="1" i="1" dirty="0">
                <a:solidFill>
                  <a:srgbClr val="C00000"/>
                </a:solidFill>
                <a:latin typeface="Book Antiqua" pitchFamily="18" charset="0"/>
              </a:rPr>
              <a:t>YES.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latin typeface="Book Antiqua" pitchFamily="18" charset="0"/>
              </a:rPr>
              <a:t>Therefore</a:t>
            </a:r>
            <a:r>
              <a:rPr lang="en-US" sz="1400" dirty="0">
                <a:latin typeface="Book Antiqua" pitchFamily="18" charset="0"/>
              </a:rPr>
              <a:t>, Author's Non-de Plume is functionally dependent upon Author's Name, not the PK for its existence.  It has to go. </a:t>
            </a:r>
          </a:p>
        </p:txBody>
      </p:sp>
      <p:graphicFrame>
        <p:nvGraphicFramePr>
          <p:cNvPr id="109600" name="Group 32"/>
          <p:cNvGraphicFramePr>
            <a:graphicFrameLocks noGrp="1"/>
          </p:cNvGraphicFramePr>
          <p:nvPr/>
        </p:nvGraphicFramePr>
        <p:xfrm>
          <a:off x="381000" y="5181600"/>
          <a:ext cx="8001000" cy="808038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Author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Book</a:t>
                      </a:r>
                      <a:r>
                        <a:rPr kumimoji="0" lang="en-US" sz="14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Name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Non-de Plume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610" name="Rectangle 42"/>
          <p:cNvSpPr>
            <a:spLocks noChangeArrowheads="1"/>
          </p:cNvSpPr>
          <p:nvPr>
            <p:ph type="title"/>
          </p:nvPr>
        </p:nvSpPr>
        <p:spPr>
          <a:xfrm>
            <a:off x="457200" y="1143000"/>
            <a:ext cx="5715000" cy="258762"/>
          </a:xfrm>
          <a:noFill/>
          <a:ln/>
        </p:spPr>
        <p:txBody>
          <a:bodyPr>
            <a:noAutofit/>
          </a:bodyPr>
          <a:lstStyle/>
          <a:p>
            <a:r>
              <a:rPr lang="en-US" sz="1600" b="1" dirty="0">
                <a:latin typeface="Book Antiqua" pitchFamily="18" charset="0"/>
              </a:rPr>
              <a:t>Example of 3NF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8100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 Base System </a:t>
            </a:r>
            <a:b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8</a:t>
            </a:r>
            <a:r>
              <a:rPr kumimoji="0" lang="en-US" sz="1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th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 Topics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</a:rPr>
              <a:t>Boyce-Codd Normal Form ( </a:t>
            </a:r>
            <a:r>
              <a:rPr lang="en-US" sz="1800" b="1" dirty="0" smtClean="0">
                <a:solidFill>
                  <a:schemeClr val="tx1"/>
                </a:solidFill>
                <a:latin typeface="Book Antiqua" pitchFamily="18" charset="0"/>
              </a:rPr>
              <a:t>BCNF )</a:t>
            </a:r>
            <a:endParaRPr lang="en-US" sz="18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A relation is in BCNF if and only if every determinant is a candidate key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Every relation in BCNF is also in 3NF. However, relation in 3NF may not be in BCNF.</a:t>
            </a:r>
          </a:p>
          <a:p>
            <a:pPr algn="l">
              <a:lnSpc>
                <a:spcPct val="150000"/>
              </a:lnSpc>
            </a:pPr>
            <a:r>
              <a:rPr lang="fi-FI" sz="1800" b="1" dirty="0" smtClean="0">
                <a:solidFill>
                  <a:srgbClr val="C00000"/>
                </a:solidFill>
                <a:latin typeface="Book Antiqua" pitchFamily="18" charset="0"/>
              </a:rPr>
              <a:t>The difference between 3NF and BCNF is that </a:t>
            </a:r>
            <a:endParaRPr lang="fi-FI" sz="18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ü"/>
            </a:pP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</a:rPr>
              <a:t>for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</a:rPr>
              <a:t>functional dependency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 B, 3NF allows this dependency in a relation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if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B is a primary-key attribute and A is not a candidate key,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ü"/>
            </a:pP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whereas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BCNF insists that for this dependency to remain in 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a relation</a:t>
            </a:r>
            <a:r>
              <a:rPr lang="fi-FI" sz="1800" b="1" dirty="0" smtClean="0">
                <a:solidFill>
                  <a:schemeClr val="tx1"/>
                </a:solidFill>
                <a:latin typeface="Book Antiqua" pitchFamily="18" charset="0"/>
                <a:sym typeface="Wingdings" pitchFamily="2" charset="2"/>
              </a:rPr>
              <a:t>, A must be a candidate key.</a:t>
            </a:r>
            <a:endParaRPr lang="en-US" sz="1800" b="1" dirty="0" smtClean="0">
              <a:solidFill>
                <a:schemeClr val="tx1"/>
              </a:solidFill>
              <a:latin typeface="Book Antiqua" pitchFamily="18" charset="0"/>
              <a:sym typeface="Wingdings" pitchFamily="2" charset="2"/>
            </a:endParaRPr>
          </a:p>
          <a:p>
            <a:pPr algn="l"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>
            <p:ph type="body" sz="half" idx="1"/>
          </p:nvPr>
        </p:nvSpPr>
        <p:spPr>
          <a:xfrm>
            <a:off x="381000" y="3048000"/>
            <a:ext cx="8229600" cy="35814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1400" dirty="0" smtClean="0">
              <a:effectLst/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endParaRPr lang="en-US" sz="1400" dirty="0" smtClean="0"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endParaRPr lang="en-US" sz="1400" dirty="0" smtClean="0">
              <a:effectLst/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dirty="0" smtClean="0">
                <a:effectLst/>
                <a:latin typeface="Book Antiqua" pitchFamily="18" charset="0"/>
              </a:rPr>
              <a:t>FD1   </a:t>
            </a:r>
            <a:r>
              <a:rPr lang="en-US" sz="1400" dirty="0" err="1">
                <a:effectLst/>
                <a:latin typeface="Book Antiqua" pitchFamily="18" charset="0"/>
              </a:rPr>
              <a:t>clientNo</a:t>
            </a:r>
            <a:r>
              <a:rPr lang="en-US" sz="1400" dirty="0">
                <a:effectLst/>
                <a:latin typeface="Book Antiqua" pitchFamily="18" charset="0"/>
              </a:rPr>
              <a:t>, </a:t>
            </a:r>
            <a:r>
              <a:rPr lang="en-US" sz="1400" dirty="0" err="1">
                <a:effectLst/>
                <a:latin typeface="Book Antiqua" pitchFamily="18" charset="0"/>
              </a:rPr>
              <a:t>interviewDate</a:t>
            </a:r>
            <a:r>
              <a:rPr lang="en-US" sz="1400" dirty="0">
                <a:effectLst/>
                <a:latin typeface="Book Antiqua" pitchFamily="18" charset="0"/>
              </a:rPr>
              <a:t> </a:t>
            </a: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 interviewTime, staffNo, roomNo  	</a:t>
            </a:r>
            <a:r>
              <a:rPr lang="fi-FI" sz="1400" b="1" dirty="0">
                <a:effectLst/>
                <a:latin typeface="Book Antiqua" pitchFamily="18" charset="0"/>
                <a:sym typeface="Wingdings" pitchFamily="2" charset="2"/>
              </a:rPr>
              <a:t>(Primary Key)</a:t>
            </a:r>
          </a:p>
          <a:p>
            <a:pPr>
              <a:lnSpc>
                <a:spcPct val="80000"/>
              </a:lnSpc>
            </a:pPr>
            <a:endParaRPr lang="fi-FI" sz="1400" dirty="0">
              <a:effectLst/>
              <a:latin typeface="Book Antiqua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FD2   staffNo, </a:t>
            </a:r>
            <a:r>
              <a:rPr lang="en-US" sz="1400" dirty="0" err="1">
                <a:effectLst/>
                <a:latin typeface="Book Antiqua" pitchFamily="18" charset="0"/>
              </a:rPr>
              <a:t>interviewDate</a:t>
            </a:r>
            <a:r>
              <a:rPr lang="en-US" sz="1400" dirty="0">
                <a:effectLst/>
                <a:latin typeface="Book Antiqua" pitchFamily="18" charset="0"/>
              </a:rPr>
              <a:t>, </a:t>
            </a:r>
            <a:r>
              <a:rPr lang="en-US" sz="1400" dirty="0" err="1">
                <a:effectLst/>
                <a:latin typeface="Book Antiqua" pitchFamily="18" charset="0"/>
              </a:rPr>
              <a:t>interviewTime</a:t>
            </a: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 </a:t>
            </a:r>
            <a:r>
              <a:rPr lang="en-US" sz="1400" dirty="0" err="1">
                <a:effectLst/>
                <a:latin typeface="Book Antiqua" pitchFamily="18" charset="0"/>
              </a:rPr>
              <a:t>clientNo</a:t>
            </a: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 		</a:t>
            </a:r>
            <a:r>
              <a:rPr lang="fi-FI" sz="1400" b="1" dirty="0">
                <a:effectLst/>
                <a:latin typeface="Book Antiqua" pitchFamily="18" charset="0"/>
                <a:sym typeface="Wingdings" pitchFamily="2" charset="2"/>
              </a:rPr>
              <a:t>(Candidate key)</a:t>
            </a:r>
          </a:p>
          <a:p>
            <a:pPr>
              <a:lnSpc>
                <a:spcPct val="80000"/>
              </a:lnSpc>
            </a:pPr>
            <a:endParaRPr lang="fi-FI" sz="1400" b="1" dirty="0">
              <a:effectLst/>
              <a:latin typeface="Book Antiqua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FD3   roomNo, </a:t>
            </a:r>
            <a:r>
              <a:rPr lang="en-US" sz="1400" dirty="0" err="1">
                <a:effectLst/>
                <a:latin typeface="Book Antiqua" pitchFamily="18" charset="0"/>
              </a:rPr>
              <a:t>interviewDate</a:t>
            </a:r>
            <a:r>
              <a:rPr lang="en-US" sz="1400" dirty="0">
                <a:effectLst/>
                <a:latin typeface="Book Antiqua" pitchFamily="18" charset="0"/>
              </a:rPr>
              <a:t>, </a:t>
            </a:r>
            <a:r>
              <a:rPr lang="en-US" sz="1400" dirty="0" err="1">
                <a:effectLst/>
                <a:latin typeface="Book Antiqua" pitchFamily="18" charset="0"/>
              </a:rPr>
              <a:t>interviewTime</a:t>
            </a: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  clientNo, staffNo 	</a:t>
            </a:r>
            <a:r>
              <a:rPr lang="fi-FI" sz="1400" b="1" dirty="0">
                <a:effectLst/>
                <a:latin typeface="Book Antiqua" pitchFamily="18" charset="0"/>
                <a:sym typeface="Wingdings" pitchFamily="2" charset="2"/>
              </a:rPr>
              <a:t>(Candidate key)</a:t>
            </a:r>
          </a:p>
          <a:p>
            <a:pPr>
              <a:lnSpc>
                <a:spcPct val="80000"/>
              </a:lnSpc>
            </a:pPr>
            <a:endParaRPr lang="fi-FI" sz="1400" dirty="0">
              <a:effectLst/>
              <a:latin typeface="Book Antiqua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FD4   </a:t>
            </a:r>
            <a:r>
              <a:rPr lang="en-US" sz="1400" dirty="0" err="1">
                <a:effectLst/>
                <a:latin typeface="Book Antiqua" pitchFamily="18" charset="0"/>
              </a:rPr>
              <a:t>staffNo</a:t>
            </a:r>
            <a:r>
              <a:rPr lang="en-US" sz="1400" dirty="0">
                <a:effectLst/>
                <a:latin typeface="Book Antiqua" pitchFamily="18" charset="0"/>
              </a:rPr>
              <a:t>, </a:t>
            </a:r>
            <a:r>
              <a:rPr lang="en-US" sz="1400" dirty="0" err="1">
                <a:effectLst/>
                <a:latin typeface="Book Antiqua" pitchFamily="18" charset="0"/>
              </a:rPr>
              <a:t>interviewDate</a:t>
            </a:r>
            <a:r>
              <a:rPr lang="en-US" sz="1400" dirty="0">
                <a:effectLst/>
                <a:latin typeface="Book Antiqua" pitchFamily="18" charset="0"/>
              </a:rPr>
              <a:t> </a:t>
            </a:r>
            <a:r>
              <a:rPr lang="fi-FI" sz="1400" dirty="0">
                <a:effectLst/>
                <a:latin typeface="Book Antiqua" pitchFamily="18" charset="0"/>
                <a:sym typeface="Wingdings" pitchFamily="2" charset="2"/>
              </a:rPr>
              <a:t> roomNo 	</a:t>
            </a:r>
            <a:r>
              <a:rPr lang="fi-FI" sz="1400" b="1" dirty="0">
                <a:effectLst/>
                <a:latin typeface="Book Antiqua" pitchFamily="18" charset="0"/>
                <a:sym typeface="Wingdings" pitchFamily="2" charset="2"/>
              </a:rPr>
              <a:t>(not a candidate key)</a:t>
            </a:r>
          </a:p>
          <a:p>
            <a:pPr>
              <a:lnSpc>
                <a:spcPct val="80000"/>
              </a:lnSpc>
            </a:pPr>
            <a:endParaRPr lang="en-US" sz="1400" dirty="0">
              <a:effectLst/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ffectLst/>
                <a:latin typeface="Book Antiqua" pitchFamily="18" charset="0"/>
              </a:rPr>
              <a:t>As a </a:t>
            </a:r>
            <a:r>
              <a:rPr lang="en-US" sz="1400" dirty="0" err="1">
                <a:effectLst/>
                <a:latin typeface="Book Antiqua" pitchFamily="18" charset="0"/>
              </a:rPr>
              <a:t>consequece</a:t>
            </a:r>
            <a:r>
              <a:rPr lang="en-US" sz="1400" dirty="0">
                <a:effectLst/>
                <a:latin typeface="Book Antiqua" pitchFamily="18" charset="0"/>
              </a:rPr>
              <a:t> the </a:t>
            </a:r>
            <a:r>
              <a:rPr lang="en-US" sz="1400" dirty="0" err="1">
                <a:effectLst/>
                <a:latin typeface="Book Antiqua" pitchFamily="18" charset="0"/>
              </a:rPr>
              <a:t>ClientInterview</a:t>
            </a:r>
            <a:r>
              <a:rPr lang="en-US" sz="1400" dirty="0">
                <a:effectLst/>
                <a:latin typeface="Book Antiqua" pitchFamily="18" charset="0"/>
              </a:rPr>
              <a:t> relation may suffer from update </a:t>
            </a:r>
            <a:r>
              <a:rPr lang="en-US" sz="1400" dirty="0" smtClean="0">
                <a:effectLst/>
                <a:latin typeface="Book Antiqua" pitchFamily="18" charset="0"/>
              </a:rPr>
              <a:t>anomalies.</a:t>
            </a:r>
            <a:endParaRPr lang="en-US" sz="1400" dirty="0">
              <a:effectLst/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endParaRPr lang="en-US" sz="1400" dirty="0">
              <a:effectLst/>
              <a:latin typeface="Book Antiqu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effectLst/>
                <a:latin typeface="Book Antiqua" pitchFamily="18" charset="0"/>
              </a:rPr>
              <a:t>For example, two </a:t>
            </a:r>
            <a:r>
              <a:rPr lang="en-US" sz="1400" dirty="0" err="1">
                <a:effectLst/>
                <a:latin typeface="Book Antiqua" pitchFamily="18" charset="0"/>
              </a:rPr>
              <a:t>tuples</a:t>
            </a:r>
            <a:r>
              <a:rPr lang="en-US" sz="1400" dirty="0">
                <a:effectLst/>
                <a:latin typeface="Book Antiqua" pitchFamily="18" charset="0"/>
              </a:rPr>
              <a:t> have to be updated if the </a:t>
            </a:r>
            <a:r>
              <a:rPr lang="en-US" sz="1400" dirty="0" err="1">
                <a:effectLst/>
                <a:latin typeface="Book Antiqua" pitchFamily="18" charset="0"/>
              </a:rPr>
              <a:t>roomNo</a:t>
            </a:r>
            <a:r>
              <a:rPr lang="en-US" sz="1400" dirty="0">
                <a:effectLst/>
                <a:latin typeface="Book Antiqua" pitchFamily="18" charset="0"/>
              </a:rPr>
              <a:t> need be changed for </a:t>
            </a:r>
            <a:r>
              <a:rPr lang="en-US" sz="1400" dirty="0" err="1">
                <a:effectLst/>
                <a:latin typeface="Book Antiqua" pitchFamily="18" charset="0"/>
              </a:rPr>
              <a:t>staffNo</a:t>
            </a:r>
            <a:r>
              <a:rPr lang="en-US" sz="1400" dirty="0">
                <a:effectLst/>
                <a:latin typeface="Book Antiqua" pitchFamily="18" charset="0"/>
              </a:rPr>
              <a:t> SG5 on the 13-May-02.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460750" y="838200"/>
            <a:ext cx="13917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fi-FI" sz="1400" b="1" dirty="0">
                <a:latin typeface="Times New Roman" pitchFamily="18" charset="0"/>
              </a:rPr>
              <a:t>ClientInterview</a:t>
            </a:r>
            <a:endParaRPr lang="en-US" sz="1400" b="1" dirty="0">
              <a:latin typeface="Times New Roman" pitchFamily="18" charset="0"/>
            </a:endParaRPr>
          </a:p>
        </p:txBody>
      </p:sp>
      <p:graphicFrame>
        <p:nvGraphicFramePr>
          <p:cNvPr id="65584" name="Group 48"/>
          <p:cNvGraphicFramePr>
            <a:graphicFrameLocks noGrp="1"/>
          </p:cNvGraphicFramePr>
          <p:nvPr>
            <p:ph sz="half" idx="2"/>
          </p:nvPr>
        </p:nvGraphicFramePr>
        <p:xfrm>
          <a:off x="762000" y="1219199"/>
          <a:ext cx="6705600" cy="1676401"/>
        </p:xfrm>
        <a:graphic>
          <a:graphicData uri="http://schemas.openxmlformats.org/drawingml/2006/table">
            <a:tbl>
              <a:tblPr/>
              <a:tblGrid>
                <a:gridCol w="981075"/>
                <a:gridCol w="1554163"/>
                <a:gridCol w="1552575"/>
                <a:gridCol w="1236662"/>
                <a:gridCol w="1381125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ClientNo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interviewDate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interviewTime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staffNo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roomNo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CR76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13-May-02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10.30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SG5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G101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CR76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13-May-02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12.00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SG5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G101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CR74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13-May-02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12.00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SG37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G102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CR56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1-Jul-02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10.30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SG5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G102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85800" y="38100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 Base System </a:t>
            </a:r>
            <a:b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8</a:t>
            </a:r>
            <a:r>
              <a:rPr kumimoji="0" lang="en-US" sz="1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th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 Topics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006475"/>
            <a:ext cx="7772400" cy="441325"/>
          </a:xfrm>
          <a:noFill/>
          <a:ln/>
        </p:spPr>
        <p:txBody>
          <a:bodyPr>
            <a:normAutofit/>
          </a:bodyPr>
          <a:lstStyle/>
          <a:p>
            <a:r>
              <a:rPr lang="fi-FI" sz="1800" b="1" dirty="0">
                <a:latin typeface="Book Antiqua" pitchFamily="18" charset="0"/>
              </a:rPr>
              <a:t>Example of BCNF(2)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74638" y="1371600"/>
            <a:ext cx="734536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fi-FI" sz="1400" dirty="0">
                <a:latin typeface="Book Antiqua" pitchFamily="18" charset="0"/>
              </a:rPr>
              <a:t>To transform the ClientInterview relation to BCNF, we must remove the violating functional dependency by creating two new relations called Interview and StaffRoom as shown below,</a:t>
            </a:r>
          </a:p>
          <a:p>
            <a:pPr eaLnBrk="1" hangingPunct="1">
              <a:lnSpc>
                <a:spcPct val="150000"/>
              </a:lnSpc>
            </a:pPr>
            <a:r>
              <a:rPr lang="fi-FI" sz="1400" dirty="0" smtClean="0">
                <a:latin typeface="Book Antiqua" pitchFamily="18" charset="0"/>
              </a:rPr>
              <a:t>	Interview </a:t>
            </a:r>
            <a:r>
              <a:rPr lang="fi-FI" sz="1400" dirty="0">
                <a:latin typeface="Book Antiqua" pitchFamily="18" charset="0"/>
              </a:rPr>
              <a:t>(</a:t>
            </a:r>
            <a:r>
              <a:rPr lang="fi-FI" sz="1400" u="sng" dirty="0">
                <a:latin typeface="Book Antiqua" pitchFamily="18" charset="0"/>
              </a:rPr>
              <a:t>clientNo</a:t>
            </a:r>
            <a:r>
              <a:rPr lang="fi-FI" sz="1400" dirty="0">
                <a:latin typeface="Book Antiqua" pitchFamily="18" charset="0"/>
              </a:rPr>
              <a:t>, </a:t>
            </a:r>
            <a:r>
              <a:rPr lang="fi-FI" sz="1400" u="sng" dirty="0">
                <a:latin typeface="Book Antiqua" pitchFamily="18" charset="0"/>
              </a:rPr>
              <a:t>interviewDate</a:t>
            </a:r>
            <a:r>
              <a:rPr lang="fi-FI" sz="1400" dirty="0">
                <a:latin typeface="Book Antiqua" pitchFamily="18" charset="0"/>
              </a:rPr>
              <a:t>, interviewTime, staffNo)</a:t>
            </a:r>
          </a:p>
          <a:p>
            <a:pPr eaLnBrk="1" hangingPunct="1">
              <a:lnSpc>
                <a:spcPct val="150000"/>
              </a:lnSpc>
            </a:pPr>
            <a:r>
              <a:rPr lang="fi-FI" sz="1400" dirty="0" smtClean="0">
                <a:latin typeface="Book Antiqua" pitchFamily="18" charset="0"/>
              </a:rPr>
              <a:t>	StaffRoom(</a:t>
            </a:r>
            <a:r>
              <a:rPr lang="fi-FI" sz="1400" u="sng" dirty="0" smtClean="0">
                <a:latin typeface="Book Antiqua" pitchFamily="18" charset="0"/>
              </a:rPr>
              <a:t>staffNo</a:t>
            </a:r>
            <a:r>
              <a:rPr lang="fi-FI" sz="1400" dirty="0">
                <a:latin typeface="Book Antiqua" pitchFamily="18" charset="0"/>
              </a:rPr>
              <a:t>, </a:t>
            </a:r>
            <a:r>
              <a:rPr lang="fi-FI" sz="1400" u="sng" dirty="0">
                <a:latin typeface="Book Antiqua" pitchFamily="18" charset="0"/>
              </a:rPr>
              <a:t>interviewDate, </a:t>
            </a:r>
            <a:r>
              <a:rPr lang="fi-FI" sz="1400" dirty="0">
                <a:latin typeface="Book Antiqua" pitchFamily="18" charset="0"/>
              </a:rPr>
              <a:t>roomNo)</a:t>
            </a:r>
            <a:endParaRPr lang="en-US" sz="1400" dirty="0">
              <a:latin typeface="Book Antiqua" pitchFamily="18" charset="0"/>
            </a:endParaRPr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457200" y="3657600"/>
          <a:ext cx="7620000" cy="1154113"/>
        </p:xfrm>
        <a:graphic>
          <a:graphicData uri="http://schemas.openxmlformats.org/drawingml/2006/table">
            <a:tbl>
              <a:tblPr/>
              <a:tblGrid>
                <a:gridCol w="1404938"/>
                <a:gridCol w="2224087"/>
                <a:gridCol w="2222500"/>
                <a:gridCol w="17684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ClientNo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interviewDate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interviewTime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staffNo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CR76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13-May-02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CR76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13-May-02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12.00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CR74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13-May-02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12.00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SG37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CR56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1-Jul-02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10.30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SG5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7622" name="Group 38"/>
          <p:cNvGraphicFramePr>
            <a:graphicFrameLocks noGrp="1"/>
          </p:cNvGraphicFramePr>
          <p:nvPr/>
        </p:nvGraphicFramePr>
        <p:xfrm>
          <a:off x="457200" y="5257800"/>
          <a:ext cx="6705600" cy="925513"/>
        </p:xfrm>
        <a:graphic>
          <a:graphicData uri="http://schemas.openxmlformats.org/drawingml/2006/table">
            <a:tbl>
              <a:tblPr/>
              <a:tblGrid>
                <a:gridCol w="1679575"/>
                <a:gridCol w="2660650"/>
                <a:gridCol w="23653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staffNo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interviewDate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roomNo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SG5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13-May-02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G101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SG37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13-May-02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G102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SG5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1-Jul-02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fi-FI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G102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44" name="Text Box 60"/>
          <p:cNvSpPr txBox="1">
            <a:spLocks noChangeArrowheads="1"/>
          </p:cNvSpPr>
          <p:nvPr/>
        </p:nvSpPr>
        <p:spPr bwMode="auto">
          <a:xfrm>
            <a:off x="354013" y="3276600"/>
            <a:ext cx="1020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fi-FI" sz="1600" b="1">
                <a:latin typeface="Times New Roman" pitchFamily="18" charset="0"/>
              </a:rPr>
              <a:t>Interview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67645" name="Text Box 61"/>
          <p:cNvSpPr txBox="1">
            <a:spLocks noChangeArrowheads="1"/>
          </p:cNvSpPr>
          <p:nvPr/>
        </p:nvSpPr>
        <p:spPr bwMode="auto">
          <a:xfrm>
            <a:off x="304800" y="48768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fi-FI" sz="1600" b="1">
                <a:latin typeface="Times New Roman" pitchFamily="18" charset="0"/>
              </a:rPr>
              <a:t>StaffRoom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67646" name="Text Box 62"/>
          <p:cNvSpPr txBox="1">
            <a:spLocks noChangeArrowheads="1"/>
          </p:cNvSpPr>
          <p:nvPr/>
        </p:nvSpPr>
        <p:spPr bwMode="auto">
          <a:xfrm>
            <a:off x="381000" y="6248400"/>
            <a:ext cx="36177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fi-FI" sz="1600" dirty="0">
                <a:solidFill>
                  <a:srgbClr val="C00000"/>
                </a:solidFill>
                <a:latin typeface="Times New Roman" pitchFamily="18" charset="0"/>
              </a:rPr>
              <a:t>BCNF Interview and StaffRoom relations</a:t>
            </a:r>
            <a:endParaRPr lang="en-US" sz="16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381000"/>
            <a:ext cx="7772400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Data Base System </a:t>
            </a:r>
            <a:b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</a:b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Week 8</a:t>
            </a:r>
            <a:r>
              <a:rPr kumimoji="0" lang="en-US" sz="1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th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j-ea"/>
                <a:cs typeface="+mj-cs"/>
              </a:rPr>
              <a:t>   Topics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Review of Normalization (UNF to BCNF)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11" descr="D:\Database System 3e_tiff\Ch13-tif\DS3-Figure 13-1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38988"/>
            <a:ext cx="7696200" cy="1685211"/>
          </a:xfrm>
          <a:prstGeom prst="rect">
            <a:avLst/>
          </a:prstGeom>
          <a:noFill/>
        </p:spPr>
      </p:pic>
      <p:pic>
        <p:nvPicPr>
          <p:cNvPr id="7" name="Picture 12" descr="D:\Database System 3e_tiff\Ch13-tif\DS3-Figure 13-19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276600"/>
            <a:ext cx="76962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Review of Normalization (UNF to BCNF)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5" descr="D:\Database System 3e_tiff\Ch13-tif\DS3-Figure 13-2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5867400" cy="4135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72390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Book Antiqua" pitchFamily="18" charset="0"/>
              </a:rPr>
              <a:t>Normalization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process of producing a simpler and more reliable database structure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It is a technique used to keep data in such a way to remove redundancy, inconsistency and other anomalies of data i.e. to handle all drawbacks</a:t>
            </a:r>
          </a:p>
          <a:p>
            <a:pPr algn="l">
              <a:lnSpc>
                <a:spcPct val="150000"/>
              </a:lnSpc>
            </a:pP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Purpose 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of Normalization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Makes DB design efficient in performance i.e. Quicker updates and Easier to add data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To reduce the amount of data if possible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Less storage space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Makes DB design free of anomalies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Less data inconsistency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Makes DB design according to the rules of relational DB i.e. Flexible Structure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Identifies relationships between entities i.e. Clearer data relationships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46482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AutoNum type="arabicPeriod" startAt="7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Fourth Normal Form (4NF)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Although BCNF removes anomalies due to functional dependencies, another type of dependency called a multi-valued dependency (MVD) can also cause data redundancy.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Possible existence of MVDs in a relation is due to 1NF and can result in data redundancy.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Dependency between attributes (for example, A, B, and C) in a relation, such that for each value of A there is a set of values for B and a set of values for C. However, set of values for B and C are independent of each other.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MVD between attributes A, B, and C in a relation using the following notation: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A  </a:t>
            </a:r>
            <a:r>
              <a:rPr lang="en-US" sz="1200" dirty="0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¾¾</a:t>
            </a:r>
            <a:r>
              <a:rPr lang="en-US" sz="1200" dirty="0" smtClean="0">
                <a:solidFill>
                  <a:schemeClr val="tx1"/>
                </a:solidFill>
                <a:latin typeface="Wingdings" pitchFamily="2" charset="2"/>
                <a:cs typeface="Times New Roman" pitchFamily="18" charset="0"/>
              </a:rPr>
              <a:t>ØØ</a:t>
            </a:r>
            <a:r>
              <a:rPr lang="en-US" sz="1200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 B </a:t>
            </a:r>
          </a:p>
          <a:p>
            <a:pPr lvl="1" algn="just"/>
            <a:r>
              <a:rPr lang="en-US" sz="1200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	A  </a:t>
            </a:r>
            <a:r>
              <a:rPr lang="en-US" sz="1200" dirty="0" smtClean="0">
                <a:solidFill>
                  <a:schemeClr val="tx1"/>
                </a:solidFill>
                <a:latin typeface="Symbol" pitchFamily="18" charset="2"/>
                <a:cs typeface="Times New Roman" pitchFamily="18" charset="0"/>
              </a:rPr>
              <a:t>¾¾</a:t>
            </a:r>
            <a:r>
              <a:rPr lang="en-US" sz="1200" dirty="0" smtClean="0">
                <a:solidFill>
                  <a:schemeClr val="tx1"/>
                </a:solidFill>
                <a:latin typeface="Wingdings" pitchFamily="2" charset="2"/>
                <a:cs typeface="Times New Roman" pitchFamily="18" charset="0"/>
              </a:rPr>
              <a:t>ØØ</a:t>
            </a:r>
            <a:r>
              <a:rPr lang="en-US" sz="1200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 C</a:t>
            </a:r>
            <a:r>
              <a:rPr lang="en-GB" sz="1200" dirty="0" smtClean="0">
                <a:solidFill>
                  <a:schemeClr val="tx1"/>
                </a:solidFill>
              </a:rPr>
              <a:t> </a:t>
            </a:r>
          </a:p>
          <a:p>
            <a:pPr marL="228600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4" descr="D:\Database System 3e_tiff\Ch13-tif\DS3-Figure 13-22a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6200"/>
            <a:ext cx="3581400" cy="1219200"/>
          </a:xfrm>
          <a:prstGeom prst="rect">
            <a:avLst/>
          </a:prstGeom>
          <a:noFill/>
        </p:spPr>
      </p:pic>
      <p:pic>
        <p:nvPicPr>
          <p:cNvPr id="9" name="Picture 5" descr="D:\Database System 3e_tiff\Ch13-tif\DS3-Figure 13-22b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5181600"/>
            <a:ext cx="4724400" cy="94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46482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Fifth Normal Form (5NF)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 relation decomposed into two relations must  have lossless-join property, which ensures that no spurious </a:t>
            </a:r>
            <a:r>
              <a:rPr lang="en-US" sz="1200" dirty="0" err="1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tuples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 are generated when relations are reunited through  a natural join. 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However, there are requirements to decompose a relation into more than two relations. 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Although rare, these cases are managed by join dependency and fifth normal form (5NF). 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  <a:p>
            <a:pPr marL="0" lvl="1" algn="l"/>
            <a:r>
              <a:rPr lang="en-US" sz="1200" b="1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A relation that has no join dependency.</a:t>
            </a:r>
            <a:r>
              <a:rPr lang="en-GB" sz="1200" dirty="0" smtClean="0">
                <a:solidFill>
                  <a:schemeClr val="tx1"/>
                </a:solidFill>
                <a:latin typeface="Times" pitchFamily="18" charset="0"/>
                <a:cs typeface="Times New Roman" pitchFamily="18" charset="0"/>
              </a:rPr>
              <a:t> </a:t>
            </a:r>
          </a:p>
          <a:p>
            <a:pPr lvl="1" algn="just"/>
            <a:endParaRPr lang="en-GB" sz="1200" dirty="0" smtClean="0">
              <a:solidFill>
                <a:schemeClr val="tx1"/>
              </a:solidFill>
            </a:endParaRPr>
          </a:p>
          <a:p>
            <a:pPr marL="228600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4" descr="D:\Database System 3e_tiff\Ch13-tif\DS3-Figure 13-2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65532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315200" cy="46482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 startAt="8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  <a:cs typeface="Times New Roman" pitchFamily="18" charset="0"/>
              </a:rPr>
              <a:t>Fifth Normal Form (5NF)</a:t>
            </a:r>
          </a:p>
          <a:p>
            <a:pPr marL="228600" indent="-228600"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4" descr="D:\Database System 3e_tiff\Ch13-tif\DS3-Figure 13-2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7696200" cy="1836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Characteristics of Normalized Database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Each relation must have a key field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All fields must contain atomic data and with no repeating groups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Each table must contain info about a single entity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Each field must depend on a key field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All non key fields must be mutually independent</a:t>
            </a:r>
          </a:p>
          <a:p>
            <a:pPr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Note</a:t>
            </a: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Normalization is based on the analysis of functional dependency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4953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Update Anomalies</a:t>
            </a:r>
          </a:p>
          <a:p>
            <a:pPr algn="just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Relations that contain redundant information may potentially suffer from update anomalies</a:t>
            </a:r>
            <a:r>
              <a:rPr lang="en-GB" sz="1200" b="1" dirty="0" smtClean="0">
                <a:latin typeface="Times" pitchFamily="18" charset="0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Anomaly: 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Errors or inconsistency that may result when a user attempt to update a relation that contains redundant data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Types of update anomalies include: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Insertion,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Deletion,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Modification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0" lvl="1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Functional Dependency</a:t>
            </a:r>
          </a:p>
          <a:p>
            <a:pPr marL="0" lvl="1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Describes relationship between attributes in a relation. It means that is the value of one attribute is known, it is possible to obtain the value of another attribute. For example</a:t>
            </a:r>
          </a:p>
          <a:p>
            <a:pPr marL="0" lvl="1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Student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(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Regno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#,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sname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, class)</a:t>
            </a:r>
          </a:p>
          <a:p>
            <a:pPr marL="0" lvl="1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If the value of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regno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# is known, it is possible to obtain the value of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sname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. It means the value of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sname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is FD on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regno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#. i.e. “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Regno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# determines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sname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90600"/>
            <a:ext cx="6400800" cy="5181600"/>
          </a:xfrm>
        </p:spPr>
        <p:txBody>
          <a:bodyPr>
            <a:normAutofit/>
          </a:bodyPr>
          <a:lstStyle/>
          <a:p>
            <a:pPr algn="l"/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Diagrammatic representation:</a:t>
            </a:r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GB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r>
              <a:rPr lang="en-GB" sz="1200" b="1" i="1" dirty="0" smtClean="0">
                <a:solidFill>
                  <a:schemeClr val="tx1"/>
                </a:solidFill>
                <a:latin typeface="Book Antiqua" pitchFamily="18" charset="0"/>
              </a:rPr>
              <a:t>Determinant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of a functional dependency refers to attribute or group of attributes on left-hand side of the arrow.</a:t>
            </a:r>
          </a:p>
          <a:p>
            <a:pPr algn="l"/>
            <a:endParaRPr lang="en-GB" sz="12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6" descr="D:\Database System 3e_tiff\Ch13-tif\DS3-Figure 13-0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47801"/>
            <a:ext cx="5791200" cy="609600"/>
          </a:xfrm>
          <a:prstGeom prst="rect">
            <a:avLst/>
          </a:prstGeom>
          <a:noFill/>
        </p:spPr>
      </p:pic>
      <p:pic>
        <p:nvPicPr>
          <p:cNvPr id="7" name="Picture 7" descr="D:\Database System 3e_tiff\Ch13-tif\DS3-Figure 13-04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122612"/>
            <a:ext cx="5943600" cy="2744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7239000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The Process of Normalization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Formal technique for analyzing a relation based on its primary key and functional dependencies between its attributes.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Often executed as a series of steps.  Each step corresponds to a specific normal form, which has known properties.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As normalization proceeds, relations become progressively more restricted (stronger) in format and also less vulnerable to update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anomalies</a:t>
            </a:r>
          </a:p>
          <a:p>
            <a:pPr algn="l">
              <a:lnSpc>
                <a:spcPct val="150000"/>
              </a:lnSpc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Normal Form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 state of a relation that results from applying simple rules regarding functional Dependency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User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View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Requirement specification and other data is collected and expressed in some structure format</a:t>
            </a:r>
          </a:p>
          <a:p>
            <a:pPr marL="228600" indent="-228600" algn="l">
              <a:lnSpc>
                <a:spcPct val="150000"/>
              </a:lnSpc>
              <a:buAutoNum type="arabicPeriod" startAt="2"/>
            </a:pPr>
            <a:r>
              <a:rPr lang="en-GB" sz="1200" b="1" dirty="0" err="1" smtClean="0">
                <a:solidFill>
                  <a:schemeClr val="tx1"/>
                </a:solidFill>
                <a:latin typeface="Book Antiqua" pitchFamily="18" charset="0"/>
              </a:rPr>
              <a:t>Unnormalized</a:t>
            </a: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Form (UNF) / Zero NF (0 NF)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transform data from information source (e.g. form) into table format with columns and rows i.e. tabular form.  A table that contains one or more repeating groups.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181600"/>
          </a:xfrm>
        </p:spPr>
        <p:txBody>
          <a:bodyPr>
            <a:normAutofit/>
          </a:bodyPr>
          <a:lstStyle/>
          <a:p>
            <a:pPr marL="228600" lvl="1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Problems UNF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1. Repeating Groups / attributes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2.  Multi Valued cells / attributes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3.  No PK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4.  Anomalies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	5.  Composite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attributes</a:t>
            </a:r>
          </a:p>
          <a:p>
            <a:pPr marL="228600" lvl="1" indent="-228600" algn="l">
              <a:lnSpc>
                <a:spcPct val="150000"/>
              </a:lnSpc>
            </a:pPr>
            <a:r>
              <a:rPr lang="en-GB" sz="1200" b="1" dirty="0" smtClean="0">
                <a:solidFill>
                  <a:srgbClr val="C00000"/>
                </a:solidFill>
                <a:latin typeface="Book Antiqua" pitchFamily="18" charset="0"/>
              </a:rPr>
              <a:t>Example:</a:t>
            </a:r>
            <a:endParaRPr lang="en-GB" sz="12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above table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0NF having multi valued attribute EMP_NO, EMP_NM</a:t>
            </a:r>
          </a:p>
          <a:p>
            <a:pPr marL="228600" lvl="1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Also it has EMP_NM as composite attribute</a:t>
            </a:r>
          </a:p>
          <a:p>
            <a:pPr marL="228600" lvl="1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has no PK and not according to the Relational Data Model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lvl="1" indent="-228600"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Group 71"/>
          <p:cNvGraphicFramePr>
            <a:graphicFrameLocks/>
          </p:cNvGraphicFramePr>
          <p:nvPr/>
        </p:nvGraphicFramePr>
        <p:xfrm>
          <a:off x="914400" y="3194304"/>
          <a:ext cx="7086600" cy="1682496"/>
        </p:xfrm>
        <a:graphic>
          <a:graphicData uri="http://schemas.openxmlformats.org/drawingml/2006/table">
            <a:tbl>
              <a:tblPr/>
              <a:tblGrid>
                <a:gridCol w="1771650"/>
                <a:gridCol w="1771650"/>
                <a:gridCol w="1771650"/>
                <a:gridCol w="1771650"/>
              </a:tblGrid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DPT_NO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MG_NO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EMP_NM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12345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Carl Sagan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Mag James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Larry Bird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D102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30000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Jim Carter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Paul Simon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762000"/>
            <a:ext cx="7315200" cy="56388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rgbClr val="C00000"/>
                </a:solidFill>
                <a:latin typeface="Book Antiqua" pitchFamily="18" charset="0"/>
              </a:rPr>
              <a:t>First </a:t>
            </a:r>
            <a:r>
              <a:rPr lang="en-US" sz="1200" b="1" dirty="0" smtClean="0">
                <a:solidFill>
                  <a:srgbClr val="C00000"/>
                </a:solidFill>
                <a:latin typeface="Book Antiqua" pitchFamily="18" charset="0"/>
              </a:rPr>
              <a:t>NF (1 NF)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 relation is said to be 1NF if it has no repeating groups and value in the cell will be atomic.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How?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Nominate an attribute or group of attributes to act as the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Primary key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for the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unnormalized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table.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Identify repeating group(s) in </a:t>
            </a:r>
            <a:r>
              <a:rPr lang="en-GB" sz="1200" dirty="0" err="1" smtClean="0">
                <a:solidFill>
                  <a:schemeClr val="tx1"/>
                </a:solidFill>
                <a:latin typeface="Book Antiqua" pitchFamily="18" charset="0"/>
              </a:rPr>
              <a:t>unnormalized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table which repeats for the key attribute(s).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Split the tables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Create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PK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and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FK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Check anomalies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	Employee Table			         </a:t>
            </a:r>
            <a:r>
              <a:rPr lang="en-US" sz="1200" dirty="0" err="1" smtClean="0">
                <a:solidFill>
                  <a:schemeClr val="tx1"/>
                </a:solidFill>
                <a:latin typeface="Book Antiqua" pitchFamily="18" charset="0"/>
              </a:rPr>
              <a:t>Employee_Detail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Table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all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attribute values are atomic because there are no repeating group and no composite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attributes as well as have PK (EMP_NO) and FK (DPT_NO, MG_NO, EMP_NO).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Group 97"/>
          <p:cNvGraphicFramePr>
            <a:graphicFrameLocks/>
          </p:cNvGraphicFramePr>
          <p:nvPr/>
        </p:nvGraphicFramePr>
        <p:xfrm>
          <a:off x="990600" y="3657600"/>
          <a:ext cx="3429001" cy="1850580"/>
        </p:xfrm>
        <a:graphic>
          <a:graphicData uri="http://schemas.openxmlformats.org/drawingml/2006/table">
            <a:tbl>
              <a:tblPr/>
              <a:tblGrid>
                <a:gridCol w="1262063"/>
                <a:gridCol w="1262063"/>
                <a:gridCol w="904875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EMP_First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EMP_Last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Carl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Sagan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Mag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Larry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Bird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Carter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Paul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Simon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97"/>
          <p:cNvGraphicFramePr>
            <a:graphicFrameLocks/>
          </p:cNvGraphicFramePr>
          <p:nvPr/>
        </p:nvGraphicFramePr>
        <p:xfrm>
          <a:off x="5181599" y="3657600"/>
          <a:ext cx="3352801" cy="1850580"/>
        </p:xfrm>
        <a:graphic>
          <a:graphicData uri="http://schemas.openxmlformats.org/drawingml/2006/table">
            <a:tbl>
              <a:tblPr/>
              <a:tblGrid>
                <a:gridCol w="1234017"/>
                <a:gridCol w="1234017"/>
                <a:gridCol w="884767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DPT_NO</a:t>
                      </a: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MG_NO</a:t>
                      </a: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20002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13456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30001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</a:t>
            </a:r>
            <a:r>
              <a:rPr lang="en-US" sz="1800" b="1" dirty="0" smtClean="0">
                <a:latin typeface="Book Antiqua" pitchFamily="18" charset="0"/>
              </a:rPr>
              <a:t>8</a:t>
            </a:r>
            <a:r>
              <a:rPr lang="en-US" sz="1800" b="1" baseline="30000" dirty="0" smtClean="0">
                <a:latin typeface="Book Antiqua" pitchFamily="18" charset="0"/>
              </a:rPr>
              <a:t>th</a:t>
            </a:r>
            <a:r>
              <a:rPr lang="en-US" sz="1800" b="1" dirty="0" smtClean="0">
                <a:latin typeface="Book Antiqua" pitchFamily="18" charset="0"/>
              </a:rPr>
              <a:t>   </a:t>
            </a:r>
            <a:r>
              <a:rPr lang="en-US" sz="1800" b="1" dirty="0" smtClean="0">
                <a:latin typeface="Book Antiqua" pitchFamily="18" charset="0"/>
              </a:rPr>
              <a:t>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78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. Second NF (2 NF)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relation that is in 1NF and every non-primary-key attribute is </a:t>
            </a:r>
            <a:r>
              <a:rPr lang="en-GB" sz="1200" i="1" dirty="0" smtClean="0">
                <a:solidFill>
                  <a:schemeClr val="tx1"/>
                </a:solidFill>
                <a:latin typeface="Book Antiqua" pitchFamily="18" charset="0"/>
              </a:rPr>
              <a:t>fully functionally dependent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on the primary key</a:t>
            </a: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Based on concept of full functional dependency: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and B are attributes of a relation, B is fully dependent on A if B is functionally dependent on A but not on any proper subset of A.</a:t>
            </a:r>
          </a:p>
          <a:p>
            <a:pPr marL="57150" lvl="1"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Problems</a:t>
            </a:r>
          </a:p>
          <a:p>
            <a:pPr marL="57150"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Partial Dependency: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A FD in which one or more non-key attributes are FD on part of </a:t>
            </a: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PK</a:t>
            </a:r>
          </a:p>
          <a:p>
            <a:pPr marL="57150" lvl="1" algn="l">
              <a:lnSpc>
                <a:spcPct val="150000"/>
              </a:lnSpc>
            </a:pPr>
            <a:r>
              <a:rPr lang="en-GB" sz="1400" b="1" dirty="0" smtClean="0">
                <a:solidFill>
                  <a:srgbClr val="C00000"/>
                </a:solidFill>
                <a:latin typeface="Book Antiqua" pitchFamily="18" charset="0"/>
              </a:rPr>
              <a:t>Example:</a:t>
            </a:r>
          </a:p>
          <a:p>
            <a:pPr marL="57150" lvl="1" algn="l">
              <a:lnSpc>
                <a:spcPct val="150000"/>
              </a:lnSpc>
            </a:pPr>
            <a:endParaRPr lang="en-GB" sz="14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endParaRPr lang="en-GB" sz="14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endParaRPr lang="en-GB" sz="14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There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are two non-key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fields (Cost,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Supplier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Address) .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  So, here are the questions: 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r>
              <a:rPr lang="en-US" sz="1400" i="1" dirty="0" smtClean="0">
                <a:solidFill>
                  <a:srgbClr val="C00000"/>
                </a:solidFill>
                <a:latin typeface="Book Antiqua" pitchFamily="18" charset="0"/>
              </a:rPr>
              <a:t>Example is </a:t>
            </a:r>
            <a:r>
              <a:rPr lang="en-US" sz="1400" i="1" dirty="0" smtClean="0">
                <a:solidFill>
                  <a:srgbClr val="C00000"/>
                </a:solidFill>
                <a:latin typeface="Book Antiqua" pitchFamily="18" charset="0"/>
              </a:rPr>
              <a:t>next slide..</a:t>
            </a:r>
            <a:endParaRPr lang="en-US" sz="1400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57150" lvl="1" algn="l">
              <a:lnSpc>
                <a:spcPct val="150000"/>
              </a:lnSpc>
            </a:pPr>
            <a:endParaRPr lang="en-GB" sz="1400" b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</a:pP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Group 46"/>
          <p:cNvGraphicFramePr>
            <a:graphicFrameLocks noGrp="1"/>
          </p:cNvGraphicFramePr>
          <p:nvPr/>
        </p:nvGraphicFramePr>
        <p:xfrm>
          <a:off x="1066800" y="3886200"/>
          <a:ext cx="7086600" cy="914400"/>
        </p:xfrm>
        <a:graphic>
          <a:graphicData uri="http://schemas.openxmlformats.org/drawingml/2006/table">
            <a:tbl>
              <a:tblPr/>
              <a:tblGrid>
                <a:gridCol w="1771650"/>
                <a:gridCol w="1771650"/>
                <a:gridCol w="1771650"/>
                <a:gridCol w="1771650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Book Antiqua" pitchFamily="18" charset="0"/>
                        </a:rPr>
                        <a:t>Inventory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Description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 Antiqua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</a:rPr>
                        <a:t>Supplier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1385</Words>
  <Application>Microsoft Office PowerPoint</Application>
  <PresentationFormat>On-screen Show (4:3)</PresentationFormat>
  <Paragraphs>395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Slide 10</vt:lpstr>
      <vt:lpstr>CONTINUED…</vt:lpstr>
      <vt:lpstr>So putting things together</vt:lpstr>
      <vt:lpstr>Data Base System  Week 8th   Topics</vt:lpstr>
      <vt:lpstr>Example of 3NF</vt:lpstr>
      <vt:lpstr>Data Base System  Week 8th   Topics</vt:lpstr>
      <vt:lpstr>Slide 16</vt:lpstr>
      <vt:lpstr>Example of BCNF(2)</vt:lpstr>
      <vt:lpstr>Data Base System  Week 8th   Topics</vt:lpstr>
      <vt:lpstr>Data Base System  Week 8th   Topics</vt:lpstr>
      <vt:lpstr>Data Base System  Week 8th   Topics</vt:lpstr>
      <vt:lpstr>Data Base System  Week 8th   Topics</vt:lpstr>
      <vt:lpstr>Data Base System  Week 8th   Topics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Scholar</cp:lastModifiedBy>
  <cp:revision>244</cp:revision>
  <dcterms:created xsi:type="dcterms:W3CDTF">2006-08-16T00:00:00Z</dcterms:created>
  <dcterms:modified xsi:type="dcterms:W3CDTF">2020-12-21T14:45:54Z</dcterms:modified>
</cp:coreProperties>
</file>