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7" r:id="rId10"/>
    <p:sldId id="266" r:id="rId11"/>
    <p:sldId id="268" r:id="rId12"/>
    <p:sldId id="269" r:id="rId13"/>
    <p:sldId id="270" r:id="rId14"/>
    <p:sldId id="271" r:id="rId15"/>
    <p:sldId id="258" r:id="rId16"/>
    <p:sldId id="273" r:id="rId17"/>
    <p:sldId id="275" r:id="rId18"/>
    <p:sldId id="280" r:id="rId19"/>
    <p:sldId id="281" r:id="rId20"/>
    <p:sldId id="282" r:id="rId21"/>
    <p:sldId id="276" r:id="rId22"/>
    <p:sldId id="278" r:id="rId23"/>
    <p:sldId id="279" r:id="rId24"/>
    <p:sldId id="277" r:id="rId25"/>
    <p:sldId id="283" r:id="rId26"/>
    <p:sldId id="272"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414" y="14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914399"/>
          </a:xfrm>
        </p:spPr>
        <p:txBody>
          <a:bodyPr>
            <a:normAutofit/>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1066800" y="1219200"/>
            <a:ext cx="6705600" cy="5105400"/>
          </a:xfrm>
        </p:spPr>
        <p:txBody>
          <a:bodyPr/>
          <a:lstStyle/>
          <a:p>
            <a:pPr algn="l">
              <a:lnSpc>
                <a:spcPct val="150000"/>
              </a:lnSpc>
            </a:pPr>
            <a:r>
              <a:rPr lang="en-US" sz="2000" b="1" dirty="0" smtClean="0">
                <a:solidFill>
                  <a:schemeClr val="tx1"/>
                </a:solidFill>
                <a:latin typeface="Book Antiqua" pitchFamily="18" charset="0"/>
              </a:rPr>
              <a:t>MS</a:t>
            </a:r>
            <a:r>
              <a:rPr lang="en-US" sz="2000" b="1" dirty="0" smtClean="0">
                <a:latin typeface="Book Antiqua" pitchFamily="18" charset="0"/>
              </a:rPr>
              <a:t> </a:t>
            </a:r>
            <a:r>
              <a:rPr lang="en-US" sz="2000" b="1" dirty="0" smtClean="0">
                <a:solidFill>
                  <a:schemeClr val="tx1"/>
                </a:solidFill>
                <a:latin typeface="Book Antiqua" pitchFamily="18" charset="0"/>
              </a:rPr>
              <a:t>SQL Server commands</a:t>
            </a:r>
          </a:p>
          <a:p>
            <a:pPr algn="l">
              <a:lnSpc>
                <a:spcPct val="150000"/>
              </a:lnSpc>
              <a:buFont typeface="Wingdings" pitchFamily="2" charset="2"/>
              <a:buChar char="§"/>
            </a:pPr>
            <a:r>
              <a:rPr lang="en-US" sz="2000" dirty="0" smtClean="0">
                <a:solidFill>
                  <a:schemeClr val="tx1"/>
                </a:solidFill>
                <a:latin typeface="Book Antiqua" pitchFamily="18" charset="0"/>
              </a:rPr>
              <a:t>DML (Data Manipulation Language)</a:t>
            </a:r>
          </a:p>
          <a:p>
            <a:pPr algn="l">
              <a:lnSpc>
                <a:spcPct val="150000"/>
              </a:lnSpc>
              <a:buFont typeface="Wingdings" pitchFamily="2" charset="2"/>
              <a:buChar char="§"/>
            </a:pPr>
            <a:r>
              <a:rPr lang="en-US" sz="2000" dirty="0" smtClean="0">
                <a:solidFill>
                  <a:schemeClr val="tx1"/>
                </a:solidFill>
                <a:latin typeface="Book Antiqua" pitchFamily="18" charset="0"/>
              </a:rPr>
              <a:t> DDL (Data Definition Language)</a:t>
            </a:r>
          </a:p>
          <a:p>
            <a:pPr algn="l">
              <a:lnSpc>
                <a:spcPct val="150000"/>
              </a:lnSpc>
              <a:buFont typeface="Wingdings" pitchFamily="2" charset="2"/>
              <a:buChar char="§"/>
            </a:pPr>
            <a:r>
              <a:rPr lang="en-US" sz="2000" dirty="0" smtClean="0">
                <a:solidFill>
                  <a:schemeClr val="tx1"/>
                </a:solidFill>
                <a:latin typeface="Book Antiqua" pitchFamily="18" charset="0"/>
              </a:rPr>
              <a:t> DCL (Data Control Language)</a:t>
            </a:r>
          </a:p>
          <a:p>
            <a:pPr algn="l">
              <a:lnSpc>
                <a:spcPct val="150000"/>
              </a:lnSpc>
              <a:buFont typeface="Wingdings" pitchFamily="2" charset="2"/>
              <a:buChar char="§"/>
            </a:pPr>
            <a:r>
              <a:rPr lang="en-US" sz="2000" dirty="0" smtClean="0">
                <a:solidFill>
                  <a:schemeClr val="tx1"/>
                </a:solidFill>
                <a:latin typeface="Book Antiqua" pitchFamily="18" charset="0"/>
              </a:rPr>
              <a:t>TCL (Transaction Control Language)</a:t>
            </a:r>
          </a:p>
          <a:p>
            <a:pPr algn="l">
              <a:lnSpc>
                <a:spcPct val="150000"/>
              </a:lnSpc>
            </a:pPr>
            <a:r>
              <a:rPr lang="en-US" sz="2000" b="1" dirty="0" smtClean="0">
                <a:solidFill>
                  <a:schemeClr val="tx1"/>
                </a:solidFill>
                <a:latin typeface="Book Antiqua" pitchFamily="18" charset="0"/>
              </a:rPr>
              <a:t>MS SQL Server Management Studio (SSMS)</a:t>
            </a:r>
          </a:p>
          <a:p>
            <a:pPr>
              <a:lnSpc>
                <a:spcPct val="150000"/>
              </a:lnSpc>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6857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066800"/>
            <a:ext cx="8534400" cy="5562600"/>
          </a:xfrm>
        </p:spPr>
        <p:txBody>
          <a:bodyPr>
            <a:normAutofit/>
          </a:bodyPr>
          <a:lstStyle/>
          <a:p>
            <a:pPr>
              <a:lnSpc>
                <a:spcPct val="150000"/>
              </a:lnSpc>
            </a:pPr>
            <a:endParaRPr lang="en-US" sz="1600" b="1" dirty="0" smtClean="0">
              <a:solidFill>
                <a:schemeClr val="tx1"/>
              </a:solidFill>
              <a:latin typeface="Book Antiqua" pitchFamily="18" charset="0"/>
            </a:endParaRPr>
          </a:p>
        </p:txBody>
      </p:sp>
      <p:graphicFrame>
        <p:nvGraphicFramePr>
          <p:cNvPr id="4" name="Table 3"/>
          <p:cNvGraphicFramePr>
            <a:graphicFrameLocks noGrp="1"/>
          </p:cNvGraphicFramePr>
          <p:nvPr/>
        </p:nvGraphicFramePr>
        <p:xfrm>
          <a:off x="533400" y="1219200"/>
          <a:ext cx="8229601" cy="5334001"/>
        </p:xfrm>
        <a:graphic>
          <a:graphicData uri="http://schemas.openxmlformats.org/drawingml/2006/table">
            <a:tbl>
              <a:tblPr firstRow="1" bandRow="1">
                <a:tableStyleId>{5C22544A-7EE6-4342-B048-85BDC9FD1C3A}</a:tableStyleId>
              </a:tblPr>
              <a:tblGrid>
                <a:gridCol w="1838528"/>
                <a:gridCol w="1926077"/>
                <a:gridCol w="4464996"/>
              </a:tblGrid>
              <a:tr h="700088">
                <a:tc>
                  <a:txBody>
                    <a:bodyPr/>
                    <a:lstStyle/>
                    <a:p>
                      <a:pPr fontAlgn="t"/>
                      <a:r>
                        <a:rPr lang="en-US" sz="1600" b="1" dirty="0">
                          <a:solidFill>
                            <a:schemeClr val="tx1"/>
                          </a:solidFill>
                          <a:latin typeface="Book Antiqua" pitchFamily="18" charset="0"/>
                        </a:rPr>
                        <a:t>Definition</a:t>
                      </a:r>
                      <a:endParaRPr lang="en-US" sz="16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600" b="1" dirty="0">
                          <a:solidFill>
                            <a:schemeClr val="tx1"/>
                          </a:solidFill>
                          <a:latin typeface="Book Antiqua" pitchFamily="18" charset="0"/>
                        </a:rPr>
                        <a:t>Designation</a:t>
                      </a:r>
                      <a:r>
                        <a:rPr lang="en-US" sz="1600" dirty="0">
                          <a:solidFill>
                            <a:schemeClr val="tx1"/>
                          </a:solidFill>
                          <a:latin typeface="Book Antiqua" pitchFamily="18" charset="0"/>
                        </a:rPr>
                        <a:t> </a:t>
                      </a:r>
                      <a:r>
                        <a:rPr lang="en-US" sz="1600" b="1" dirty="0">
                          <a:solidFill>
                            <a:schemeClr val="tx1"/>
                          </a:solidFill>
                          <a:latin typeface="Book Antiqua" pitchFamily="18" charset="0"/>
                        </a:rPr>
                        <a:t>in MS SQL</a:t>
                      </a:r>
                      <a:endParaRPr lang="en-US" sz="16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600" b="1" dirty="0">
                          <a:solidFill>
                            <a:schemeClr val="tx1"/>
                          </a:solidFill>
                          <a:latin typeface="Book Antiqua" pitchFamily="18" charset="0"/>
                        </a:rPr>
                        <a:t>Description</a:t>
                      </a:r>
                      <a:endParaRPr lang="en-US" sz="16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633913">
                <a:tc>
                  <a:txBody>
                    <a:bodyPr/>
                    <a:lstStyle/>
                    <a:p>
                      <a:r>
                        <a:rPr lang="en-US" sz="1600" b="0" i="0" kern="1200" dirty="0" smtClean="0">
                          <a:solidFill>
                            <a:schemeClr val="tx1"/>
                          </a:solidFill>
                          <a:latin typeface="Book Antiqua" pitchFamily="18" charset="0"/>
                          <a:ea typeface="+mn-ea"/>
                          <a:cs typeface="+mn-cs"/>
                        </a:rPr>
                        <a:t>Variable-length string</a:t>
                      </a:r>
                      <a:endParaRPr lang="en-US" sz="1600" dirty="0">
                        <a:solidFill>
                          <a:schemeClr val="tx1"/>
                        </a:solidFill>
                        <a:latin typeface="Book Antiqua" pitchFamily="18" charset="0"/>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600" b="0" i="0" kern="1200" dirty="0" err="1" smtClean="0">
                          <a:solidFill>
                            <a:schemeClr val="tx1"/>
                          </a:solidFill>
                          <a:latin typeface="Book Antiqua" pitchFamily="18" charset="0"/>
                          <a:ea typeface="+mn-ea"/>
                          <a:cs typeface="+mn-cs"/>
                        </a:rPr>
                        <a:t>varchar</a:t>
                      </a:r>
                      <a:r>
                        <a:rPr lang="en-US" sz="1600" b="0" i="0" kern="1200" dirty="0" smtClean="0">
                          <a:solidFill>
                            <a:schemeClr val="tx1"/>
                          </a:solidFill>
                          <a:latin typeface="Book Antiqua" pitchFamily="18" charset="0"/>
                          <a:ea typeface="+mn-ea"/>
                          <a:cs typeface="+mn-cs"/>
                        </a:rPr>
                        <a:t>(N)</a:t>
                      </a:r>
                      <a:r>
                        <a:rPr lang="en-US" sz="1600" dirty="0" smtClean="0">
                          <a:solidFill>
                            <a:schemeClr val="tx1"/>
                          </a:solidFill>
                          <a:latin typeface="Book Antiqua" pitchFamily="18" charset="0"/>
                        </a:rPr>
                        <a:t/>
                      </a:r>
                      <a:br>
                        <a:rPr lang="en-US" sz="1600" dirty="0" smtClean="0">
                          <a:solidFill>
                            <a:schemeClr val="tx1"/>
                          </a:solidFill>
                          <a:latin typeface="Book Antiqua" pitchFamily="18" charset="0"/>
                        </a:rPr>
                      </a:br>
                      <a:r>
                        <a:rPr lang="en-US" sz="1600" b="0" i="0" kern="1200" dirty="0" smtClean="0">
                          <a:solidFill>
                            <a:schemeClr val="tx1"/>
                          </a:solidFill>
                          <a:latin typeface="Book Antiqua" pitchFamily="18" charset="0"/>
                          <a:ea typeface="+mn-ea"/>
                          <a:cs typeface="+mn-cs"/>
                        </a:rPr>
                        <a:t>and</a:t>
                      </a:r>
                      <a:r>
                        <a:rPr lang="en-US" sz="1600" dirty="0" smtClean="0">
                          <a:solidFill>
                            <a:schemeClr val="tx1"/>
                          </a:solidFill>
                          <a:latin typeface="Book Antiqua" pitchFamily="18" charset="0"/>
                        </a:rPr>
                        <a:t/>
                      </a:r>
                      <a:br>
                        <a:rPr lang="en-US" sz="1600" dirty="0" smtClean="0">
                          <a:solidFill>
                            <a:schemeClr val="tx1"/>
                          </a:solidFill>
                          <a:latin typeface="Book Antiqua" pitchFamily="18" charset="0"/>
                        </a:rPr>
                      </a:br>
                      <a:r>
                        <a:rPr lang="en-US" sz="1600" b="0" i="0" kern="1200" dirty="0" err="1" smtClean="0">
                          <a:solidFill>
                            <a:schemeClr val="tx1"/>
                          </a:solidFill>
                          <a:latin typeface="Book Antiqua" pitchFamily="18" charset="0"/>
                          <a:ea typeface="+mn-ea"/>
                          <a:cs typeface="+mn-cs"/>
                        </a:rPr>
                        <a:t>nvarchar</a:t>
                      </a:r>
                      <a:r>
                        <a:rPr lang="en-US" sz="1600" b="0" i="0" kern="1200" dirty="0" smtClean="0">
                          <a:solidFill>
                            <a:schemeClr val="tx1"/>
                          </a:solidFill>
                          <a:latin typeface="Book Antiqua" pitchFamily="18" charset="0"/>
                          <a:ea typeface="+mn-ea"/>
                          <a:cs typeface="+mn-cs"/>
                        </a:rPr>
                        <a:t>(N)</a:t>
                      </a:r>
                      <a:endParaRPr lang="en-US" sz="1600" dirty="0">
                        <a:solidFill>
                          <a:schemeClr val="tx1"/>
                        </a:solidFill>
                        <a:latin typeface="Book Antiqua" pitchFamily="18" charset="0"/>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600" b="0" i="0" kern="1200" dirty="0" smtClean="0">
                          <a:solidFill>
                            <a:schemeClr val="tx1"/>
                          </a:solidFill>
                          <a:latin typeface="Book Antiqua" pitchFamily="18" charset="0"/>
                          <a:ea typeface="+mn-ea"/>
                          <a:cs typeface="+mn-cs"/>
                        </a:rPr>
                        <a:t>Using the N number, we can specify the maximum possible string length for a particular column. For example, if we want to say that the value of the Full Name column can contain 30 symbols (at the most), then it is necessary to specify the type of </a:t>
                      </a:r>
                      <a:r>
                        <a:rPr lang="en-US" sz="1600" b="0" i="0" kern="1200" dirty="0" err="1" smtClean="0">
                          <a:solidFill>
                            <a:schemeClr val="tx1"/>
                          </a:solidFill>
                          <a:latin typeface="Book Antiqua" pitchFamily="18" charset="0"/>
                          <a:ea typeface="+mn-ea"/>
                          <a:cs typeface="+mn-cs"/>
                        </a:rPr>
                        <a:t>nvarchar</a:t>
                      </a:r>
                      <a:r>
                        <a:rPr lang="en-US" sz="1600" b="0" i="0" kern="1200" dirty="0" smtClean="0">
                          <a:solidFill>
                            <a:schemeClr val="tx1"/>
                          </a:solidFill>
                          <a:latin typeface="Book Antiqua" pitchFamily="18" charset="0"/>
                          <a:ea typeface="+mn-ea"/>
                          <a:cs typeface="+mn-cs"/>
                        </a:rPr>
                        <a:t>(30).</a:t>
                      </a:r>
                    </a:p>
                    <a:p>
                      <a:r>
                        <a:rPr lang="en-US" sz="1600" b="0" i="0" kern="1200" dirty="0" smtClean="0">
                          <a:solidFill>
                            <a:schemeClr val="tx1"/>
                          </a:solidFill>
                          <a:latin typeface="Book Antiqua" pitchFamily="18" charset="0"/>
                          <a:ea typeface="+mn-ea"/>
                          <a:cs typeface="+mn-cs"/>
                        </a:rPr>
                        <a:t>The difference between </a:t>
                      </a:r>
                      <a:r>
                        <a:rPr lang="en-US" sz="1600" b="0" i="0" kern="1200" dirty="0" err="1" smtClean="0">
                          <a:solidFill>
                            <a:schemeClr val="tx1"/>
                          </a:solidFill>
                          <a:latin typeface="Book Antiqua" pitchFamily="18" charset="0"/>
                          <a:ea typeface="+mn-ea"/>
                          <a:cs typeface="+mn-cs"/>
                        </a:rPr>
                        <a:t>varchar</a:t>
                      </a:r>
                      <a:r>
                        <a:rPr lang="en-US" sz="1600" b="0" i="0" kern="1200" dirty="0" smtClean="0">
                          <a:solidFill>
                            <a:schemeClr val="tx1"/>
                          </a:solidFill>
                          <a:latin typeface="Book Antiqua" pitchFamily="18" charset="0"/>
                          <a:ea typeface="+mn-ea"/>
                          <a:cs typeface="+mn-cs"/>
                        </a:rPr>
                        <a:t> from </a:t>
                      </a:r>
                      <a:r>
                        <a:rPr lang="en-US" sz="1600" b="0" i="0" kern="1200" dirty="0" err="1" smtClean="0">
                          <a:solidFill>
                            <a:schemeClr val="tx1"/>
                          </a:solidFill>
                          <a:latin typeface="Book Antiqua" pitchFamily="18" charset="0"/>
                          <a:ea typeface="+mn-ea"/>
                          <a:cs typeface="+mn-cs"/>
                        </a:rPr>
                        <a:t>nvarchar</a:t>
                      </a:r>
                      <a:r>
                        <a:rPr lang="en-US" sz="1600" b="0" i="0" kern="1200" dirty="0" smtClean="0">
                          <a:solidFill>
                            <a:schemeClr val="tx1"/>
                          </a:solidFill>
                          <a:latin typeface="Book Antiqua" pitchFamily="18" charset="0"/>
                          <a:ea typeface="+mn-ea"/>
                          <a:cs typeface="+mn-cs"/>
                        </a:rPr>
                        <a:t> is that </a:t>
                      </a:r>
                      <a:r>
                        <a:rPr lang="en-US" sz="1600" b="0" i="0" kern="1200" dirty="0" err="1" smtClean="0">
                          <a:solidFill>
                            <a:schemeClr val="tx1"/>
                          </a:solidFill>
                          <a:latin typeface="Book Antiqua" pitchFamily="18" charset="0"/>
                          <a:ea typeface="+mn-ea"/>
                          <a:cs typeface="+mn-cs"/>
                        </a:rPr>
                        <a:t>varchar</a:t>
                      </a:r>
                      <a:r>
                        <a:rPr lang="en-US" sz="1600" b="0" i="0" kern="1200" dirty="0" smtClean="0">
                          <a:solidFill>
                            <a:schemeClr val="tx1"/>
                          </a:solidFill>
                          <a:latin typeface="Book Antiqua" pitchFamily="18" charset="0"/>
                          <a:ea typeface="+mn-ea"/>
                          <a:cs typeface="+mn-cs"/>
                        </a:rPr>
                        <a:t> allows storing strings in the ASCII format, while </a:t>
                      </a:r>
                      <a:r>
                        <a:rPr lang="en-US" sz="1600" b="0" i="0" kern="1200" dirty="0" err="1" smtClean="0">
                          <a:solidFill>
                            <a:schemeClr val="tx1"/>
                          </a:solidFill>
                          <a:latin typeface="Book Antiqua" pitchFamily="18" charset="0"/>
                          <a:ea typeface="+mn-ea"/>
                          <a:cs typeface="+mn-cs"/>
                        </a:rPr>
                        <a:t>nvarchar</a:t>
                      </a:r>
                      <a:r>
                        <a:rPr lang="en-US" sz="1600" b="0" i="0" kern="1200" dirty="0" smtClean="0">
                          <a:solidFill>
                            <a:schemeClr val="tx1"/>
                          </a:solidFill>
                          <a:latin typeface="Book Antiqua" pitchFamily="18" charset="0"/>
                          <a:ea typeface="+mn-ea"/>
                          <a:cs typeface="+mn-cs"/>
                        </a:rPr>
                        <a:t> stores strings in the Unicode format, where each symbol takes 2 bytes.</a:t>
                      </a:r>
                      <a:br>
                        <a:rPr lang="en-US" sz="1600" b="0" i="0" kern="1200" dirty="0" smtClean="0">
                          <a:solidFill>
                            <a:schemeClr val="tx1"/>
                          </a:solidFill>
                          <a:latin typeface="Book Antiqua" pitchFamily="18" charset="0"/>
                          <a:ea typeface="+mn-ea"/>
                          <a:cs typeface="+mn-cs"/>
                        </a:rPr>
                      </a:br>
                      <a:r>
                        <a:rPr lang="en-US" sz="1600" b="0" i="0" kern="1200" dirty="0" smtClean="0">
                          <a:solidFill>
                            <a:schemeClr val="tx1"/>
                          </a:solidFill>
                          <a:latin typeface="Book Antiqua" pitchFamily="18" charset="0"/>
                          <a:ea typeface="+mn-ea"/>
                          <a:cs typeface="+mn-cs"/>
                        </a:rPr>
                        <a:t>I recommend using the </a:t>
                      </a:r>
                      <a:r>
                        <a:rPr lang="en-US" sz="1600" b="0" i="0" kern="1200" dirty="0" err="1" smtClean="0">
                          <a:solidFill>
                            <a:schemeClr val="tx1"/>
                          </a:solidFill>
                          <a:latin typeface="Book Antiqua" pitchFamily="18" charset="0"/>
                          <a:ea typeface="+mn-ea"/>
                          <a:cs typeface="+mn-cs"/>
                        </a:rPr>
                        <a:t>varchar</a:t>
                      </a:r>
                      <a:r>
                        <a:rPr lang="en-US" sz="1600" b="0" i="0" kern="1200" dirty="0" smtClean="0">
                          <a:solidFill>
                            <a:schemeClr val="tx1"/>
                          </a:solidFill>
                          <a:latin typeface="Book Antiqua" pitchFamily="18" charset="0"/>
                          <a:ea typeface="+mn-ea"/>
                          <a:cs typeface="+mn-cs"/>
                        </a:rPr>
                        <a:t> type only if you are sure that you will not need to store the Unicode symbols in the given field. For example, you can use </a:t>
                      </a:r>
                      <a:r>
                        <a:rPr lang="en-US" sz="1600" b="0" i="0" kern="1200" dirty="0" err="1" smtClean="0">
                          <a:solidFill>
                            <a:schemeClr val="tx1"/>
                          </a:solidFill>
                          <a:latin typeface="Book Antiqua" pitchFamily="18" charset="0"/>
                          <a:ea typeface="+mn-ea"/>
                          <a:cs typeface="+mn-cs"/>
                        </a:rPr>
                        <a:t>varchar</a:t>
                      </a:r>
                      <a:r>
                        <a:rPr lang="en-US" sz="1600" b="0" i="0" kern="1200" dirty="0" smtClean="0">
                          <a:solidFill>
                            <a:schemeClr val="tx1"/>
                          </a:solidFill>
                          <a:latin typeface="Book Antiqua" pitchFamily="18" charset="0"/>
                          <a:ea typeface="+mn-ea"/>
                          <a:cs typeface="+mn-cs"/>
                        </a:rPr>
                        <a:t> to store email contacts.</a:t>
                      </a:r>
                    </a:p>
                    <a:p>
                      <a:endParaRPr lang="en-US" sz="1600" dirty="0">
                        <a:solidFill>
                          <a:schemeClr val="tx1"/>
                        </a:solidFill>
                        <a:latin typeface="Book Antiqua" pitchFamily="18" charset="0"/>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6857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066800"/>
            <a:ext cx="8534400" cy="5562600"/>
          </a:xfrm>
        </p:spPr>
        <p:txBody>
          <a:bodyPr>
            <a:normAutofit/>
          </a:bodyPr>
          <a:lstStyle/>
          <a:p>
            <a:pPr>
              <a:lnSpc>
                <a:spcPct val="150000"/>
              </a:lnSpc>
            </a:pPr>
            <a:endParaRPr lang="en-US" sz="1600" b="1" dirty="0" smtClean="0">
              <a:solidFill>
                <a:schemeClr val="tx1"/>
              </a:solidFill>
              <a:latin typeface="Book Antiqua" pitchFamily="18" charset="0"/>
            </a:endParaRPr>
          </a:p>
        </p:txBody>
      </p:sp>
      <p:graphicFrame>
        <p:nvGraphicFramePr>
          <p:cNvPr id="4" name="Table 3"/>
          <p:cNvGraphicFramePr>
            <a:graphicFrameLocks noGrp="1"/>
          </p:cNvGraphicFramePr>
          <p:nvPr/>
        </p:nvGraphicFramePr>
        <p:xfrm>
          <a:off x="533400" y="1219201"/>
          <a:ext cx="8229601" cy="5608320"/>
        </p:xfrm>
        <a:graphic>
          <a:graphicData uri="http://schemas.openxmlformats.org/drawingml/2006/table">
            <a:tbl>
              <a:tblPr firstRow="1" bandRow="1">
                <a:tableStyleId>{5C22544A-7EE6-4342-B048-85BDC9FD1C3A}</a:tableStyleId>
              </a:tblPr>
              <a:tblGrid>
                <a:gridCol w="1838528"/>
                <a:gridCol w="1926077"/>
                <a:gridCol w="4464996"/>
              </a:tblGrid>
              <a:tr h="190024">
                <a:tc>
                  <a:txBody>
                    <a:bodyPr/>
                    <a:lstStyle/>
                    <a:p>
                      <a:pPr fontAlgn="t"/>
                      <a:r>
                        <a:rPr lang="en-US" sz="1600" b="1" dirty="0">
                          <a:solidFill>
                            <a:schemeClr val="tx1"/>
                          </a:solidFill>
                          <a:latin typeface="Book Antiqua" pitchFamily="18" charset="0"/>
                        </a:rPr>
                        <a:t>Definition</a:t>
                      </a:r>
                      <a:endParaRPr lang="en-US" sz="16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600" b="1" dirty="0">
                          <a:solidFill>
                            <a:schemeClr val="tx1"/>
                          </a:solidFill>
                          <a:latin typeface="Book Antiqua" pitchFamily="18" charset="0"/>
                        </a:rPr>
                        <a:t>Designation</a:t>
                      </a:r>
                      <a:r>
                        <a:rPr lang="en-US" sz="1600" dirty="0">
                          <a:solidFill>
                            <a:schemeClr val="tx1"/>
                          </a:solidFill>
                          <a:latin typeface="Book Antiqua" pitchFamily="18" charset="0"/>
                        </a:rPr>
                        <a:t> </a:t>
                      </a:r>
                      <a:r>
                        <a:rPr lang="en-US" sz="1600" b="1" dirty="0">
                          <a:solidFill>
                            <a:schemeClr val="tx1"/>
                          </a:solidFill>
                          <a:latin typeface="Book Antiqua" pitchFamily="18" charset="0"/>
                        </a:rPr>
                        <a:t>in MS SQL</a:t>
                      </a:r>
                      <a:endParaRPr lang="en-US" sz="16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600" b="1" dirty="0">
                          <a:solidFill>
                            <a:schemeClr val="tx1"/>
                          </a:solidFill>
                          <a:latin typeface="Book Antiqua" pitchFamily="18" charset="0"/>
                        </a:rPr>
                        <a:t>Description</a:t>
                      </a:r>
                      <a:endParaRPr lang="en-US" sz="16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1257776">
                <a:tc>
                  <a:txBody>
                    <a:bodyPr/>
                    <a:lstStyle/>
                    <a:p>
                      <a:pPr fontAlgn="t"/>
                      <a:r>
                        <a:rPr lang="en-US" dirty="0">
                          <a:latin typeface="Book Antiqua" pitchFamily="18" charset="0"/>
                        </a:rPr>
                        <a:t>Fixed-length string</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dirty="0">
                          <a:latin typeface="Book Antiqua" pitchFamily="18" charset="0"/>
                        </a:rPr>
                        <a:t>char(N)</a:t>
                      </a:r>
                      <a:br>
                        <a:rPr lang="en-US" dirty="0">
                          <a:latin typeface="Book Antiqua" pitchFamily="18" charset="0"/>
                        </a:rPr>
                      </a:br>
                      <a:r>
                        <a:rPr lang="en-US" dirty="0">
                          <a:latin typeface="Book Antiqua" pitchFamily="18" charset="0"/>
                        </a:rPr>
                        <a:t>and</a:t>
                      </a:r>
                      <a:br>
                        <a:rPr lang="en-US" dirty="0">
                          <a:latin typeface="Book Antiqua" pitchFamily="18" charset="0"/>
                        </a:rPr>
                      </a:br>
                      <a:r>
                        <a:rPr lang="en-US" dirty="0" err="1">
                          <a:latin typeface="Book Antiqua" pitchFamily="18" charset="0"/>
                        </a:rPr>
                        <a:t>nchar</a:t>
                      </a:r>
                      <a:r>
                        <a:rPr lang="en-US" dirty="0">
                          <a:latin typeface="Book Antiqua" pitchFamily="18" charset="0"/>
                        </a:rPr>
                        <a:t>(N)</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dirty="0">
                          <a:latin typeface="Book Antiqua" pitchFamily="18" charset="0"/>
                        </a:rPr>
                        <a:t>This type differs from the variable-length string in the following: if the string length is less than N symbols, then spaces are always added to the N length on the right. Thus, in a database, it takes exactly N symbols, where one symbol takes 1 byte for char and 2 bytes for </a:t>
                      </a:r>
                      <a:r>
                        <a:rPr lang="en-US" dirty="0" err="1">
                          <a:latin typeface="Book Antiqua" pitchFamily="18" charset="0"/>
                        </a:rPr>
                        <a:t>nchar</a:t>
                      </a:r>
                      <a:r>
                        <a:rPr lang="en-US" dirty="0">
                          <a:latin typeface="Book Antiqua" pitchFamily="18" charset="0"/>
                        </a:rPr>
                        <a:t>. In my practice, this type is not used much. Still, if anyone uses it, then usually this type has the char(1) format, </a:t>
                      </a:r>
                      <a:r>
                        <a:rPr lang="en-US" dirty="0" err="1">
                          <a:latin typeface="Book Antiqua" pitchFamily="18" charset="0"/>
                        </a:rPr>
                        <a:t>i.e</a:t>
                      </a:r>
                      <a:r>
                        <a:rPr lang="en-US" dirty="0">
                          <a:latin typeface="Book Antiqua" pitchFamily="18" charset="0"/>
                        </a:rPr>
                        <a:t> when a field is defined by 1 symbol.</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1257776">
                <a:tc>
                  <a:txBody>
                    <a:bodyPr/>
                    <a:lstStyle/>
                    <a:p>
                      <a:pPr fontAlgn="t"/>
                      <a:r>
                        <a:rPr lang="en-US">
                          <a:latin typeface="Book Antiqua" pitchFamily="18" charset="0"/>
                        </a:rPr>
                        <a:t>Integer</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a:latin typeface="Book Antiqua" pitchFamily="18" charset="0"/>
                        </a:rPr>
                        <a:t>int</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dirty="0">
                          <a:latin typeface="Book Antiqua" pitchFamily="18" charset="0"/>
                        </a:rPr>
                        <a:t>This type allows us to use only integer (both positive and negative) in a column. Note: a number range for this type is as follows: from 2 147 483 648 to 2 147 483 647. Usually, it is the main type used to </a:t>
                      </a:r>
                      <a:r>
                        <a:rPr lang="en-US" dirty="0" err="1">
                          <a:latin typeface="Book Antiqua" pitchFamily="18" charset="0"/>
                        </a:rPr>
                        <a:t>вуашту</a:t>
                      </a:r>
                      <a:r>
                        <a:rPr lang="en-US" dirty="0">
                          <a:latin typeface="Book Antiqua" pitchFamily="18" charset="0"/>
                        </a:rPr>
                        <a:t> identifiers.</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6857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066800"/>
            <a:ext cx="8534400" cy="5562600"/>
          </a:xfrm>
        </p:spPr>
        <p:txBody>
          <a:bodyPr>
            <a:normAutofit/>
          </a:bodyPr>
          <a:lstStyle/>
          <a:p>
            <a:pPr>
              <a:lnSpc>
                <a:spcPct val="150000"/>
              </a:lnSpc>
            </a:pPr>
            <a:endParaRPr lang="en-US" sz="1600" b="1" dirty="0" smtClean="0">
              <a:solidFill>
                <a:schemeClr val="tx1"/>
              </a:solidFill>
              <a:latin typeface="Book Antiqua" pitchFamily="18" charset="0"/>
            </a:endParaRPr>
          </a:p>
        </p:txBody>
      </p:sp>
      <p:graphicFrame>
        <p:nvGraphicFramePr>
          <p:cNvPr id="4" name="Table 3"/>
          <p:cNvGraphicFramePr>
            <a:graphicFrameLocks noGrp="1"/>
          </p:cNvGraphicFramePr>
          <p:nvPr/>
        </p:nvGraphicFramePr>
        <p:xfrm>
          <a:off x="533400" y="1219201"/>
          <a:ext cx="8229601" cy="5390378"/>
        </p:xfrm>
        <a:graphic>
          <a:graphicData uri="http://schemas.openxmlformats.org/drawingml/2006/table">
            <a:tbl>
              <a:tblPr firstRow="1" bandRow="1">
                <a:tableStyleId>{5C22544A-7EE6-4342-B048-85BDC9FD1C3A}</a:tableStyleId>
              </a:tblPr>
              <a:tblGrid>
                <a:gridCol w="1838528"/>
                <a:gridCol w="1926077"/>
                <a:gridCol w="4464996"/>
              </a:tblGrid>
              <a:tr h="610259">
                <a:tc>
                  <a:txBody>
                    <a:bodyPr/>
                    <a:lstStyle/>
                    <a:p>
                      <a:pPr fontAlgn="t"/>
                      <a:r>
                        <a:rPr lang="en-US" sz="1600" b="1" dirty="0">
                          <a:solidFill>
                            <a:schemeClr val="tx1"/>
                          </a:solidFill>
                          <a:latin typeface="Book Antiqua" pitchFamily="18" charset="0"/>
                        </a:rPr>
                        <a:t>Definition</a:t>
                      </a:r>
                      <a:endParaRPr lang="en-US" sz="16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600" b="1" dirty="0">
                          <a:solidFill>
                            <a:schemeClr val="tx1"/>
                          </a:solidFill>
                          <a:latin typeface="Book Antiqua" pitchFamily="18" charset="0"/>
                        </a:rPr>
                        <a:t>Designation</a:t>
                      </a:r>
                      <a:r>
                        <a:rPr lang="en-US" sz="1600" dirty="0">
                          <a:solidFill>
                            <a:schemeClr val="tx1"/>
                          </a:solidFill>
                          <a:latin typeface="Book Antiqua" pitchFamily="18" charset="0"/>
                        </a:rPr>
                        <a:t> </a:t>
                      </a:r>
                      <a:r>
                        <a:rPr lang="en-US" sz="1600" b="1" dirty="0">
                          <a:solidFill>
                            <a:schemeClr val="tx1"/>
                          </a:solidFill>
                          <a:latin typeface="Book Antiqua" pitchFamily="18" charset="0"/>
                        </a:rPr>
                        <a:t>in MS SQL</a:t>
                      </a:r>
                      <a:endParaRPr lang="en-US" sz="16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600" b="1" dirty="0">
                          <a:solidFill>
                            <a:schemeClr val="tx1"/>
                          </a:solidFill>
                          <a:latin typeface="Book Antiqua" pitchFamily="18" charset="0"/>
                        </a:rPr>
                        <a:t>Description</a:t>
                      </a:r>
                      <a:endParaRPr lang="en-US" sz="16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565934">
                <a:tc>
                  <a:txBody>
                    <a:bodyPr/>
                    <a:lstStyle/>
                    <a:p>
                      <a:pPr fontAlgn="t"/>
                      <a:r>
                        <a:rPr lang="en-US" sz="1400" dirty="0">
                          <a:solidFill>
                            <a:schemeClr val="tx1"/>
                          </a:solidFill>
                          <a:latin typeface="Book Antiqua" pitchFamily="18" charset="0"/>
                        </a:rPr>
                        <a:t>Floating-point number</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dirty="0">
                          <a:solidFill>
                            <a:schemeClr val="tx1"/>
                          </a:solidFill>
                          <a:latin typeface="Book Antiqua" pitchFamily="18" charset="0"/>
                        </a:rPr>
                        <a:t>float</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a:solidFill>
                            <a:schemeClr val="tx1"/>
                          </a:solidFill>
                          <a:latin typeface="Book Antiqua" pitchFamily="18" charset="0"/>
                        </a:rPr>
                        <a:t>Numbers with a decimal point.</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1162398">
                <a:tc>
                  <a:txBody>
                    <a:bodyPr/>
                    <a:lstStyle/>
                    <a:p>
                      <a:pPr fontAlgn="t"/>
                      <a:r>
                        <a:rPr lang="en-US" sz="1400" dirty="0">
                          <a:solidFill>
                            <a:schemeClr val="tx1"/>
                          </a:solidFill>
                          <a:latin typeface="Book Antiqua" pitchFamily="18" charset="0"/>
                        </a:rPr>
                        <a:t>Date</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dirty="0">
                          <a:solidFill>
                            <a:schemeClr val="tx1"/>
                          </a:solidFill>
                          <a:latin typeface="Book Antiqua" pitchFamily="18" charset="0"/>
                        </a:rPr>
                        <a:t>date</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dirty="0">
                          <a:solidFill>
                            <a:schemeClr val="tx1"/>
                          </a:solidFill>
                          <a:latin typeface="Book Antiqua" pitchFamily="18" charset="0"/>
                        </a:rPr>
                        <a:t>It is used to store only a date (date, month, and year) in a column. For example, 02/15/2014. This type can be used for the following columns: receipt date, </a:t>
                      </a:r>
                      <a:r>
                        <a:rPr lang="en-US" sz="1400" dirty="0" err="1">
                          <a:solidFill>
                            <a:schemeClr val="tx1"/>
                          </a:solidFill>
                          <a:latin typeface="Book Antiqua" pitchFamily="18" charset="0"/>
                        </a:rPr>
                        <a:t>birthdate</a:t>
                      </a:r>
                      <a:r>
                        <a:rPr lang="en-US" sz="1400" dirty="0">
                          <a:solidFill>
                            <a:schemeClr val="tx1"/>
                          </a:solidFill>
                          <a:latin typeface="Book Antiqua" pitchFamily="18" charset="0"/>
                        </a:rPr>
                        <a:t>, etc., when you need to specify only a date or when time is not important to us and we can drop it.</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973069">
                <a:tc>
                  <a:txBody>
                    <a:bodyPr/>
                    <a:lstStyle/>
                    <a:p>
                      <a:pPr fontAlgn="t"/>
                      <a:r>
                        <a:rPr lang="en-US" sz="1400">
                          <a:solidFill>
                            <a:schemeClr val="tx1"/>
                          </a:solidFill>
                          <a:latin typeface="Book Antiqua" pitchFamily="18" charset="0"/>
                        </a:rPr>
                        <a:t>Time</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a:solidFill>
                            <a:schemeClr val="tx1"/>
                          </a:solidFill>
                          <a:latin typeface="Book Antiqua" pitchFamily="18" charset="0"/>
                        </a:rPr>
                        <a:t>time</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dirty="0">
                          <a:solidFill>
                            <a:schemeClr val="tx1"/>
                          </a:solidFill>
                          <a:latin typeface="Book Antiqua" pitchFamily="18" charset="0"/>
                        </a:rPr>
                        <a:t>You can use this type if it is necessary to store time: hours, minutes, seconds, and milliseconds. For example, you have 17:38:31.3231603 or you need to add the flight departure time.</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973069">
                <a:tc>
                  <a:txBody>
                    <a:bodyPr/>
                    <a:lstStyle/>
                    <a:p>
                      <a:pPr fontAlgn="t"/>
                      <a:r>
                        <a:rPr lang="en-US" sz="1400" dirty="0">
                          <a:solidFill>
                            <a:schemeClr val="tx1"/>
                          </a:solidFill>
                          <a:latin typeface="Book Antiqua" pitchFamily="18" charset="0"/>
                        </a:rPr>
                        <a:t>Date and time</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dirty="0" err="1">
                          <a:solidFill>
                            <a:schemeClr val="tx1"/>
                          </a:solidFill>
                          <a:latin typeface="Book Antiqua" pitchFamily="18" charset="0"/>
                        </a:rPr>
                        <a:t>datetime</a:t>
                      </a:r>
                      <a:endParaRPr lang="en-US" sz="1400" dirty="0">
                        <a:solidFill>
                          <a:schemeClr val="tx1"/>
                        </a:solidFill>
                        <a:latin typeface="Book Antiqua" pitchFamily="18" charset="0"/>
                      </a:endParaRP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dirty="0">
                          <a:solidFill>
                            <a:schemeClr val="tx1"/>
                          </a:solidFill>
                          <a:latin typeface="Book Antiqua" pitchFamily="18" charset="0"/>
                        </a:rPr>
                        <a:t>This type allows users to store both date and time. For example, you have the event on 02/15/2014 17:38:31.323.</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973069">
                <a:tc>
                  <a:txBody>
                    <a:bodyPr/>
                    <a:lstStyle/>
                    <a:p>
                      <a:pPr fontAlgn="t"/>
                      <a:r>
                        <a:rPr lang="en-US" sz="1400">
                          <a:solidFill>
                            <a:schemeClr val="tx1"/>
                          </a:solidFill>
                          <a:latin typeface="Book Antiqua" pitchFamily="18" charset="0"/>
                        </a:rPr>
                        <a:t>Indicator</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a:solidFill>
                            <a:schemeClr val="tx1"/>
                          </a:solidFill>
                          <a:latin typeface="Book Antiqua" pitchFamily="18" charset="0"/>
                        </a:rPr>
                        <a:t>bit</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fontAlgn="t"/>
                      <a:r>
                        <a:rPr lang="en-US" sz="1400" dirty="0">
                          <a:solidFill>
                            <a:schemeClr val="tx1"/>
                          </a:solidFill>
                          <a:latin typeface="Book Antiqua" pitchFamily="18" charset="0"/>
                        </a:rPr>
                        <a:t>You can use this type to store values such as ‘Yes’/’No’, where ‘Yes’ is 1, and ‘No’ is 0.</a:t>
                      </a:r>
                    </a:p>
                  </a:txBody>
                  <a:tcPr marL="76200" marR="76200" marT="76200" marB="762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6562"/>
            <a:ext cx="8229600" cy="46038"/>
          </a:xfrm>
        </p:spPr>
        <p:txBody>
          <a:bodyPr>
            <a:normAutofit fontScale="90000"/>
          </a:bodyPr>
          <a:lstStyle/>
          <a:p>
            <a:r>
              <a:rPr lang="en-GB" sz="2200" dirty="0" smtClean="0">
                <a:latin typeface="Book Antiqua" pitchFamily="18" charset="0"/>
              </a:rPr>
              <a:t>Working with NULLs</a:t>
            </a:r>
            <a:r>
              <a:rPr lang="en-GB" dirty="0" smtClean="0"/>
              <a:t/>
            </a:r>
            <a:br>
              <a:rPr lang="en-GB" dirty="0" smtClean="0"/>
            </a:br>
            <a:endParaRPr lang="en-GB" sz="4000" dirty="0">
              <a:solidFill>
                <a:schemeClr val="bg1">
                  <a:lumMod val="50000"/>
                </a:schemeClr>
              </a:solidFill>
            </a:endParaRPr>
          </a:p>
        </p:txBody>
      </p:sp>
      <p:sp>
        <p:nvSpPr>
          <p:cNvPr id="3" name="Content Placeholder 2"/>
          <p:cNvSpPr>
            <a:spLocks noGrp="1"/>
          </p:cNvSpPr>
          <p:nvPr>
            <p:ph sz="quarter" idx="10"/>
          </p:nvPr>
        </p:nvSpPr>
        <p:spPr>
          <a:xfrm>
            <a:off x="284560" y="1752600"/>
            <a:ext cx="8643938" cy="4953000"/>
          </a:xfrm>
        </p:spPr>
        <p:txBody>
          <a:bodyPr/>
          <a:lstStyle/>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r>
              <a:rPr lang="en-GB" sz="1400" dirty="0" smtClean="0">
                <a:solidFill>
                  <a:schemeClr val="tx1"/>
                </a:solidFill>
                <a:latin typeface="Book Antiqua" pitchFamily="18" charset="0"/>
              </a:rPr>
              <a:t>NULL </a:t>
            </a:r>
            <a:r>
              <a:rPr lang="en-GB" sz="1400" dirty="0" smtClean="0">
                <a:solidFill>
                  <a:schemeClr val="tx1"/>
                </a:solidFill>
                <a:latin typeface="Book Antiqua" pitchFamily="18" charset="0"/>
              </a:rPr>
              <a:t>represents a missing or unknown value</a:t>
            </a:r>
          </a:p>
          <a:p>
            <a:pPr>
              <a:lnSpc>
                <a:spcPct val="150000"/>
              </a:lnSpc>
              <a:buFont typeface="Wingdings" pitchFamily="2" charset="2"/>
              <a:buChar char="§"/>
            </a:pPr>
            <a:r>
              <a:rPr lang="en-GB" sz="1400" dirty="0" smtClean="0">
                <a:solidFill>
                  <a:schemeClr val="tx1"/>
                </a:solidFill>
                <a:latin typeface="Book Antiqua" pitchFamily="18" charset="0"/>
              </a:rPr>
              <a:t>ANSI behaviour for NULL values:</a:t>
            </a:r>
          </a:p>
          <a:p>
            <a:pPr lvl="1">
              <a:lnSpc>
                <a:spcPct val="150000"/>
              </a:lnSpc>
              <a:buFont typeface="Wingdings" pitchFamily="2" charset="2"/>
              <a:buChar char="ü"/>
            </a:pPr>
            <a:r>
              <a:rPr lang="en-GB" sz="1400" dirty="0">
                <a:latin typeface="Book Antiqua" pitchFamily="18" charset="0"/>
              </a:rPr>
              <a:t>The result of any expression containing a NULL value is </a:t>
            </a:r>
            <a:r>
              <a:rPr lang="en-GB" sz="1400" dirty="0" smtClean="0">
                <a:latin typeface="Book Antiqua" pitchFamily="18" charset="0"/>
              </a:rPr>
              <a:t>NULL</a:t>
            </a:r>
          </a:p>
          <a:p>
            <a:pPr marL="1199860" lvl="2" indent="-342900">
              <a:lnSpc>
                <a:spcPct val="150000"/>
              </a:lnSpc>
            </a:pPr>
            <a:r>
              <a:rPr lang="en-GB" sz="1400" dirty="0">
                <a:latin typeface="Book Antiqua" pitchFamily="18" charset="0"/>
              </a:rPr>
              <a:t>2</a:t>
            </a:r>
            <a:r>
              <a:rPr lang="en-GB" sz="1400" dirty="0" smtClean="0">
                <a:latin typeface="Book Antiqua" pitchFamily="18" charset="0"/>
              </a:rPr>
              <a:t> + NULL = NULL</a:t>
            </a:r>
          </a:p>
          <a:p>
            <a:pPr marL="1199860" lvl="2" indent="-342900">
              <a:lnSpc>
                <a:spcPct val="150000"/>
              </a:lnSpc>
            </a:pPr>
            <a:r>
              <a:rPr lang="en-GB" sz="1400" dirty="0" smtClean="0">
                <a:latin typeface="Book Antiqua" pitchFamily="18" charset="0"/>
              </a:rPr>
              <a:t>‘</a:t>
            </a:r>
            <a:r>
              <a:rPr lang="en-GB" sz="1400" dirty="0" err="1" smtClean="0">
                <a:latin typeface="Book Antiqua" pitchFamily="18" charset="0"/>
              </a:rPr>
              <a:t>MyString</a:t>
            </a:r>
            <a:r>
              <a:rPr lang="en-GB" sz="1400" dirty="0" smtClean="0">
                <a:latin typeface="Book Antiqua" pitchFamily="18" charset="0"/>
              </a:rPr>
              <a:t>: ‘ + NULL = NULL</a:t>
            </a:r>
            <a:endParaRPr lang="en-GB" sz="1400" dirty="0">
              <a:latin typeface="Book Antiqua" pitchFamily="18" charset="0"/>
            </a:endParaRPr>
          </a:p>
          <a:p>
            <a:pPr lvl="1">
              <a:lnSpc>
                <a:spcPct val="150000"/>
              </a:lnSpc>
              <a:buFont typeface="Wingdings" pitchFamily="2" charset="2"/>
              <a:buChar char="ü"/>
            </a:pPr>
            <a:r>
              <a:rPr lang="en-GB" sz="1400" dirty="0" smtClean="0">
                <a:latin typeface="Book Antiqua" pitchFamily="18" charset="0"/>
              </a:rPr>
              <a:t>Equality comparisons always return false for NULL values</a:t>
            </a:r>
          </a:p>
          <a:p>
            <a:pPr lvl="2">
              <a:lnSpc>
                <a:spcPct val="150000"/>
              </a:lnSpc>
            </a:pPr>
            <a:r>
              <a:rPr lang="en-GB" sz="1400" dirty="0" smtClean="0">
                <a:latin typeface="Book Antiqua" pitchFamily="18" charset="0"/>
              </a:rPr>
              <a:t>NULL = NULL returns </a:t>
            </a:r>
            <a:r>
              <a:rPr lang="en-GB" sz="1400" i="1" dirty="0" smtClean="0">
                <a:latin typeface="Book Antiqua" pitchFamily="18" charset="0"/>
              </a:rPr>
              <a:t>false</a:t>
            </a:r>
            <a:endParaRPr lang="en-GB" sz="1400" dirty="0" smtClean="0">
              <a:latin typeface="Book Antiqua" pitchFamily="18" charset="0"/>
            </a:endParaRPr>
          </a:p>
          <a:p>
            <a:pPr lvl="2">
              <a:lnSpc>
                <a:spcPct val="150000"/>
              </a:lnSpc>
            </a:pPr>
            <a:r>
              <a:rPr lang="en-GB" sz="1400" dirty="0" smtClean="0">
                <a:latin typeface="Book Antiqua" pitchFamily="18" charset="0"/>
              </a:rPr>
              <a:t>NULL </a:t>
            </a:r>
            <a:r>
              <a:rPr lang="en-GB" sz="1400" b="1" dirty="0" smtClean="0">
                <a:latin typeface="Book Antiqua" pitchFamily="18" charset="0"/>
              </a:rPr>
              <a:t>IS NULL </a:t>
            </a:r>
            <a:r>
              <a:rPr lang="en-GB" sz="1400" dirty="0" smtClean="0">
                <a:latin typeface="Book Antiqua" pitchFamily="18" charset="0"/>
              </a:rPr>
              <a:t>returns </a:t>
            </a:r>
            <a:r>
              <a:rPr lang="en-GB" sz="1400" i="1" dirty="0" smtClean="0">
                <a:latin typeface="Book Antiqua" pitchFamily="18" charset="0"/>
              </a:rPr>
              <a:t>true</a:t>
            </a:r>
          </a:p>
          <a:p>
            <a:pPr marL="0" lvl="2">
              <a:lnSpc>
                <a:spcPct val="150000"/>
              </a:lnSpc>
            </a:pPr>
            <a:r>
              <a:rPr lang="en-GB" sz="1400" b="1" dirty="0" smtClean="0">
                <a:latin typeface="Book Antiqua" pitchFamily="18" charset="0"/>
              </a:rPr>
              <a:t>NULL </a:t>
            </a:r>
            <a:r>
              <a:rPr lang="en-GB" sz="1400" b="1" dirty="0" smtClean="0">
                <a:latin typeface="Book Antiqua" pitchFamily="18" charset="0"/>
              </a:rPr>
              <a:t>Functions</a:t>
            </a:r>
            <a:endParaRPr lang="en-GB" sz="1400" b="1" dirty="0" smtClean="0">
              <a:latin typeface="Book Antiqua" pitchFamily="18" charset="0"/>
            </a:endParaRPr>
          </a:p>
          <a:p>
            <a:pPr marL="0" lvl="2">
              <a:lnSpc>
                <a:spcPct val="150000"/>
              </a:lnSpc>
            </a:pPr>
            <a:r>
              <a:rPr lang="en-GB" sz="1400" dirty="0" smtClean="0">
                <a:latin typeface="Book Antiqua" pitchFamily="18" charset="0"/>
              </a:rPr>
              <a:t>ISNULL(column/variable</a:t>
            </a:r>
            <a:r>
              <a:rPr lang="en-GB" sz="1400" dirty="0" smtClean="0">
                <a:latin typeface="Book Antiqua" pitchFamily="18" charset="0"/>
              </a:rPr>
              <a:t>, value)</a:t>
            </a:r>
          </a:p>
          <a:p>
            <a:pPr lvl="2">
              <a:lnSpc>
                <a:spcPct val="150000"/>
              </a:lnSpc>
            </a:pPr>
            <a:r>
              <a:rPr lang="en-GB" sz="1400" dirty="0" smtClean="0">
                <a:latin typeface="Book Antiqua" pitchFamily="18" charset="0"/>
              </a:rPr>
              <a:t>Returns value if the column or variable is </a:t>
            </a:r>
            <a:r>
              <a:rPr lang="en-GB" sz="1400" dirty="0" smtClean="0">
                <a:latin typeface="Book Antiqua" pitchFamily="18" charset="0"/>
              </a:rPr>
              <a:t>NULL</a:t>
            </a:r>
          </a:p>
          <a:p>
            <a:pPr marL="0" lvl="2">
              <a:lnSpc>
                <a:spcPct val="150000"/>
              </a:lnSpc>
            </a:pPr>
            <a:r>
              <a:rPr lang="en-GB" sz="1400" dirty="0" smtClean="0">
                <a:latin typeface="Book Antiqua" pitchFamily="18" charset="0"/>
              </a:rPr>
              <a:t>NULLIF(column/variable, value)</a:t>
            </a:r>
          </a:p>
          <a:p>
            <a:pPr lvl="2">
              <a:lnSpc>
                <a:spcPct val="150000"/>
              </a:lnSpc>
            </a:pPr>
            <a:r>
              <a:rPr lang="en-GB" sz="1400" dirty="0" smtClean="0">
                <a:latin typeface="Book Antiqua" pitchFamily="18" charset="0"/>
              </a:rPr>
              <a:t>Returns </a:t>
            </a:r>
            <a:r>
              <a:rPr lang="en-GB" sz="1400" dirty="0" smtClean="0">
                <a:latin typeface="Book Antiqua" pitchFamily="18" charset="0"/>
              </a:rPr>
              <a:t>NULL if the column or variable is value</a:t>
            </a:r>
          </a:p>
          <a:p>
            <a:pPr marL="0" lvl="2">
              <a:lnSpc>
                <a:spcPct val="150000"/>
              </a:lnSpc>
            </a:pPr>
            <a:r>
              <a:rPr lang="en-GB" sz="1400" dirty="0" smtClean="0">
                <a:latin typeface="Book Antiqua" pitchFamily="18" charset="0"/>
              </a:rPr>
              <a:t>COALESCE (column/variable1, column/variable2,…)</a:t>
            </a:r>
          </a:p>
          <a:p>
            <a:pPr lvl="2">
              <a:lnSpc>
                <a:spcPct val="150000"/>
              </a:lnSpc>
            </a:pPr>
            <a:r>
              <a:rPr lang="en-GB" sz="1400" dirty="0" smtClean="0">
                <a:latin typeface="Book Antiqua" pitchFamily="18" charset="0"/>
              </a:rPr>
              <a:t>Returns the value of the first non-NULL column or variable in the list</a:t>
            </a: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p:txBody>
      </p:sp>
      <p:sp>
        <p:nvSpPr>
          <p:cNvPr id="5" name="Title 1"/>
          <p:cNvSpPr txBox="1">
            <a:spLocks/>
          </p:cNvSpPr>
          <p:nvPr/>
        </p:nvSpPr>
        <p:spPr>
          <a:xfrm>
            <a:off x="762000" y="304801"/>
            <a:ext cx="7772400" cy="685799"/>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t>Week 10</a:t>
            </a:r>
            <a:r>
              <a:rPr kumimoji="0" lang="en-US" sz="2000" b="0" i="0" u="none" strike="noStrike" kern="1200" cap="none" spc="0" normalizeH="0" baseline="30000" noProof="0" smtClean="0">
                <a:ln>
                  <a:noFill/>
                </a:ln>
                <a:solidFill>
                  <a:schemeClr val="tx1"/>
                </a:solidFill>
                <a:effectLst/>
                <a:uLnTx/>
                <a:uFillTx/>
                <a:latin typeface="Book Antiqua" pitchFamily="18" charset="0"/>
                <a:ea typeface="+mj-ea"/>
                <a:cs typeface="+mj-cs"/>
              </a:rPr>
              <a:t>th</a:t>
            </a:r>
            <a: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t> </a:t>
            </a:r>
            <a:b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br>
            <a: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t>Database System</a:t>
            </a:r>
            <a:endParaRPr kumimoji="0" lang="en-US" sz="2000" b="0" i="0" u="none" strike="noStrike" kern="1200" cap="none" spc="0" normalizeH="0" baseline="0" noProof="0" dirty="0">
              <a:ln>
                <a:noFill/>
              </a:ln>
              <a:solidFill>
                <a:schemeClr val="tx1"/>
              </a:solidFill>
              <a:effectLst/>
              <a:uLnTx/>
              <a:uFillTx/>
              <a:latin typeface="Book Antiqua" pitchFamily="18" charset="0"/>
              <a:ea typeface="+mj-ea"/>
              <a:cs typeface="+mj-cs"/>
            </a:endParaRPr>
          </a:p>
        </p:txBody>
      </p:sp>
    </p:spTree>
    <p:extLst>
      <p:ext uri="{BB962C8B-B14F-4D97-AF65-F5344CB8AC3E}">
        <p14:creationId xmlns="" xmlns:p14="http://schemas.microsoft.com/office/powerpoint/2010/main" val="5472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7" end="1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8" end="1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9" end="1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6562"/>
            <a:ext cx="8229600" cy="46038"/>
          </a:xfrm>
        </p:spPr>
        <p:txBody>
          <a:bodyPr>
            <a:normAutofit fontScale="90000"/>
          </a:bodyPr>
          <a:lstStyle/>
          <a:p>
            <a:r>
              <a:rPr lang="en-GB" sz="2200" dirty="0" smtClean="0">
                <a:latin typeface="Book Antiqua" pitchFamily="18" charset="0"/>
              </a:rPr>
              <a:t>Working with NULLs</a:t>
            </a:r>
            <a:r>
              <a:rPr lang="en-GB" dirty="0" smtClean="0"/>
              <a:t/>
            </a:r>
            <a:br>
              <a:rPr lang="en-GB" dirty="0" smtClean="0"/>
            </a:br>
            <a:endParaRPr lang="en-GB" sz="4000" dirty="0">
              <a:solidFill>
                <a:schemeClr val="bg1">
                  <a:lumMod val="50000"/>
                </a:schemeClr>
              </a:solidFill>
            </a:endParaRPr>
          </a:p>
        </p:txBody>
      </p:sp>
      <p:sp>
        <p:nvSpPr>
          <p:cNvPr id="3" name="Content Placeholder 2"/>
          <p:cNvSpPr>
            <a:spLocks noGrp="1"/>
          </p:cNvSpPr>
          <p:nvPr>
            <p:ph sz="quarter" idx="10"/>
          </p:nvPr>
        </p:nvSpPr>
        <p:spPr>
          <a:xfrm>
            <a:off x="284560" y="1752600"/>
            <a:ext cx="8643938" cy="4953000"/>
          </a:xfrm>
        </p:spPr>
        <p:txBody>
          <a:bodyPr/>
          <a:lstStyle/>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endParaRPr lang="en-GB" sz="1400" dirty="0" smtClean="0">
              <a:solidFill>
                <a:schemeClr val="tx1"/>
              </a:solidFill>
              <a:latin typeface="Book Antiqua" pitchFamily="18" charset="0"/>
            </a:endParaRPr>
          </a:p>
          <a:p>
            <a:pPr>
              <a:lnSpc>
                <a:spcPct val="150000"/>
              </a:lnSpc>
              <a:buFont typeface="Wingdings" pitchFamily="2" charset="2"/>
              <a:buChar char="§"/>
            </a:pPr>
            <a:r>
              <a:rPr lang="en-GB" sz="1400" dirty="0" smtClean="0">
                <a:solidFill>
                  <a:schemeClr val="tx1"/>
                </a:solidFill>
                <a:latin typeface="Book Antiqua" pitchFamily="18" charset="0"/>
              </a:rPr>
              <a:t>NULL </a:t>
            </a:r>
            <a:r>
              <a:rPr lang="en-GB" sz="1400" dirty="0" smtClean="0">
                <a:solidFill>
                  <a:schemeClr val="tx1"/>
                </a:solidFill>
                <a:latin typeface="Book Antiqua" pitchFamily="18" charset="0"/>
              </a:rPr>
              <a:t>represents a missing or unknown value</a:t>
            </a:r>
          </a:p>
          <a:p>
            <a:pPr>
              <a:lnSpc>
                <a:spcPct val="150000"/>
              </a:lnSpc>
              <a:buFont typeface="Wingdings" pitchFamily="2" charset="2"/>
              <a:buChar char="§"/>
            </a:pPr>
            <a:r>
              <a:rPr lang="en-GB" sz="1400" dirty="0" smtClean="0">
                <a:solidFill>
                  <a:schemeClr val="tx1"/>
                </a:solidFill>
                <a:latin typeface="Book Antiqua" pitchFamily="18" charset="0"/>
              </a:rPr>
              <a:t>ANSI behaviour for NULL values:</a:t>
            </a:r>
          </a:p>
          <a:p>
            <a:pPr lvl="1">
              <a:lnSpc>
                <a:spcPct val="150000"/>
              </a:lnSpc>
              <a:buFont typeface="Wingdings" pitchFamily="2" charset="2"/>
              <a:buChar char="ü"/>
            </a:pPr>
            <a:r>
              <a:rPr lang="en-GB" sz="1400" dirty="0">
                <a:latin typeface="Book Antiqua" pitchFamily="18" charset="0"/>
              </a:rPr>
              <a:t>The result of any expression containing a NULL value is </a:t>
            </a:r>
            <a:r>
              <a:rPr lang="en-GB" sz="1400" dirty="0" smtClean="0">
                <a:latin typeface="Book Antiqua" pitchFamily="18" charset="0"/>
              </a:rPr>
              <a:t>NULL</a:t>
            </a:r>
          </a:p>
          <a:p>
            <a:pPr marL="1199860" lvl="2" indent="-342900">
              <a:lnSpc>
                <a:spcPct val="150000"/>
              </a:lnSpc>
            </a:pPr>
            <a:r>
              <a:rPr lang="en-GB" sz="1400" dirty="0">
                <a:latin typeface="Book Antiqua" pitchFamily="18" charset="0"/>
              </a:rPr>
              <a:t>2</a:t>
            </a:r>
            <a:r>
              <a:rPr lang="en-GB" sz="1400" dirty="0" smtClean="0">
                <a:latin typeface="Book Antiqua" pitchFamily="18" charset="0"/>
              </a:rPr>
              <a:t> + NULL = NULL</a:t>
            </a:r>
          </a:p>
          <a:p>
            <a:pPr marL="1199860" lvl="2" indent="-342900">
              <a:lnSpc>
                <a:spcPct val="150000"/>
              </a:lnSpc>
            </a:pPr>
            <a:r>
              <a:rPr lang="en-GB" sz="1400" dirty="0" smtClean="0">
                <a:latin typeface="Book Antiqua" pitchFamily="18" charset="0"/>
              </a:rPr>
              <a:t>‘</a:t>
            </a:r>
            <a:r>
              <a:rPr lang="en-GB" sz="1400" dirty="0" err="1" smtClean="0">
                <a:latin typeface="Book Antiqua" pitchFamily="18" charset="0"/>
              </a:rPr>
              <a:t>MyString</a:t>
            </a:r>
            <a:r>
              <a:rPr lang="en-GB" sz="1400" dirty="0" smtClean="0">
                <a:latin typeface="Book Antiqua" pitchFamily="18" charset="0"/>
              </a:rPr>
              <a:t>: ‘ + NULL = NULL</a:t>
            </a:r>
            <a:endParaRPr lang="en-GB" sz="1400" dirty="0">
              <a:latin typeface="Book Antiqua" pitchFamily="18" charset="0"/>
            </a:endParaRPr>
          </a:p>
          <a:p>
            <a:pPr lvl="1">
              <a:lnSpc>
                <a:spcPct val="150000"/>
              </a:lnSpc>
              <a:buFont typeface="Wingdings" pitchFamily="2" charset="2"/>
              <a:buChar char="ü"/>
            </a:pPr>
            <a:r>
              <a:rPr lang="en-GB" sz="1400" dirty="0" smtClean="0">
                <a:latin typeface="Book Antiqua" pitchFamily="18" charset="0"/>
              </a:rPr>
              <a:t>Equality comparisons always return false for NULL values</a:t>
            </a:r>
          </a:p>
          <a:p>
            <a:pPr lvl="2">
              <a:lnSpc>
                <a:spcPct val="150000"/>
              </a:lnSpc>
            </a:pPr>
            <a:r>
              <a:rPr lang="en-GB" sz="1400" dirty="0" smtClean="0">
                <a:latin typeface="Book Antiqua" pitchFamily="18" charset="0"/>
              </a:rPr>
              <a:t>NULL = NULL returns </a:t>
            </a:r>
            <a:r>
              <a:rPr lang="en-GB" sz="1400" i="1" dirty="0" smtClean="0">
                <a:latin typeface="Book Antiqua" pitchFamily="18" charset="0"/>
              </a:rPr>
              <a:t>false</a:t>
            </a:r>
            <a:endParaRPr lang="en-GB" sz="1400" dirty="0" smtClean="0">
              <a:latin typeface="Book Antiqua" pitchFamily="18" charset="0"/>
            </a:endParaRPr>
          </a:p>
          <a:p>
            <a:pPr lvl="2">
              <a:lnSpc>
                <a:spcPct val="150000"/>
              </a:lnSpc>
            </a:pPr>
            <a:r>
              <a:rPr lang="en-GB" sz="1400" dirty="0" smtClean="0">
                <a:latin typeface="Book Antiqua" pitchFamily="18" charset="0"/>
              </a:rPr>
              <a:t>NULL </a:t>
            </a:r>
            <a:r>
              <a:rPr lang="en-GB" sz="1400" b="1" dirty="0" smtClean="0">
                <a:latin typeface="Book Antiqua" pitchFamily="18" charset="0"/>
              </a:rPr>
              <a:t>IS NULL </a:t>
            </a:r>
            <a:r>
              <a:rPr lang="en-GB" sz="1400" dirty="0" smtClean="0">
                <a:latin typeface="Book Antiqua" pitchFamily="18" charset="0"/>
              </a:rPr>
              <a:t>returns </a:t>
            </a:r>
            <a:r>
              <a:rPr lang="en-GB" sz="1400" i="1" dirty="0" smtClean="0">
                <a:latin typeface="Book Antiqua" pitchFamily="18" charset="0"/>
              </a:rPr>
              <a:t>true</a:t>
            </a:r>
          </a:p>
          <a:p>
            <a:pPr marL="0" lvl="2">
              <a:lnSpc>
                <a:spcPct val="150000"/>
              </a:lnSpc>
            </a:pPr>
            <a:r>
              <a:rPr lang="en-GB" sz="1400" b="1" dirty="0" smtClean="0">
                <a:latin typeface="Book Antiqua" pitchFamily="18" charset="0"/>
              </a:rPr>
              <a:t>NULL </a:t>
            </a:r>
            <a:r>
              <a:rPr lang="en-GB" sz="1400" b="1" dirty="0" smtClean="0">
                <a:latin typeface="Book Antiqua" pitchFamily="18" charset="0"/>
              </a:rPr>
              <a:t>Functions</a:t>
            </a:r>
            <a:endParaRPr lang="en-GB" sz="1400" b="1" dirty="0" smtClean="0">
              <a:latin typeface="Book Antiqua" pitchFamily="18" charset="0"/>
            </a:endParaRPr>
          </a:p>
          <a:p>
            <a:pPr marL="0" lvl="2">
              <a:lnSpc>
                <a:spcPct val="150000"/>
              </a:lnSpc>
            </a:pPr>
            <a:r>
              <a:rPr lang="en-GB" sz="1400" dirty="0" smtClean="0">
                <a:latin typeface="Book Antiqua" pitchFamily="18" charset="0"/>
              </a:rPr>
              <a:t>ISNULL(column/variable</a:t>
            </a:r>
            <a:r>
              <a:rPr lang="en-GB" sz="1400" dirty="0" smtClean="0">
                <a:latin typeface="Book Antiqua" pitchFamily="18" charset="0"/>
              </a:rPr>
              <a:t>, value)</a:t>
            </a:r>
          </a:p>
          <a:p>
            <a:pPr lvl="2">
              <a:lnSpc>
                <a:spcPct val="150000"/>
              </a:lnSpc>
            </a:pPr>
            <a:r>
              <a:rPr lang="en-GB" sz="1400" dirty="0" smtClean="0">
                <a:latin typeface="Book Antiqua" pitchFamily="18" charset="0"/>
              </a:rPr>
              <a:t>Returns value if the column or variable is </a:t>
            </a:r>
            <a:r>
              <a:rPr lang="en-GB" sz="1400" dirty="0" smtClean="0">
                <a:latin typeface="Book Antiqua" pitchFamily="18" charset="0"/>
              </a:rPr>
              <a:t>NULL</a:t>
            </a:r>
          </a:p>
          <a:p>
            <a:pPr marL="0" lvl="2">
              <a:lnSpc>
                <a:spcPct val="150000"/>
              </a:lnSpc>
            </a:pPr>
            <a:r>
              <a:rPr lang="en-GB" sz="1400" dirty="0" smtClean="0">
                <a:latin typeface="Book Antiqua" pitchFamily="18" charset="0"/>
              </a:rPr>
              <a:t>NULLIF(column/variable, value)</a:t>
            </a:r>
          </a:p>
          <a:p>
            <a:pPr lvl="2">
              <a:lnSpc>
                <a:spcPct val="150000"/>
              </a:lnSpc>
            </a:pPr>
            <a:r>
              <a:rPr lang="en-GB" sz="1400" dirty="0" smtClean="0">
                <a:latin typeface="Book Antiqua" pitchFamily="18" charset="0"/>
              </a:rPr>
              <a:t>Returns </a:t>
            </a:r>
            <a:r>
              <a:rPr lang="en-GB" sz="1400" dirty="0" smtClean="0">
                <a:latin typeface="Book Antiqua" pitchFamily="18" charset="0"/>
              </a:rPr>
              <a:t>NULL if the column or variable is value</a:t>
            </a:r>
          </a:p>
          <a:p>
            <a:pPr marL="0" lvl="2">
              <a:lnSpc>
                <a:spcPct val="150000"/>
              </a:lnSpc>
            </a:pPr>
            <a:r>
              <a:rPr lang="en-GB" sz="1400" dirty="0" smtClean="0">
                <a:latin typeface="Book Antiqua" pitchFamily="18" charset="0"/>
              </a:rPr>
              <a:t>COALESCE (column/variable1, column/variable2,…)</a:t>
            </a:r>
          </a:p>
          <a:p>
            <a:pPr lvl="2">
              <a:lnSpc>
                <a:spcPct val="150000"/>
              </a:lnSpc>
            </a:pPr>
            <a:r>
              <a:rPr lang="en-GB" sz="1400" dirty="0" smtClean="0">
                <a:latin typeface="Book Antiqua" pitchFamily="18" charset="0"/>
              </a:rPr>
              <a:t>Returns the value of the first non-NULL column or variable in the list</a:t>
            </a: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a:p>
            <a:pPr lvl="2">
              <a:lnSpc>
                <a:spcPct val="150000"/>
              </a:lnSpc>
            </a:pPr>
            <a:endParaRPr lang="en-GB" sz="1400" i="1" dirty="0" smtClean="0">
              <a:latin typeface="Book Antiqua" pitchFamily="18" charset="0"/>
            </a:endParaRPr>
          </a:p>
        </p:txBody>
      </p:sp>
      <p:sp>
        <p:nvSpPr>
          <p:cNvPr id="5" name="Title 1"/>
          <p:cNvSpPr txBox="1">
            <a:spLocks/>
          </p:cNvSpPr>
          <p:nvPr/>
        </p:nvSpPr>
        <p:spPr>
          <a:xfrm>
            <a:off x="762000" y="304801"/>
            <a:ext cx="7772400" cy="685799"/>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t>Week 10</a:t>
            </a:r>
            <a:r>
              <a:rPr kumimoji="0" lang="en-US" sz="2000" b="0" i="0" u="none" strike="noStrike" kern="1200" cap="none" spc="0" normalizeH="0" baseline="30000" noProof="0" smtClean="0">
                <a:ln>
                  <a:noFill/>
                </a:ln>
                <a:solidFill>
                  <a:schemeClr val="tx1"/>
                </a:solidFill>
                <a:effectLst/>
                <a:uLnTx/>
                <a:uFillTx/>
                <a:latin typeface="Book Antiqua" pitchFamily="18" charset="0"/>
                <a:ea typeface="+mj-ea"/>
                <a:cs typeface="+mj-cs"/>
              </a:rPr>
              <a:t>th</a:t>
            </a:r>
            <a: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t> </a:t>
            </a:r>
            <a:b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br>
            <a: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t>Database System</a:t>
            </a:r>
            <a:endParaRPr kumimoji="0" lang="en-US" sz="2000" b="0" i="0" u="none" strike="noStrike" kern="1200" cap="none" spc="0" normalizeH="0" baseline="0" noProof="0" dirty="0">
              <a:ln>
                <a:noFill/>
              </a:ln>
              <a:solidFill>
                <a:schemeClr val="tx1"/>
              </a:solidFill>
              <a:effectLst/>
              <a:uLnTx/>
              <a:uFillTx/>
              <a:latin typeface="Book Antiqua" pitchFamily="18" charset="0"/>
              <a:ea typeface="+mj-ea"/>
              <a:cs typeface="+mj-cs"/>
            </a:endParaRPr>
          </a:p>
        </p:txBody>
      </p:sp>
    </p:spTree>
    <p:extLst>
      <p:ext uri="{BB962C8B-B14F-4D97-AF65-F5344CB8AC3E}">
        <p14:creationId xmlns="" xmlns:p14="http://schemas.microsoft.com/office/powerpoint/2010/main" val="5472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7" end="1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8" end="1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9" end="1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5333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228600" y="838200"/>
            <a:ext cx="8610600" cy="5715000"/>
          </a:xfrm>
        </p:spPr>
        <p:txBody>
          <a:bodyPr>
            <a:normAutofit/>
          </a:bodyPr>
          <a:lstStyle/>
          <a:p>
            <a:pPr>
              <a:lnSpc>
                <a:spcPct val="150000"/>
              </a:lnSpc>
            </a:pPr>
            <a:r>
              <a:rPr lang="en-US" sz="1600" dirty="0" smtClean="0">
                <a:solidFill>
                  <a:schemeClr val="tx1"/>
                </a:solidFill>
                <a:latin typeface="Book Antiqua" pitchFamily="18" charset="0"/>
              </a:rPr>
              <a:t>DDL </a:t>
            </a:r>
            <a:r>
              <a:rPr lang="en-US" sz="1600" dirty="0" smtClean="0">
                <a:solidFill>
                  <a:schemeClr val="tx1"/>
                </a:solidFill>
                <a:latin typeface="Book Antiqua" pitchFamily="18" charset="0"/>
              </a:rPr>
              <a:t>(Data Definition Language)</a:t>
            </a:r>
          </a:p>
          <a:p>
            <a:pPr algn="l">
              <a:lnSpc>
                <a:spcPct val="150000"/>
              </a:lnSpc>
              <a:buFont typeface="Wingdings" pitchFamily="2" charset="2"/>
              <a:buChar char="Ø"/>
            </a:pPr>
            <a:r>
              <a:rPr lang="en-US" sz="1400" dirty="0" smtClean="0">
                <a:solidFill>
                  <a:schemeClr val="tx1"/>
                </a:solidFill>
                <a:latin typeface="Book Antiqua" pitchFamily="18" charset="0"/>
              </a:rPr>
              <a:t>DDL commands we use for definition and creation objects in database (Table, Procedure, Views...). </a:t>
            </a:r>
            <a:endParaRPr lang="en-US" sz="1400" dirty="0" smtClean="0">
              <a:solidFill>
                <a:schemeClr val="tx1"/>
              </a:solidFill>
              <a:latin typeface="Book Antiqua" pitchFamily="18" charset="0"/>
            </a:endParaRPr>
          </a:p>
          <a:p>
            <a:pPr algn="l">
              <a:lnSpc>
                <a:spcPct val="150000"/>
              </a:lnSpc>
              <a:buFont typeface="Wingdings" pitchFamily="2" charset="2"/>
              <a:buChar char="Ø"/>
            </a:pPr>
            <a:r>
              <a:rPr lang="en-US" sz="1400" dirty="0" smtClean="0">
                <a:solidFill>
                  <a:schemeClr val="tx1"/>
                </a:solidFill>
                <a:latin typeface="Book Antiqua" pitchFamily="18" charset="0"/>
              </a:rPr>
              <a:t>These </a:t>
            </a:r>
            <a:r>
              <a:rPr lang="en-US" sz="1400" dirty="0" smtClean="0">
                <a:solidFill>
                  <a:schemeClr val="tx1"/>
                </a:solidFill>
                <a:latin typeface="Book Antiqua" pitchFamily="18" charset="0"/>
              </a:rPr>
              <a:t>commands are mainly used for design and definition the structure of our database.</a:t>
            </a:r>
          </a:p>
          <a:p>
            <a:pPr algn="l">
              <a:lnSpc>
                <a:spcPct val="150000"/>
              </a:lnSpc>
            </a:pPr>
            <a:r>
              <a:rPr lang="en-US" sz="1400" b="1" dirty="0" smtClean="0">
                <a:solidFill>
                  <a:srgbClr val="C00000"/>
                </a:solidFill>
                <a:latin typeface="Book Antiqua" pitchFamily="18" charset="0"/>
              </a:rPr>
              <a:t>DDL </a:t>
            </a:r>
            <a:r>
              <a:rPr lang="en-US" sz="1400" b="1" dirty="0" smtClean="0">
                <a:solidFill>
                  <a:srgbClr val="C00000"/>
                </a:solidFill>
                <a:latin typeface="Book Antiqua" pitchFamily="18" charset="0"/>
              </a:rPr>
              <a:t>commands are:</a:t>
            </a:r>
          </a:p>
          <a:p>
            <a:pPr marL="400050" indent="-400050" algn="l">
              <a:lnSpc>
                <a:spcPct val="150000"/>
              </a:lnSpc>
              <a:buFont typeface="+mj-lt"/>
              <a:buAutoNum type="romanUcPeriod"/>
            </a:pPr>
            <a:r>
              <a:rPr lang="en-US" sz="1400" b="1" dirty="0" smtClean="0">
                <a:solidFill>
                  <a:schemeClr val="tx1"/>
                </a:solidFill>
                <a:latin typeface="Book Antiqua" pitchFamily="18" charset="0"/>
              </a:rPr>
              <a:t>CREATE - </a:t>
            </a:r>
            <a:r>
              <a:rPr lang="en-US" sz="1400" dirty="0" smtClean="0">
                <a:solidFill>
                  <a:schemeClr val="tx1"/>
                </a:solidFill>
                <a:latin typeface="Book Antiqua" pitchFamily="18" charset="0"/>
              </a:rPr>
              <a:t>we can create a new table, database, procedure, view, trigger...</a:t>
            </a:r>
          </a:p>
          <a:p>
            <a:pPr marL="400050" indent="-400050" algn="l">
              <a:lnSpc>
                <a:spcPct val="150000"/>
              </a:lnSpc>
              <a:buFont typeface="+mj-lt"/>
              <a:buAutoNum type="romanUcPeriod"/>
            </a:pPr>
            <a:r>
              <a:rPr lang="en-US" sz="1400" b="1" dirty="0" smtClean="0">
                <a:solidFill>
                  <a:schemeClr val="tx1"/>
                </a:solidFill>
                <a:latin typeface="Book Antiqua" pitchFamily="18" charset="0"/>
              </a:rPr>
              <a:t>ALTER -</a:t>
            </a:r>
            <a:r>
              <a:rPr lang="en-US" sz="1400" dirty="0" smtClean="0">
                <a:solidFill>
                  <a:schemeClr val="tx1"/>
                </a:solidFill>
                <a:latin typeface="Book Antiqua" pitchFamily="18" charset="0"/>
              </a:rPr>
              <a:t> usually we use for editing database objects (table, procedure, view...) for example, add or delete column from table</a:t>
            </a:r>
          </a:p>
          <a:p>
            <a:pPr marL="400050" indent="-400050" algn="l">
              <a:lnSpc>
                <a:spcPct val="150000"/>
              </a:lnSpc>
              <a:buFont typeface="+mj-lt"/>
              <a:buAutoNum type="romanUcPeriod"/>
            </a:pPr>
            <a:r>
              <a:rPr lang="en-US" sz="1400" b="1" dirty="0" smtClean="0">
                <a:solidFill>
                  <a:schemeClr val="tx1"/>
                </a:solidFill>
                <a:latin typeface="Book Antiqua" pitchFamily="18" charset="0"/>
              </a:rPr>
              <a:t>DROP - </a:t>
            </a:r>
            <a:r>
              <a:rPr lang="en-US" sz="1400" dirty="0" smtClean="0">
                <a:solidFill>
                  <a:schemeClr val="tx1"/>
                </a:solidFill>
                <a:latin typeface="Book Antiqua" pitchFamily="18" charset="0"/>
              </a:rPr>
              <a:t>we use for deleting database </a:t>
            </a:r>
            <a:r>
              <a:rPr lang="en-US" sz="1400" dirty="0" smtClean="0">
                <a:solidFill>
                  <a:schemeClr val="tx1"/>
                </a:solidFill>
                <a:latin typeface="Book Antiqua" pitchFamily="18" charset="0"/>
              </a:rPr>
              <a:t>objects e.g. </a:t>
            </a:r>
            <a:r>
              <a:rPr lang="en-US" sz="1400" dirty="0" smtClean="0">
                <a:solidFill>
                  <a:schemeClr val="tx1"/>
                </a:solidFill>
                <a:latin typeface="Book Antiqua" pitchFamily="18" charset="0"/>
              </a:rPr>
              <a:t>table, database, procedure, view, trigger...</a:t>
            </a:r>
            <a:endParaRPr lang="en-US" sz="1400" dirty="0" smtClean="0">
              <a:solidFill>
                <a:schemeClr val="tx1"/>
              </a:solidFill>
              <a:latin typeface="Book Antiqua" pitchFamily="18" charset="0"/>
            </a:endParaRPr>
          </a:p>
          <a:p>
            <a:pPr marL="400050" indent="-400050" algn="l">
              <a:lnSpc>
                <a:spcPct val="150000"/>
              </a:lnSpc>
              <a:buFont typeface="+mj-lt"/>
              <a:buAutoNum type="romanUcPeriod"/>
            </a:pPr>
            <a:r>
              <a:rPr lang="en-US" sz="1400" b="1" dirty="0" smtClean="0">
                <a:solidFill>
                  <a:schemeClr val="tx1"/>
                </a:solidFill>
                <a:latin typeface="Book Antiqua" pitchFamily="18" charset="0"/>
              </a:rPr>
              <a:t>Rename</a:t>
            </a:r>
            <a:r>
              <a:rPr lang="en-US" sz="1400" dirty="0" smtClean="0">
                <a:solidFill>
                  <a:schemeClr val="tx1"/>
                </a:solidFill>
                <a:latin typeface="Book Antiqua" pitchFamily="18" charset="0"/>
              </a:rPr>
              <a:t>- </a:t>
            </a:r>
            <a:r>
              <a:rPr lang="en-US" sz="1400" dirty="0" smtClean="0">
                <a:solidFill>
                  <a:schemeClr val="tx1"/>
                </a:solidFill>
                <a:latin typeface="Book Antiqua" pitchFamily="18" charset="0"/>
              </a:rPr>
              <a:t>is used to rename an object existing in database.</a:t>
            </a:r>
          </a:p>
          <a:p>
            <a:pPr algn="l">
              <a:lnSpc>
                <a:spcPct val="150000"/>
              </a:lnSpc>
            </a:pPr>
            <a:r>
              <a:rPr lang="en-US" sz="1400" b="1" dirty="0" smtClean="0">
                <a:solidFill>
                  <a:srgbClr val="C00000"/>
                </a:solidFill>
                <a:latin typeface="Book Antiqua" pitchFamily="18" charset="0"/>
              </a:rPr>
              <a:t>Examples</a:t>
            </a:r>
            <a:r>
              <a:rPr lang="en-US" sz="1400" b="1" dirty="0" smtClean="0">
                <a:solidFill>
                  <a:srgbClr val="C00000"/>
                </a:solidFill>
                <a:latin typeface="Book Antiqua" pitchFamily="18" charset="0"/>
              </a:rPr>
              <a:t>:</a:t>
            </a:r>
          </a:p>
          <a:p>
            <a:pPr algn="l">
              <a:lnSpc>
                <a:spcPct val="150000"/>
              </a:lnSpc>
            </a:pPr>
            <a:r>
              <a:rPr lang="en-US" sz="1400" b="1" dirty="0" smtClean="0">
                <a:solidFill>
                  <a:schemeClr val="tx1"/>
                </a:solidFill>
                <a:latin typeface="Book Antiqua" pitchFamily="18" charset="0"/>
              </a:rPr>
              <a:t>How to create, Drop and use a database?</a:t>
            </a:r>
          </a:p>
          <a:p>
            <a:pPr algn="l">
              <a:buFont typeface="Wingdings" pitchFamily="2" charset="2"/>
              <a:buChar char="§"/>
            </a:pPr>
            <a:r>
              <a:rPr lang="en-US" sz="1400" dirty="0" smtClean="0">
                <a:solidFill>
                  <a:schemeClr val="tx1"/>
                </a:solidFill>
                <a:latin typeface="Book Antiqua" pitchFamily="18" charset="0"/>
              </a:rPr>
              <a:t>To create a simple database without any additional properties, run the following command:</a:t>
            </a:r>
          </a:p>
          <a:p>
            <a:pPr algn="l"/>
            <a:r>
              <a:rPr lang="en-US" sz="1400" dirty="0" smtClean="0">
                <a:solidFill>
                  <a:schemeClr val="tx1"/>
                </a:solidFill>
                <a:latin typeface="Book Antiqua" pitchFamily="18" charset="0"/>
              </a:rPr>
              <a:t>	</a:t>
            </a:r>
            <a:r>
              <a:rPr lang="en-US" sz="1400" dirty="0" smtClean="0">
                <a:solidFill>
                  <a:schemeClr val="tx2">
                    <a:lumMod val="60000"/>
                    <a:lumOff val="40000"/>
                  </a:schemeClr>
                </a:solidFill>
                <a:latin typeface="Book Antiqua" pitchFamily="18" charset="0"/>
              </a:rPr>
              <a:t>CREATE  DATABASE Test</a:t>
            </a:r>
          </a:p>
          <a:p>
            <a:pPr algn="l">
              <a:buFont typeface="Wingdings" pitchFamily="2" charset="2"/>
              <a:buChar char="§"/>
            </a:pPr>
            <a:r>
              <a:rPr lang="en-US" sz="1400" dirty="0" smtClean="0">
                <a:solidFill>
                  <a:schemeClr val="tx1"/>
                </a:solidFill>
                <a:latin typeface="Book Antiqua" pitchFamily="18" charset="0"/>
              </a:rPr>
              <a:t>To </a:t>
            </a:r>
            <a:r>
              <a:rPr lang="en-US" sz="1400" dirty="0" smtClean="0">
                <a:solidFill>
                  <a:schemeClr val="tx1"/>
                </a:solidFill>
                <a:latin typeface="Book Antiqua" pitchFamily="18" charset="0"/>
              </a:rPr>
              <a:t>delete a database, execute this command:</a:t>
            </a:r>
          </a:p>
          <a:p>
            <a:pPr algn="l"/>
            <a:r>
              <a:rPr lang="en-US" sz="1400" dirty="0" smtClean="0">
                <a:solidFill>
                  <a:schemeClr val="tx1"/>
                </a:solidFill>
                <a:latin typeface="Book Antiqua" pitchFamily="18" charset="0"/>
              </a:rPr>
              <a:t>	</a:t>
            </a:r>
            <a:r>
              <a:rPr lang="en-US" sz="1400" dirty="0" smtClean="0">
                <a:solidFill>
                  <a:schemeClr val="tx2">
                    <a:lumMod val="60000"/>
                    <a:lumOff val="40000"/>
                  </a:schemeClr>
                </a:solidFill>
                <a:latin typeface="Book Antiqua" pitchFamily="18" charset="0"/>
              </a:rPr>
              <a:t>DROP DATABASE Test</a:t>
            </a:r>
          </a:p>
          <a:p>
            <a:pPr algn="l">
              <a:buFont typeface="Wingdings" pitchFamily="2" charset="2"/>
              <a:buChar char="§"/>
            </a:pPr>
            <a:r>
              <a:rPr lang="en-US" sz="1400" dirty="0" smtClean="0">
                <a:solidFill>
                  <a:schemeClr val="tx1"/>
                </a:solidFill>
                <a:latin typeface="Book Antiqua" pitchFamily="18" charset="0"/>
              </a:rPr>
              <a:t>To </a:t>
            </a:r>
            <a:r>
              <a:rPr lang="en-US" sz="1400" dirty="0" smtClean="0">
                <a:solidFill>
                  <a:schemeClr val="tx1"/>
                </a:solidFill>
                <a:latin typeface="Book Antiqua" pitchFamily="18" charset="0"/>
              </a:rPr>
              <a:t>switch to our database, use the command:</a:t>
            </a:r>
          </a:p>
          <a:p>
            <a:pPr algn="l"/>
            <a:r>
              <a:rPr lang="en-US" sz="1400" dirty="0" smtClean="0">
                <a:solidFill>
                  <a:schemeClr val="tx1"/>
                </a:solidFill>
                <a:latin typeface="Book Antiqua" pitchFamily="18" charset="0"/>
              </a:rPr>
              <a:t>	</a:t>
            </a:r>
            <a:r>
              <a:rPr lang="en-US" sz="1400" dirty="0" smtClean="0">
                <a:solidFill>
                  <a:schemeClr val="tx2">
                    <a:lumMod val="60000"/>
                    <a:lumOff val="40000"/>
                  </a:schemeClr>
                </a:solidFill>
                <a:latin typeface="Book Antiqua" pitchFamily="18" charset="0"/>
              </a:rPr>
              <a:t>USE Test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5333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228600" y="838200"/>
            <a:ext cx="8610600" cy="5715000"/>
          </a:xfrm>
        </p:spPr>
        <p:txBody>
          <a:bodyPr>
            <a:normAutofit lnSpcReduction="10000"/>
          </a:bodyPr>
          <a:lstStyle/>
          <a:p>
            <a:pPr algn="l">
              <a:lnSpc>
                <a:spcPct val="150000"/>
              </a:lnSpc>
            </a:pPr>
            <a:r>
              <a:rPr lang="en-US" sz="1400" b="1" dirty="0" smtClean="0">
                <a:solidFill>
                  <a:srgbClr val="C00000"/>
                </a:solidFill>
                <a:latin typeface="Book Antiqua" pitchFamily="18" charset="0"/>
              </a:rPr>
              <a:t>DDL </a:t>
            </a:r>
            <a:r>
              <a:rPr lang="en-US" sz="1400" b="1" dirty="0" smtClean="0">
                <a:solidFill>
                  <a:srgbClr val="C00000"/>
                </a:solidFill>
                <a:latin typeface="Book Antiqua" pitchFamily="18" charset="0"/>
              </a:rPr>
              <a:t>commands </a:t>
            </a:r>
            <a:r>
              <a:rPr lang="en-US" sz="1400" b="1" dirty="0" smtClean="0">
                <a:solidFill>
                  <a:srgbClr val="C00000"/>
                </a:solidFill>
                <a:latin typeface="Book Antiqua" pitchFamily="18" charset="0"/>
              </a:rPr>
              <a:t>(cont ….)</a:t>
            </a:r>
            <a:endParaRPr lang="en-US" sz="1400" b="1" dirty="0" smtClean="0">
              <a:solidFill>
                <a:srgbClr val="C00000"/>
              </a:solidFill>
              <a:latin typeface="Book Antiqua" pitchFamily="18" charset="0"/>
            </a:endParaRPr>
          </a:p>
          <a:p>
            <a:pPr algn="l">
              <a:lnSpc>
                <a:spcPct val="150000"/>
              </a:lnSpc>
            </a:pPr>
            <a:r>
              <a:rPr lang="en-US" sz="1400" b="1" dirty="0" smtClean="0">
                <a:solidFill>
                  <a:schemeClr val="tx1"/>
                </a:solidFill>
                <a:latin typeface="Book Antiqua" pitchFamily="18" charset="0"/>
              </a:rPr>
              <a:t>How to create, Drop and alter a table in database?</a:t>
            </a:r>
          </a:p>
          <a:p>
            <a:pPr algn="l"/>
            <a:r>
              <a:rPr lang="en-US" sz="1400" dirty="0" smtClean="0">
                <a:solidFill>
                  <a:schemeClr val="tx1"/>
                </a:solidFill>
                <a:latin typeface="Book Antiqua" pitchFamily="18" charset="0"/>
              </a:rPr>
              <a:t>	</a:t>
            </a:r>
            <a:r>
              <a:rPr lang="en-US" sz="1400" dirty="0" smtClean="0">
                <a:solidFill>
                  <a:schemeClr val="tx2">
                    <a:lumMod val="60000"/>
                    <a:lumOff val="40000"/>
                  </a:schemeClr>
                </a:solidFill>
                <a:latin typeface="Book Antiqua" pitchFamily="18" charset="0"/>
              </a:rPr>
              <a:t>USE </a:t>
            </a:r>
            <a:r>
              <a:rPr lang="en-US" sz="1400" dirty="0" smtClean="0">
                <a:solidFill>
                  <a:schemeClr val="tx2">
                    <a:lumMod val="60000"/>
                    <a:lumOff val="40000"/>
                  </a:schemeClr>
                </a:solidFill>
                <a:latin typeface="Book Antiqua" pitchFamily="18" charset="0"/>
              </a:rPr>
              <a:t>Test</a:t>
            </a: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endParaRPr lang="en-US" sz="1400" dirty="0" smtClean="0">
              <a:solidFill>
                <a:schemeClr val="tx2">
                  <a:lumMod val="60000"/>
                  <a:lumOff val="40000"/>
                </a:schemeClr>
              </a:solidFill>
              <a:latin typeface="Book Antiqua" pitchFamily="18" charset="0"/>
            </a:endParaRPr>
          </a:p>
          <a:p>
            <a:pPr algn="l"/>
            <a:r>
              <a:rPr lang="en-US" sz="1400" dirty="0" smtClean="0">
                <a:solidFill>
                  <a:schemeClr val="tx2">
                    <a:lumMod val="60000"/>
                    <a:lumOff val="40000"/>
                  </a:schemeClr>
                </a:solidFill>
                <a:latin typeface="Book Antiqua" pitchFamily="18" charset="0"/>
              </a:rPr>
              <a:t>	</a:t>
            </a:r>
          </a:p>
          <a:p>
            <a:pPr algn="l"/>
            <a:r>
              <a:rPr lang="en-US" sz="1400" dirty="0" smtClean="0">
                <a:solidFill>
                  <a:schemeClr val="tx2">
                    <a:lumMod val="60000"/>
                    <a:lumOff val="40000"/>
                  </a:schemeClr>
                </a:solidFill>
                <a:latin typeface="Book Antiqua" pitchFamily="18" charset="0"/>
              </a:rPr>
              <a:t>	</a:t>
            </a:r>
            <a:r>
              <a:rPr lang="en-US" sz="1400" dirty="0" smtClean="0">
                <a:solidFill>
                  <a:schemeClr val="tx2">
                    <a:lumMod val="60000"/>
                    <a:lumOff val="40000"/>
                  </a:schemeClr>
                </a:solidFill>
                <a:latin typeface="Book Antiqua" pitchFamily="18" charset="0"/>
              </a:rPr>
              <a:t>CREATE </a:t>
            </a:r>
            <a:r>
              <a:rPr lang="en-US" sz="1400" dirty="0" smtClean="0">
                <a:solidFill>
                  <a:schemeClr val="tx2">
                    <a:lumMod val="60000"/>
                    <a:lumOff val="40000"/>
                  </a:schemeClr>
                </a:solidFill>
                <a:latin typeface="Book Antiqua" pitchFamily="18" charset="0"/>
              </a:rPr>
              <a:t>TABLE </a:t>
            </a:r>
            <a:r>
              <a:rPr lang="en-US" sz="1400" dirty="0" smtClean="0">
                <a:solidFill>
                  <a:schemeClr val="tx2">
                    <a:lumMod val="60000"/>
                    <a:lumOff val="40000"/>
                  </a:schemeClr>
                </a:solidFill>
                <a:latin typeface="Book Antiqua" pitchFamily="18" charset="0"/>
              </a:rPr>
              <a:t>Employees        ( </a:t>
            </a:r>
          </a:p>
          <a:p>
            <a:pPr algn="l"/>
            <a:r>
              <a:rPr lang="en-US" sz="1400" dirty="0" smtClean="0">
                <a:solidFill>
                  <a:schemeClr val="tx2">
                    <a:lumMod val="60000"/>
                    <a:lumOff val="40000"/>
                  </a:schemeClr>
                </a:solidFill>
                <a:latin typeface="Book Antiqua" pitchFamily="18" charset="0"/>
              </a:rPr>
              <a:t>			ID </a:t>
            </a:r>
            <a:r>
              <a:rPr lang="en-US" sz="1400" dirty="0" err="1" smtClean="0">
                <a:solidFill>
                  <a:schemeClr val="tx2">
                    <a:lumMod val="60000"/>
                    <a:lumOff val="40000"/>
                  </a:schemeClr>
                </a:solidFill>
                <a:latin typeface="Book Antiqua" pitchFamily="18" charset="0"/>
              </a:rPr>
              <a:t>int</a:t>
            </a:r>
            <a:r>
              <a:rPr lang="en-US" sz="1400" dirty="0" smtClean="0">
                <a:solidFill>
                  <a:schemeClr val="tx2">
                    <a:lumMod val="60000"/>
                    <a:lumOff val="40000"/>
                  </a:schemeClr>
                </a:solidFill>
                <a:latin typeface="Book Antiqua" pitchFamily="18" charset="0"/>
              </a:rPr>
              <a:t>,</a:t>
            </a:r>
          </a:p>
          <a:p>
            <a:pPr algn="l"/>
            <a:r>
              <a:rPr lang="en-US" sz="1400" dirty="0" smtClean="0">
                <a:solidFill>
                  <a:schemeClr val="tx2">
                    <a:lumMod val="60000"/>
                    <a:lumOff val="40000"/>
                  </a:schemeClr>
                </a:solidFill>
                <a:latin typeface="Book Antiqua" pitchFamily="18" charset="0"/>
              </a:rPr>
              <a:t> 			Name </a:t>
            </a:r>
            <a:r>
              <a:rPr lang="en-US" sz="1400" dirty="0" err="1" smtClean="0">
                <a:solidFill>
                  <a:schemeClr val="tx2">
                    <a:lumMod val="60000"/>
                    <a:lumOff val="40000"/>
                  </a:schemeClr>
                </a:solidFill>
                <a:latin typeface="Book Antiqua" pitchFamily="18" charset="0"/>
              </a:rPr>
              <a:t>nvarchar</a:t>
            </a:r>
            <a:r>
              <a:rPr lang="en-US" sz="1400" dirty="0" smtClean="0">
                <a:solidFill>
                  <a:schemeClr val="tx2">
                    <a:lumMod val="60000"/>
                    <a:lumOff val="40000"/>
                  </a:schemeClr>
                </a:solidFill>
                <a:latin typeface="Book Antiqua" pitchFamily="18" charset="0"/>
              </a:rPr>
              <a:t>(30), </a:t>
            </a:r>
            <a:endParaRPr lang="en-US" sz="1400" dirty="0" smtClean="0">
              <a:solidFill>
                <a:schemeClr val="tx2">
                  <a:lumMod val="60000"/>
                  <a:lumOff val="40000"/>
                </a:schemeClr>
              </a:solidFill>
              <a:latin typeface="Book Antiqua" pitchFamily="18" charset="0"/>
            </a:endParaRPr>
          </a:p>
          <a:p>
            <a:pPr algn="l"/>
            <a:r>
              <a:rPr lang="en-US" sz="1400" dirty="0" smtClean="0">
                <a:solidFill>
                  <a:schemeClr val="tx2">
                    <a:lumMod val="60000"/>
                    <a:lumOff val="40000"/>
                  </a:schemeClr>
                </a:solidFill>
                <a:latin typeface="Book Antiqua" pitchFamily="18" charset="0"/>
              </a:rPr>
              <a:t>			Birthday </a:t>
            </a:r>
            <a:r>
              <a:rPr lang="en-US" sz="1400" dirty="0" smtClean="0">
                <a:solidFill>
                  <a:schemeClr val="tx2">
                    <a:lumMod val="60000"/>
                    <a:lumOff val="40000"/>
                  </a:schemeClr>
                </a:solidFill>
                <a:latin typeface="Book Antiqua" pitchFamily="18" charset="0"/>
              </a:rPr>
              <a:t>date, </a:t>
            </a:r>
            <a:endParaRPr lang="en-US" sz="1400" dirty="0" smtClean="0">
              <a:solidFill>
                <a:schemeClr val="tx2">
                  <a:lumMod val="60000"/>
                  <a:lumOff val="40000"/>
                </a:schemeClr>
              </a:solidFill>
              <a:latin typeface="Book Antiqua" pitchFamily="18" charset="0"/>
            </a:endParaRPr>
          </a:p>
          <a:p>
            <a:pPr algn="l"/>
            <a:r>
              <a:rPr lang="en-US" sz="1400" dirty="0" smtClean="0">
                <a:solidFill>
                  <a:schemeClr val="tx2">
                    <a:lumMod val="60000"/>
                    <a:lumOff val="40000"/>
                  </a:schemeClr>
                </a:solidFill>
                <a:latin typeface="Book Antiqua" pitchFamily="18" charset="0"/>
              </a:rPr>
              <a:t>			Email </a:t>
            </a:r>
            <a:r>
              <a:rPr lang="en-US" sz="1400" dirty="0" err="1" smtClean="0">
                <a:solidFill>
                  <a:schemeClr val="tx2">
                    <a:lumMod val="60000"/>
                    <a:lumOff val="40000"/>
                  </a:schemeClr>
                </a:solidFill>
                <a:latin typeface="Book Antiqua" pitchFamily="18" charset="0"/>
              </a:rPr>
              <a:t>nvarchar</a:t>
            </a:r>
            <a:r>
              <a:rPr lang="en-US" sz="1400" dirty="0" smtClean="0">
                <a:solidFill>
                  <a:schemeClr val="tx2">
                    <a:lumMod val="60000"/>
                    <a:lumOff val="40000"/>
                  </a:schemeClr>
                </a:solidFill>
                <a:latin typeface="Book Antiqua" pitchFamily="18" charset="0"/>
              </a:rPr>
              <a:t>(30), </a:t>
            </a:r>
            <a:endParaRPr lang="en-US" sz="1400" dirty="0" smtClean="0">
              <a:solidFill>
                <a:schemeClr val="tx2">
                  <a:lumMod val="60000"/>
                  <a:lumOff val="40000"/>
                </a:schemeClr>
              </a:solidFill>
              <a:latin typeface="Book Antiqua" pitchFamily="18" charset="0"/>
            </a:endParaRPr>
          </a:p>
          <a:p>
            <a:pPr algn="l"/>
            <a:r>
              <a:rPr lang="en-US" sz="1400" dirty="0" smtClean="0">
                <a:solidFill>
                  <a:schemeClr val="tx2">
                    <a:lumMod val="60000"/>
                    <a:lumOff val="40000"/>
                  </a:schemeClr>
                </a:solidFill>
                <a:latin typeface="Book Antiqua" pitchFamily="18" charset="0"/>
              </a:rPr>
              <a:t>			Position </a:t>
            </a:r>
            <a:r>
              <a:rPr lang="en-US" sz="1400" dirty="0" err="1" smtClean="0">
                <a:solidFill>
                  <a:schemeClr val="tx2">
                    <a:lumMod val="60000"/>
                    <a:lumOff val="40000"/>
                  </a:schemeClr>
                </a:solidFill>
                <a:latin typeface="Book Antiqua" pitchFamily="18" charset="0"/>
              </a:rPr>
              <a:t>nvarchar</a:t>
            </a:r>
            <a:r>
              <a:rPr lang="en-US" sz="1400" dirty="0" smtClean="0">
                <a:solidFill>
                  <a:schemeClr val="tx2">
                    <a:lumMod val="60000"/>
                    <a:lumOff val="40000"/>
                  </a:schemeClr>
                </a:solidFill>
                <a:latin typeface="Book Antiqua" pitchFamily="18" charset="0"/>
              </a:rPr>
              <a:t>(30), </a:t>
            </a:r>
            <a:endParaRPr lang="en-US" sz="1400" dirty="0" smtClean="0">
              <a:solidFill>
                <a:schemeClr val="tx2">
                  <a:lumMod val="60000"/>
                  <a:lumOff val="40000"/>
                </a:schemeClr>
              </a:solidFill>
              <a:latin typeface="Book Antiqua" pitchFamily="18" charset="0"/>
            </a:endParaRPr>
          </a:p>
          <a:p>
            <a:pPr algn="l"/>
            <a:r>
              <a:rPr lang="en-US" sz="1400" dirty="0" smtClean="0">
                <a:solidFill>
                  <a:schemeClr val="tx2">
                    <a:lumMod val="60000"/>
                    <a:lumOff val="40000"/>
                  </a:schemeClr>
                </a:solidFill>
                <a:latin typeface="Book Antiqua" pitchFamily="18" charset="0"/>
              </a:rPr>
              <a:t>	</a:t>
            </a:r>
            <a:r>
              <a:rPr lang="en-US" sz="1400" dirty="0" smtClean="0">
                <a:solidFill>
                  <a:schemeClr val="tx2">
                    <a:lumMod val="60000"/>
                    <a:lumOff val="40000"/>
                  </a:schemeClr>
                </a:solidFill>
                <a:latin typeface="Book Antiqua" pitchFamily="18" charset="0"/>
              </a:rPr>
              <a:t>		Department </a:t>
            </a:r>
            <a:r>
              <a:rPr lang="en-US" sz="1400" dirty="0" err="1" smtClean="0">
                <a:solidFill>
                  <a:schemeClr val="tx2">
                    <a:lumMod val="60000"/>
                    <a:lumOff val="40000"/>
                  </a:schemeClr>
                </a:solidFill>
                <a:latin typeface="Book Antiqua" pitchFamily="18" charset="0"/>
              </a:rPr>
              <a:t>nvarchar</a:t>
            </a:r>
            <a:r>
              <a:rPr lang="en-US" sz="1400" dirty="0" smtClean="0">
                <a:solidFill>
                  <a:schemeClr val="tx2">
                    <a:lumMod val="60000"/>
                    <a:lumOff val="40000"/>
                  </a:schemeClr>
                </a:solidFill>
                <a:latin typeface="Book Antiqua" pitchFamily="18" charset="0"/>
              </a:rPr>
              <a:t>(30) </a:t>
            </a:r>
            <a:endParaRPr lang="en-US" sz="1400" dirty="0" smtClean="0">
              <a:solidFill>
                <a:schemeClr val="tx2">
                  <a:lumMod val="60000"/>
                  <a:lumOff val="40000"/>
                </a:schemeClr>
              </a:solidFill>
              <a:latin typeface="Book Antiqua" pitchFamily="18" charset="0"/>
            </a:endParaRPr>
          </a:p>
          <a:p>
            <a:pPr algn="l"/>
            <a:r>
              <a:rPr lang="en-US" sz="1400" dirty="0" smtClean="0">
                <a:solidFill>
                  <a:schemeClr val="tx2">
                    <a:lumMod val="60000"/>
                    <a:lumOff val="40000"/>
                  </a:schemeClr>
                </a:solidFill>
                <a:latin typeface="Book Antiqua" pitchFamily="18" charset="0"/>
              </a:rPr>
              <a:t>	</a:t>
            </a:r>
            <a:r>
              <a:rPr lang="en-US" sz="1400" dirty="0" smtClean="0">
                <a:solidFill>
                  <a:schemeClr val="tx2">
                    <a:lumMod val="60000"/>
                    <a:lumOff val="40000"/>
                  </a:schemeClr>
                </a:solidFill>
                <a:latin typeface="Book Antiqua" pitchFamily="18" charset="0"/>
              </a:rPr>
              <a:t>			)</a:t>
            </a:r>
            <a:endParaRPr lang="en-US" sz="1400" dirty="0" smtClean="0">
              <a:solidFill>
                <a:schemeClr val="tx2">
                  <a:lumMod val="60000"/>
                  <a:lumOff val="40000"/>
                </a:schemeClr>
              </a:solidFill>
              <a:latin typeface="Book Antiqua" pitchFamily="18" charset="0"/>
            </a:endParaRPr>
          </a:p>
        </p:txBody>
      </p:sp>
      <p:pic>
        <p:nvPicPr>
          <p:cNvPr id="1026" name="Picture 2" descr="D:\DB SLIDES\DB Weeks\ddl_sql_almir_vuk.png"/>
          <p:cNvPicPr>
            <a:picLocks noChangeAspect="1" noChangeArrowheads="1"/>
          </p:cNvPicPr>
          <p:nvPr/>
        </p:nvPicPr>
        <p:blipFill>
          <a:blip r:embed="rId2"/>
          <a:srcRect/>
          <a:stretch>
            <a:fillRect/>
          </a:stretch>
        </p:blipFill>
        <p:spPr bwMode="auto">
          <a:xfrm>
            <a:off x="838200" y="1828800"/>
            <a:ext cx="6477000" cy="2590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1800" dirty="0" smtClean="0">
                <a:latin typeface="Book Antiqua" pitchFamily="18" charset="0"/>
              </a:rPr>
              <a:t>Week 10</a:t>
            </a:r>
            <a:r>
              <a:rPr lang="en-US" sz="1800" baseline="30000" dirty="0" smtClean="0">
                <a:latin typeface="Book Antiqua" pitchFamily="18" charset="0"/>
              </a:rPr>
              <a:t>th</a:t>
            </a:r>
            <a:r>
              <a:rPr lang="en-US" sz="1800" dirty="0" smtClean="0">
                <a:latin typeface="Book Antiqua" pitchFamily="18" charset="0"/>
              </a:rPr>
              <a:t> </a:t>
            </a:r>
            <a:br>
              <a:rPr lang="en-US" sz="1800" dirty="0" smtClean="0">
                <a:latin typeface="Book Antiqua" pitchFamily="18" charset="0"/>
              </a:rPr>
            </a:br>
            <a:r>
              <a:rPr lang="en-US" sz="1800" dirty="0" smtClean="0">
                <a:latin typeface="Book Antiqua" pitchFamily="18" charset="0"/>
              </a:rPr>
              <a:t>Database System</a:t>
            </a:r>
            <a:endParaRPr lang="en-US" sz="1800" dirty="0"/>
          </a:p>
        </p:txBody>
      </p:sp>
      <p:sp>
        <p:nvSpPr>
          <p:cNvPr id="3" name="Content Placeholder 2"/>
          <p:cNvSpPr>
            <a:spLocks noGrp="1"/>
          </p:cNvSpPr>
          <p:nvPr>
            <p:ph idx="1"/>
          </p:nvPr>
        </p:nvSpPr>
        <p:spPr>
          <a:xfrm>
            <a:off x="457200" y="838200"/>
            <a:ext cx="8229600" cy="5638800"/>
          </a:xfrm>
        </p:spPr>
        <p:txBody>
          <a:bodyPr>
            <a:normAutofit fontScale="47500" lnSpcReduction="20000"/>
          </a:bodyPr>
          <a:lstStyle/>
          <a:p>
            <a:pPr>
              <a:lnSpc>
                <a:spcPct val="150000"/>
              </a:lnSpc>
              <a:buNone/>
            </a:pPr>
            <a:r>
              <a:rPr lang="en-US" sz="2900" b="1" dirty="0" smtClean="0">
                <a:solidFill>
                  <a:srgbClr val="C00000"/>
                </a:solidFill>
                <a:latin typeface="Book Antiqua" pitchFamily="18" charset="0"/>
              </a:rPr>
              <a:t>DDL commands (cont ….)</a:t>
            </a:r>
          </a:p>
          <a:p>
            <a:pPr>
              <a:lnSpc>
                <a:spcPct val="150000"/>
              </a:lnSpc>
              <a:buNone/>
            </a:pPr>
            <a:r>
              <a:rPr lang="en-US" sz="2900" b="1" dirty="0" smtClean="0">
                <a:latin typeface="Book Antiqua" pitchFamily="18" charset="0"/>
              </a:rPr>
              <a:t>How to </a:t>
            </a:r>
            <a:r>
              <a:rPr lang="en-US" sz="2900" b="1" dirty="0" smtClean="0">
                <a:latin typeface="Book Antiqua" pitchFamily="18" charset="0"/>
              </a:rPr>
              <a:t>alter (alter, Add and drop)  </a:t>
            </a:r>
            <a:r>
              <a:rPr lang="en-US" sz="2900" b="1" dirty="0" smtClean="0">
                <a:latin typeface="Book Antiqua" pitchFamily="18" charset="0"/>
              </a:rPr>
              <a:t>and drop a table in database?</a:t>
            </a:r>
          </a:p>
          <a:p>
            <a:pPr>
              <a:lnSpc>
                <a:spcPct val="150000"/>
              </a:lnSpc>
              <a:buNone/>
            </a:pPr>
            <a:r>
              <a:rPr lang="en-US" sz="2900" dirty="0" smtClean="0">
                <a:latin typeface="Book Antiqua" pitchFamily="18" charset="0"/>
              </a:rPr>
              <a:t>For the current table, you can redefine the fields using the following commands:</a:t>
            </a:r>
          </a:p>
          <a:p>
            <a:pPr>
              <a:lnSpc>
                <a:spcPct val="150000"/>
              </a:lnSpc>
              <a:buNone/>
            </a:pPr>
            <a:r>
              <a:rPr lang="en-US" sz="2900" dirty="0" smtClean="0">
                <a:latin typeface="Book Antiqua" pitchFamily="18" charset="0"/>
              </a:rPr>
              <a:t>	-- ID field update 	</a:t>
            </a:r>
          </a:p>
          <a:p>
            <a:pPr>
              <a:lnSpc>
                <a:spcPct val="150000"/>
              </a:lnSpc>
              <a:buNone/>
            </a:pPr>
            <a:r>
              <a:rPr lang="en-US" sz="2900" dirty="0" smtClean="0">
                <a:solidFill>
                  <a:schemeClr val="tx2">
                    <a:lumMod val="60000"/>
                    <a:lumOff val="40000"/>
                  </a:schemeClr>
                </a:solidFill>
                <a:latin typeface="Book Antiqua" pitchFamily="18" charset="0"/>
              </a:rPr>
              <a:t>	USE Test</a:t>
            </a:r>
          </a:p>
          <a:p>
            <a:pPr>
              <a:lnSpc>
                <a:spcPct val="150000"/>
              </a:lnSpc>
              <a:buNone/>
            </a:pPr>
            <a:r>
              <a:rPr lang="en-US" sz="2900" dirty="0" smtClean="0">
                <a:solidFill>
                  <a:schemeClr val="tx2">
                    <a:lumMod val="60000"/>
                    <a:lumOff val="40000"/>
                  </a:schemeClr>
                </a:solidFill>
                <a:latin typeface="Book Antiqua" pitchFamily="18" charset="0"/>
              </a:rPr>
              <a:t>	ALTER TABLE Employees ALTER COLUMN ID </a:t>
            </a:r>
            <a:r>
              <a:rPr lang="en-US" sz="2900" dirty="0" err="1" smtClean="0">
                <a:solidFill>
                  <a:schemeClr val="tx2">
                    <a:lumMod val="60000"/>
                    <a:lumOff val="40000"/>
                  </a:schemeClr>
                </a:solidFill>
                <a:latin typeface="Book Antiqua" pitchFamily="18" charset="0"/>
              </a:rPr>
              <a:t>int</a:t>
            </a:r>
            <a:r>
              <a:rPr lang="en-US" sz="2900" dirty="0" smtClean="0">
                <a:solidFill>
                  <a:schemeClr val="tx2">
                    <a:lumMod val="60000"/>
                    <a:lumOff val="40000"/>
                  </a:schemeClr>
                </a:solidFill>
                <a:latin typeface="Book Antiqua" pitchFamily="18" charset="0"/>
              </a:rPr>
              <a:t> NOT NULL </a:t>
            </a:r>
          </a:p>
          <a:p>
            <a:pPr>
              <a:lnSpc>
                <a:spcPct val="150000"/>
              </a:lnSpc>
              <a:buNone/>
            </a:pPr>
            <a:r>
              <a:rPr lang="en-US" sz="2900" dirty="0" smtClean="0">
                <a:latin typeface="Book Antiqua" pitchFamily="18" charset="0"/>
              </a:rPr>
              <a:t>	-- Name field update</a:t>
            </a:r>
          </a:p>
          <a:p>
            <a:pPr>
              <a:lnSpc>
                <a:spcPct val="170000"/>
              </a:lnSpc>
              <a:buNone/>
            </a:pPr>
            <a:r>
              <a:rPr lang="en-US" sz="2900" dirty="0" smtClean="0">
                <a:latin typeface="Book Antiqua" pitchFamily="18" charset="0"/>
              </a:rPr>
              <a:t>	</a:t>
            </a:r>
            <a:r>
              <a:rPr lang="en-US" sz="2900" dirty="0" smtClean="0">
                <a:solidFill>
                  <a:schemeClr val="tx2">
                    <a:lumMod val="60000"/>
                    <a:lumOff val="40000"/>
                  </a:schemeClr>
                </a:solidFill>
                <a:latin typeface="Book Antiqua" pitchFamily="18" charset="0"/>
              </a:rPr>
              <a:t>ALTER TABLE Employees ALTER COLUMN Name </a:t>
            </a:r>
            <a:r>
              <a:rPr lang="en-US" sz="2900" dirty="0" err="1" smtClean="0">
                <a:solidFill>
                  <a:schemeClr val="tx2">
                    <a:lumMod val="60000"/>
                    <a:lumOff val="40000"/>
                  </a:schemeClr>
                </a:solidFill>
                <a:latin typeface="Book Antiqua" pitchFamily="18" charset="0"/>
              </a:rPr>
              <a:t>nvarchar</a:t>
            </a:r>
            <a:r>
              <a:rPr lang="en-US" sz="2900" dirty="0" smtClean="0">
                <a:solidFill>
                  <a:schemeClr val="tx2">
                    <a:lumMod val="60000"/>
                    <a:lumOff val="40000"/>
                  </a:schemeClr>
                </a:solidFill>
                <a:latin typeface="Book Antiqua" pitchFamily="18" charset="0"/>
              </a:rPr>
              <a:t>(30) NOT NULL</a:t>
            </a:r>
          </a:p>
          <a:p>
            <a:pPr>
              <a:lnSpc>
                <a:spcPct val="170000"/>
              </a:lnSpc>
              <a:buNone/>
            </a:pPr>
            <a:r>
              <a:rPr lang="en-US" sz="2900" dirty="0" smtClean="0">
                <a:latin typeface="Book Antiqua" pitchFamily="18" charset="0"/>
              </a:rPr>
              <a:t>	</a:t>
            </a:r>
            <a:r>
              <a:rPr lang="en-US" sz="2900" dirty="0" smtClean="0">
                <a:latin typeface="Book Antiqua" pitchFamily="18" charset="0"/>
              </a:rPr>
              <a:t>--use </a:t>
            </a:r>
            <a:r>
              <a:rPr lang="en-US" sz="2900" dirty="0" smtClean="0">
                <a:latin typeface="Book Antiqua" pitchFamily="18" charset="0"/>
              </a:rPr>
              <a:t>the following command to create a primary key for the table:</a:t>
            </a:r>
          </a:p>
          <a:p>
            <a:pPr>
              <a:lnSpc>
                <a:spcPct val="170000"/>
              </a:lnSpc>
              <a:buNone/>
            </a:pPr>
            <a:r>
              <a:rPr lang="en-US" sz="2900" dirty="0" smtClean="0">
                <a:solidFill>
                  <a:schemeClr val="tx2">
                    <a:lumMod val="60000"/>
                    <a:lumOff val="40000"/>
                  </a:schemeClr>
                </a:solidFill>
                <a:latin typeface="Book Antiqua" pitchFamily="18" charset="0"/>
              </a:rPr>
              <a:t>	ALTER </a:t>
            </a:r>
            <a:r>
              <a:rPr lang="en-US" sz="2900" dirty="0" smtClean="0">
                <a:solidFill>
                  <a:schemeClr val="tx2">
                    <a:lumMod val="60000"/>
                    <a:lumOff val="40000"/>
                  </a:schemeClr>
                </a:solidFill>
                <a:latin typeface="Book Antiqua" pitchFamily="18" charset="0"/>
              </a:rPr>
              <a:t>TABLE Employees ADD CONSTRAINT </a:t>
            </a:r>
            <a:r>
              <a:rPr lang="en-US" sz="2900" dirty="0" err="1" smtClean="0">
                <a:solidFill>
                  <a:schemeClr val="tx2">
                    <a:lumMod val="60000"/>
                    <a:lumOff val="40000"/>
                  </a:schemeClr>
                </a:solidFill>
                <a:latin typeface="Book Antiqua" pitchFamily="18" charset="0"/>
              </a:rPr>
              <a:t>PK_Employees</a:t>
            </a:r>
            <a:r>
              <a:rPr lang="en-US" sz="2900" dirty="0" smtClean="0">
                <a:solidFill>
                  <a:schemeClr val="tx2">
                    <a:lumMod val="60000"/>
                    <a:lumOff val="40000"/>
                  </a:schemeClr>
                </a:solidFill>
                <a:latin typeface="Book Antiqua" pitchFamily="18" charset="0"/>
              </a:rPr>
              <a:t> PRIMARY KEY(ID)</a:t>
            </a:r>
          </a:p>
          <a:p>
            <a:pPr>
              <a:lnSpc>
                <a:spcPct val="160000"/>
              </a:lnSpc>
              <a:buNone/>
            </a:pPr>
            <a:r>
              <a:rPr lang="en-US" sz="2900" i="1" dirty="0" smtClean="0">
                <a:solidFill>
                  <a:srgbClr val="C00000"/>
                </a:solidFill>
                <a:latin typeface="Book Antiqua" pitchFamily="18" charset="0"/>
              </a:rPr>
              <a:t>OR</a:t>
            </a:r>
            <a:r>
              <a:rPr lang="en-US" sz="2900" dirty="0" smtClean="0">
                <a:solidFill>
                  <a:schemeClr val="tx2">
                    <a:lumMod val="60000"/>
                    <a:lumOff val="40000"/>
                  </a:schemeClr>
                </a:solidFill>
                <a:latin typeface="Book Antiqua" pitchFamily="18" charset="0"/>
              </a:rPr>
              <a:t> 	ALTER </a:t>
            </a:r>
            <a:r>
              <a:rPr lang="en-US" sz="2900" dirty="0" smtClean="0">
                <a:solidFill>
                  <a:schemeClr val="tx2">
                    <a:lumMod val="60000"/>
                    <a:lumOff val="40000"/>
                  </a:schemeClr>
                </a:solidFill>
                <a:latin typeface="Book Antiqua" pitchFamily="18" charset="0"/>
              </a:rPr>
              <a:t>TABLE </a:t>
            </a:r>
            <a:r>
              <a:rPr lang="en-US" sz="2900" dirty="0" err="1" smtClean="0">
                <a:solidFill>
                  <a:schemeClr val="tx2">
                    <a:lumMod val="60000"/>
                    <a:lumOff val="40000"/>
                  </a:schemeClr>
                </a:solidFill>
                <a:latin typeface="Book Antiqua" pitchFamily="18" charset="0"/>
              </a:rPr>
              <a:t>table_name</a:t>
            </a:r>
            <a:r>
              <a:rPr lang="en-US" sz="2900" dirty="0" smtClean="0">
                <a:solidFill>
                  <a:schemeClr val="tx2">
                    <a:lumMod val="60000"/>
                    <a:lumOff val="40000"/>
                  </a:schemeClr>
                </a:solidFill>
                <a:latin typeface="Book Antiqua" pitchFamily="18" charset="0"/>
              </a:rPr>
              <a:t> ADD CONSTRAINT </a:t>
            </a:r>
            <a:r>
              <a:rPr lang="en-US" sz="2900" dirty="0" err="1" smtClean="0">
                <a:solidFill>
                  <a:schemeClr val="tx2">
                    <a:lumMod val="60000"/>
                    <a:lumOff val="40000"/>
                  </a:schemeClr>
                </a:solidFill>
                <a:latin typeface="Book Antiqua" pitchFamily="18" charset="0"/>
              </a:rPr>
              <a:t>constraint_name</a:t>
            </a:r>
            <a:r>
              <a:rPr lang="en-US" sz="2900" dirty="0" smtClean="0">
                <a:solidFill>
                  <a:schemeClr val="tx2">
                    <a:lumMod val="60000"/>
                    <a:lumOff val="40000"/>
                  </a:schemeClr>
                </a:solidFill>
                <a:latin typeface="Book Antiqua" pitchFamily="18" charset="0"/>
              </a:rPr>
              <a:t> PRIMARY KEY(field1,field2,…)</a:t>
            </a:r>
          </a:p>
          <a:p>
            <a:pPr>
              <a:lnSpc>
                <a:spcPct val="160000"/>
              </a:lnSpc>
              <a:buNone/>
            </a:pPr>
            <a:r>
              <a:rPr lang="en-US" sz="2900" dirty="0" smtClean="0">
                <a:solidFill>
                  <a:schemeClr val="tx2">
                    <a:lumMod val="60000"/>
                    <a:lumOff val="40000"/>
                  </a:schemeClr>
                </a:solidFill>
                <a:latin typeface="Book Antiqua" pitchFamily="18" charset="0"/>
              </a:rPr>
              <a:t>	</a:t>
            </a:r>
            <a:r>
              <a:rPr lang="en-US" sz="3000" dirty="0" smtClean="0">
                <a:latin typeface="Book Antiqua" pitchFamily="18" charset="0"/>
              </a:rPr>
              <a:t>-- to drop a constraint</a:t>
            </a:r>
          </a:p>
          <a:p>
            <a:pPr>
              <a:lnSpc>
                <a:spcPct val="160000"/>
              </a:lnSpc>
              <a:buNone/>
            </a:pPr>
            <a:r>
              <a:rPr lang="en-US" sz="2900" dirty="0" smtClean="0">
                <a:solidFill>
                  <a:schemeClr val="tx2">
                    <a:lumMod val="60000"/>
                    <a:lumOff val="40000"/>
                  </a:schemeClr>
                </a:solidFill>
                <a:latin typeface="Book Antiqua" pitchFamily="18" charset="0"/>
              </a:rPr>
              <a:t>	ALTER </a:t>
            </a:r>
            <a:r>
              <a:rPr lang="en-US" sz="2900" dirty="0" smtClean="0">
                <a:solidFill>
                  <a:schemeClr val="tx2">
                    <a:lumMod val="60000"/>
                    <a:lumOff val="40000"/>
                  </a:schemeClr>
                </a:solidFill>
                <a:latin typeface="Book Antiqua" pitchFamily="18" charset="0"/>
              </a:rPr>
              <a:t>TABLE Employees DROP CONSTRAINT </a:t>
            </a:r>
            <a:r>
              <a:rPr lang="en-US" sz="2900" dirty="0" err="1" smtClean="0">
                <a:solidFill>
                  <a:schemeClr val="tx2">
                    <a:lumMod val="60000"/>
                    <a:lumOff val="40000"/>
                  </a:schemeClr>
                </a:solidFill>
                <a:latin typeface="Book Antiqua" pitchFamily="18" charset="0"/>
              </a:rPr>
              <a:t>PK_Employees</a:t>
            </a:r>
            <a:endParaRPr lang="en-US" sz="2900" dirty="0" smtClean="0">
              <a:solidFill>
                <a:schemeClr val="tx2">
                  <a:lumMod val="60000"/>
                  <a:lumOff val="40000"/>
                </a:schemeClr>
              </a:solidFill>
              <a:latin typeface="Book Antiqua" pitchFamily="18" charset="0"/>
            </a:endParaRPr>
          </a:p>
          <a:p>
            <a:pPr>
              <a:lnSpc>
                <a:spcPct val="160000"/>
              </a:lnSpc>
              <a:buNone/>
            </a:pPr>
            <a:r>
              <a:rPr lang="en-US" sz="2900" dirty="0" smtClean="0">
                <a:latin typeface="Book Antiqua" pitchFamily="18" charset="0"/>
              </a:rPr>
              <a:t>	-- </a:t>
            </a:r>
            <a:r>
              <a:rPr lang="en-US" sz="2900" dirty="0" smtClean="0">
                <a:latin typeface="Book Antiqua" pitchFamily="18" charset="0"/>
              </a:rPr>
              <a:t>to drop employee</a:t>
            </a:r>
          </a:p>
          <a:p>
            <a:pPr>
              <a:lnSpc>
                <a:spcPct val="160000"/>
              </a:lnSpc>
              <a:buNone/>
            </a:pPr>
            <a:r>
              <a:rPr lang="en-US" sz="2900" dirty="0" smtClean="0">
                <a:solidFill>
                  <a:schemeClr val="tx2">
                    <a:lumMod val="60000"/>
                    <a:lumOff val="40000"/>
                  </a:schemeClr>
                </a:solidFill>
                <a:latin typeface="Book Antiqua" pitchFamily="18" charset="0"/>
              </a:rPr>
              <a:t>	DROP TABLE [Employees]</a:t>
            </a:r>
          </a:p>
          <a:p>
            <a:pPr>
              <a:lnSpc>
                <a:spcPct val="160000"/>
              </a:lnSpc>
              <a:buNone/>
            </a:pPr>
            <a:endParaRPr lang="en-US" sz="3600" b="1" dirty="0" smtClean="0">
              <a:latin typeface="Book Antiqua" pitchFamily="18" charset="0"/>
            </a:endParaRP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1800" dirty="0" smtClean="0">
                <a:latin typeface="Book Antiqua" pitchFamily="18" charset="0"/>
              </a:rPr>
              <a:t>Week 10</a:t>
            </a:r>
            <a:r>
              <a:rPr lang="en-US" sz="1800" baseline="30000" dirty="0" smtClean="0">
                <a:latin typeface="Book Antiqua" pitchFamily="18" charset="0"/>
              </a:rPr>
              <a:t>th</a:t>
            </a:r>
            <a:r>
              <a:rPr lang="en-US" sz="1800" dirty="0" smtClean="0">
                <a:latin typeface="Book Antiqua" pitchFamily="18" charset="0"/>
              </a:rPr>
              <a:t> </a:t>
            </a:r>
            <a:br>
              <a:rPr lang="en-US" sz="1800" dirty="0" smtClean="0">
                <a:latin typeface="Book Antiqua" pitchFamily="18" charset="0"/>
              </a:rPr>
            </a:br>
            <a:r>
              <a:rPr lang="en-US" sz="1800" dirty="0" smtClean="0">
                <a:latin typeface="Book Antiqua" pitchFamily="18" charset="0"/>
              </a:rPr>
              <a:t>Database System</a:t>
            </a:r>
            <a:endParaRPr lang="en-US" sz="1800" dirty="0"/>
          </a:p>
        </p:txBody>
      </p:sp>
      <p:sp>
        <p:nvSpPr>
          <p:cNvPr id="3" name="Content Placeholder 2"/>
          <p:cNvSpPr>
            <a:spLocks noGrp="1"/>
          </p:cNvSpPr>
          <p:nvPr>
            <p:ph idx="1"/>
          </p:nvPr>
        </p:nvSpPr>
        <p:spPr>
          <a:xfrm>
            <a:off x="457200" y="838200"/>
            <a:ext cx="8229600" cy="5638800"/>
          </a:xfrm>
        </p:spPr>
        <p:txBody>
          <a:bodyPr>
            <a:normAutofit fontScale="92500"/>
          </a:bodyPr>
          <a:lstStyle/>
          <a:p>
            <a:pPr marL="0" indent="0" algn="ctr">
              <a:buNone/>
            </a:pPr>
            <a:r>
              <a:rPr lang="en-US" sz="1700" b="1" dirty="0" smtClean="0">
                <a:latin typeface="Book Antiqua" pitchFamily="18" charset="0"/>
              </a:rPr>
              <a:t>Create a foreign key in a new </a:t>
            </a:r>
            <a:r>
              <a:rPr lang="en-US" sz="1700" b="1" dirty="0" smtClean="0">
                <a:latin typeface="Book Antiqua" pitchFamily="18" charset="0"/>
              </a:rPr>
              <a:t>table </a:t>
            </a:r>
            <a:r>
              <a:rPr lang="en-US" sz="1700" b="1" dirty="0" smtClean="0">
                <a:latin typeface="Book Antiqua" pitchFamily="18" charset="0"/>
              </a:rPr>
              <a:t>Using Transact-SQL</a:t>
            </a:r>
          </a:p>
          <a:p>
            <a:pPr marL="0" indent="0" algn="ctr">
              <a:buNone/>
            </a:pPr>
            <a:endParaRPr lang="en-US" sz="1400" b="1" dirty="0" smtClean="0">
              <a:latin typeface="Book Antiqua" pitchFamily="18" charset="0"/>
            </a:endParaRPr>
          </a:p>
          <a:p>
            <a:pPr marL="0" indent="0" algn="just">
              <a:buNone/>
            </a:pPr>
            <a:r>
              <a:rPr lang="en-US" sz="1400" dirty="0" smtClean="0">
                <a:latin typeface="Book Antiqua" pitchFamily="18" charset="0"/>
              </a:rPr>
              <a:t>The </a:t>
            </a:r>
            <a:r>
              <a:rPr lang="en-US" sz="1400" dirty="0" smtClean="0">
                <a:latin typeface="Book Antiqua" pitchFamily="18" charset="0"/>
              </a:rPr>
              <a:t>following example creates a table and defines a foreign key constraint on the column </a:t>
            </a:r>
            <a:r>
              <a:rPr lang="en-US" sz="1400" dirty="0" err="1" smtClean="0">
                <a:latin typeface="Book Antiqua" pitchFamily="18" charset="0"/>
              </a:rPr>
              <a:t>TempID</a:t>
            </a:r>
            <a:r>
              <a:rPr lang="en-US" sz="1400" dirty="0" smtClean="0">
                <a:latin typeface="Book Antiqua" pitchFamily="18" charset="0"/>
              </a:rPr>
              <a:t> that references the column </a:t>
            </a:r>
            <a:r>
              <a:rPr lang="en-US" sz="1400" dirty="0" err="1" smtClean="0">
                <a:latin typeface="Book Antiqua" pitchFamily="18" charset="0"/>
              </a:rPr>
              <a:t>SalesReasonID</a:t>
            </a:r>
            <a:r>
              <a:rPr lang="en-US" sz="1400" dirty="0" smtClean="0">
                <a:latin typeface="Book Antiqua" pitchFamily="18" charset="0"/>
              </a:rPr>
              <a:t> in the </a:t>
            </a:r>
            <a:r>
              <a:rPr lang="en-US" sz="1400" dirty="0" err="1" smtClean="0">
                <a:latin typeface="Book Antiqua" pitchFamily="18" charset="0"/>
              </a:rPr>
              <a:t>Sales.SalesReason</a:t>
            </a:r>
            <a:r>
              <a:rPr lang="en-US" sz="1400" dirty="0" smtClean="0">
                <a:latin typeface="Book Antiqua" pitchFamily="18" charset="0"/>
              </a:rPr>
              <a:t> table in the </a:t>
            </a:r>
            <a:r>
              <a:rPr lang="en-US" sz="1400" dirty="0" err="1" smtClean="0">
                <a:latin typeface="Book Antiqua" pitchFamily="18" charset="0"/>
              </a:rPr>
              <a:t>AdventureWorks</a:t>
            </a:r>
            <a:r>
              <a:rPr lang="en-US" sz="1400" dirty="0" smtClean="0">
                <a:latin typeface="Book Antiqua" pitchFamily="18" charset="0"/>
              </a:rPr>
              <a:t> database. The </a:t>
            </a:r>
            <a:r>
              <a:rPr lang="en-US" sz="1400" b="1" dirty="0" smtClean="0">
                <a:latin typeface="Book Antiqua" pitchFamily="18" charset="0"/>
              </a:rPr>
              <a:t>ON DELETE CASCADE </a:t>
            </a:r>
            <a:r>
              <a:rPr lang="en-US" sz="1400" dirty="0" smtClean="0">
                <a:latin typeface="Book Antiqua" pitchFamily="18" charset="0"/>
              </a:rPr>
              <a:t>and </a:t>
            </a:r>
            <a:r>
              <a:rPr lang="en-US" sz="1400" b="1" dirty="0" smtClean="0">
                <a:latin typeface="Book Antiqua" pitchFamily="18" charset="0"/>
              </a:rPr>
              <a:t>ON UPDATE CASCADE </a:t>
            </a:r>
            <a:r>
              <a:rPr lang="en-US" sz="1400" dirty="0" smtClean="0">
                <a:latin typeface="Book Antiqua" pitchFamily="18" charset="0"/>
              </a:rPr>
              <a:t>clauses are used to ensure that changes made to </a:t>
            </a:r>
            <a:r>
              <a:rPr lang="en-US" sz="1400" dirty="0" err="1" smtClean="0">
                <a:latin typeface="Book Antiqua" pitchFamily="18" charset="0"/>
              </a:rPr>
              <a:t>Sales.SalesReason</a:t>
            </a:r>
            <a:r>
              <a:rPr lang="en-US" sz="1400" dirty="0" smtClean="0">
                <a:latin typeface="Book Antiqua" pitchFamily="18" charset="0"/>
              </a:rPr>
              <a:t> table are automatically propagated to the </a:t>
            </a:r>
            <a:r>
              <a:rPr lang="en-US" sz="1400" dirty="0" err="1" smtClean="0">
                <a:latin typeface="Book Antiqua" pitchFamily="18" charset="0"/>
              </a:rPr>
              <a:t>Sales.TempSalesReason</a:t>
            </a:r>
            <a:r>
              <a:rPr lang="en-US" sz="1400" dirty="0" smtClean="0">
                <a:latin typeface="Book Antiqua" pitchFamily="18" charset="0"/>
              </a:rPr>
              <a:t> table.</a:t>
            </a:r>
          </a:p>
          <a:p>
            <a:pPr>
              <a:lnSpc>
                <a:spcPct val="160000"/>
              </a:lnSpc>
              <a:buNone/>
            </a:pPr>
            <a:r>
              <a:rPr lang="en-US" sz="1200" b="1" dirty="0" smtClean="0">
                <a:solidFill>
                  <a:schemeClr val="tx2">
                    <a:lumMod val="60000"/>
                    <a:lumOff val="40000"/>
                  </a:schemeClr>
                </a:solidFill>
                <a:latin typeface="Book Antiqua" pitchFamily="18" charset="0"/>
              </a:rPr>
              <a:t>		CREATE </a:t>
            </a:r>
            <a:r>
              <a:rPr lang="en-US" sz="1200" b="1" dirty="0" smtClean="0">
                <a:solidFill>
                  <a:schemeClr val="tx2">
                    <a:lumMod val="60000"/>
                    <a:lumOff val="40000"/>
                  </a:schemeClr>
                </a:solidFill>
                <a:latin typeface="Book Antiqua" pitchFamily="18" charset="0"/>
              </a:rPr>
              <a:t>TABLE </a:t>
            </a:r>
            <a:r>
              <a:rPr lang="en-US" sz="1200" b="1" dirty="0" err="1" smtClean="0">
                <a:solidFill>
                  <a:schemeClr val="tx2">
                    <a:lumMod val="60000"/>
                    <a:lumOff val="40000"/>
                  </a:schemeClr>
                </a:solidFill>
                <a:latin typeface="Book Antiqua" pitchFamily="18" charset="0"/>
              </a:rPr>
              <a:t>Sales.TempSalesReason</a:t>
            </a: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 (</a:t>
            </a:r>
            <a:endParaRPr lang="en-US" sz="1200" b="1" dirty="0" smtClean="0">
              <a:solidFill>
                <a:schemeClr val="tx2">
                  <a:lumMod val="60000"/>
                  <a:lumOff val="40000"/>
                </a:schemeClr>
              </a:solidFill>
              <a:latin typeface="Book Antiqua" pitchFamily="18" charset="0"/>
            </a:endParaRPr>
          </a:p>
          <a:p>
            <a:pPr>
              <a:lnSpc>
                <a:spcPct val="160000"/>
              </a:lnSpc>
              <a:buNone/>
            </a:pP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			</a:t>
            </a:r>
            <a:r>
              <a:rPr lang="en-US" sz="1200" b="1" dirty="0" err="1" smtClean="0">
                <a:solidFill>
                  <a:schemeClr val="tx2">
                    <a:lumMod val="60000"/>
                    <a:lumOff val="40000"/>
                  </a:schemeClr>
                </a:solidFill>
                <a:latin typeface="Book Antiqua" pitchFamily="18" charset="0"/>
              </a:rPr>
              <a:t>TempID</a:t>
            </a:r>
            <a:r>
              <a:rPr lang="en-US" sz="1200" b="1" dirty="0" smtClean="0">
                <a:solidFill>
                  <a:schemeClr val="tx2">
                    <a:lumMod val="60000"/>
                    <a:lumOff val="40000"/>
                  </a:schemeClr>
                </a:solidFill>
                <a:latin typeface="Book Antiqua" pitchFamily="18" charset="0"/>
              </a:rPr>
              <a:t> </a:t>
            </a:r>
            <a:r>
              <a:rPr lang="en-US" sz="1200" b="1" dirty="0" err="1" smtClean="0">
                <a:solidFill>
                  <a:schemeClr val="tx2">
                    <a:lumMod val="60000"/>
                    <a:lumOff val="40000"/>
                  </a:schemeClr>
                </a:solidFill>
                <a:latin typeface="Book Antiqua" pitchFamily="18" charset="0"/>
              </a:rPr>
              <a:t>int</a:t>
            </a:r>
            <a:r>
              <a:rPr lang="en-US" sz="1200" b="1" dirty="0" smtClean="0">
                <a:solidFill>
                  <a:schemeClr val="tx2">
                    <a:lumMod val="60000"/>
                    <a:lumOff val="40000"/>
                  </a:schemeClr>
                </a:solidFill>
                <a:latin typeface="Book Antiqua" pitchFamily="18" charset="0"/>
              </a:rPr>
              <a:t> NOT NULL, Name </a:t>
            </a:r>
            <a:r>
              <a:rPr lang="en-US" sz="1200" b="1" dirty="0" err="1" smtClean="0">
                <a:solidFill>
                  <a:schemeClr val="tx2">
                    <a:lumMod val="60000"/>
                    <a:lumOff val="40000"/>
                  </a:schemeClr>
                </a:solidFill>
                <a:latin typeface="Book Antiqua" pitchFamily="18" charset="0"/>
              </a:rPr>
              <a:t>nvarchar</a:t>
            </a:r>
            <a:r>
              <a:rPr lang="en-US" sz="1200" b="1" dirty="0" smtClean="0">
                <a:solidFill>
                  <a:schemeClr val="tx2">
                    <a:lumMod val="60000"/>
                    <a:lumOff val="40000"/>
                  </a:schemeClr>
                </a:solidFill>
                <a:latin typeface="Book Antiqua" pitchFamily="18" charset="0"/>
              </a:rPr>
              <a:t>(50)</a:t>
            </a:r>
          </a:p>
          <a:p>
            <a:pPr>
              <a:lnSpc>
                <a:spcPct val="160000"/>
              </a:lnSpc>
              <a:buNone/>
            </a:pP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 CONSTRAINT </a:t>
            </a:r>
            <a:r>
              <a:rPr lang="en-US" sz="1200" b="1" dirty="0" err="1" smtClean="0">
                <a:solidFill>
                  <a:schemeClr val="tx2">
                    <a:lumMod val="60000"/>
                    <a:lumOff val="40000"/>
                  </a:schemeClr>
                </a:solidFill>
                <a:latin typeface="Book Antiqua" pitchFamily="18" charset="0"/>
              </a:rPr>
              <a:t>PK_TempSales</a:t>
            </a:r>
            <a:r>
              <a:rPr lang="en-US" sz="1200" b="1" dirty="0" smtClean="0">
                <a:solidFill>
                  <a:schemeClr val="tx2">
                    <a:lumMod val="60000"/>
                    <a:lumOff val="40000"/>
                  </a:schemeClr>
                </a:solidFill>
                <a:latin typeface="Book Antiqua" pitchFamily="18" charset="0"/>
              </a:rPr>
              <a:t> PRIMARY KEY NONCLUSTERED (</a:t>
            </a:r>
            <a:r>
              <a:rPr lang="en-US" sz="1200" b="1" dirty="0" err="1" smtClean="0">
                <a:solidFill>
                  <a:schemeClr val="tx2">
                    <a:lumMod val="60000"/>
                    <a:lumOff val="40000"/>
                  </a:schemeClr>
                </a:solidFill>
                <a:latin typeface="Book Antiqua" pitchFamily="18" charset="0"/>
              </a:rPr>
              <a:t>TempID</a:t>
            </a:r>
            <a:r>
              <a:rPr lang="en-US" sz="1200" b="1" dirty="0" smtClean="0">
                <a:solidFill>
                  <a:schemeClr val="tx2">
                    <a:lumMod val="60000"/>
                    <a:lumOff val="40000"/>
                  </a:schemeClr>
                </a:solidFill>
                <a:latin typeface="Book Antiqua" pitchFamily="18" charset="0"/>
              </a:rPr>
              <a:t>)</a:t>
            </a:r>
          </a:p>
          <a:p>
            <a:pPr>
              <a:lnSpc>
                <a:spcPct val="160000"/>
              </a:lnSpc>
              <a:buNone/>
            </a:pP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			, </a:t>
            </a:r>
            <a:r>
              <a:rPr lang="en-US" sz="1200" b="1" dirty="0" smtClean="0">
                <a:solidFill>
                  <a:schemeClr val="tx2">
                    <a:lumMod val="60000"/>
                    <a:lumOff val="40000"/>
                  </a:schemeClr>
                </a:solidFill>
                <a:latin typeface="Book Antiqua" pitchFamily="18" charset="0"/>
              </a:rPr>
              <a:t>CONSTRAINT </a:t>
            </a:r>
            <a:r>
              <a:rPr lang="en-US" sz="1200" b="1" dirty="0" err="1" smtClean="0">
                <a:solidFill>
                  <a:schemeClr val="tx2">
                    <a:lumMod val="60000"/>
                    <a:lumOff val="40000"/>
                  </a:schemeClr>
                </a:solidFill>
                <a:latin typeface="Book Antiqua" pitchFamily="18" charset="0"/>
              </a:rPr>
              <a:t>FK_TempSales_SalesReason</a:t>
            </a:r>
            <a:r>
              <a:rPr lang="en-US" sz="1200" b="1" dirty="0" smtClean="0">
                <a:solidFill>
                  <a:schemeClr val="tx2">
                    <a:lumMod val="60000"/>
                    <a:lumOff val="40000"/>
                  </a:schemeClr>
                </a:solidFill>
                <a:latin typeface="Book Antiqua" pitchFamily="18" charset="0"/>
              </a:rPr>
              <a:t> FOREIGN KEY (</a:t>
            </a:r>
            <a:r>
              <a:rPr lang="en-US" sz="1200" b="1" dirty="0" err="1" smtClean="0">
                <a:solidFill>
                  <a:schemeClr val="tx2">
                    <a:lumMod val="60000"/>
                    <a:lumOff val="40000"/>
                  </a:schemeClr>
                </a:solidFill>
                <a:latin typeface="Book Antiqua" pitchFamily="18" charset="0"/>
              </a:rPr>
              <a:t>TempID</a:t>
            </a:r>
            <a:r>
              <a:rPr lang="en-US" sz="1200" b="1" dirty="0" smtClean="0">
                <a:solidFill>
                  <a:schemeClr val="tx2">
                    <a:lumMod val="60000"/>
                    <a:lumOff val="40000"/>
                  </a:schemeClr>
                </a:solidFill>
                <a:latin typeface="Book Antiqua" pitchFamily="18" charset="0"/>
              </a:rPr>
              <a:t>)</a:t>
            </a:r>
          </a:p>
          <a:p>
            <a:pPr>
              <a:lnSpc>
                <a:spcPct val="160000"/>
              </a:lnSpc>
              <a:buNone/>
            </a:pP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REFERENCES </a:t>
            </a:r>
            <a:r>
              <a:rPr lang="en-US" sz="1200" b="1" dirty="0" err="1" smtClean="0">
                <a:solidFill>
                  <a:schemeClr val="tx2">
                    <a:lumMod val="60000"/>
                    <a:lumOff val="40000"/>
                  </a:schemeClr>
                </a:solidFill>
                <a:latin typeface="Book Antiqua" pitchFamily="18" charset="0"/>
              </a:rPr>
              <a:t>Sales.SalesReason</a:t>
            </a:r>
            <a:r>
              <a:rPr lang="en-US" sz="1200" b="1" dirty="0" smtClean="0">
                <a:solidFill>
                  <a:schemeClr val="tx2">
                    <a:lumMod val="60000"/>
                    <a:lumOff val="40000"/>
                  </a:schemeClr>
                </a:solidFill>
                <a:latin typeface="Book Antiqua" pitchFamily="18" charset="0"/>
              </a:rPr>
              <a:t> (</a:t>
            </a:r>
            <a:r>
              <a:rPr lang="en-US" sz="1200" b="1" dirty="0" err="1" smtClean="0">
                <a:solidFill>
                  <a:schemeClr val="tx2">
                    <a:lumMod val="60000"/>
                    <a:lumOff val="40000"/>
                  </a:schemeClr>
                </a:solidFill>
                <a:latin typeface="Book Antiqua" pitchFamily="18" charset="0"/>
              </a:rPr>
              <a:t>SalesReasonID</a:t>
            </a:r>
            <a:r>
              <a:rPr lang="en-US" sz="1200" b="1" dirty="0" smtClean="0">
                <a:solidFill>
                  <a:schemeClr val="tx2">
                    <a:lumMod val="60000"/>
                    <a:lumOff val="40000"/>
                  </a:schemeClr>
                </a:solidFill>
                <a:latin typeface="Book Antiqua" pitchFamily="18" charset="0"/>
              </a:rPr>
              <a:t>)</a:t>
            </a:r>
          </a:p>
          <a:p>
            <a:pPr>
              <a:lnSpc>
                <a:spcPct val="160000"/>
              </a:lnSpc>
              <a:buNone/>
            </a:pP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			ON </a:t>
            </a:r>
            <a:r>
              <a:rPr lang="en-US" sz="1200" b="1" dirty="0" smtClean="0">
                <a:solidFill>
                  <a:schemeClr val="tx2">
                    <a:lumMod val="60000"/>
                    <a:lumOff val="40000"/>
                  </a:schemeClr>
                </a:solidFill>
                <a:latin typeface="Book Antiqua" pitchFamily="18" charset="0"/>
              </a:rPr>
              <a:t>DELETE CASCADE</a:t>
            </a:r>
          </a:p>
          <a:p>
            <a:pPr>
              <a:lnSpc>
                <a:spcPct val="160000"/>
              </a:lnSpc>
              <a:buNone/>
            </a:pP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ON UPDATE CASCADE</a:t>
            </a:r>
          </a:p>
          <a:p>
            <a:pPr>
              <a:lnSpc>
                <a:spcPct val="160000"/>
              </a:lnSpc>
              <a:buNone/>
            </a:pPr>
            <a:r>
              <a:rPr lang="en-US" sz="1200" b="1" dirty="0" smtClean="0">
                <a:solidFill>
                  <a:schemeClr val="tx2">
                    <a:lumMod val="60000"/>
                    <a:lumOff val="40000"/>
                  </a:schemeClr>
                </a:solidFill>
                <a:latin typeface="Book Antiqua" pitchFamily="18" charset="0"/>
              </a:rPr>
              <a:t>  </a:t>
            </a:r>
            <a:r>
              <a:rPr lang="en-US" sz="1200" b="1" dirty="0" smtClean="0">
                <a:solidFill>
                  <a:schemeClr val="tx2">
                    <a:lumMod val="60000"/>
                    <a:lumOff val="40000"/>
                  </a:schemeClr>
                </a:solidFill>
                <a:latin typeface="Book Antiqua" pitchFamily="18" charset="0"/>
              </a:rPr>
              <a:t>					 );</a:t>
            </a:r>
            <a:endParaRPr lang="en-US" sz="1200" b="1" dirty="0" smtClean="0">
              <a:solidFill>
                <a:schemeClr val="tx2">
                  <a:lumMod val="60000"/>
                  <a:lumOff val="40000"/>
                </a:schemeClr>
              </a:solidFill>
              <a:latin typeface="Book Antiqua" pitchFamily="18" charset="0"/>
            </a:endParaRPr>
          </a:p>
          <a:p>
            <a:pPr>
              <a:buNone/>
            </a:pPr>
            <a:r>
              <a:rPr lang="en-US" sz="1500" b="1" dirty="0" smtClean="0">
                <a:latin typeface="Book Antiqua" pitchFamily="18" charset="0"/>
              </a:rPr>
              <a:t>Create </a:t>
            </a:r>
            <a:r>
              <a:rPr lang="en-US" sz="1500" b="1" dirty="0" smtClean="0">
                <a:latin typeface="Book Antiqua" pitchFamily="18" charset="0"/>
              </a:rPr>
              <a:t>a foreign key in an existing table</a:t>
            </a:r>
          </a:p>
          <a:p>
            <a:pPr marL="0" indent="0">
              <a:lnSpc>
                <a:spcPct val="160000"/>
              </a:lnSpc>
              <a:buNone/>
            </a:pPr>
            <a:r>
              <a:rPr lang="en-US" sz="1500" dirty="0" smtClean="0">
                <a:latin typeface="Book Antiqua" pitchFamily="18" charset="0"/>
              </a:rPr>
              <a:t>The </a:t>
            </a:r>
            <a:r>
              <a:rPr lang="en-US" sz="1500" dirty="0" smtClean="0">
                <a:latin typeface="Book Antiqua" pitchFamily="18" charset="0"/>
              </a:rPr>
              <a:t>following example creates a foreign key on the column </a:t>
            </a:r>
            <a:r>
              <a:rPr lang="en-US" sz="1500" dirty="0" err="1" smtClean="0">
                <a:latin typeface="Book Antiqua" pitchFamily="18" charset="0"/>
              </a:rPr>
              <a:t>TempID</a:t>
            </a:r>
            <a:r>
              <a:rPr lang="en-US" sz="1500" dirty="0" smtClean="0">
                <a:latin typeface="Book Antiqua" pitchFamily="18" charset="0"/>
              </a:rPr>
              <a:t> and references the column </a:t>
            </a:r>
            <a:r>
              <a:rPr lang="en-US" sz="1500" dirty="0" err="1" smtClean="0">
                <a:latin typeface="Book Antiqua" pitchFamily="18" charset="0"/>
              </a:rPr>
              <a:t>SalesReasonID</a:t>
            </a:r>
            <a:r>
              <a:rPr lang="en-US" sz="1500" dirty="0" smtClean="0">
                <a:latin typeface="Book Antiqua" pitchFamily="18" charset="0"/>
              </a:rPr>
              <a:t> in the </a:t>
            </a:r>
            <a:r>
              <a:rPr lang="en-US" sz="1500" dirty="0" err="1" smtClean="0">
                <a:latin typeface="Book Antiqua" pitchFamily="18" charset="0"/>
              </a:rPr>
              <a:t>Sales.SalesReason</a:t>
            </a:r>
            <a:r>
              <a:rPr lang="en-US" sz="1500" dirty="0" smtClean="0">
                <a:latin typeface="Book Antiqua" pitchFamily="18" charset="0"/>
              </a:rPr>
              <a:t> table in the </a:t>
            </a:r>
            <a:r>
              <a:rPr lang="en-US" sz="1500" dirty="0" err="1" smtClean="0">
                <a:latin typeface="Book Antiqua" pitchFamily="18" charset="0"/>
              </a:rPr>
              <a:t>AdventureWorks</a:t>
            </a:r>
            <a:r>
              <a:rPr lang="en-US" sz="1500" dirty="0" smtClean="0">
                <a:latin typeface="Book Antiqua" pitchFamily="18" charset="0"/>
              </a:rPr>
              <a:t> database.</a:t>
            </a:r>
          </a:p>
          <a:p>
            <a:pPr>
              <a:lnSpc>
                <a:spcPct val="160000"/>
              </a:lnSpc>
              <a:buNone/>
            </a:pPr>
            <a:r>
              <a:rPr lang="en-US" sz="1200" b="1" dirty="0" smtClean="0">
                <a:solidFill>
                  <a:schemeClr val="tx2">
                    <a:lumMod val="60000"/>
                    <a:lumOff val="40000"/>
                  </a:schemeClr>
                </a:solidFill>
                <a:latin typeface="Book Antiqua" pitchFamily="18" charset="0"/>
              </a:rPr>
              <a:t>	ALTER </a:t>
            </a:r>
            <a:r>
              <a:rPr lang="en-US" sz="1200" b="1" dirty="0" smtClean="0">
                <a:solidFill>
                  <a:schemeClr val="tx2">
                    <a:lumMod val="60000"/>
                    <a:lumOff val="40000"/>
                  </a:schemeClr>
                </a:solidFill>
                <a:latin typeface="Book Antiqua" pitchFamily="18" charset="0"/>
              </a:rPr>
              <a:t>TABLE </a:t>
            </a:r>
            <a:r>
              <a:rPr lang="en-US" sz="1200" b="1" dirty="0" err="1" smtClean="0">
                <a:solidFill>
                  <a:schemeClr val="tx2">
                    <a:lumMod val="60000"/>
                    <a:lumOff val="40000"/>
                  </a:schemeClr>
                </a:solidFill>
                <a:latin typeface="Book Antiqua" pitchFamily="18" charset="0"/>
              </a:rPr>
              <a:t>Sales.TempSalesReason</a:t>
            </a:r>
            <a:r>
              <a:rPr lang="en-US" sz="1200" b="1" dirty="0" smtClean="0">
                <a:solidFill>
                  <a:schemeClr val="tx2">
                    <a:lumMod val="60000"/>
                    <a:lumOff val="40000"/>
                  </a:schemeClr>
                </a:solidFill>
                <a:latin typeface="Book Antiqua" pitchFamily="18" charset="0"/>
              </a:rPr>
              <a:t> ADD CONSTRAINT </a:t>
            </a:r>
            <a:r>
              <a:rPr lang="en-US" sz="1200" b="1" dirty="0" err="1" smtClean="0">
                <a:solidFill>
                  <a:schemeClr val="tx2">
                    <a:lumMod val="60000"/>
                    <a:lumOff val="40000"/>
                  </a:schemeClr>
                </a:solidFill>
                <a:latin typeface="Book Antiqua" pitchFamily="18" charset="0"/>
              </a:rPr>
              <a:t>FK_TempSales_SalesReason</a:t>
            </a:r>
            <a:r>
              <a:rPr lang="en-US" sz="1200" b="1" dirty="0" smtClean="0">
                <a:solidFill>
                  <a:schemeClr val="tx2">
                    <a:lumMod val="60000"/>
                    <a:lumOff val="40000"/>
                  </a:schemeClr>
                </a:solidFill>
                <a:latin typeface="Book Antiqua" pitchFamily="18" charset="0"/>
              </a:rPr>
              <a:t> FOREIGN KEY (</a:t>
            </a:r>
            <a:r>
              <a:rPr lang="en-US" sz="1200" b="1" dirty="0" err="1" smtClean="0">
                <a:solidFill>
                  <a:schemeClr val="tx2">
                    <a:lumMod val="60000"/>
                    <a:lumOff val="40000"/>
                  </a:schemeClr>
                </a:solidFill>
                <a:latin typeface="Book Antiqua" pitchFamily="18" charset="0"/>
              </a:rPr>
              <a:t>TempID</a:t>
            </a:r>
            <a:r>
              <a:rPr lang="en-US" sz="1200" b="1" dirty="0" smtClean="0">
                <a:solidFill>
                  <a:schemeClr val="tx2">
                    <a:lumMod val="60000"/>
                    <a:lumOff val="40000"/>
                  </a:schemeClr>
                </a:solidFill>
                <a:latin typeface="Book Antiqua" pitchFamily="18" charset="0"/>
              </a:rPr>
              <a:t>) REFERENCES </a:t>
            </a:r>
            <a:r>
              <a:rPr lang="en-US" sz="1200" b="1" dirty="0" err="1" smtClean="0">
                <a:solidFill>
                  <a:schemeClr val="tx2">
                    <a:lumMod val="60000"/>
                    <a:lumOff val="40000"/>
                  </a:schemeClr>
                </a:solidFill>
                <a:latin typeface="Book Antiqua" pitchFamily="18" charset="0"/>
              </a:rPr>
              <a:t>Sales.SalesReason</a:t>
            </a:r>
            <a:r>
              <a:rPr lang="en-US" sz="1200" b="1" dirty="0" smtClean="0">
                <a:solidFill>
                  <a:schemeClr val="tx2">
                    <a:lumMod val="60000"/>
                    <a:lumOff val="40000"/>
                  </a:schemeClr>
                </a:solidFill>
                <a:latin typeface="Book Antiqua" pitchFamily="18" charset="0"/>
              </a:rPr>
              <a:t> (</a:t>
            </a:r>
            <a:r>
              <a:rPr lang="en-US" sz="1200" b="1" dirty="0" err="1" smtClean="0">
                <a:solidFill>
                  <a:schemeClr val="tx2">
                    <a:lumMod val="60000"/>
                    <a:lumOff val="40000"/>
                  </a:schemeClr>
                </a:solidFill>
                <a:latin typeface="Book Antiqua" pitchFamily="18" charset="0"/>
              </a:rPr>
              <a:t>SalesReasonID</a:t>
            </a:r>
            <a:r>
              <a:rPr lang="en-US" sz="1200" b="1" dirty="0" smtClean="0">
                <a:solidFill>
                  <a:schemeClr val="tx2">
                    <a:lumMod val="60000"/>
                    <a:lumOff val="40000"/>
                  </a:schemeClr>
                </a:solidFill>
                <a:latin typeface="Book Antiqua" pitchFamily="18" charset="0"/>
              </a:rPr>
              <a:t>) ON DELETE CASCADE ON UPDATE CASCADE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1800" dirty="0" smtClean="0">
                <a:latin typeface="Book Antiqua" pitchFamily="18" charset="0"/>
              </a:rPr>
              <a:t>Week 10</a:t>
            </a:r>
            <a:r>
              <a:rPr lang="en-US" sz="1800" baseline="30000" dirty="0" smtClean="0">
                <a:latin typeface="Book Antiqua" pitchFamily="18" charset="0"/>
              </a:rPr>
              <a:t>th</a:t>
            </a:r>
            <a:r>
              <a:rPr lang="en-US" sz="1800" dirty="0" smtClean="0">
                <a:latin typeface="Book Antiqua" pitchFamily="18" charset="0"/>
              </a:rPr>
              <a:t> </a:t>
            </a:r>
            <a:br>
              <a:rPr lang="en-US" sz="1800" dirty="0" smtClean="0">
                <a:latin typeface="Book Antiqua" pitchFamily="18" charset="0"/>
              </a:rPr>
            </a:br>
            <a:r>
              <a:rPr lang="en-US" sz="1800" dirty="0" smtClean="0">
                <a:latin typeface="Book Antiqua" pitchFamily="18" charset="0"/>
              </a:rPr>
              <a:t>Database System</a:t>
            </a:r>
            <a:endParaRPr lang="en-US" sz="1800" dirty="0"/>
          </a:p>
        </p:txBody>
      </p:sp>
      <p:sp>
        <p:nvSpPr>
          <p:cNvPr id="3" name="Content Placeholder 2"/>
          <p:cNvSpPr>
            <a:spLocks noGrp="1"/>
          </p:cNvSpPr>
          <p:nvPr>
            <p:ph idx="1"/>
          </p:nvPr>
        </p:nvSpPr>
        <p:spPr>
          <a:xfrm>
            <a:off x="457200" y="838200"/>
            <a:ext cx="8229600" cy="5638800"/>
          </a:xfrm>
        </p:spPr>
        <p:txBody>
          <a:bodyPr>
            <a:normAutofit lnSpcReduction="10000"/>
          </a:bodyPr>
          <a:lstStyle/>
          <a:p>
            <a:pPr marL="0" indent="0" algn="ctr">
              <a:lnSpc>
                <a:spcPct val="150000"/>
              </a:lnSpc>
              <a:buNone/>
            </a:pPr>
            <a:r>
              <a:rPr lang="en-US" sz="1200" b="1" dirty="0" smtClean="0">
                <a:latin typeface="Book Antiqua" pitchFamily="18" charset="0"/>
              </a:rPr>
              <a:t>Unique and Check Constraint</a:t>
            </a:r>
            <a:endParaRPr lang="en-US" sz="1200" b="1" dirty="0" smtClean="0">
              <a:latin typeface="Book Antiqua" pitchFamily="18" charset="0"/>
            </a:endParaRPr>
          </a:p>
          <a:p>
            <a:pPr marL="0" indent="0" algn="just">
              <a:lnSpc>
                <a:spcPct val="150000"/>
              </a:lnSpc>
              <a:buNone/>
            </a:pPr>
            <a:r>
              <a:rPr lang="en-US" sz="1200" dirty="0" smtClean="0">
                <a:latin typeface="Book Antiqua" pitchFamily="18" charset="0"/>
              </a:rPr>
              <a:t>UNIQUE </a:t>
            </a:r>
            <a:r>
              <a:rPr lang="en-US" sz="1200" dirty="0" smtClean="0">
                <a:latin typeface="Book Antiqua" pitchFamily="18" charset="0"/>
              </a:rPr>
              <a:t>constraints and CHECK constraints are two types of constraints that can be used to enforce data integrity in SQL Server tables. These are important database </a:t>
            </a:r>
            <a:r>
              <a:rPr lang="en-US" sz="1200" dirty="0" smtClean="0">
                <a:latin typeface="Book Antiqua" pitchFamily="18" charset="0"/>
              </a:rPr>
              <a:t>objects</a:t>
            </a:r>
          </a:p>
          <a:p>
            <a:pPr marL="0" indent="0" algn="just">
              <a:buNone/>
            </a:pPr>
            <a:r>
              <a:rPr lang="en-US" sz="1200" b="1" dirty="0" smtClean="0">
                <a:latin typeface="Book Antiqua" pitchFamily="18" charset="0"/>
              </a:rPr>
              <a:t>Unique Constraint </a:t>
            </a:r>
            <a:r>
              <a:rPr lang="en-US" sz="1200" b="1" dirty="0" smtClean="0">
                <a:solidFill>
                  <a:schemeClr val="tx2">
                    <a:lumMod val="60000"/>
                    <a:lumOff val="40000"/>
                  </a:schemeClr>
                </a:solidFill>
                <a:latin typeface="Book Antiqua" pitchFamily="18" charset="0"/>
              </a:rPr>
              <a:t>		</a:t>
            </a:r>
          </a:p>
          <a:p>
            <a:pPr marL="0" indent="0" algn="just">
              <a:lnSpc>
                <a:spcPct val="150000"/>
              </a:lnSpc>
              <a:buFont typeface="Wingdings" pitchFamily="2" charset="2"/>
              <a:buChar char="Ø"/>
            </a:pPr>
            <a:r>
              <a:rPr lang="en-US" sz="1200" dirty="0" smtClean="0">
                <a:latin typeface="Book Antiqua" pitchFamily="18" charset="0"/>
              </a:rPr>
              <a:t>use a UNIQUE constraint instead of a PRIMARY KEY constraint when you want to enforce the uniqueness of a column, or combination of columns, that is not the primary key</a:t>
            </a:r>
          </a:p>
          <a:p>
            <a:pPr marL="0" indent="0" algn="just">
              <a:lnSpc>
                <a:spcPct val="150000"/>
              </a:lnSpc>
              <a:buFont typeface="Wingdings" pitchFamily="2" charset="2"/>
              <a:buChar char="Ø"/>
            </a:pPr>
            <a:r>
              <a:rPr lang="en-US" sz="1200" dirty="0" smtClean="0">
                <a:latin typeface="Book Antiqua" pitchFamily="18" charset="0"/>
              </a:rPr>
              <a:t>UNIQUE constraints allow for the value NULL</a:t>
            </a:r>
          </a:p>
          <a:p>
            <a:pPr marL="0" indent="0" algn="just">
              <a:lnSpc>
                <a:spcPct val="150000"/>
              </a:lnSpc>
              <a:buFont typeface="Wingdings" pitchFamily="2" charset="2"/>
              <a:buChar char="Ø"/>
            </a:pPr>
            <a:r>
              <a:rPr lang="en-US" sz="1200" dirty="0" smtClean="0">
                <a:latin typeface="Book Antiqua" pitchFamily="18" charset="0"/>
              </a:rPr>
              <a:t> can be referenced by a FOREIGN KEY constraint</a:t>
            </a:r>
          </a:p>
          <a:p>
            <a:pPr marL="0" indent="0" algn="just">
              <a:lnSpc>
                <a:spcPct val="150000"/>
              </a:lnSpc>
              <a:buFont typeface="Wingdings" pitchFamily="2" charset="2"/>
              <a:buChar char="Ø"/>
            </a:pPr>
            <a:r>
              <a:rPr lang="en-US" sz="1200" dirty="0" smtClean="0">
                <a:latin typeface="Book Antiqua" pitchFamily="18" charset="0"/>
              </a:rPr>
              <a:t>The Database Engine automatically creates a UNIQUE index (</a:t>
            </a:r>
            <a:r>
              <a:rPr lang="en-US" sz="1200" dirty="0" err="1" smtClean="0">
                <a:latin typeface="Book Antiqua" pitchFamily="18" charset="0"/>
              </a:rPr>
              <a:t>nonclustered</a:t>
            </a:r>
            <a:r>
              <a:rPr lang="en-US" sz="1200" dirty="0" smtClean="0">
                <a:latin typeface="Book Antiqua" pitchFamily="18" charset="0"/>
              </a:rPr>
              <a:t>) to enforce the uniqueness requirement of the UNIQUE constraint</a:t>
            </a:r>
          </a:p>
          <a:p>
            <a:pPr marL="0" indent="0" algn="just">
              <a:lnSpc>
                <a:spcPct val="150000"/>
              </a:lnSpc>
              <a:buFont typeface="Wingdings" pitchFamily="2" charset="2"/>
              <a:buChar char="Ø"/>
            </a:pPr>
            <a:r>
              <a:rPr lang="en-US" sz="1200" dirty="0" smtClean="0">
                <a:latin typeface="Book Antiqua" pitchFamily="18" charset="0"/>
              </a:rPr>
              <a:t>if an attempt to insert a duplicate row is made, the Database Engine returns an error message that states the UNIQUE constraint has been violated and does not add the row to the </a:t>
            </a:r>
            <a:r>
              <a:rPr lang="en-US" sz="1200" dirty="0" smtClean="0">
                <a:latin typeface="Book Antiqua" pitchFamily="18" charset="0"/>
              </a:rPr>
              <a:t>table</a:t>
            </a:r>
          </a:p>
          <a:p>
            <a:pPr marL="0" indent="0" algn="just">
              <a:lnSpc>
                <a:spcPct val="150000"/>
              </a:lnSpc>
              <a:buNone/>
            </a:pPr>
            <a:r>
              <a:rPr lang="en-US" sz="1200" b="1" dirty="0" smtClean="0"/>
              <a:t>To create a unique constraint on an existing table</a:t>
            </a:r>
          </a:p>
          <a:p>
            <a:pPr marL="0" indent="0" algn="just">
              <a:lnSpc>
                <a:spcPct val="150000"/>
              </a:lnSpc>
              <a:buNone/>
            </a:pPr>
            <a:r>
              <a:rPr lang="en-US" sz="1200" dirty="0" smtClean="0">
                <a:solidFill>
                  <a:schemeClr val="tx2">
                    <a:lumMod val="60000"/>
                    <a:lumOff val="40000"/>
                  </a:schemeClr>
                </a:solidFill>
                <a:latin typeface="Book Antiqua" pitchFamily="18" charset="0"/>
              </a:rPr>
              <a:t>USE AdventureWorks2012; </a:t>
            </a:r>
            <a:endParaRPr lang="en-US" sz="1200" dirty="0" smtClean="0">
              <a:solidFill>
                <a:schemeClr val="tx2">
                  <a:lumMod val="60000"/>
                  <a:lumOff val="40000"/>
                </a:schemeClr>
              </a:solidFill>
              <a:latin typeface="Book Antiqua" pitchFamily="18" charset="0"/>
            </a:endParaRPr>
          </a:p>
          <a:p>
            <a:pPr marL="0" indent="0" algn="just">
              <a:lnSpc>
                <a:spcPct val="150000"/>
              </a:lnSpc>
              <a:buNone/>
            </a:pPr>
            <a:r>
              <a:rPr lang="en-US" sz="1200" dirty="0" smtClean="0">
                <a:solidFill>
                  <a:schemeClr val="tx2">
                    <a:lumMod val="60000"/>
                    <a:lumOff val="40000"/>
                  </a:schemeClr>
                </a:solidFill>
                <a:latin typeface="Book Antiqua" pitchFamily="18" charset="0"/>
              </a:rPr>
              <a:t>GO </a:t>
            </a:r>
          </a:p>
          <a:p>
            <a:pPr marL="0" indent="0" algn="just">
              <a:lnSpc>
                <a:spcPct val="150000"/>
              </a:lnSpc>
              <a:buNone/>
            </a:pPr>
            <a:r>
              <a:rPr lang="en-US" sz="1200" dirty="0" smtClean="0">
                <a:solidFill>
                  <a:schemeClr val="tx2">
                    <a:lumMod val="60000"/>
                    <a:lumOff val="40000"/>
                  </a:schemeClr>
                </a:solidFill>
                <a:latin typeface="Book Antiqua" pitchFamily="18" charset="0"/>
              </a:rPr>
              <a:t>ALTER </a:t>
            </a:r>
            <a:r>
              <a:rPr lang="en-US" sz="1200" dirty="0" smtClean="0">
                <a:solidFill>
                  <a:schemeClr val="tx2">
                    <a:lumMod val="60000"/>
                    <a:lumOff val="40000"/>
                  </a:schemeClr>
                </a:solidFill>
                <a:latin typeface="Book Antiqua" pitchFamily="18" charset="0"/>
              </a:rPr>
              <a:t>TABLE </a:t>
            </a:r>
            <a:r>
              <a:rPr lang="en-US" sz="1200" dirty="0" err="1" smtClean="0">
                <a:solidFill>
                  <a:schemeClr val="tx2">
                    <a:lumMod val="60000"/>
                    <a:lumOff val="40000"/>
                  </a:schemeClr>
                </a:solidFill>
                <a:latin typeface="Book Antiqua" pitchFamily="18" charset="0"/>
              </a:rPr>
              <a:t>Person.Password</a:t>
            </a:r>
            <a:r>
              <a:rPr lang="en-US" sz="1200" dirty="0" smtClean="0">
                <a:solidFill>
                  <a:schemeClr val="tx2">
                    <a:lumMod val="60000"/>
                    <a:lumOff val="40000"/>
                  </a:schemeClr>
                </a:solidFill>
                <a:latin typeface="Book Antiqua" pitchFamily="18" charset="0"/>
              </a:rPr>
              <a:t> </a:t>
            </a:r>
            <a:endParaRPr lang="en-US" sz="1200" dirty="0" smtClean="0">
              <a:solidFill>
                <a:schemeClr val="tx2">
                  <a:lumMod val="60000"/>
                  <a:lumOff val="40000"/>
                </a:schemeClr>
              </a:solidFill>
              <a:latin typeface="Book Antiqua" pitchFamily="18" charset="0"/>
            </a:endParaRPr>
          </a:p>
          <a:p>
            <a:pPr marL="0" indent="0" algn="just">
              <a:lnSpc>
                <a:spcPct val="150000"/>
              </a:lnSpc>
              <a:buNone/>
            </a:pPr>
            <a:r>
              <a:rPr lang="en-US" sz="1200" dirty="0" smtClean="0">
                <a:solidFill>
                  <a:schemeClr val="tx2">
                    <a:lumMod val="60000"/>
                    <a:lumOff val="40000"/>
                  </a:schemeClr>
                </a:solidFill>
                <a:latin typeface="Book Antiqua" pitchFamily="18" charset="0"/>
              </a:rPr>
              <a:t>ADD </a:t>
            </a:r>
            <a:r>
              <a:rPr lang="en-US" sz="1200" dirty="0" smtClean="0">
                <a:solidFill>
                  <a:schemeClr val="tx2">
                    <a:lumMod val="60000"/>
                    <a:lumOff val="40000"/>
                  </a:schemeClr>
                </a:solidFill>
                <a:latin typeface="Book Antiqua" pitchFamily="18" charset="0"/>
              </a:rPr>
              <a:t>CONSTRAINT </a:t>
            </a:r>
            <a:r>
              <a:rPr lang="en-US" sz="1200" dirty="0" err="1" smtClean="0">
                <a:solidFill>
                  <a:schemeClr val="tx2">
                    <a:lumMod val="60000"/>
                    <a:lumOff val="40000"/>
                  </a:schemeClr>
                </a:solidFill>
                <a:latin typeface="Book Antiqua" pitchFamily="18" charset="0"/>
              </a:rPr>
              <a:t>AK_Password</a:t>
            </a:r>
            <a:r>
              <a:rPr lang="en-US" sz="1200" dirty="0" smtClean="0">
                <a:solidFill>
                  <a:schemeClr val="tx2">
                    <a:lumMod val="60000"/>
                    <a:lumOff val="40000"/>
                  </a:schemeClr>
                </a:solidFill>
                <a:latin typeface="Book Antiqua" pitchFamily="18" charset="0"/>
              </a:rPr>
              <a:t> UNIQUE (</a:t>
            </a:r>
            <a:r>
              <a:rPr lang="en-US" sz="1200" dirty="0" err="1" smtClean="0">
                <a:solidFill>
                  <a:schemeClr val="tx2">
                    <a:lumMod val="60000"/>
                    <a:lumOff val="40000"/>
                  </a:schemeClr>
                </a:solidFill>
                <a:latin typeface="Book Antiqua" pitchFamily="18" charset="0"/>
              </a:rPr>
              <a:t>PasswordHash</a:t>
            </a:r>
            <a:r>
              <a:rPr lang="en-US" sz="1200" dirty="0" smtClean="0">
                <a:solidFill>
                  <a:schemeClr val="tx2">
                    <a:lumMod val="60000"/>
                    <a:lumOff val="40000"/>
                  </a:schemeClr>
                </a:solidFill>
                <a:latin typeface="Book Antiqua" pitchFamily="18" charset="0"/>
              </a:rPr>
              <a:t>, </a:t>
            </a:r>
            <a:r>
              <a:rPr lang="en-US" sz="1200" dirty="0" err="1" smtClean="0">
                <a:solidFill>
                  <a:schemeClr val="tx2">
                    <a:lumMod val="60000"/>
                    <a:lumOff val="40000"/>
                  </a:schemeClr>
                </a:solidFill>
                <a:latin typeface="Book Antiqua" pitchFamily="18" charset="0"/>
              </a:rPr>
              <a:t>PasswordSalt</a:t>
            </a:r>
            <a:r>
              <a:rPr lang="en-US" sz="1200" dirty="0" smtClean="0">
                <a:solidFill>
                  <a:schemeClr val="tx2">
                    <a:lumMod val="60000"/>
                    <a:lumOff val="40000"/>
                  </a:schemeClr>
                </a:solidFill>
                <a:latin typeface="Book Antiqua" pitchFamily="18" charset="0"/>
              </a:rPr>
              <a:t>); </a:t>
            </a:r>
            <a:endParaRPr lang="en-US" sz="1200" dirty="0" smtClean="0">
              <a:solidFill>
                <a:schemeClr val="tx2">
                  <a:lumMod val="60000"/>
                  <a:lumOff val="40000"/>
                </a:schemeClr>
              </a:solidFill>
              <a:latin typeface="Book Antiqua" pitchFamily="18" charset="0"/>
            </a:endParaRPr>
          </a:p>
          <a:p>
            <a:pPr marL="0" indent="0">
              <a:lnSpc>
                <a:spcPct val="150000"/>
              </a:lnSpc>
              <a:buNone/>
            </a:pPr>
            <a:r>
              <a:rPr lang="en-US" sz="1200" dirty="0" smtClean="0">
                <a:solidFill>
                  <a:schemeClr val="tx2">
                    <a:lumMod val="60000"/>
                    <a:lumOff val="40000"/>
                  </a:schemeClr>
                </a:solidFill>
                <a:latin typeface="Book Antiqua" pitchFamily="18" charset="0"/>
              </a:rPr>
              <a:t>GO </a:t>
            </a:r>
            <a:r>
              <a:rPr lang="en-US" sz="1200" dirty="0" smtClean="0">
                <a:latin typeface="Book Antiqua" pitchFamily="18" charset="0"/>
              </a:rPr>
              <a:t/>
            </a:r>
            <a:br>
              <a:rPr lang="en-US" sz="1200" dirty="0" smtClean="0">
                <a:latin typeface="Book Antiqua" pitchFamily="18" charset="0"/>
              </a:rPr>
            </a:br>
            <a:endParaRPr lang="en-US" sz="1200" dirty="0" smtClean="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914399"/>
          </a:xfrm>
        </p:spPr>
        <p:txBody>
          <a:bodyPr>
            <a:normAutofit/>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219200"/>
            <a:ext cx="8534400" cy="5410200"/>
          </a:xfrm>
        </p:spPr>
        <p:txBody>
          <a:bodyPr/>
          <a:lstStyle/>
          <a:p>
            <a:pPr algn="l">
              <a:lnSpc>
                <a:spcPct val="150000"/>
              </a:lnSpc>
            </a:pPr>
            <a:r>
              <a:rPr lang="en-US" sz="2000" b="1" dirty="0" smtClean="0">
                <a:solidFill>
                  <a:schemeClr val="tx1"/>
                </a:solidFill>
                <a:latin typeface="Book Antiqua" pitchFamily="18" charset="0"/>
              </a:rPr>
              <a:t>Working with MS</a:t>
            </a:r>
            <a:r>
              <a:rPr lang="en-US" sz="2000" b="1" dirty="0" smtClean="0">
                <a:latin typeface="Book Antiqua" pitchFamily="18" charset="0"/>
              </a:rPr>
              <a:t> </a:t>
            </a:r>
            <a:r>
              <a:rPr lang="en-US" sz="2000" b="1" dirty="0" smtClean="0">
                <a:solidFill>
                  <a:schemeClr val="tx1"/>
                </a:solidFill>
                <a:latin typeface="Book Antiqua" pitchFamily="18" charset="0"/>
              </a:rPr>
              <a:t>SQL Server……</a:t>
            </a:r>
          </a:p>
          <a:p>
            <a:pPr algn="l">
              <a:lnSpc>
                <a:spcPct val="150000"/>
              </a:lnSpc>
            </a:pPr>
            <a:r>
              <a:rPr lang="en-US" sz="2000" dirty="0" smtClean="0">
                <a:solidFill>
                  <a:schemeClr val="tx1"/>
                </a:solidFill>
                <a:latin typeface="Book Antiqua" pitchFamily="18" charset="0"/>
              </a:rPr>
              <a:t>	to create objects (tables, constraints, indexes, etc.)</a:t>
            </a:r>
          </a:p>
          <a:p>
            <a:pPr marL="457200" indent="-457200" algn="l">
              <a:lnSpc>
                <a:spcPct val="150000"/>
              </a:lnSpc>
              <a:buFont typeface="+mj-lt"/>
              <a:buAutoNum type="arabicPeriod"/>
            </a:pPr>
            <a:r>
              <a:rPr lang="en-US" sz="2000" b="1" dirty="0" smtClean="0">
                <a:solidFill>
                  <a:schemeClr val="tx1"/>
                </a:solidFill>
                <a:latin typeface="Book Antiqua" pitchFamily="18" charset="0"/>
              </a:rPr>
              <a:t>Visual Mode:</a:t>
            </a:r>
            <a:r>
              <a:rPr lang="en-US" sz="2000" dirty="0" smtClean="0">
                <a:solidFill>
                  <a:schemeClr val="tx1"/>
                </a:solidFill>
                <a:latin typeface="Book Antiqua" pitchFamily="18" charset="0"/>
              </a:rPr>
              <a:t> simply use </a:t>
            </a:r>
            <a:r>
              <a:rPr lang="en-US" sz="2000" b="1" dirty="0" smtClean="0">
                <a:solidFill>
                  <a:schemeClr val="tx1"/>
                </a:solidFill>
                <a:latin typeface="Book Antiqua" pitchFamily="18" charset="0"/>
              </a:rPr>
              <a:t>integrated development environment (IDE) </a:t>
            </a:r>
            <a:r>
              <a:rPr lang="en-US" sz="2000" dirty="0" smtClean="0">
                <a:solidFill>
                  <a:schemeClr val="tx1"/>
                </a:solidFill>
                <a:latin typeface="Book Antiqua" pitchFamily="18" charset="0"/>
              </a:rPr>
              <a:t>to work with databases and there is no need in studying visual tools for a particular database type (MS SQL, Oracle , </a:t>
            </a:r>
            <a:r>
              <a:rPr lang="en-US" sz="2000" dirty="0" err="1" smtClean="0">
                <a:solidFill>
                  <a:schemeClr val="tx1"/>
                </a:solidFill>
                <a:latin typeface="Book Antiqua" pitchFamily="18" charset="0"/>
              </a:rPr>
              <a:t>MySQL</a:t>
            </a:r>
            <a:r>
              <a:rPr lang="en-US" sz="2000" dirty="0" smtClean="0">
                <a:solidFill>
                  <a:schemeClr val="tx1"/>
                </a:solidFill>
                <a:latin typeface="Book Antiqua" pitchFamily="18" charset="0"/>
              </a:rPr>
              <a:t>, Firebird, etc.) i.e. convenient because you can see the whole text</a:t>
            </a:r>
          </a:p>
          <a:p>
            <a:pPr marL="457200" indent="-457200" algn="l">
              <a:lnSpc>
                <a:spcPct val="150000"/>
              </a:lnSpc>
              <a:buFont typeface="+mj-lt"/>
              <a:buAutoNum type="arabicPeriod"/>
            </a:pPr>
            <a:r>
              <a:rPr lang="en-US" sz="2000" dirty="0" smtClean="0">
                <a:solidFill>
                  <a:schemeClr val="tx1"/>
                </a:solidFill>
                <a:latin typeface="Book Antiqua" pitchFamily="18" charset="0"/>
              </a:rPr>
              <a:t> </a:t>
            </a:r>
            <a:r>
              <a:rPr lang="en-US" sz="2000" b="1" dirty="0" smtClean="0">
                <a:solidFill>
                  <a:schemeClr val="tx1"/>
                </a:solidFill>
                <a:latin typeface="Book Antiqua" pitchFamily="18" charset="0"/>
              </a:rPr>
              <a:t>Script Mode: </a:t>
            </a:r>
            <a:r>
              <a:rPr lang="en-US" sz="2000" dirty="0" smtClean="0">
                <a:solidFill>
                  <a:schemeClr val="tx1"/>
                </a:solidFill>
                <a:latin typeface="Book Antiqua" pitchFamily="18" charset="0"/>
              </a:rPr>
              <a:t>constantly working with databases, creating, modifying, and especially rebuilding an object using scripts is much faster than in a visual mode. </a:t>
            </a:r>
            <a:r>
              <a:rPr lang="en-US" sz="2000" dirty="0" smtClean="0"/>
              <a:t> </a:t>
            </a:r>
            <a:r>
              <a:rPr lang="en-US" sz="2000" dirty="0" smtClean="0">
                <a:solidFill>
                  <a:schemeClr val="tx1"/>
                </a:solidFill>
                <a:latin typeface="Book Antiqua" pitchFamily="18" charset="0"/>
              </a:rPr>
              <a:t>it is convenient to use scripts when you need to transfer database changes from a test database to a production 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1800" dirty="0" smtClean="0">
                <a:latin typeface="Book Antiqua" pitchFamily="18" charset="0"/>
              </a:rPr>
              <a:t>Week 10</a:t>
            </a:r>
            <a:r>
              <a:rPr lang="en-US" sz="1800" baseline="30000" dirty="0" smtClean="0">
                <a:latin typeface="Book Antiqua" pitchFamily="18" charset="0"/>
              </a:rPr>
              <a:t>th</a:t>
            </a:r>
            <a:r>
              <a:rPr lang="en-US" sz="1800" dirty="0" smtClean="0">
                <a:latin typeface="Book Antiqua" pitchFamily="18" charset="0"/>
              </a:rPr>
              <a:t> </a:t>
            </a:r>
            <a:br>
              <a:rPr lang="en-US" sz="1800" dirty="0" smtClean="0">
                <a:latin typeface="Book Antiqua" pitchFamily="18" charset="0"/>
              </a:rPr>
            </a:br>
            <a:r>
              <a:rPr lang="en-US" sz="1800" dirty="0" smtClean="0">
                <a:latin typeface="Book Antiqua" pitchFamily="18" charset="0"/>
              </a:rPr>
              <a:t>Database System</a:t>
            </a:r>
            <a:endParaRPr lang="en-US" sz="1800" dirty="0"/>
          </a:p>
        </p:txBody>
      </p:sp>
      <p:sp>
        <p:nvSpPr>
          <p:cNvPr id="3" name="Content Placeholder 2"/>
          <p:cNvSpPr>
            <a:spLocks noGrp="1"/>
          </p:cNvSpPr>
          <p:nvPr>
            <p:ph idx="1"/>
          </p:nvPr>
        </p:nvSpPr>
        <p:spPr>
          <a:xfrm>
            <a:off x="457200" y="838200"/>
            <a:ext cx="8229600" cy="5638800"/>
          </a:xfrm>
        </p:spPr>
        <p:txBody>
          <a:bodyPr>
            <a:normAutofit/>
          </a:bodyPr>
          <a:lstStyle/>
          <a:p>
            <a:pPr marL="0" indent="0">
              <a:lnSpc>
                <a:spcPct val="150000"/>
              </a:lnSpc>
              <a:buNone/>
            </a:pPr>
            <a:r>
              <a:rPr lang="en-US" sz="1200" b="1" dirty="0" smtClean="0">
                <a:latin typeface="Book Antiqua" pitchFamily="18" charset="0"/>
              </a:rPr>
              <a:t>Check Constraint</a:t>
            </a:r>
            <a:endParaRPr lang="en-US" sz="1200" b="1" dirty="0" smtClean="0">
              <a:latin typeface="Book Antiqua" pitchFamily="18" charset="0"/>
            </a:endParaRPr>
          </a:p>
          <a:p>
            <a:pPr marL="0" indent="0" algn="just">
              <a:lnSpc>
                <a:spcPct val="150000"/>
              </a:lnSpc>
              <a:buNone/>
            </a:pPr>
            <a:r>
              <a:rPr lang="en-US" sz="1200" dirty="0" smtClean="0">
                <a:latin typeface="Book Antiqua" pitchFamily="18" charset="0"/>
              </a:rPr>
              <a:t>CHECK constraints enforce domain integrity by limiting the values that are accepted by one or more columns. You can create a CHECK constraint with any logical (Boolean) expression that returns TRUE or FALSE based on the logical </a:t>
            </a:r>
            <a:r>
              <a:rPr lang="en-US" sz="1200" dirty="0" smtClean="0">
                <a:latin typeface="Book Antiqua" pitchFamily="18" charset="0"/>
              </a:rPr>
              <a:t>operators</a:t>
            </a:r>
          </a:p>
          <a:p>
            <a:pPr marL="0" indent="0" algn="just">
              <a:lnSpc>
                <a:spcPct val="150000"/>
              </a:lnSpc>
              <a:buNone/>
            </a:pPr>
            <a:r>
              <a:rPr lang="en-US" sz="1200" dirty="0" smtClean="0">
                <a:latin typeface="Book Antiqua" pitchFamily="18" charset="0"/>
              </a:rPr>
              <a:t>CHECK constraints are similar to FOREIGN KEY constraints in that they control the values that are put in a column. </a:t>
            </a:r>
            <a:r>
              <a:rPr lang="en-US" sz="1200" dirty="0" smtClean="0">
                <a:latin typeface="Book Antiqua" pitchFamily="18" charset="0"/>
              </a:rPr>
              <a:t>The difference is in how they determine which values are valid: FOREIGN KEY constraints obtain the list of valid values from another table, while CHECK constraints determine the valid values from a logical </a:t>
            </a:r>
            <a:r>
              <a:rPr lang="en-US" sz="1200" dirty="0" smtClean="0">
                <a:latin typeface="Book Antiqua" pitchFamily="18" charset="0"/>
              </a:rPr>
              <a:t>expression</a:t>
            </a:r>
          </a:p>
          <a:p>
            <a:pPr marL="0" indent="0" algn="just">
              <a:lnSpc>
                <a:spcPct val="150000"/>
              </a:lnSpc>
              <a:buNone/>
            </a:pPr>
            <a:r>
              <a:rPr lang="en-US" sz="1200" dirty="0" smtClean="0">
                <a:latin typeface="Book Antiqua" pitchFamily="18" charset="0"/>
              </a:rPr>
              <a:t>A CHECK constraint works at the row level</a:t>
            </a:r>
            <a:r>
              <a:rPr lang="en-US" sz="1200" dirty="0" smtClean="0">
                <a:latin typeface="Book Antiqua" pitchFamily="18" charset="0"/>
              </a:rPr>
              <a:t>.</a:t>
            </a:r>
          </a:p>
          <a:p>
            <a:pPr marL="0" indent="0" algn="just">
              <a:lnSpc>
                <a:spcPct val="150000"/>
              </a:lnSpc>
              <a:buNone/>
            </a:pPr>
            <a:r>
              <a:rPr lang="en-US" sz="1200" dirty="0" smtClean="0">
                <a:latin typeface="Book Antiqua" pitchFamily="18" charset="0"/>
              </a:rPr>
              <a:t>A CHECK constraint returns TRUE when the condition it is checking is not FALSE for any row in the </a:t>
            </a:r>
            <a:r>
              <a:rPr lang="en-US" sz="1200" dirty="0" smtClean="0">
                <a:latin typeface="Book Antiqua" pitchFamily="18" charset="0"/>
              </a:rPr>
              <a:t>table</a:t>
            </a:r>
          </a:p>
          <a:p>
            <a:pPr marL="0" indent="0" algn="just">
              <a:lnSpc>
                <a:spcPct val="150000"/>
              </a:lnSpc>
              <a:buNone/>
            </a:pPr>
            <a:r>
              <a:rPr lang="en-US" sz="1200" dirty="0" smtClean="0">
                <a:latin typeface="Book Antiqua" pitchFamily="18" charset="0"/>
              </a:rPr>
              <a:t>CHECK constraints are not validated during DELETE statements.</a:t>
            </a:r>
          </a:p>
          <a:p>
            <a:pPr marL="0" indent="0" algn="just">
              <a:lnSpc>
                <a:spcPct val="150000"/>
              </a:lnSpc>
              <a:buNone/>
            </a:pPr>
            <a:r>
              <a:rPr lang="en-US" sz="1200" b="1" dirty="0" smtClean="0">
                <a:solidFill>
                  <a:srgbClr val="C00000"/>
                </a:solidFill>
                <a:latin typeface="Book Antiqua" pitchFamily="18" charset="0"/>
              </a:rPr>
              <a:t>Example</a:t>
            </a:r>
          </a:p>
          <a:p>
            <a:pPr marL="0" indent="0" algn="just">
              <a:lnSpc>
                <a:spcPct val="150000"/>
              </a:lnSpc>
              <a:buNone/>
            </a:pPr>
            <a:r>
              <a:rPr lang="en-US" sz="1200" dirty="0" smtClean="0">
                <a:latin typeface="Book Antiqua" pitchFamily="18" charset="0"/>
              </a:rPr>
              <a:t>the range of values for a </a:t>
            </a:r>
            <a:r>
              <a:rPr lang="en-US" sz="1200" b="1" dirty="0" smtClean="0">
                <a:latin typeface="Book Antiqua" pitchFamily="18" charset="0"/>
              </a:rPr>
              <a:t>salary</a:t>
            </a:r>
            <a:r>
              <a:rPr lang="en-US" sz="1200" dirty="0" smtClean="0">
                <a:latin typeface="Book Antiqua" pitchFamily="18" charset="0"/>
              </a:rPr>
              <a:t> column can be limited by creating a CHECK constraint that allows for only data that ranges from $15,000 through $</a:t>
            </a:r>
            <a:r>
              <a:rPr lang="en-US" sz="1200" dirty="0" smtClean="0">
                <a:latin typeface="Book Antiqua" pitchFamily="18" charset="0"/>
              </a:rPr>
              <a:t>100,000 </a:t>
            </a:r>
            <a:r>
              <a:rPr lang="en-US" sz="1200" dirty="0" smtClean="0">
                <a:latin typeface="Book Antiqua" pitchFamily="18" charset="0"/>
              </a:rPr>
              <a:t>logical expression would be the following: </a:t>
            </a:r>
            <a:endParaRPr lang="en-US" sz="1200" dirty="0" smtClean="0">
              <a:latin typeface="Book Antiqua" pitchFamily="18" charset="0"/>
            </a:endParaRPr>
          </a:p>
          <a:p>
            <a:pPr marL="0" indent="0" algn="just">
              <a:lnSpc>
                <a:spcPct val="150000"/>
              </a:lnSpc>
              <a:buNone/>
            </a:pPr>
            <a:r>
              <a:rPr lang="en-US" sz="1200" dirty="0" smtClean="0">
                <a:latin typeface="Book Antiqua" pitchFamily="18" charset="0"/>
              </a:rPr>
              <a:t>salary </a:t>
            </a:r>
            <a:r>
              <a:rPr lang="en-US" sz="1200" dirty="0" smtClean="0">
                <a:latin typeface="Book Antiqua" pitchFamily="18" charset="0"/>
              </a:rPr>
              <a:t>&gt;= 15000 AND salary &lt;= 100000</a:t>
            </a:r>
            <a:r>
              <a:rPr lang="en-US" sz="1200" dirty="0" smtClean="0">
                <a:latin typeface="Book Antiqua" pitchFamily="18" charset="0"/>
              </a:rPr>
              <a:t>.</a:t>
            </a:r>
          </a:p>
          <a:p>
            <a:pPr marL="0" indent="0" algn="just">
              <a:lnSpc>
                <a:spcPct val="150000"/>
              </a:lnSpc>
              <a:buNone/>
            </a:pPr>
            <a:r>
              <a:rPr lang="en-US" sz="1200" dirty="0" smtClean="0">
                <a:latin typeface="Book Antiqua" pitchFamily="18" charset="0"/>
              </a:rPr>
              <a:t>	</a:t>
            </a:r>
            <a:r>
              <a:rPr lang="en-US" sz="1200" dirty="0" smtClean="0">
                <a:solidFill>
                  <a:schemeClr val="tx2">
                    <a:lumMod val="60000"/>
                    <a:lumOff val="40000"/>
                  </a:schemeClr>
                </a:solidFill>
                <a:latin typeface="Book Antiqua" pitchFamily="18" charset="0"/>
              </a:rPr>
              <a:t>ALTER </a:t>
            </a:r>
            <a:r>
              <a:rPr lang="en-US" sz="1200" dirty="0" smtClean="0">
                <a:solidFill>
                  <a:schemeClr val="tx2">
                    <a:lumMod val="60000"/>
                    <a:lumOff val="40000"/>
                  </a:schemeClr>
                </a:solidFill>
                <a:latin typeface="Book Antiqua" pitchFamily="18" charset="0"/>
              </a:rPr>
              <a:t>TABLE </a:t>
            </a:r>
            <a:r>
              <a:rPr lang="en-US" sz="1200" dirty="0" smtClean="0">
                <a:solidFill>
                  <a:schemeClr val="tx2">
                    <a:lumMod val="60000"/>
                    <a:lumOff val="40000"/>
                  </a:schemeClr>
                </a:solidFill>
                <a:latin typeface="Book Antiqua" pitchFamily="18" charset="0"/>
              </a:rPr>
              <a:t>Employee</a:t>
            </a:r>
          </a:p>
          <a:p>
            <a:pPr marL="0" indent="0" algn="just">
              <a:lnSpc>
                <a:spcPct val="150000"/>
              </a:lnSpc>
              <a:buNone/>
            </a:pPr>
            <a:r>
              <a:rPr lang="en-US" sz="1200" dirty="0" smtClean="0">
                <a:solidFill>
                  <a:schemeClr val="tx2">
                    <a:lumMod val="60000"/>
                    <a:lumOff val="40000"/>
                  </a:schemeClr>
                </a:solidFill>
                <a:latin typeface="Book Antiqua" pitchFamily="18" charset="0"/>
              </a:rPr>
              <a:t>	ADD </a:t>
            </a:r>
            <a:r>
              <a:rPr lang="en-US" sz="1200" dirty="0" smtClean="0">
                <a:solidFill>
                  <a:schemeClr val="tx2">
                    <a:lumMod val="60000"/>
                    <a:lumOff val="40000"/>
                  </a:schemeClr>
                </a:solidFill>
                <a:latin typeface="Book Antiqua" pitchFamily="18" charset="0"/>
              </a:rPr>
              <a:t>CONSTRAINT </a:t>
            </a:r>
            <a:r>
              <a:rPr lang="en-US" sz="1200" dirty="0" err="1" smtClean="0">
                <a:solidFill>
                  <a:schemeClr val="tx2">
                    <a:lumMod val="60000"/>
                    <a:lumOff val="40000"/>
                  </a:schemeClr>
                </a:solidFill>
                <a:latin typeface="Book Antiqua" pitchFamily="18" charset="0"/>
              </a:rPr>
              <a:t>chksal</a:t>
            </a:r>
            <a:r>
              <a:rPr lang="en-US" sz="1200" dirty="0" smtClean="0">
                <a:solidFill>
                  <a:schemeClr val="tx2">
                    <a:lumMod val="60000"/>
                    <a:lumOff val="40000"/>
                  </a:schemeClr>
                </a:solidFill>
                <a:latin typeface="Book Antiqua" pitchFamily="18" charset="0"/>
              </a:rPr>
              <a:t> </a:t>
            </a:r>
            <a:r>
              <a:rPr lang="en-US" sz="1200" dirty="0" smtClean="0">
                <a:solidFill>
                  <a:schemeClr val="tx2">
                    <a:lumMod val="60000"/>
                    <a:lumOff val="40000"/>
                  </a:schemeClr>
                </a:solidFill>
                <a:latin typeface="Book Antiqua" pitchFamily="18" charset="0"/>
              </a:rPr>
              <a:t>CHECK </a:t>
            </a:r>
            <a:r>
              <a:rPr lang="en-US" sz="1200" dirty="0" smtClean="0">
                <a:solidFill>
                  <a:schemeClr val="tx2">
                    <a:lumMod val="60000"/>
                    <a:lumOff val="40000"/>
                  </a:schemeClr>
                </a:solidFill>
                <a:latin typeface="Book Antiqua" pitchFamily="18" charset="0"/>
              </a:rPr>
              <a:t>(</a:t>
            </a:r>
            <a:r>
              <a:rPr lang="en-US" sz="1200" dirty="0" smtClean="0">
                <a:solidFill>
                  <a:schemeClr val="tx2">
                    <a:lumMod val="60000"/>
                    <a:lumOff val="40000"/>
                  </a:schemeClr>
                </a:solidFill>
                <a:latin typeface="Book Antiqua" pitchFamily="18" charset="0"/>
              </a:rPr>
              <a:t>salary &gt;= 15000 AND salary &lt;= 100000</a:t>
            </a:r>
            <a:r>
              <a:rPr lang="en-US" sz="1200" dirty="0" smtClean="0">
                <a:solidFill>
                  <a:schemeClr val="tx2">
                    <a:lumMod val="60000"/>
                    <a:lumOff val="40000"/>
                  </a:schemeClr>
                </a:solidFill>
                <a:latin typeface="Book Antiqua" pitchFamily="18" charset="0"/>
              </a:rPr>
              <a:t>); </a:t>
            </a:r>
          </a:p>
          <a:p>
            <a:pPr marL="0" indent="0" algn="just">
              <a:lnSpc>
                <a:spcPct val="150000"/>
              </a:lnSpc>
              <a:buNone/>
            </a:pPr>
            <a:r>
              <a:rPr lang="en-US" sz="1200" dirty="0" smtClean="0">
                <a:solidFill>
                  <a:schemeClr val="tx2">
                    <a:lumMod val="60000"/>
                    <a:lumOff val="40000"/>
                  </a:schemeClr>
                </a:solidFill>
                <a:latin typeface="Book Antiqua" pitchFamily="18" charset="0"/>
              </a:rPr>
              <a:t>	GO</a:t>
            </a:r>
            <a:endParaRPr lang="en-US" sz="1200" b="1" dirty="0" smtClean="0">
              <a:solidFill>
                <a:schemeClr val="tx2">
                  <a:lumMod val="60000"/>
                  <a:lumOff val="40000"/>
                </a:schemeClr>
              </a:solidFill>
              <a:latin typeface="Book Antiqu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1800" dirty="0" smtClean="0">
                <a:latin typeface="Book Antiqua" pitchFamily="18" charset="0"/>
              </a:rPr>
              <a:t>Week 10</a:t>
            </a:r>
            <a:r>
              <a:rPr lang="en-US" sz="1800" baseline="30000" dirty="0" smtClean="0">
                <a:latin typeface="Book Antiqua" pitchFamily="18" charset="0"/>
              </a:rPr>
              <a:t>th</a:t>
            </a:r>
            <a:r>
              <a:rPr lang="en-US" sz="1800" dirty="0" smtClean="0">
                <a:latin typeface="Book Antiqua" pitchFamily="18" charset="0"/>
              </a:rPr>
              <a:t> </a:t>
            </a:r>
            <a:br>
              <a:rPr lang="en-US" sz="1800" dirty="0" smtClean="0">
                <a:latin typeface="Book Antiqua" pitchFamily="18" charset="0"/>
              </a:rPr>
            </a:br>
            <a:r>
              <a:rPr lang="en-US" sz="1800" dirty="0" smtClean="0">
                <a:latin typeface="Book Antiqua" pitchFamily="18" charset="0"/>
              </a:rPr>
              <a:t>Database System</a:t>
            </a:r>
            <a:endParaRPr lang="en-US" sz="1800" dirty="0"/>
          </a:p>
        </p:txBody>
      </p:sp>
      <p:sp>
        <p:nvSpPr>
          <p:cNvPr id="3" name="Content Placeholder 2"/>
          <p:cNvSpPr>
            <a:spLocks noGrp="1"/>
          </p:cNvSpPr>
          <p:nvPr>
            <p:ph idx="1"/>
          </p:nvPr>
        </p:nvSpPr>
        <p:spPr>
          <a:xfrm>
            <a:off x="457200" y="838200"/>
            <a:ext cx="8229600" cy="5638800"/>
          </a:xfrm>
        </p:spPr>
        <p:txBody>
          <a:bodyPr>
            <a:normAutofit/>
          </a:bodyPr>
          <a:lstStyle/>
          <a:p>
            <a:pPr algn="ctr">
              <a:lnSpc>
                <a:spcPct val="150000"/>
              </a:lnSpc>
              <a:buNone/>
            </a:pPr>
            <a:r>
              <a:rPr lang="en-US" sz="2000" b="1" dirty="0" smtClean="0">
                <a:latin typeface="Book Antiqua" pitchFamily="18" charset="0"/>
              </a:rPr>
              <a:t>DML—Data Manipulation Language</a:t>
            </a:r>
          </a:p>
          <a:p>
            <a:pPr marL="0" indent="0">
              <a:lnSpc>
                <a:spcPct val="150000"/>
              </a:lnSpc>
              <a:buNone/>
            </a:pPr>
            <a:r>
              <a:rPr lang="en-US" sz="1400" dirty="0" smtClean="0">
                <a:latin typeface="Book Antiqua" pitchFamily="18" charset="0"/>
              </a:rPr>
              <a:t>DML commands are mainly used for manipulation with the records in our table, so with them, we can select/read data with some criteria or not, we can insert new data or edit existing ones... and of course we can delete records if we don't need them anymore.</a:t>
            </a:r>
          </a:p>
          <a:p>
            <a:pPr>
              <a:lnSpc>
                <a:spcPct val="150000"/>
              </a:lnSpc>
              <a:buNone/>
            </a:pPr>
            <a:r>
              <a:rPr lang="en-US" sz="1400" dirty="0" smtClean="0">
                <a:solidFill>
                  <a:srgbClr val="C00000"/>
                </a:solidFill>
                <a:latin typeface="Book Antiqua" pitchFamily="18" charset="0"/>
              </a:rPr>
              <a:t>DML commands are:</a:t>
            </a:r>
          </a:p>
          <a:p>
            <a:pPr>
              <a:lnSpc>
                <a:spcPct val="150000"/>
              </a:lnSpc>
              <a:buFont typeface="+mj-lt"/>
              <a:buAutoNum type="arabicPeriod"/>
            </a:pPr>
            <a:r>
              <a:rPr lang="en-US" sz="1400" b="1" dirty="0" smtClean="0">
                <a:latin typeface="Book Antiqua" pitchFamily="18" charset="0"/>
              </a:rPr>
              <a:t>SELECT </a:t>
            </a:r>
            <a:r>
              <a:rPr lang="en-US" sz="1400" dirty="0" smtClean="0">
                <a:latin typeface="Book Antiqua" pitchFamily="18" charset="0"/>
              </a:rPr>
              <a:t>- select/read records from table in our database,</a:t>
            </a:r>
          </a:p>
          <a:p>
            <a:pPr>
              <a:lnSpc>
                <a:spcPct val="150000"/>
              </a:lnSpc>
              <a:buFont typeface="+mj-lt"/>
              <a:buAutoNum type="arabicPeriod"/>
            </a:pPr>
            <a:r>
              <a:rPr lang="en-US" sz="1400" b="1" dirty="0" smtClean="0">
                <a:latin typeface="Book Antiqua" pitchFamily="18" charset="0"/>
              </a:rPr>
              <a:t>INSERT</a:t>
            </a:r>
            <a:r>
              <a:rPr lang="en-US" sz="1400" dirty="0" smtClean="0">
                <a:latin typeface="Book Antiqua" pitchFamily="18" charset="0"/>
              </a:rPr>
              <a:t> - we can insert new records in our table,</a:t>
            </a:r>
          </a:p>
          <a:p>
            <a:pPr>
              <a:lnSpc>
                <a:spcPct val="150000"/>
              </a:lnSpc>
              <a:buFont typeface="+mj-lt"/>
              <a:buAutoNum type="arabicPeriod"/>
            </a:pPr>
            <a:r>
              <a:rPr lang="en-US" sz="1400" b="1" dirty="0" smtClean="0">
                <a:latin typeface="Book Antiqua" pitchFamily="18" charset="0"/>
              </a:rPr>
              <a:t>UPDATE </a:t>
            </a:r>
            <a:r>
              <a:rPr lang="en-US" sz="1400" dirty="0" smtClean="0">
                <a:latin typeface="Book Antiqua" pitchFamily="18" charset="0"/>
              </a:rPr>
              <a:t>- edit/update existing records,</a:t>
            </a:r>
          </a:p>
          <a:p>
            <a:pPr>
              <a:lnSpc>
                <a:spcPct val="150000"/>
              </a:lnSpc>
              <a:buFont typeface="+mj-lt"/>
              <a:buAutoNum type="arabicPeriod"/>
            </a:pPr>
            <a:r>
              <a:rPr lang="en-US" sz="1400" b="1" dirty="0" smtClean="0">
                <a:latin typeface="Book Antiqua" pitchFamily="18" charset="0"/>
              </a:rPr>
              <a:t>DELETE </a:t>
            </a:r>
            <a:r>
              <a:rPr lang="en-US" sz="1400" dirty="0" smtClean="0">
                <a:latin typeface="Book Antiqua" pitchFamily="18" charset="0"/>
              </a:rPr>
              <a:t>- delete existing records in our </a:t>
            </a:r>
            <a:r>
              <a:rPr lang="en-US" sz="1400" dirty="0" smtClean="0">
                <a:latin typeface="Book Antiqua" pitchFamily="18" charset="0"/>
              </a:rPr>
              <a:t>table</a:t>
            </a:r>
          </a:p>
          <a:p>
            <a:pPr>
              <a:lnSpc>
                <a:spcPct val="150000"/>
              </a:lnSpc>
              <a:buNone/>
            </a:pPr>
            <a:r>
              <a:rPr lang="en-US" sz="1400" dirty="0" smtClean="0">
                <a:solidFill>
                  <a:srgbClr val="C00000"/>
                </a:solidFill>
                <a:latin typeface="Book Antiqua" pitchFamily="18" charset="0"/>
              </a:rPr>
              <a:t>Example:</a:t>
            </a:r>
            <a:endParaRPr lang="en-US" sz="1400" dirty="0" smtClean="0">
              <a:solidFill>
                <a:srgbClr val="C00000"/>
              </a:solidFill>
              <a:latin typeface="Book Antiqua" pitchFamily="18" charset="0"/>
            </a:endParaRPr>
          </a:p>
          <a:p>
            <a:pPr algn="ctr">
              <a:lnSpc>
                <a:spcPct val="150000"/>
              </a:lnSpc>
              <a:buNone/>
            </a:pPr>
            <a:endParaRPr lang="en-US" sz="2000" dirty="0" smtClean="0">
              <a:latin typeface="Book Antiqua" pitchFamily="18" charset="0"/>
            </a:endParaRPr>
          </a:p>
          <a:p>
            <a:pPr>
              <a:lnSpc>
                <a:spcPct val="160000"/>
              </a:lnSpc>
              <a:buNone/>
            </a:pPr>
            <a:endParaRPr lang="en-US" sz="3600" b="1" dirty="0" smtClean="0">
              <a:latin typeface="Book Antiqua" pitchFamily="18" charset="0"/>
            </a:endParaRPr>
          </a:p>
          <a:p>
            <a:pPr>
              <a:buNone/>
            </a:pPr>
            <a:endParaRPr lang="en-US" dirty="0"/>
          </a:p>
        </p:txBody>
      </p:sp>
      <p:pic>
        <p:nvPicPr>
          <p:cNvPr id="4" name="Picture 3" descr="D:\DB SLIDES\DB Weeks\almir_select_insert_update_delete.png"/>
          <p:cNvPicPr>
            <a:picLocks noChangeAspect="1" noChangeArrowheads="1"/>
          </p:cNvPicPr>
          <p:nvPr/>
        </p:nvPicPr>
        <p:blipFill>
          <a:blip r:embed="rId2"/>
          <a:srcRect/>
          <a:stretch>
            <a:fillRect/>
          </a:stretch>
        </p:blipFill>
        <p:spPr bwMode="auto">
          <a:xfrm>
            <a:off x="1371600" y="4267200"/>
            <a:ext cx="6934200" cy="2438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81000"/>
          </a:xfrm>
        </p:spPr>
        <p:txBody>
          <a:bodyPr>
            <a:normAutofit fontScale="90000"/>
          </a:bodyPr>
          <a:lstStyle/>
          <a:p>
            <a:pPr algn="l"/>
            <a:r>
              <a:rPr lang="en-GB" sz="2000" dirty="0" smtClean="0">
                <a:latin typeface="Book Antiqua" pitchFamily="18" charset="0"/>
              </a:rPr>
              <a:t>	The </a:t>
            </a:r>
            <a:r>
              <a:rPr lang="en-GB" sz="2000" dirty="0" smtClean="0">
                <a:latin typeface="Book Antiqua" pitchFamily="18" charset="0"/>
              </a:rPr>
              <a:t>SELECT Statement</a:t>
            </a:r>
            <a:endParaRPr lang="en-GB" sz="2000" dirty="0">
              <a:latin typeface="Book Antiqua"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665135716"/>
              </p:ext>
            </p:extLst>
          </p:nvPr>
        </p:nvGraphicFramePr>
        <p:xfrm>
          <a:off x="770304" y="1371600"/>
          <a:ext cx="7555080" cy="2858969"/>
        </p:xfrm>
        <a:graphic>
          <a:graphicData uri="http://schemas.openxmlformats.org/drawingml/2006/table">
            <a:tbl>
              <a:tblPr firstRow="1" bandRow="1">
                <a:tableStyleId>{B301B821-A1FF-4177-AEE7-76D212191A09}</a:tableStyleId>
              </a:tblPr>
              <a:tblGrid>
                <a:gridCol w="1554187"/>
                <a:gridCol w="2268236"/>
                <a:gridCol w="3732657"/>
              </a:tblGrid>
              <a:tr h="322179">
                <a:tc>
                  <a:txBody>
                    <a:bodyPr/>
                    <a:lstStyle/>
                    <a:p>
                      <a:r>
                        <a:rPr lang="en-US" sz="2000" dirty="0" smtClean="0"/>
                        <a:t>Element</a:t>
                      </a:r>
                      <a:endParaRPr lang="en-US" sz="2000" dirty="0">
                        <a:latin typeface="Segoe UI" pitchFamily="34" charset="0"/>
                        <a:cs typeface="Segoe UI" pitchFamily="34" charset="0"/>
                      </a:endParaRPr>
                    </a:p>
                  </a:txBody>
                  <a:tcPr marL="68580" marR="68580"/>
                </a:tc>
                <a:tc>
                  <a:txBody>
                    <a:bodyPr/>
                    <a:lstStyle/>
                    <a:p>
                      <a:r>
                        <a:rPr lang="en-US" sz="2000" dirty="0" smtClean="0"/>
                        <a:t>Expression</a:t>
                      </a:r>
                      <a:endParaRPr lang="en-US" sz="2000" dirty="0">
                        <a:latin typeface="Segoe UI" pitchFamily="34" charset="0"/>
                        <a:cs typeface="Segoe UI" pitchFamily="34" charset="0"/>
                      </a:endParaRPr>
                    </a:p>
                  </a:txBody>
                  <a:tcPr marL="68580" marR="68580"/>
                </a:tc>
                <a:tc>
                  <a:txBody>
                    <a:bodyPr/>
                    <a:lstStyle/>
                    <a:p>
                      <a:r>
                        <a:rPr lang="en-US" sz="2000" dirty="0" smtClean="0"/>
                        <a:t>Role</a:t>
                      </a:r>
                      <a:endParaRPr lang="en-US" sz="2000" dirty="0">
                        <a:latin typeface="Segoe UI" pitchFamily="34" charset="0"/>
                        <a:cs typeface="Segoe UI" pitchFamily="34" charset="0"/>
                      </a:endParaRPr>
                    </a:p>
                  </a:txBody>
                  <a:tcPr marL="68580" marR="68580"/>
                </a:tc>
              </a:tr>
              <a:tr h="322179">
                <a:tc>
                  <a:txBody>
                    <a:bodyPr/>
                    <a:lstStyle/>
                    <a:p>
                      <a:r>
                        <a:rPr lang="en-US" sz="2000" dirty="0" smtClean="0"/>
                        <a:t>SELECT</a:t>
                      </a:r>
                      <a:endParaRPr lang="en-US" sz="2000" dirty="0">
                        <a:latin typeface="Segoe UI" pitchFamily="34" charset="0"/>
                        <a:cs typeface="Segoe UI" pitchFamily="34" charset="0"/>
                      </a:endParaRPr>
                    </a:p>
                  </a:txBody>
                  <a:tcPr marL="68580" marR="68580"/>
                </a:tc>
                <a:tc>
                  <a:txBody>
                    <a:bodyPr/>
                    <a:lstStyle/>
                    <a:p>
                      <a:r>
                        <a:rPr lang="en-US" sz="2000" dirty="0" smtClean="0"/>
                        <a:t>&lt;select list&gt;</a:t>
                      </a:r>
                      <a:endParaRPr lang="en-US" sz="2000" dirty="0">
                        <a:latin typeface="Segoe UI" pitchFamily="34" charset="0"/>
                        <a:cs typeface="Segoe UI" pitchFamily="34" charset="0"/>
                      </a:endParaRPr>
                    </a:p>
                  </a:txBody>
                  <a:tcPr marL="68580" marR="68580"/>
                </a:tc>
                <a:tc>
                  <a:txBody>
                    <a:bodyPr/>
                    <a:lstStyle/>
                    <a:p>
                      <a:r>
                        <a:rPr lang="en-US" sz="2000" baseline="0" dirty="0" smtClean="0"/>
                        <a:t>Defines which columns to return</a:t>
                      </a:r>
                      <a:endParaRPr lang="en-US" sz="2000" dirty="0">
                        <a:latin typeface="Segoe UI" pitchFamily="34" charset="0"/>
                        <a:cs typeface="Segoe UI" pitchFamily="34" charset="0"/>
                      </a:endParaRPr>
                    </a:p>
                  </a:txBody>
                  <a:tcPr marL="68580" marR="68580"/>
                </a:tc>
              </a:tr>
              <a:tr h="322179">
                <a:tc>
                  <a:txBody>
                    <a:bodyPr/>
                    <a:lstStyle/>
                    <a:p>
                      <a:r>
                        <a:rPr lang="en-US" sz="2000" dirty="0" smtClean="0"/>
                        <a:t>FROM</a:t>
                      </a:r>
                      <a:endParaRPr lang="en-US" sz="2000" dirty="0">
                        <a:latin typeface="Segoe UI" pitchFamily="34" charset="0"/>
                        <a:cs typeface="Segoe UI" pitchFamily="34" charset="0"/>
                      </a:endParaRPr>
                    </a:p>
                  </a:txBody>
                  <a:tcPr marL="68580" marR="68580"/>
                </a:tc>
                <a:tc>
                  <a:txBody>
                    <a:bodyPr/>
                    <a:lstStyle/>
                    <a:p>
                      <a:r>
                        <a:rPr lang="en-US" sz="2000" dirty="0" smtClean="0"/>
                        <a:t>&lt;table source&gt;</a:t>
                      </a:r>
                      <a:endParaRPr lang="en-US" sz="2000" dirty="0">
                        <a:latin typeface="Segoe UI" pitchFamily="34" charset="0"/>
                        <a:cs typeface="Segoe UI" pitchFamily="34" charset="0"/>
                      </a:endParaRPr>
                    </a:p>
                  </a:txBody>
                  <a:tcPr marL="68580" marR="68580"/>
                </a:tc>
                <a:tc>
                  <a:txBody>
                    <a:bodyPr/>
                    <a:lstStyle/>
                    <a:p>
                      <a:r>
                        <a:rPr lang="en-US" sz="2000" baseline="0" dirty="0" smtClean="0"/>
                        <a:t>Defines table(s) to query</a:t>
                      </a:r>
                      <a:endParaRPr lang="en-US" sz="2000" dirty="0">
                        <a:latin typeface="Segoe UI" pitchFamily="34" charset="0"/>
                        <a:cs typeface="Segoe UI" pitchFamily="34" charset="0"/>
                      </a:endParaRPr>
                    </a:p>
                  </a:txBody>
                  <a:tcPr marL="68580" marR="68580"/>
                </a:tc>
              </a:tr>
              <a:tr h="447983">
                <a:tc>
                  <a:txBody>
                    <a:bodyPr/>
                    <a:lstStyle/>
                    <a:p>
                      <a:r>
                        <a:rPr lang="en-US" sz="2000" dirty="0" smtClean="0"/>
                        <a:t>WHERE</a:t>
                      </a:r>
                      <a:endParaRPr lang="en-US" sz="2000" dirty="0">
                        <a:latin typeface="Segoe UI" pitchFamily="34" charset="0"/>
                        <a:cs typeface="Segoe UI" pitchFamily="34" charset="0"/>
                      </a:endParaRPr>
                    </a:p>
                  </a:txBody>
                  <a:tcPr marL="68580" marR="68580"/>
                </a:tc>
                <a:tc>
                  <a:txBody>
                    <a:bodyPr/>
                    <a:lstStyle/>
                    <a:p>
                      <a:r>
                        <a:rPr lang="en-US" sz="2000" dirty="0" smtClean="0"/>
                        <a:t>&lt;search condition&gt;</a:t>
                      </a:r>
                      <a:endParaRPr lang="en-US" sz="2000" dirty="0">
                        <a:latin typeface="Segoe UI" pitchFamily="34" charset="0"/>
                        <a:cs typeface="Segoe UI" pitchFamily="34" charset="0"/>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Filters rows using a predicate</a:t>
                      </a:r>
                    </a:p>
                  </a:txBody>
                  <a:tcPr marL="68580" marR="68580"/>
                </a:tc>
              </a:tr>
              <a:tr h="322179">
                <a:tc>
                  <a:txBody>
                    <a:bodyPr/>
                    <a:lstStyle/>
                    <a:p>
                      <a:r>
                        <a:rPr lang="en-US" sz="2000" dirty="0" smtClean="0"/>
                        <a:t>GROUP BY</a:t>
                      </a:r>
                      <a:endParaRPr lang="en-US" sz="2000" dirty="0">
                        <a:latin typeface="Segoe UI" pitchFamily="34" charset="0"/>
                        <a:cs typeface="Segoe UI" pitchFamily="34" charset="0"/>
                      </a:endParaRPr>
                    </a:p>
                  </a:txBody>
                  <a:tcPr marL="68580" marR="68580"/>
                </a:tc>
                <a:tc>
                  <a:txBody>
                    <a:bodyPr/>
                    <a:lstStyle/>
                    <a:p>
                      <a:r>
                        <a:rPr lang="en-US" sz="2000" dirty="0" smtClean="0"/>
                        <a:t>&lt;group by list&gt;</a:t>
                      </a:r>
                      <a:endParaRPr lang="en-US" sz="2000" dirty="0">
                        <a:latin typeface="Segoe UI" pitchFamily="34" charset="0"/>
                        <a:cs typeface="Segoe UI" pitchFamily="34" charset="0"/>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Arranges rows by groups</a:t>
                      </a:r>
                      <a:endParaRPr lang="en-US" sz="2000" baseline="0" dirty="0" smtClean="0">
                        <a:latin typeface="Segoe UI" pitchFamily="34" charset="0"/>
                        <a:cs typeface="Segoe UI" pitchFamily="34" charset="0"/>
                      </a:endParaRPr>
                    </a:p>
                  </a:txBody>
                  <a:tcPr marL="68580" marR="68580"/>
                </a:tc>
              </a:tr>
              <a:tr h="429786">
                <a:tc>
                  <a:txBody>
                    <a:bodyPr/>
                    <a:lstStyle/>
                    <a:p>
                      <a:r>
                        <a:rPr lang="en-US" sz="2000" dirty="0" smtClean="0"/>
                        <a:t>HAVING</a:t>
                      </a:r>
                      <a:endParaRPr lang="en-US" sz="2000" dirty="0">
                        <a:latin typeface="Segoe UI" pitchFamily="34" charset="0"/>
                        <a:cs typeface="Segoe UI" pitchFamily="34" charset="0"/>
                      </a:endParaRPr>
                    </a:p>
                  </a:txBody>
                  <a:tcPr marL="68580" marR="68580"/>
                </a:tc>
                <a:tc>
                  <a:txBody>
                    <a:bodyPr/>
                    <a:lstStyle/>
                    <a:p>
                      <a:r>
                        <a:rPr lang="en-US" sz="2000" dirty="0" smtClean="0"/>
                        <a:t>&lt;search condition&gt;</a:t>
                      </a:r>
                      <a:endParaRPr lang="en-US" sz="2000" dirty="0">
                        <a:latin typeface="Segoe UI" pitchFamily="34" charset="0"/>
                        <a:cs typeface="Segoe UI" pitchFamily="34" charset="0"/>
                      </a:endParaRPr>
                    </a:p>
                  </a:txBody>
                  <a:tcPr marL="68580" marR="68580"/>
                </a:tc>
                <a:tc>
                  <a:txBody>
                    <a:bodyPr/>
                    <a:lstStyle/>
                    <a:p>
                      <a:r>
                        <a:rPr lang="en-US" sz="2000" baseline="0" dirty="0" smtClean="0"/>
                        <a:t>Filters groups using a predicate</a:t>
                      </a:r>
                      <a:endParaRPr lang="en-US" sz="2000" dirty="0">
                        <a:latin typeface="Segoe UI" pitchFamily="34" charset="0"/>
                        <a:cs typeface="Segoe UI" pitchFamily="34" charset="0"/>
                      </a:endParaRPr>
                    </a:p>
                  </a:txBody>
                  <a:tcPr marL="68580" marR="68580"/>
                </a:tc>
              </a:tr>
              <a:tr h="322179">
                <a:tc>
                  <a:txBody>
                    <a:bodyPr/>
                    <a:lstStyle/>
                    <a:p>
                      <a:r>
                        <a:rPr lang="en-US" sz="2000" dirty="0" smtClean="0"/>
                        <a:t>ORDER BY</a:t>
                      </a:r>
                      <a:endParaRPr lang="en-US" sz="2000" dirty="0">
                        <a:latin typeface="Segoe UI" pitchFamily="34" charset="0"/>
                        <a:cs typeface="Segoe UI" pitchFamily="34" charset="0"/>
                      </a:endParaRPr>
                    </a:p>
                  </a:txBody>
                  <a:tcPr marL="68580" marR="68580"/>
                </a:tc>
                <a:tc>
                  <a:txBody>
                    <a:bodyPr/>
                    <a:lstStyle/>
                    <a:p>
                      <a:r>
                        <a:rPr lang="en-US" sz="2000" dirty="0" smtClean="0"/>
                        <a:t>&lt;order by list&gt;</a:t>
                      </a:r>
                      <a:endParaRPr lang="en-US" sz="2000" dirty="0">
                        <a:latin typeface="Segoe UI" pitchFamily="34" charset="0"/>
                        <a:cs typeface="Segoe UI" pitchFamily="34" charset="0"/>
                      </a:endParaRPr>
                    </a:p>
                  </a:txBody>
                  <a:tcPr marL="68580" marR="68580"/>
                </a:tc>
                <a:tc>
                  <a:txBody>
                    <a:bodyPr/>
                    <a:lstStyle/>
                    <a:p>
                      <a:r>
                        <a:rPr lang="en-US" sz="2000" baseline="0" dirty="0" smtClean="0"/>
                        <a:t>Sorts the output</a:t>
                      </a:r>
                      <a:endParaRPr lang="en-US" sz="2000" dirty="0">
                        <a:latin typeface="Segoe UI" pitchFamily="34" charset="0"/>
                        <a:cs typeface="Segoe UI" pitchFamily="34" charset="0"/>
                      </a:endParaRPr>
                    </a:p>
                  </a:txBody>
                  <a:tcPr marL="68580" marR="68580"/>
                </a:tc>
              </a:tr>
            </a:tbl>
          </a:graphicData>
        </a:graphic>
      </p:graphicFrame>
      <p:sp>
        <p:nvSpPr>
          <p:cNvPr id="6" name="TextBox 5"/>
          <p:cNvSpPr txBox="1"/>
          <p:nvPr/>
        </p:nvSpPr>
        <p:spPr>
          <a:xfrm>
            <a:off x="429905" y="1658422"/>
            <a:ext cx="340158" cy="461665"/>
          </a:xfrm>
          <a:prstGeom prst="rect">
            <a:avLst/>
          </a:prstGeom>
          <a:noFill/>
        </p:spPr>
        <p:txBody>
          <a:bodyPr wrap="none" rtlCol="0">
            <a:spAutoFit/>
          </a:bodyPr>
          <a:lstStyle/>
          <a:p>
            <a:r>
              <a:rPr lang="en-GB" sz="2400" b="1" dirty="0" smtClean="0">
                <a:solidFill>
                  <a:srgbClr val="C00000"/>
                </a:solidFill>
              </a:rPr>
              <a:t>5</a:t>
            </a:r>
            <a:endParaRPr lang="en-GB" sz="2400" b="1" dirty="0">
              <a:solidFill>
                <a:srgbClr val="C00000"/>
              </a:solidFill>
            </a:endParaRPr>
          </a:p>
        </p:txBody>
      </p:sp>
      <p:sp>
        <p:nvSpPr>
          <p:cNvPr id="7" name="TextBox 6"/>
          <p:cNvSpPr txBox="1"/>
          <p:nvPr/>
        </p:nvSpPr>
        <p:spPr>
          <a:xfrm>
            <a:off x="429905" y="2057400"/>
            <a:ext cx="367408" cy="523220"/>
          </a:xfrm>
          <a:prstGeom prst="rect">
            <a:avLst/>
          </a:prstGeom>
          <a:noFill/>
        </p:spPr>
        <p:txBody>
          <a:bodyPr wrap="none" rtlCol="0">
            <a:spAutoFit/>
          </a:bodyPr>
          <a:lstStyle/>
          <a:p>
            <a:r>
              <a:rPr lang="en-GB" sz="2800" b="1" dirty="0" smtClean="0">
                <a:solidFill>
                  <a:srgbClr val="C00000"/>
                </a:solidFill>
              </a:rPr>
              <a:t>1</a:t>
            </a:r>
            <a:endParaRPr lang="en-GB" sz="2800" b="1" dirty="0">
              <a:solidFill>
                <a:srgbClr val="C00000"/>
              </a:solidFill>
            </a:endParaRPr>
          </a:p>
        </p:txBody>
      </p:sp>
      <p:sp>
        <p:nvSpPr>
          <p:cNvPr id="8" name="TextBox 7"/>
          <p:cNvSpPr txBox="1"/>
          <p:nvPr/>
        </p:nvSpPr>
        <p:spPr>
          <a:xfrm>
            <a:off x="429905" y="2514600"/>
            <a:ext cx="367408" cy="523220"/>
          </a:xfrm>
          <a:prstGeom prst="rect">
            <a:avLst/>
          </a:prstGeom>
          <a:noFill/>
        </p:spPr>
        <p:txBody>
          <a:bodyPr wrap="none" rtlCol="0">
            <a:spAutoFit/>
          </a:bodyPr>
          <a:lstStyle/>
          <a:p>
            <a:r>
              <a:rPr lang="en-GB" sz="2800" b="1" dirty="0" smtClean="0">
                <a:solidFill>
                  <a:srgbClr val="C00000"/>
                </a:solidFill>
              </a:rPr>
              <a:t>2</a:t>
            </a:r>
            <a:endParaRPr lang="en-GB" sz="2800" b="1" dirty="0">
              <a:solidFill>
                <a:srgbClr val="C00000"/>
              </a:solidFill>
            </a:endParaRPr>
          </a:p>
        </p:txBody>
      </p:sp>
      <p:sp>
        <p:nvSpPr>
          <p:cNvPr id="9" name="TextBox 8"/>
          <p:cNvSpPr txBox="1"/>
          <p:nvPr/>
        </p:nvSpPr>
        <p:spPr>
          <a:xfrm>
            <a:off x="429905" y="2905780"/>
            <a:ext cx="367408" cy="523220"/>
          </a:xfrm>
          <a:prstGeom prst="rect">
            <a:avLst/>
          </a:prstGeom>
          <a:noFill/>
        </p:spPr>
        <p:txBody>
          <a:bodyPr wrap="none" rtlCol="0">
            <a:spAutoFit/>
          </a:bodyPr>
          <a:lstStyle/>
          <a:p>
            <a:r>
              <a:rPr lang="en-GB" sz="2800" b="1" dirty="0" smtClean="0">
                <a:solidFill>
                  <a:srgbClr val="C00000"/>
                </a:solidFill>
              </a:rPr>
              <a:t>3</a:t>
            </a:r>
            <a:endParaRPr lang="en-GB" sz="2800" b="1" dirty="0">
              <a:solidFill>
                <a:srgbClr val="C00000"/>
              </a:solidFill>
            </a:endParaRPr>
          </a:p>
        </p:txBody>
      </p:sp>
      <p:sp>
        <p:nvSpPr>
          <p:cNvPr id="10" name="TextBox 9"/>
          <p:cNvSpPr txBox="1"/>
          <p:nvPr/>
        </p:nvSpPr>
        <p:spPr>
          <a:xfrm>
            <a:off x="429905" y="3352800"/>
            <a:ext cx="367408" cy="523220"/>
          </a:xfrm>
          <a:prstGeom prst="rect">
            <a:avLst/>
          </a:prstGeom>
          <a:noFill/>
        </p:spPr>
        <p:txBody>
          <a:bodyPr wrap="none" rtlCol="0">
            <a:spAutoFit/>
          </a:bodyPr>
          <a:lstStyle/>
          <a:p>
            <a:r>
              <a:rPr lang="en-GB" sz="2800" b="1" dirty="0" smtClean="0">
                <a:solidFill>
                  <a:srgbClr val="C00000"/>
                </a:solidFill>
              </a:rPr>
              <a:t>4</a:t>
            </a:r>
            <a:endParaRPr lang="en-GB" sz="2800" b="1" dirty="0">
              <a:solidFill>
                <a:srgbClr val="C00000"/>
              </a:solidFill>
            </a:endParaRPr>
          </a:p>
        </p:txBody>
      </p:sp>
      <p:sp>
        <p:nvSpPr>
          <p:cNvPr id="11" name="TextBox 10"/>
          <p:cNvSpPr txBox="1"/>
          <p:nvPr/>
        </p:nvSpPr>
        <p:spPr>
          <a:xfrm>
            <a:off x="429905" y="3733800"/>
            <a:ext cx="367408" cy="523220"/>
          </a:xfrm>
          <a:prstGeom prst="rect">
            <a:avLst/>
          </a:prstGeom>
          <a:noFill/>
        </p:spPr>
        <p:txBody>
          <a:bodyPr wrap="none" rtlCol="0">
            <a:spAutoFit/>
          </a:bodyPr>
          <a:lstStyle/>
          <a:p>
            <a:r>
              <a:rPr lang="en-GB" sz="2800" b="1" dirty="0" smtClean="0">
                <a:solidFill>
                  <a:srgbClr val="C00000"/>
                </a:solidFill>
              </a:rPr>
              <a:t>6</a:t>
            </a:r>
            <a:endParaRPr lang="en-GB" sz="2800" b="1" dirty="0">
              <a:solidFill>
                <a:srgbClr val="C00000"/>
              </a:solidFill>
            </a:endParaRPr>
          </a:p>
        </p:txBody>
      </p:sp>
      <p:sp>
        <p:nvSpPr>
          <p:cNvPr id="13" name="Rectangle 12"/>
          <p:cNvSpPr/>
          <p:nvPr/>
        </p:nvSpPr>
        <p:spPr>
          <a:xfrm>
            <a:off x="2192054" y="4343400"/>
            <a:ext cx="5123145" cy="2031325"/>
          </a:xfrm>
          <a:prstGeom prst="rect">
            <a:avLst/>
          </a:prstGeom>
        </p:spPr>
        <p:txBody>
          <a:bodyPr wrap="square">
            <a:spAutoFit/>
          </a:bodyPr>
          <a:lstStyle/>
          <a:p>
            <a:pPr lvl="0" defTabSz="457200" fontAlgn="base">
              <a:lnSpc>
                <a:spcPct val="90000"/>
              </a:lnSpc>
              <a:spcBef>
                <a:spcPct val="0"/>
              </a:spcBef>
              <a:spcAft>
                <a:spcPct val="0"/>
              </a:spcAft>
              <a:tabLst>
                <a:tab pos="457200" algn="l"/>
              </a:tabLst>
              <a:defRPr/>
            </a:pPr>
            <a:r>
              <a:rPr lang="en-US" sz="2000" kern="0" dirty="0">
                <a:solidFill>
                  <a:srgbClr val="000000"/>
                </a:solidFill>
                <a:latin typeface="Book Antiqua" pitchFamily="18" charset="0"/>
                <a:cs typeface="Courier New" panose="02070309020205020404" pitchFamily="49" charset="0"/>
              </a:rPr>
              <a:t>SELECT </a:t>
            </a:r>
            <a:r>
              <a:rPr lang="en-US" sz="2000" kern="0" dirty="0" err="1">
                <a:solidFill>
                  <a:srgbClr val="000000"/>
                </a:solidFill>
                <a:latin typeface="Book Antiqua" pitchFamily="18" charset="0"/>
                <a:cs typeface="Courier New" panose="02070309020205020404" pitchFamily="49" charset="0"/>
              </a:rPr>
              <a:t>OrderDate</a:t>
            </a:r>
            <a:r>
              <a:rPr lang="en-US" sz="2000" kern="0" dirty="0">
                <a:solidFill>
                  <a:srgbClr val="000000"/>
                </a:solidFill>
                <a:latin typeface="Book Antiqua" pitchFamily="18" charset="0"/>
                <a:cs typeface="Courier New" panose="02070309020205020404" pitchFamily="49" charset="0"/>
              </a:rPr>
              <a:t>, </a:t>
            </a:r>
            <a:endParaRPr lang="en-US" sz="2000" kern="0" dirty="0" smtClean="0">
              <a:solidFill>
                <a:srgbClr val="000000"/>
              </a:solidFill>
              <a:latin typeface="Book Antiqua" pitchFamily="18"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000" kern="0" dirty="0" smtClean="0">
                <a:solidFill>
                  <a:srgbClr val="000000"/>
                </a:solidFill>
                <a:latin typeface="Book Antiqua" pitchFamily="18" charset="0"/>
                <a:cs typeface="Courier New" panose="02070309020205020404" pitchFamily="49" charset="0"/>
              </a:rPr>
              <a:t>COUNT(</a:t>
            </a:r>
            <a:r>
              <a:rPr lang="en-US" sz="2000" kern="0" dirty="0" err="1" smtClean="0">
                <a:solidFill>
                  <a:srgbClr val="000000"/>
                </a:solidFill>
                <a:latin typeface="Book Antiqua" pitchFamily="18" charset="0"/>
                <a:cs typeface="Courier New" panose="02070309020205020404" pitchFamily="49" charset="0"/>
              </a:rPr>
              <a:t>OrderID</a:t>
            </a:r>
            <a:r>
              <a:rPr lang="en-US" sz="2000" kern="0" dirty="0">
                <a:solidFill>
                  <a:srgbClr val="000000"/>
                </a:solidFill>
                <a:latin typeface="Book Antiqua" pitchFamily="18" charset="0"/>
                <a:cs typeface="Courier New" panose="02070309020205020404" pitchFamily="49" charset="0"/>
              </a:rPr>
              <a:t>)</a:t>
            </a:r>
          </a:p>
          <a:p>
            <a:pPr lvl="0" defTabSz="457200" fontAlgn="base">
              <a:lnSpc>
                <a:spcPct val="90000"/>
              </a:lnSpc>
              <a:spcBef>
                <a:spcPct val="0"/>
              </a:spcBef>
              <a:spcAft>
                <a:spcPct val="0"/>
              </a:spcAft>
              <a:tabLst>
                <a:tab pos="457200" algn="l"/>
              </a:tabLst>
              <a:defRPr/>
            </a:pPr>
            <a:r>
              <a:rPr lang="en-US" sz="2000" kern="0" dirty="0">
                <a:solidFill>
                  <a:srgbClr val="000000"/>
                </a:solidFill>
                <a:latin typeface="Book Antiqua" pitchFamily="18" charset="0"/>
                <a:cs typeface="Courier New" panose="02070309020205020404" pitchFamily="49" charset="0"/>
              </a:rPr>
              <a:t>FROM </a:t>
            </a:r>
            <a:r>
              <a:rPr lang="en-US" sz="2000" kern="0" dirty="0" err="1">
                <a:solidFill>
                  <a:srgbClr val="000000"/>
                </a:solidFill>
                <a:latin typeface="Book Antiqua" pitchFamily="18" charset="0"/>
                <a:cs typeface="Courier New" panose="02070309020205020404" pitchFamily="49" charset="0"/>
              </a:rPr>
              <a:t>Sales.SalesOrder</a:t>
            </a:r>
            <a:endParaRPr lang="en-US" sz="2000" kern="0" dirty="0">
              <a:solidFill>
                <a:srgbClr val="000000"/>
              </a:solidFill>
              <a:latin typeface="Book Antiqua" pitchFamily="18"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000" kern="0" dirty="0">
                <a:solidFill>
                  <a:srgbClr val="000000"/>
                </a:solidFill>
                <a:latin typeface="Book Antiqua" pitchFamily="18" charset="0"/>
                <a:cs typeface="Courier New" panose="02070309020205020404" pitchFamily="49" charset="0"/>
              </a:rPr>
              <a:t>WHERE Status = 'Shipped'</a:t>
            </a:r>
          </a:p>
          <a:p>
            <a:pPr lvl="0" defTabSz="457200" fontAlgn="base">
              <a:lnSpc>
                <a:spcPct val="90000"/>
              </a:lnSpc>
              <a:spcBef>
                <a:spcPct val="0"/>
              </a:spcBef>
              <a:spcAft>
                <a:spcPct val="0"/>
              </a:spcAft>
              <a:tabLst>
                <a:tab pos="457200" algn="l"/>
              </a:tabLst>
              <a:defRPr/>
            </a:pPr>
            <a:r>
              <a:rPr lang="en-US" sz="2000" kern="0" dirty="0">
                <a:solidFill>
                  <a:srgbClr val="000000"/>
                </a:solidFill>
                <a:latin typeface="Book Antiqua" pitchFamily="18" charset="0"/>
                <a:cs typeface="Courier New" panose="02070309020205020404" pitchFamily="49" charset="0"/>
              </a:rPr>
              <a:t>GROUP BY </a:t>
            </a:r>
            <a:r>
              <a:rPr lang="en-US" sz="2000" kern="0" dirty="0" err="1">
                <a:solidFill>
                  <a:srgbClr val="000000"/>
                </a:solidFill>
                <a:latin typeface="Book Antiqua" pitchFamily="18" charset="0"/>
                <a:cs typeface="Courier New" panose="02070309020205020404" pitchFamily="49" charset="0"/>
              </a:rPr>
              <a:t>OrderDate</a:t>
            </a:r>
            <a:endParaRPr lang="en-US" sz="2000" kern="0" dirty="0">
              <a:solidFill>
                <a:srgbClr val="000000"/>
              </a:solidFill>
              <a:latin typeface="Book Antiqua" pitchFamily="18"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000" kern="0" dirty="0">
                <a:solidFill>
                  <a:srgbClr val="000000"/>
                </a:solidFill>
                <a:latin typeface="Book Antiqua" pitchFamily="18" charset="0"/>
                <a:cs typeface="Courier New" panose="02070309020205020404" pitchFamily="49" charset="0"/>
              </a:rPr>
              <a:t>HAVING COUNT(</a:t>
            </a:r>
            <a:r>
              <a:rPr lang="en-US" sz="2000" kern="0" dirty="0" err="1">
                <a:solidFill>
                  <a:srgbClr val="000000"/>
                </a:solidFill>
                <a:latin typeface="Book Antiqua" pitchFamily="18" charset="0"/>
                <a:cs typeface="Courier New" panose="02070309020205020404" pitchFamily="49" charset="0"/>
              </a:rPr>
              <a:t>OrderID</a:t>
            </a:r>
            <a:r>
              <a:rPr lang="en-US" sz="2000" kern="0" dirty="0">
                <a:solidFill>
                  <a:srgbClr val="000000"/>
                </a:solidFill>
                <a:latin typeface="Book Antiqua" pitchFamily="18" charset="0"/>
                <a:cs typeface="Courier New" panose="02070309020205020404" pitchFamily="49" charset="0"/>
              </a:rPr>
              <a:t>) &gt; 1</a:t>
            </a:r>
          </a:p>
          <a:p>
            <a:pPr lvl="0" defTabSz="457200" fontAlgn="base">
              <a:lnSpc>
                <a:spcPct val="90000"/>
              </a:lnSpc>
              <a:spcBef>
                <a:spcPct val="0"/>
              </a:spcBef>
              <a:spcAft>
                <a:spcPct val="0"/>
              </a:spcAft>
              <a:tabLst>
                <a:tab pos="457200" algn="l"/>
              </a:tabLst>
              <a:defRPr/>
            </a:pPr>
            <a:r>
              <a:rPr lang="en-US" sz="2000" kern="0" dirty="0">
                <a:solidFill>
                  <a:srgbClr val="000000"/>
                </a:solidFill>
                <a:latin typeface="Book Antiqua" pitchFamily="18" charset="0"/>
                <a:cs typeface="Courier New" panose="02070309020205020404" pitchFamily="49" charset="0"/>
              </a:rPr>
              <a:t>ORDER BY </a:t>
            </a:r>
            <a:r>
              <a:rPr lang="en-US" sz="2000" kern="0" dirty="0" err="1">
                <a:solidFill>
                  <a:srgbClr val="000000"/>
                </a:solidFill>
                <a:latin typeface="Book Antiqua" pitchFamily="18" charset="0"/>
                <a:cs typeface="Courier New" panose="02070309020205020404" pitchFamily="49" charset="0"/>
              </a:rPr>
              <a:t>OrderDate</a:t>
            </a:r>
            <a:r>
              <a:rPr lang="en-US" sz="2000" kern="0" dirty="0">
                <a:solidFill>
                  <a:srgbClr val="000000"/>
                </a:solidFill>
                <a:latin typeface="Book Antiqua" pitchFamily="18" charset="0"/>
                <a:cs typeface="Courier New" panose="02070309020205020404" pitchFamily="49" charset="0"/>
              </a:rPr>
              <a:t> DESC;</a:t>
            </a:r>
          </a:p>
        </p:txBody>
      </p:sp>
      <p:sp>
        <p:nvSpPr>
          <p:cNvPr id="12" name="Title 1"/>
          <p:cNvSpPr txBox="1">
            <a:spLocks/>
          </p:cNvSpPr>
          <p:nvPr/>
        </p:nvSpPr>
        <p:spPr>
          <a:xfrm>
            <a:off x="457200" y="274638"/>
            <a:ext cx="8229600" cy="563562"/>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Book Antiqua" pitchFamily="18" charset="0"/>
                <a:ea typeface="+mj-ea"/>
                <a:cs typeface="+mj-cs"/>
              </a:rPr>
              <a:t>Week 10</a:t>
            </a:r>
            <a:r>
              <a:rPr kumimoji="0" lang="en-US" sz="1800" b="0" i="0" u="none" strike="noStrike" kern="1200" cap="none" spc="0" normalizeH="0" baseline="30000" noProof="0" dirty="0" smtClean="0">
                <a:ln>
                  <a:noFill/>
                </a:ln>
                <a:solidFill>
                  <a:schemeClr val="tx1"/>
                </a:solidFill>
                <a:effectLst/>
                <a:uLnTx/>
                <a:uFillTx/>
                <a:latin typeface="Book Antiqua" pitchFamily="18" charset="0"/>
                <a:ea typeface="+mj-ea"/>
                <a:cs typeface="+mj-cs"/>
              </a:rPr>
              <a:t>th</a:t>
            </a:r>
            <a:r>
              <a:rPr kumimoji="0" lang="en-US" sz="1800" b="0" i="0" u="none" strike="noStrike" kern="1200" cap="none" spc="0" normalizeH="0" baseline="0" noProof="0" dirty="0" smtClean="0">
                <a:ln>
                  <a:noFill/>
                </a:ln>
                <a:solidFill>
                  <a:schemeClr val="tx1"/>
                </a:solidFill>
                <a:effectLst/>
                <a:uLnTx/>
                <a:uFillTx/>
                <a:latin typeface="Book Antiqua" pitchFamily="18" charset="0"/>
                <a:ea typeface="+mj-ea"/>
                <a:cs typeface="+mj-cs"/>
              </a:rPr>
              <a:t> </a:t>
            </a:r>
            <a:br>
              <a:rPr kumimoji="0" lang="en-US" sz="1800" b="0" i="0" u="none" strike="noStrike" kern="1200" cap="none" spc="0" normalizeH="0" baseline="0" noProof="0" dirty="0" smtClean="0">
                <a:ln>
                  <a:noFill/>
                </a:ln>
                <a:solidFill>
                  <a:schemeClr val="tx1"/>
                </a:solidFill>
                <a:effectLst/>
                <a:uLnTx/>
                <a:uFillTx/>
                <a:latin typeface="Book Antiqua" pitchFamily="18" charset="0"/>
                <a:ea typeface="+mj-ea"/>
                <a:cs typeface="+mj-cs"/>
              </a:rPr>
            </a:br>
            <a:r>
              <a:rPr kumimoji="0" lang="en-US" sz="1800" b="0" i="0" u="none" strike="noStrike" kern="1200" cap="none" spc="0" normalizeH="0" baseline="0" noProof="0" dirty="0" smtClean="0">
                <a:ln>
                  <a:noFill/>
                </a:ln>
                <a:solidFill>
                  <a:schemeClr val="tx1"/>
                </a:solidFill>
                <a:effectLst/>
                <a:uLnTx/>
                <a:uFillTx/>
                <a:latin typeface="Book Antiqua" pitchFamily="18" charset="0"/>
                <a:ea typeface="+mj-ea"/>
                <a:cs typeface="+mj-cs"/>
              </a:rPr>
              <a:t>Database System</a:t>
            </a:r>
            <a:endParaRPr kumimoji="0" lang="en-US" sz="18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15535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3">
                                            <p:txEl>
                                              <p:pRg st="6" end="6"/>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79438"/>
          </a:xfrm>
        </p:spPr>
        <p:txBody>
          <a:bodyPr>
            <a:normAutofit/>
          </a:bodyPr>
          <a:lstStyle/>
          <a:p>
            <a:r>
              <a:rPr lang="en-GB" sz="2000" dirty="0" smtClean="0">
                <a:latin typeface="Book Antiqua" pitchFamily="18" charset="0"/>
              </a:rPr>
              <a:t>Basic SELECT Query Examples</a:t>
            </a:r>
            <a:endParaRPr lang="en-GB" sz="2000" dirty="0">
              <a:latin typeface="Book Antiqua" pitchFamily="18" charset="0"/>
            </a:endParaRPr>
          </a:p>
        </p:txBody>
      </p:sp>
      <p:sp>
        <p:nvSpPr>
          <p:cNvPr id="7" name="Content Placeholder 6"/>
          <p:cNvSpPr>
            <a:spLocks noGrp="1"/>
          </p:cNvSpPr>
          <p:nvPr>
            <p:ph sz="quarter" idx="10"/>
          </p:nvPr>
        </p:nvSpPr>
        <p:spPr>
          <a:xfrm>
            <a:off x="836112" y="1388226"/>
            <a:ext cx="8092385" cy="5290388"/>
          </a:xfrm>
        </p:spPr>
        <p:txBody>
          <a:bodyPr/>
          <a:lstStyle/>
          <a:p>
            <a:endParaRPr lang="en-GB" dirty="0" smtClean="0"/>
          </a:p>
          <a:p>
            <a:endParaRPr lang="en-GB" dirty="0" smtClean="0"/>
          </a:p>
          <a:p>
            <a:endParaRPr lang="en-GB" sz="1800" dirty="0" smtClean="0">
              <a:solidFill>
                <a:schemeClr val="tx1"/>
              </a:solidFill>
              <a:latin typeface="Book Antiqua" pitchFamily="18" charset="0"/>
            </a:endParaRPr>
          </a:p>
          <a:p>
            <a:endParaRPr lang="en-GB" sz="1800" dirty="0" smtClean="0">
              <a:solidFill>
                <a:schemeClr val="tx1"/>
              </a:solidFill>
              <a:latin typeface="Book Antiqua" pitchFamily="18" charset="0"/>
            </a:endParaRPr>
          </a:p>
          <a:p>
            <a:endParaRPr lang="en-GB" sz="1800" dirty="0" smtClean="0">
              <a:solidFill>
                <a:schemeClr val="tx1"/>
              </a:solidFill>
              <a:latin typeface="Book Antiqua" pitchFamily="18" charset="0"/>
            </a:endParaRPr>
          </a:p>
          <a:p>
            <a:endParaRPr lang="en-GB" sz="1800" dirty="0" smtClean="0">
              <a:solidFill>
                <a:schemeClr val="tx1"/>
              </a:solidFill>
              <a:latin typeface="Book Antiqua" pitchFamily="18" charset="0"/>
            </a:endParaRPr>
          </a:p>
          <a:p>
            <a:endParaRPr lang="en-GB" sz="1800" dirty="0" smtClean="0">
              <a:solidFill>
                <a:schemeClr val="tx1"/>
              </a:solidFill>
              <a:latin typeface="Book Antiqua" pitchFamily="18" charset="0"/>
            </a:endParaRPr>
          </a:p>
          <a:p>
            <a:endParaRPr lang="en-GB" sz="1800" dirty="0" smtClean="0">
              <a:solidFill>
                <a:schemeClr val="tx1"/>
              </a:solidFill>
              <a:latin typeface="Book Antiqua" pitchFamily="18" charset="0"/>
            </a:endParaRPr>
          </a:p>
          <a:p>
            <a:endParaRPr lang="en-GB" sz="1800" dirty="0" smtClean="0">
              <a:solidFill>
                <a:schemeClr val="tx1"/>
              </a:solidFill>
              <a:latin typeface="Book Antiqua" pitchFamily="18" charset="0"/>
            </a:endParaRPr>
          </a:p>
          <a:p>
            <a:endParaRPr lang="en-GB" sz="1800" dirty="0" smtClean="0">
              <a:solidFill>
                <a:schemeClr val="tx1"/>
              </a:solidFill>
              <a:latin typeface="Book Antiqua" pitchFamily="18" charset="0"/>
            </a:endParaRPr>
          </a:p>
          <a:p>
            <a:r>
              <a:rPr lang="en-GB" sz="1800" dirty="0" smtClean="0">
                <a:solidFill>
                  <a:schemeClr val="tx1"/>
                </a:solidFill>
                <a:latin typeface="Book Antiqua" pitchFamily="18" charset="0"/>
              </a:rPr>
              <a:t>All </a:t>
            </a:r>
            <a:r>
              <a:rPr lang="en-GB" sz="1800" dirty="0" smtClean="0">
                <a:solidFill>
                  <a:schemeClr val="tx1"/>
                </a:solidFill>
                <a:latin typeface="Book Antiqua" pitchFamily="18" charset="0"/>
              </a:rPr>
              <a:t>columns</a:t>
            </a:r>
          </a:p>
          <a:p>
            <a:endParaRPr lang="en-GB" dirty="0"/>
          </a:p>
          <a:p>
            <a:endParaRPr lang="en-GB" dirty="0" smtClean="0"/>
          </a:p>
          <a:p>
            <a:endParaRPr lang="en-GB" dirty="0" smtClean="0"/>
          </a:p>
          <a:p>
            <a:endParaRPr lang="en-GB" sz="1800" dirty="0" smtClean="0">
              <a:solidFill>
                <a:schemeClr val="tx1"/>
              </a:solidFill>
              <a:latin typeface="Book Antiqua" pitchFamily="18" charset="0"/>
            </a:endParaRPr>
          </a:p>
          <a:p>
            <a:r>
              <a:rPr lang="en-GB" sz="1800" dirty="0" smtClean="0">
                <a:solidFill>
                  <a:schemeClr val="tx1"/>
                </a:solidFill>
                <a:latin typeface="Book Antiqua" pitchFamily="18" charset="0"/>
              </a:rPr>
              <a:t>Specific </a:t>
            </a:r>
            <a:r>
              <a:rPr lang="en-GB" sz="1800" dirty="0" smtClean="0">
                <a:solidFill>
                  <a:schemeClr val="tx1"/>
                </a:solidFill>
                <a:latin typeface="Book Antiqua" pitchFamily="18" charset="0"/>
              </a:rPr>
              <a:t>columns</a:t>
            </a:r>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sz="1800" dirty="0" smtClean="0">
                <a:solidFill>
                  <a:schemeClr val="tx1"/>
                </a:solidFill>
                <a:latin typeface="Book Antiqua" pitchFamily="18" charset="0"/>
              </a:rPr>
              <a:t>Expressions and Aliases</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
        <p:nvSpPr>
          <p:cNvPr id="4" name="AutoShape 3"/>
          <p:cNvSpPr>
            <a:spLocks noChangeArrowheads="1"/>
          </p:cNvSpPr>
          <p:nvPr/>
        </p:nvSpPr>
        <p:spPr bwMode="auto">
          <a:xfrm>
            <a:off x="1287756" y="2057400"/>
            <a:ext cx="6884782" cy="432947"/>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5" name="AutoShape 3"/>
          <p:cNvSpPr>
            <a:spLocks noChangeArrowheads="1"/>
          </p:cNvSpPr>
          <p:nvPr/>
        </p:nvSpPr>
        <p:spPr bwMode="auto">
          <a:xfrm>
            <a:off x="1287756" y="3048000"/>
            <a:ext cx="6884782"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Name,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ListPrice</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6" name="AutoShape 3"/>
          <p:cNvSpPr>
            <a:spLocks noChangeArrowheads="1"/>
          </p:cNvSpPr>
          <p:nvPr/>
        </p:nvSpPr>
        <p:spPr bwMode="auto">
          <a:xfrm>
            <a:off x="1287756" y="5105400"/>
            <a:ext cx="6884782" cy="107456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Name AS Product,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ListPrice</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 0.9 AS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SalePrice</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8" name="Title 1"/>
          <p:cNvSpPr txBox="1">
            <a:spLocks/>
          </p:cNvSpPr>
          <p:nvPr/>
        </p:nvSpPr>
        <p:spPr>
          <a:xfrm>
            <a:off x="457200" y="274638"/>
            <a:ext cx="8229600" cy="563562"/>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Book Antiqua" pitchFamily="18" charset="0"/>
                <a:ea typeface="+mj-ea"/>
                <a:cs typeface="+mj-cs"/>
              </a:rPr>
              <a:t>Week 10</a:t>
            </a:r>
            <a:r>
              <a:rPr kumimoji="0" lang="en-US" sz="1800" b="0" i="0" u="none" strike="noStrike" kern="1200" cap="none" spc="0" normalizeH="0" baseline="30000" noProof="0" dirty="0" smtClean="0">
                <a:ln>
                  <a:noFill/>
                </a:ln>
                <a:solidFill>
                  <a:schemeClr val="tx1"/>
                </a:solidFill>
                <a:effectLst/>
                <a:uLnTx/>
                <a:uFillTx/>
                <a:latin typeface="Book Antiqua" pitchFamily="18" charset="0"/>
                <a:ea typeface="+mj-ea"/>
                <a:cs typeface="+mj-cs"/>
              </a:rPr>
              <a:t>th</a:t>
            </a:r>
            <a:r>
              <a:rPr kumimoji="0" lang="en-US" sz="1800" b="0" i="0" u="none" strike="noStrike" kern="1200" cap="none" spc="0" normalizeH="0" baseline="0" noProof="0" dirty="0" smtClean="0">
                <a:ln>
                  <a:noFill/>
                </a:ln>
                <a:solidFill>
                  <a:schemeClr val="tx1"/>
                </a:solidFill>
                <a:effectLst/>
                <a:uLnTx/>
                <a:uFillTx/>
                <a:latin typeface="Book Antiqua" pitchFamily="18" charset="0"/>
                <a:ea typeface="+mj-ea"/>
                <a:cs typeface="+mj-cs"/>
              </a:rPr>
              <a:t> </a:t>
            </a:r>
            <a:br>
              <a:rPr kumimoji="0" lang="en-US" sz="1800" b="0" i="0" u="none" strike="noStrike" kern="1200" cap="none" spc="0" normalizeH="0" baseline="0" noProof="0" dirty="0" smtClean="0">
                <a:ln>
                  <a:noFill/>
                </a:ln>
                <a:solidFill>
                  <a:schemeClr val="tx1"/>
                </a:solidFill>
                <a:effectLst/>
                <a:uLnTx/>
                <a:uFillTx/>
                <a:latin typeface="Book Antiqua" pitchFamily="18" charset="0"/>
                <a:ea typeface="+mj-ea"/>
                <a:cs typeface="+mj-cs"/>
              </a:rPr>
            </a:br>
            <a:r>
              <a:rPr kumimoji="0" lang="en-US" sz="1800" b="0" i="0" u="none" strike="noStrike" kern="1200" cap="none" spc="0" normalizeH="0" baseline="0" noProof="0" dirty="0" smtClean="0">
                <a:ln>
                  <a:noFill/>
                </a:ln>
                <a:solidFill>
                  <a:schemeClr val="tx1"/>
                </a:solidFill>
                <a:effectLst/>
                <a:uLnTx/>
                <a:uFillTx/>
                <a:latin typeface="Book Antiqua" pitchFamily="18" charset="0"/>
                <a:ea typeface="+mj-ea"/>
                <a:cs typeface="+mj-cs"/>
              </a:rPr>
              <a:t>Database System</a:t>
            </a:r>
            <a:endParaRPr kumimoji="0" lang="en-US" sz="18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6058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5" end="1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6" end="2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1800" dirty="0" smtClean="0">
                <a:latin typeface="Book Antiqua" pitchFamily="18" charset="0"/>
              </a:rPr>
              <a:t>Week 10</a:t>
            </a:r>
            <a:r>
              <a:rPr lang="en-US" sz="1800" baseline="30000" dirty="0" smtClean="0">
                <a:latin typeface="Book Antiqua" pitchFamily="18" charset="0"/>
              </a:rPr>
              <a:t>th</a:t>
            </a:r>
            <a:r>
              <a:rPr lang="en-US" sz="1800" dirty="0" smtClean="0">
                <a:latin typeface="Book Antiqua" pitchFamily="18" charset="0"/>
              </a:rPr>
              <a:t> </a:t>
            </a:r>
            <a:br>
              <a:rPr lang="en-US" sz="1800" dirty="0" smtClean="0">
                <a:latin typeface="Book Antiqua" pitchFamily="18" charset="0"/>
              </a:rPr>
            </a:br>
            <a:r>
              <a:rPr lang="en-US" sz="1800" dirty="0" smtClean="0">
                <a:latin typeface="Book Antiqua" pitchFamily="18" charset="0"/>
              </a:rPr>
              <a:t>Database System</a:t>
            </a:r>
            <a:endParaRPr lang="en-US" sz="1800" dirty="0"/>
          </a:p>
        </p:txBody>
      </p:sp>
      <p:sp>
        <p:nvSpPr>
          <p:cNvPr id="6" name="Content Placeholder 5"/>
          <p:cNvSpPr>
            <a:spLocks noGrp="1"/>
          </p:cNvSpPr>
          <p:nvPr>
            <p:ph idx="1"/>
          </p:nvPr>
        </p:nvSpPr>
        <p:spPr>
          <a:xfrm>
            <a:off x="228600" y="914400"/>
            <a:ext cx="8686800" cy="5791200"/>
          </a:xfrm>
        </p:spPr>
        <p:txBody>
          <a:bodyPr/>
          <a:lstStyle/>
          <a:p>
            <a:pPr algn="ctr">
              <a:buNone/>
            </a:pPr>
            <a:r>
              <a:rPr lang="en-US" sz="1600" b="1" dirty="0" smtClean="0">
                <a:latin typeface="Book Antiqua" pitchFamily="18" charset="0"/>
              </a:rPr>
              <a:t>Data Control Language </a:t>
            </a:r>
            <a:r>
              <a:rPr lang="en-US" sz="1600" b="1" dirty="0" smtClean="0">
                <a:latin typeface="Book Antiqua" pitchFamily="18" charset="0"/>
              </a:rPr>
              <a:t>– DCL</a:t>
            </a:r>
          </a:p>
          <a:p>
            <a:pPr marL="0" indent="0">
              <a:lnSpc>
                <a:spcPct val="150000"/>
              </a:lnSpc>
              <a:buNone/>
            </a:pPr>
            <a:r>
              <a:rPr lang="en-US" sz="1400" dirty="0" smtClean="0">
                <a:latin typeface="Book Antiqua" pitchFamily="18" charset="0"/>
              </a:rPr>
              <a:t>DCL commands are used for access control and permission management for users in our database. With them we can easily allow or deny some actions for users on the tables or records (row level security).</a:t>
            </a:r>
          </a:p>
          <a:p>
            <a:pPr>
              <a:lnSpc>
                <a:spcPct val="150000"/>
              </a:lnSpc>
              <a:buNone/>
            </a:pPr>
            <a:r>
              <a:rPr lang="en-US" sz="1400" dirty="0" smtClean="0">
                <a:latin typeface="Book Antiqua" pitchFamily="18" charset="0"/>
              </a:rPr>
              <a:t>DCL commands are:</a:t>
            </a:r>
          </a:p>
          <a:p>
            <a:pPr>
              <a:lnSpc>
                <a:spcPct val="150000"/>
              </a:lnSpc>
              <a:buFont typeface="+mj-lt"/>
              <a:buAutoNum type="arabicPeriod"/>
            </a:pPr>
            <a:r>
              <a:rPr lang="en-US" sz="1400" b="1" dirty="0" smtClean="0">
                <a:latin typeface="Book Antiqua" pitchFamily="18" charset="0"/>
              </a:rPr>
              <a:t>GRANT </a:t>
            </a:r>
            <a:r>
              <a:rPr lang="en-US" sz="1400" dirty="0" smtClean="0">
                <a:latin typeface="Book Antiqua" pitchFamily="18" charset="0"/>
              </a:rPr>
              <a:t>-  we can give certain permissions on the table (and other objects) for certain users of database,</a:t>
            </a:r>
          </a:p>
          <a:p>
            <a:pPr>
              <a:lnSpc>
                <a:spcPct val="150000"/>
              </a:lnSpc>
              <a:buFont typeface="+mj-lt"/>
              <a:buAutoNum type="arabicPeriod"/>
            </a:pPr>
            <a:r>
              <a:rPr lang="en-US" sz="1400" b="1" dirty="0" smtClean="0">
                <a:latin typeface="Book Antiqua" pitchFamily="18" charset="0"/>
              </a:rPr>
              <a:t>DENY - </a:t>
            </a:r>
            <a:r>
              <a:rPr lang="en-US" sz="1400" dirty="0" smtClean="0">
                <a:latin typeface="Book Antiqua" pitchFamily="18" charset="0"/>
              </a:rPr>
              <a:t>bans certain permissions from users.</a:t>
            </a:r>
          </a:p>
          <a:p>
            <a:pPr>
              <a:lnSpc>
                <a:spcPct val="150000"/>
              </a:lnSpc>
              <a:buFont typeface="+mj-lt"/>
              <a:buAutoNum type="arabicPeriod"/>
            </a:pPr>
            <a:r>
              <a:rPr lang="en-US" sz="1400" b="1" dirty="0" smtClean="0">
                <a:latin typeface="Book Antiqua" pitchFamily="18" charset="0"/>
              </a:rPr>
              <a:t>REVOKE </a:t>
            </a:r>
            <a:r>
              <a:rPr lang="en-US" sz="1400" dirty="0" smtClean="0">
                <a:latin typeface="Book Antiqua" pitchFamily="18" charset="0"/>
              </a:rPr>
              <a:t>- with this command we can take back permission from users.</a:t>
            </a:r>
          </a:p>
          <a:p>
            <a:pPr>
              <a:lnSpc>
                <a:spcPct val="150000"/>
              </a:lnSpc>
              <a:buNone/>
            </a:pPr>
            <a:r>
              <a:rPr lang="en-US" sz="1400" dirty="0" smtClean="0">
                <a:latin typeface="Book Antiqua" pitchFamily="18" charset="0"/>
              </a:rPr>
              <a:t>Example of usage of these commands are in this image here:</a:t>
            </a:r>
          </a:p>
          <a:p>
            <a:pPr marL="0" indent="0">
              <a:buNone/>
            </a:pPr>
            <a:endParaRPr lang="en-US" sz="1600" dirty="0" smtClean="0">
              <a:latin typeface="Book Antiqua" pitchFamily="18" charset="0"/>
            </a:endParaRPr>
          </a:p>
          <a:p>
            <a:pPr>
              <a:buNone/>
            </a:pPr>
            <a:endParaRPr lang="en-US" dirty="0"/>
          </a:p>
        </p:txBody>
      </p:sp>
      <p:pic>
        <p:nvPicPr>
          <p:cNvPr id="2052" name="Picture 4" descr="D:\DB SLIDES\DB Weeks\almir_Sql_vuk_deny_revoke_grant_dcl.png"/>
          <p:cNvPicPr>
            <a:picLocks noChangeAspect="1" noChangeArrowheads="1"/>
          </p:cNvPicPr>
          <p:nvPr/>
        </p:nvPicPr>
        <p:blipFill>
          <a:blip r:embed="rId2"/>
          <a:srcRect/>
          <a:stretch>
            <a:fillRect/>
          </a:stretch>
        </p:blipFill>
        <p:spPr bwMode="auto">
          <a:xfrm>
            <a:off x="1333500" y="3771900"/>
            <a:ext cx="6477000" cy="25527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1800" dirty="0" smtClean="0">
                <a:latin typeface="Book Antiqua" pitchFamily="18" charset="0"/>
              </a:rPr>
              <a:t>Week 10</a:t>
            </a:r>
            <a:r>
              <a:rPr lang="en-US" sz="1800" baseline="30000" dirty="0" smtClean="0">
                <a:latin typeface="Book Antiqua" pitchFamily="18" charset="0"/>
              </a:rPr>
              <a:t>th</a:t>
            </a:r>
            <a:r>
              <a:rPr lang="en-US" sz="1800" dirty="0" smtClean="0">
                <a:latin typeface="Book Antiqua" pitchFamily="18" charset="0"/>
              </a:rPr>
              <a:t> </a:t>
            </a:r>
            <a:br>
              <a:rPr lang="en-US" sz="1800" dirty="0" smtClean="0">
                <a:latin typeface="Book Antiqua" pitchFamily="18" charset="0"/>
              </a:rPr>
            </a:br>
            <a:r>
              <a:rPr lang="en-US" sz="1800" dirty="0" smtClean="0">
                <a:latin typeface="Book Antiqua" pitchFamily="18" charset="0"/>
              </a:rPr>
              <a:t>Database System</a:t>
            </a:r>
            <a:endParaRPr lang="en-US" sz="1800" dirty="0"/>
          </a:p>
        </p:txBody>
      </p:sp>
      <p:sp>
        <p:nvSpPr>
          <p:cNvPr id="6" name="Content Placeholder 5"/>
          <p:cNvSpPr>
            <a:spLocks noGrp="1"/>
          </p:cNvSpPr>
          <p:nvPr>
            <p:ph idx="1"/>
          </p:nvPr>
        </p:nvSpPr>
        <p:spPr>
          <a:xfrm>
            <a:off x="228600" y="914400"/>
            <a:ext cx="8686800" cy="5791200"/>
          </a:xfrm>
        </p:spPr>
        <p:txBody>
          <a:bodyPr>
            <a:normAutofit/>
          </a:bodyPr>
          <a:lstStyle/>
          <a:p>
            <a:pPr>
              <a:lnSpc>
                <a:spcPct val="150000"/>
              </a:lnSpc>
              <a:buNone/>
            </a:pPr>
            <a:r>
              <a:rPr lang="en-US" sz="2400" b="1" dirty="0" smtClean="0">
                <a:latin typeface="Book Antiqua" pitchFamily="18" charset="0"/>
              </a:rPr>
              <a:t>GRANT</a:t>
            </a:r>
            <a:r>
              <a:rPr lang="en-US" sz="2400" dirty="0" smtClean="0">
                <a:latin typeface="Book Antiqua" pitchFamily="18" charset="0"/>
              </a:rPr>
              <a:t> </a:t>
            </a:r>
            <a:r>
              <a:rPr lang="en-US" sz="2400" dirty="0" smtClean="0">
                <a:latin typeface="Book Antiqua" pitchFamily="18" charset="0"/>
              </a:rPr>
              <a:t>in first case we gave privileges to user </a:t>
            </a:r>
            <a:r>
              <a:rPr lang="en-US" sz="2400" dirty="0" err="1" smtClean="0">
                <a:latin typeface="Book Antiqua" pitchFamily="18" charset="0"/>
              </a:rPr>
              <a:t>Almir</a:t>
            </a:r>
            <a:r>
              <a:rPr lang="en-US" sz="2400" dirty="0" smtClean="0">
                <a:latin typeface="Book Antiqua" pitchFamily="18" charset="0"/>
              </a:rPr>
              <a:t> to do SELECT, INSERT, UPDATE and DELETE on the table called employees.</a:t>
            </a:r>
          </a:p>
          <a:p>
            <a:pPr>
              <a:lnSpc>
                <a:spcPct val="150000"/>
              </a:lnSpc>
              <a:buNone/>
            </a:pPr>
            <a:r>
              <a:rPr lang="en-US" sz="2400" b="1" dirty="0" smtClean="0">
                <a:latin typeface="Book Antiqua" pitchFamily="18" charset="0"/>
              </a:rPr>
              <a:t>REVOKE</a:t>
            </a:r>
            <a:r>
              <a:rPr lang="en-US" sz="2400" dirty="0" smtClean="0">
                <a:latin typeface="Book Antiqua" pitchFamily="18" charset="0"/>
              </a:rPr>
              <a:t> with this command we can take back privilege to default one... in this case, we take back command INSERT on the table employees for user </a:t>
            </a:r>
            <a:r>
              <a:rPr lang="en-US" sz="2400" dirty="0" err="1" smtClean="0">
                <a:latin typeface="Book Antiqua" pitchFamily="18" charset="0"/>
              </a:rPr>
              <a:t>Almir</a:t>
            </a:r>
            <a:r>
              <a:rPr lang="en-US" sz="2400" dirty="0" smtClean="0">
                <a:latin typeface="Book Antiqua" pitchFamily="18" charset="0"/>
              </a:rPr>
              <a:t>.</a:t>
            </a:r>
          </a:p>
          <a:p>
            <a:pPr>
              <a:lnSpc>
                <a:spcPct val="150000"/>
              </a:lnSpc>
              <a:buNone/>
            </a:pPr>
            <a:r>
              <a:rPr lang="en-US" sz="2400" b="1" dirty="0" smtClean="0">
                <a:latin typeface="Book Antiqua" pitchFamily="18" charset="0"/>
              </a:rPr>
              <a:t>DENY </a:t>
            </a:r>
            <a:r>
              <a:rPr lang="en-US" sz="2400" dirty="0" smtClean="0">
                <a:latin typeface="Book Antiqua" pitchFamily="18" charset="0"/>
              </a:rPr>
              <a:t>is a specific command. We can conclude that every user has a list of privilege which is denied or granted so command DENY is there to explicitly ban you some privileges on the database objects</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914399"/>
          </a:xfrm>
        </p:spPr>
        <p:txBody>
          <a:bodyPr>
            <a:normAutofit/>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152400" y="1219200"/>
            <a:ext cx="8763000" cy="5486400"/>
          </a:xfrm>
        </p:spPr>
        <p:txBody>
          <a:bodyPr/>
          <a:lstStyle/>
          <a:p>
            <a:pPr>
              <a:lnSpc>
                <a:spcPct val="150000"/>
              </a:lnSpc>
            </a:pPr>
            <a:r>
              <a:rPr lang="en-US" sz="2000" dirty="0" smtClean="0">
                <a:solidFill>
                  <a:schemeClr val="tx1"/>
                </a:solidFill>
                <a:latin typeface="Book Antiqua" pitchFamily="18" charset="0"/>
              </a:rPr>
              <a:t>TCL </a:t>
            </a:r>
            <a:r>
              <a:rPr lang="en-US" sz="2000" dirty="0" smtClean="0">
                <a:solidFill>
                  <a:schemeClr val="tx1"/>
                </a:solidFill>
                <a:latin typeface="Book Antiqua" pitchFamily="18" charset="0"/>
              </a:rPr>
              <a:t>(Transaction Control Language</a:t>
            </a:r>
            <a:r>
              <a:rPr lang="en-US" sz="2000" dirty="0" smtClean="0">
                <a:solidFill>
                  <a:schemeClr val="tx1"/>
                </a:solidFill>
                <a:latin typeface="Book Antiqua" pitchFamily="18" charset="0"/>
              </a:rPr>
              <a:t>)</a:t>
            </a:r>
          </a:p>
          <a:p>
            <a:pPr algn="l">
              <a:lnSpc>
                <a:spcPct val="150000"/>
              </a:lnSpc>
            </a:pPr>
            <a:r>
              <a:rPr lang="en-US" sz="2000" dirty="0" smtClean="0">
                <a:solidFill>
                  <a:schemeClr val="tx1"/>
                </a:solidFill>
                <a:latin typeface="Book Antiqua" pitchFamily="18" charset="0"/>
              </a:rPr>
              <a:t>With TCL commands we can mange and control T-SQL transactions so we can be sure that our transaction is successfully done and that integrity of our database is not violated.</a:t>
            </a:r>
          </a:p>
          <a:p>
            <a:pPr algn="l">
              <a:lnSpc>
                <a:spcPct val="150000"/>
              </a:lnSpc>
            </a:pPr>
            <a:r>
              <a:rPr lang="en-US" sz="2000" dirty="0" smtClean="0">
                <a:solidFill>
                  <a:schemeClr val="tx1"/>
                </a:solidFill>
                <a:latin typeface="Book Antiqua" pitchFamily="18" charset="0"/>
              </a:rPr>
              <a:t>TCL commands are:</a:t>
            </a:r>
          </a:p>
          <a:p>
            <a:pPr algn="l">
              <a:lnSpc>
                <a:spcPct val="150000"/>
              </a:lnSpc>
            </a:pPr>
            <a:r>
              <a:rPr lang="en-US" sz="2000" b="1" dirty="0" smtClean="0">
                <a:solidFill>
                  <a:schemeClr val="tx1"/>
                </a:solidFill>
                <a:latin typeface="Book Antiqua" pitchFamily="18" charset="0"/>
              </a:rPr>
              <a:t>BEGIN TRAN -</a:t>
            </a:r>
            <a:r>
              <a:rPr lang="en-US" sz="2000" dirty="0" smtClean="0">
                <a:solidFill>
                  <a:schemeClr val="tx1"/>
                </a:solidFill>
                <a:latin typeface="Book Antiqua" pitchFamily="18" charset="0"/>
              </a:rPr>
              <a:t> begin of transaction</a:t>
            </a:r>
          </a:p>
          <a:p>
            <a:pPr algn="l">
              <a:lnSpc>
                <a:spcPct val="150000"/>
              </a:lnSpc>
            </a:pPr>
            <a:r>
              <a:rPr lang="en-US" sz="2000" b="1" dirty="0" smtClean="0">
                <a:solidFill>
                  <a:schemeClr val="tx1"/>
                </a:solidFill>
                <a:latin typeface="Book Antiqua" pitchFamily="18" charset="0"/>
              </a:rPr>
              <a:t>COMMIT TRAN - </a:t>
            </a:r>
            <a:r>
              <a:rPr lang="en-US" sz="2000" dirty="0" smtClean="0">
                <a:solidFill>
                  <a:schemeClr val="tx1"/>
                </a:solidFill>
                <a:latin typeface="Book Antiqua" pitchFamily="18" charset="0"/>
              </a:rPr>
              <a:t>commit for completed transaction</a:t>
            </a:r>
          </a:p>
          <a:p>
            <a:pPr algn="l">
              <a:lnSpc>
                <a:spcPct val="150000"/>
              </a:lnSpc>
            </a:pPr>
            <a:r>
              <a:rPr lang="en-US" sz="2000" b="1" dirty="0" smtClean="0">
                <a:solidFill>
                  <a:schemeClr val="tx1"/>
                </a:solidFill>
                <a:latin typeface="Book Antiqua" pitchFamily="18" charset="0"/>
              </a:rPr>
              <a:t>ROLLBACK -</a:t>
            </a:r>
            <a:r>
              <a:rPr lang="en-US" sz="2000" dirty="0" smtClean="0">
                <a:solidFill>
                  <a:schemeClr val="tx1"/>
                </a:solidFill>
                <a:latin typeface="Book Antiqua" pitchFamily="18" charset="0"/>
              </a:rPr>
              <a:t> go back to beginning if something was not right in transaction.</a:t>
            </a:r>
          </a:p>
          <a:p>
            <a:r>
              <a:rPr lang="en-US" sz="2000" dirty="0" smtClean="0"/>
              <a:t/>
            </a:r>
            <a:br>
              <a:rPr lang="en-US" sz="2000" dirty="0" smtClean="0"/>
            </a:br>
            <a:endParaRPr lang="en-US" sz="2000" dirty="0" smtClean="0">
              <a:solidFill>
                <a:schemeClr val="tx1"/>
              </a:solidFill>
              <a:latin typeface="Book Antiq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914399"/>
          </a:xfrm>
        </p:spPr>
        <p:txBody>
          <a:bodyPr>
            <a:normAutofit/>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152400" y="1219200"/>
            <a:ext cx="8763000" cy="5486400"/>
          </a:xfrm>
        </p:spPr>
        <p:txBody>
          <a:bodyPr>
            <a:normAutofit fontScale="55000" lnSpcReduction="20000"/>
          </a:bodyPr>
          <a:lstStyle/>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r>
              <a:rPr lang="en-US" sz="2000" dirty="0" smtClean="0"/>
              <a:t/>
            </a:r>
            <a:br>
              <a:rPr lang="en-US" sz="2000" dirty="0" smtClean="0"/>
            </a:br>
            <a:endParaRPr lang="en-US" sz="2000" dirty="0" smtClean="0">
              <a:solidFill>
                <a:schemeClr val="tx1"/>
              </a:solidFill>
              <a:latin typeface="Book Antiqua" pitchFamily="18" charset="0"/>
            </a:endParaRPr>
          </a:p>
        </p:txBody>
      </p:sp>
      <p:pic>
        <p:nvPicPr>
          <p:cNvPr id="3074" name="Picture 2" descr="D:\DB SLIDES\DB Weeks\almir_begin_commit_rollback.png"/>
          <p:cNvPicPr>
            <a:picLocks noChangeAspect="1" noChangeArrowheads="1"/>
          </p:cNvPicPr>
          <p:nvPr/>
        </p:nvPicPr>
        <p:blipFill>
          <a:blip r:embed="rId2"/>
          <a:srcRect/>
          <a:stretch>
            <a:fillRect/>
          </a:stretch>
        </p:blipFill>
        <p:spPr bwMode="auto">
          <a:xfrm>
            <a:off x="1333500" y="1524000"/>
            <a:ext cx="6477000" cy="2362199"/>
          </a:xfrm>
          <a:prstGeom prst="rect">
            <a:avLst/>
          </a:prstGeom>
          <a:noFill/>
        </p:spPr>
      </p:pic>
      <p:sp>
        <p:nvSpPr>
          <p:cNvPr id="5" name="Rectangle 4"/>
          <p:cNvSpPr/>
          <p:nvPr/>
        </p:nvSpPr>
        <p:spPr>
          <a:xfrm>
            <a:off x="838200" y="3967877"/>
            <a:ext cx="7696200" cy="2308324"/>
          </a:xfrm>
          <a:prstGeom prst="rect">
            <a:avLst/>
          </a:prstGeom>
        </p:spPr>
        <p:txBody>
          <a:bodyPr wrap="square">
            <a:spAutoFit/>
          </a:bodyPr>
          <a:lstStyle/>
          <a:p>
            <a:pPr algn="just"/>
            <a:r>
              <a:rPr lang="en-US" sz="1600" dirty="0" smtClean="0">
                <a:latin typeface="Book Antiqua" pitchFamily="18" charset="0"/>
              </a:rPr>
              <a:t>On this image we have simple example of these three commands combined in one transaction. With BEGIN TRANSACTION obviously we will begin our transaction, as we can see we will update some author with some value of ID... query is more or less clear and the important part is IF-ELSE part of query. If we affect five rows with our first query than we will COMMIT this transaction. Obviously we will not affect five rows, so we will affect one row for this reason we will not go into the IF part but we will go into the ELSE part so our transaction will be returned to beginning state because it will trigger ROLLBACK command and everything that happened in UPDATE it will be undone.</a:t>
            </a:r>
            <a:endParaRPr lang="en-US" sz="1600" dirty="0">
              <a:latin typeface="Book Antiqu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914399"/>
          </a:xfrm>
        </p:spPr>
        <p:txBody>
          <a:bodyPr>
            <a:normAutofit/>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152400" y="1219200"/>
            <a:ext cx="8763000" cy="5486400"/>
          </a:xfrm>
        </p:spPr>
        <p:txBody>
          <a:bodyPr>
            <a:normAutofit fontScale="25000" lnSpcReduction="20000"/>
          </a:bodyPr>
          <a:lstStyle/>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gn="l"/>
            <a:endParaRPr lang="en-US" sz="2000" dirty="0" smtClean="0">
              <a:solidFill>
                <a:schemeClr val="tx1"/>
              </a:solidFill>
              <a:latin typeface="Book Antiqua" pitchFamily="18" charset="0"/>
            </a:endParaRPr>
          </a:p>
          <a:p>
            <a:pPr algn="l"/>
            <a:endParaRPr lang="en-US" sz="2000" dirty="0" smtClean="0">
              <a:solidFill>
                <a:schemeClr val="tx1"/>
              </a:solidFill>
              <a:latin typeface="Book Antiqua" pitchFamily="18" charset="0"/>
            </a:endParaRPr>
          </a:p>
          <a:p>
            <a:pPr algn="l"/>
            <a:endParaRPr lang="en-US" sz="2000" dirty="0" smtClean="0">
              <a:solidFill>
                <a:schemeClr val="tx1"/>
              </a:solidFill>
              <a:latin typeface="Book Antiqua" pitchFamily="18" charset="0"/>
            </a:endParaRPr>
          </a:p>
          <a:p>
            <a:pPr algn="l"/>
            <a:endParaRPr lang="en-US" sz="2000" dirty="0" smtClean="0">
              <a:solidFill>
                <a:schemeClr val="tx1"/>
              </a:solidFill>
              <a:latin typeface="Book Antiqua" pitchFamily="18" charset="0"/>
            </a:endParaRPr>
          </a:p>
          <a:p>
            <a:pPr algn="l"/>
            <a:endParaRPr lang="en-US" sz="2000" dirty="0" smtClean="0">
              <a:solidFill>
                <a:schemeClr val="tx1"/>
              </a:solidFill>
              <a:latin typeface="Book Antiqua" pitchFamily="18" charset="0"/>
            </a:endParaRPr>
          </a:p>
          <a:p>
            <a:pPr algn="l"/>
            <a:endParaRPr lang="en-US" sz="2000" dirty="0" smtClean="0">
              <a:solidFill>
                <a:schemeClr val="tx1"/>
              </a:solidFill>
              <a:latin typeface="Book Antiqua" pitchFamily="18" charset="0"/>
            </a:endParaRPr>
          </a:p>
          <a:p>
            <a:pPr algn="l"/>
            <a:endParaRPr lang="en-US" sz="2000" dirty="0" smtClean="0">
              <a:solidFill>
                <a:schemeClr val="tx1"/>
              </a:solidFill>
              <a:latin typeface="Book Antiqua" pitchFamily="18" charset="0"/>
            </a:endParaRPr>
          </a:p>
          <a:p>
            <a:pPr algn="l"/>
            <a:endParaRPr lang="en-US" sz="2000" dirty="0" smtClean="0">
              <a:solidFill>
                <a:schemeClr val="tx1"/>
              </a:solidFill>
              <a:latin typeface="Book Antiqua" pitchFamily="18" charset="0"/>
            </a:endParaRPr>
          </a:p>
          <a:p>
            <a:pPr algn="l"/>
            <a:endParaRPr lang="en-US" sz="2000" dirty="0" smtClean="0">
              <a:solidFill>
                <a:schemeClr val="tx1"/>
              </a:solidFill>
              <a:latin typeface="Book Antiqua" pitchFamily="18" charset="0"/>
            </a:endParaRPr>
          </a:p>
          <a:p>
            <a:pPr algn="l"/>
            <a:endParaRPr lang="en-US" sz="3700" dirty="0" smtClean="0">
              <a:solidFill>
                <a:schemeClr val="tx1"/>
              </a:solidFill>
              <a:latin typeface="Book Antiqua" pitchFamily="18" charset="0"/>
            </a:endParaRPr>
          </a:p>
          <a:p>
            <a:pPr algn="l"/>
            <a:endParaRPr lang="en-US" sz="3700" dirty="0" smtClean="0">
              <a:solidFill>
                <a:schemeClr val="tx1"/>
              </a:solidFill>
              <a:latin typeface="Book Antiqua" pitchFamily="18" charset="0"/>
            </a:endParaRPr>
          </a:p>
          <a:p>
            <a:pPr algn="l"/>
            <a:endParaRPr lang="en-US" sz="3700" dirty="0" smtClean="0">
              <a:solidFill>
                <a:schemeClr val="tx1"/>
              </a:solidFill>
              <a:latin typeface="Book Antiqua" pitchFamily="18" charset="0"/>
            </a:endParaRPr>
          </a:p>
          <a:p>
            <a:pPr algn="l"/>
            <a:endParaRPr lang="en-US" sz="3700" dirty="0" smtClean="0">
              <a:solidFill>
                <a:schemeClr val="tx1"/>
              </a:solidFill>
              <a:latin typeface="Book Antiqua" pitchFamily="18" charset="0"/>
            </a:endParaRPr>
          </a:p>
          <a:p>
            <a:pPr algn="l"/>
            <a:endParaRPr lang="en-US" sz="3700" dirty="0" smtClean="0">
              <a:solidFill>
                <a:schemeClr val="tx1"/>
              </a:solidFill>
              <a:latin typeface="Book Antiqua" pitchFamily="18" charset="0"/>
            </a:endParaRPr>
          </a:p>
          <a:p>
            <a:pPr algn="l"/>
            <a:endParaRPr lang="en-US" sz="3700" dirty="0" smtClean="0">
              <a:solidFill>
                <a:schemeClr val="tx1"/>
              </a:solidFill>
              <a:latin typeface="Book Antiqua" pitchFamily="18" charset="0"/>
            </a:endParaRPr>
          </a:p>
          <a:p>
            <a:pPr algn="l"/>
            <a:r>
              <a:rPr lang="en-US" sz="3700" dirty="0" smtClean="0">
                <a:solidFill>
                  <a:schemeClr val="tx1"/>
                </a:solidFill>
                <a:latin typeface="Book Antiqua" pitchFamily="18" charset="0"/>
              </a:rPr>
              <a:t>	01.TRANSACTION</a:t>
            </a:r>
            <a:r>
              <a:rPr lang="en-US" sz="3700" dirty="0" smtClean="0">
                <a:solidFill>
                  <a:schemeClr val="tx1"/>
                </a:solidFill>
                <a:latin typeface="Book Antiqua" pitchFamily="18" charset="0"/>
              </a:rPr>
              <a:t> T1;   -- Transaction can be insert, update or delete</a:t>
            </a:r>
          </a:p>
          <a:p>
            <a:pPr algn="l"/>
            <a:r>
              <a:rPr lang="en-US" sz="3700" dirty="0" smtClean="0">
                <a:solidFill>
                  <a:schemeClr val="tx1"/>
                </a:solidFill>
                <a:latin typeface="Book Antiqua" pitchFamily="18" charset="0"/>
              </a:rPr>
              <a:t>	02</a:t>
            </a:r>
            <a:r>
              <a:rPr lang="en-US" sz="3700" dirty="0" smtClean="0">
                <a:solidFill>
                  <a:schemeClr val="tx1"/>
                </a:solidFill>
                <a:latin typeface="Book Antiqua" pitchFamily="18" charset="0"/>
              </a:rPr>
              <a:t>. </a:t>
            </a:r>
          </a:p>
          <a:p>
            <a:pPr algn="l"/>
            <a:r>
              <a:rPr lang="en-US" sz="3700" dirty="0" smtClean="0">
                <a:solidFill>
                  <a:schemeClr val="tx1"/>
                </a:solidFill>
                <a:latin typeface="Book Antiqua" pitchFamily="18" charset="0"/>
              </a:rPr>
              <a:t>	03.SAVEPOINT </a:t>
            </a:r>
            <a:r>
              <a:rPr lang="en-US" sz="3700" dirty="0" smtClean="0">
                <a:solidFill>
                  <a:schemeClr val="tx1"/>
                </a:solidFill>
                <a:latin typeface="Book Antiqua" pitchFamily="18" charset="0"/>
              </a:rPr>
              <a:t>S1;</a:t>
            </a:r>
          </a:p>
          <a:p>
            <a:pPr algn="l"/>
            <a:r>
              <a:rPr lang="en-US" sz="3700" dirty="0" smtClean="0">
                <a:solidFill>
                  <a:schemeClr val="tx1"/>
                </a:solidFill>
                <a:latin typeface="Book Antiqua" pitchFamily="18" charset="0"/>
              </a:rPr>
              <a:t>	04.TRANSACTION</a:t>
            </a:r>
            <a:r>
              <a:rPr lang="en-US" sz="3700" dirty="0" smtClean="0">
                <a:solidFill>
                  <a:schemeClr val="tx1"/>
                </a:solidFill>
                <a:latin typeface="Book Antiqua" pitchFamily="18" charset="0"/>
              </a:rPr>
              <a:t> T2;</a:t>
            </a:r>
          </a:p>
          <a:p>
            <a:pPr algn="l"/>
            <a:r>
              <a:rPr lang="en-US" sz="3700" dirty="0" smtClean="0">
                <a:solidFill>
                  <a:schemeClr val="tx1"/>
                </a:solidFill>
                <a:latin typeface="Book Antiqua" pitchFamily="18" charset="0"/>
              </a:rPr>
              <a:t>	05.SAVEPOINT </a:t>
            </a:r>
            <a:r>
              <a:rPr lang="en-US" sz="3700" dirty="0" smtClean="0">
                <a:solidFill>
                  <a:schemeClr val="tx1"/>
                </a:solidFill>
                <a:latin typeface="Book Antiqua" pitchFamily="18" charset="0"/>
              </a:rPr>
              <a:t>S2;</a:t>
            </a:r>
          </a:p>
          <a:p>
            <a:pPr algn="l"/>
            <a:r>
              <a:rPr lang="en-US" sz="3700" dirty="0" smtClean="0">
                <a:solidFill>
                  <a:schemeClr val="tx1"/>
                </a:solidFill>
                <a:latin typeface="Book Antiqua" pitchFamily="18" charset="0"/>
              </a:rPr>
              <a:t>	06.TRANSACTION</a:t>
            </a:r>
            <a:r>
              <a:rPr lang="en-US" sz="3700" dirty="0" smtClean="0">
                <a:solidFill>
                  <a:schemeClr val="tx1"/>
                </a:solidFill>
                <a:latin typeface="Book Antiqua" pitchFamily="18" charset="0"/>
              </a:rPr>
              <a:t> T3;</a:t>
            </a:r>
          </a:p>
          <a:p>
            <a:pPr algn="l"/>
            <a:r>
              <a:rPr lang="en-US" sz="3700" dirty="0" smtClean="0">
                <a:solidFill>
                  <a:schemeClr val="tx1"/>
                </a:solidFill>
                <a:latin typeface="Book Antiqua" pitchFamily="18" charset="0"/>
              </a:rPr>
              <a:t>	07.SAVEPOINT </a:t>
            </a:r>
            <a:r>
              <a:rPr lang="en-US" sz="3700" dirty="0" smtClean="0">
                <a:solidFill>
                  <a:schemeClr val="tx1"/>
                </a:solidFill>
                <a:latin typeface="Book Antiqua" pitchFamily="18" charset="0"/>
              </a:rPr>
              <a:t>S3;</a:t>
            </a:r>
          </a:p>
          <a:p>
            <a:pPr algn="l"/>
            <a:r>
              <a:rPr lang="en-US" sz="3700" dirty="0" smtClean="0">
                <a:solidFill>
                  <a:schemeClr val="tx1"/>
                </a:solidFill>
                <a:latin typeface="Book Antiqua" pitchFamily="18" charset="0"/>
              </a:rPr>
              <a:t>	08.TRANSACTION</a:t>
            </a:r>
            <a:r>
              <a:rPr lang="en-US" sz="3700" dirty="0" smtClean="0">
                <a:solidFill>
                  <a:schemeClr val="tx1"/>
                </a:solidFill>
                <a:latin typeface="Book Antiqua" pitchFamily="18" charset="0"/>
              </a:rPr>
              <a:t> T4;</a:t>
            </a:r>
          </a:p>
          <a:p>
            <a:pPr algn="l"/>
            <a:r>
              <a:rPr lang="en-US" sz="3700" dirty="0" smtClean="0">
                <a:solidFill>
                  <a:schemeClr val="tx1"/>
                </a:solidFill>
                <a:latin typeface="Book Antiqua" pitchFamily="18" charset="0"/>
              </a:rPr>
              <a:t>	09.ROLLBACK</a:t>
            </a:r>
            <a:r>
              <a:rPr lang="en-US" sz="3700" dirty="0" smtClean="0">
                <a:solidFill>
                  <a:schemeClr val="tx1"/>
                </a:solidFill>
                <a:latin typeface="Book Antiqua" pitchFamily="18" charset="0"/>
              </a:rPr>
              <a:t> TO S1; -- This will rollback all the changes by T1 and T2 and will have only the changes done on </a:t>
            </a:r>
            <a:r>
              <a:rPr lang="en-US" sz="3700" dirty="0" smtClean="0">
                <a:solidFill>
                  <a:schemeClr val="tx1"/>
                </a:solidFill>
                <a:latin typeface="Book Antiqua" pitchFamily="18" charset="0"/>
              </a:rPr>
              <a:t>T1</a:t>
            </a:r>
          </a:p>
          <a:p>
            <a:pPr algn="l"/>
            <a:endParaRPr lang="en-US" sz="3700" dirty="0" smtClean="0">
              <a:solidFill>
                <a:schemeClr val="tx1"/>
              </a:solidFill>
              <a:latin typeface="Book Antiqua" pitchFamily="18" charset="0"/>
            </a:endParaRPr>
          </a:p>
          <a:p>
            <a:pPr algn="l">
              <a:lnSpc>
                <a:spcPct val="170000"/>
              </a:lnSpc>
            </a:pPr>
            <a:r>
              <a:rPr lang="en-US" sz="4800" b="1" dirty="0" smtClean="0">
                <a:solidFill>
                  <a:schemeClr val="tx1"/>
                </a:solidFill>
                <a:latin typeface="Book Antiqua" pitchFamily="18" charset="0"/>
              </a:rPr>
              <a:t>AUTOCOMMIT : </a:t>
            </a:r>
            <a:r>
              <a:rPr lang="en-US" sz="4800" b="1" smtClean="0">
                <a:solidFill>
                  <a:schemeClr val="tx1"/>
                </a:solidFill>
                <a:latin typeface="Book Antiqua" pitchFamily="18" charset="0"/>
              </a:rPr>
              <a:t/>
            </a:r>
            <a:br>
              <a:rPr lang="en-US" sz="4800" b="1" smtClean="0">
                <a:solidFill>
                  <a:schemeClr val="tx1"/>
                </a:solidFill>
                <a:latin typeface="Book Antiqua" pitchFamily="18" charset="0"/>
              </a:rPr>
            </a:br>
            <a:r>
              <a:rPr lang="en-US" sz="4800" smtClean="0">
                <a:solidFill>
                  <a:schemeClr val="tx1"/>
                </a:solidFill>
                <a:latin typeface="Book Antiqua" pitchFamily="18" charset="0"/>
              </a:rPr>
              <a:t>AUTOCOMMIT </a:t>
            </a:r>
            <a:r>
              <a:rPr lang="en-US" sz="4800" dirty="0" smtClean="0">
                <a:solidFill>
                  <a:schemeClr val="tx1"/>
                </a:solidFill>
                <a:latin typeface="Book Antiqua" pitchFamily="18" charset="0"/>
              </a:rPr>
              <a:t>command automatically commits each transaction after its execution. If this command is set, then no need to explicitly issue commit. We cannot rollback our transactions, if AUTOCOMMIT is on. This needs to be set /unset before we begin any transactions.</a:t>
            </a:r>
            <a:r>
              <a:rPr lang="en-US" sz="4800" b="1" dirty="0" smtClean="0">
                <a:solidFill>
                  <a:schemeClr val="tx1"/>
                </a:solidFill>
                <a:latin typeface="Book Antiqua" pitchFamily="18" charset="0"/>
              </a:rPr>
              <a:t/>
            </a:r>
            <a:br>
              <a:rPr lang="en-US" sz="4800" b="1" dirty="0" smtClean="0">
                <a:solidFill>
                  <a:schemeClr val="tx1"/>
                </a:solidFill>
                <a:latin typeface="Book Antiqua" pitchFamily="18" charset="0"/>
              </a:rPr>
            </a:br>
            <a:endParaRPr lang="en-US" sz="4800" dirty="0" smtClean="0">
              <a:solidFill>
                <a:schemeClr val="tx1"/>
              </a:solidFill>
              <a:latin typeface="Book Antiqua" pitchFamily="18" charset="0"/>
            </a:endParaRPr>
          </a:p>
          <a:p>
            <a:pPr algn="l">
              <a:lnSpc>
                <a:spcPct val="150000"/>
              </a:lnSpc>
            </a:pPr>
            <a:endParaRPr lang="en-US" sz="4800" dirty="0" smtClean="0">
              <a:solidFill>
                <a:schemeClr val="tx1"/>
              </a:solidFill>
              <a:latin typeface="Book Antiqua" pitchFamily="18" charset="0"/>
            </a:endParaRPr>
          </a:p>
          <a:p>
            <a:pPr>
              <a:lnSpc>
                <a:spcPct val="150000"/>
              </a:lnSpc>
            </a:pPr>
            <a:endParaRPr lang="en-US" sz="48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pPr>
              <a:lnSpc>
                <a:spcPct val="150000"/>
              </a:lnSpc>
            </a:pPr>
            <a:endParaRPr lang="en-US" sz="2000" dirty="0" smtClean="0">
              <a:solidFill>
                <a:schemeClr val="tx1"/>
              </a:solidFill>
              <a:latin typeface="Book Antiqua" pitchFamily="18" charset="0"/>
            </a:endParaRPr>
          </a:p>
          <a:p>
            <a:r>
              <a:rPr lang="en-US" sz="2000" dirty="0" smtClean="0"/>
              <a:t/>
            </a:r>
            <a:br>
              <a:rPr lang="en-US" sz="2000" dirty="0" smtClean="0"/>
            </a:br>
            <a:endParaRPr lang="en-US" sz="2000" dirty="0" smtClean="0">
              <a:solidFill>
                <a:schemeClr val="tx1"/>
              </a:solidFill>
              <a:latin typeface="Book Antiqua" pitchFamily="18" charset="0"/>
            </a:endParaRPr>
          </a:p>
        </p:txBody>
      </p:sp>
      <p:sp>
        <p:nvSpPr>
          <p:cNvPr id="5" name="Rectangle 4"/>
          <p:cNvSpPr/>
          <p:nvPr/>
        </p:nvSpPr>
        <p:spPr>
          <a:xfrm>
            <a:off x="838200" y="1371600"/>
            <a:ext cx="7696200" cy="4770537"/>
          </a:xfrm>
          <a:prstGeom prst="rect">
            <a:avLst/>
          </a:prstGeom>
        </p:spPr>
        <p:txBody>
          <a:bodyPr wrap="square">
            <a:spAutoFit/>
          </a:bodyPr>
          <a:lstStyle/>
          <a:p>
            <a:r>
              <a:rPr lang="en-US" sz="1600" b="1" dirty="0" smtClean="0">
                <a:latin typeface="Book Antiqua" pitchFamily="18" charset="0"/>
              </a:rPr>
              <a:t>SAVEPOINT:</a:t>
            </a:r>
            <a:endParaRPr lang="en-US" sz="1600" dirty="0" smtClean="0">
              <a:latin typeface="Book Antiqua" pitchFamily="18" charset="0"/>
            </a:endParaRPr>
          </a:p>
          <a:p>
            <a:pPr algn="just"/>
            <a:r>
              <a:rPr lang="en-US" sz="1600" dirty="0" smtClean="0">
                <a:latin typeface="Book Antiqua" pitchFamily="18" charset="0"/>
              </a:rPr>
              <a:t>Suppose there are set of update, delete transactions performed on the tables. But there are some transactions which we are very sure about correctness. After that set of transactions we are uncertain about the correctness. So what we can do here is we can set a SAVEPOINT at the correct transaction telling the database that, in case of rollback, rollback till the </a:t>
            </a:r>
            <a:r>
              <a:rPr lang="en-US" sz="1600" dirty="0" err="1" smtClean="0">
                <a:latin typeface="Book Antiqua" pitchFamily="18" charset="0"/>
              </a:rPr>
              <a:t>savepoint</a:t>
            </a:r>
            <a:r>
              <a:rPr lang="en-US" sz="1600" dirty="0" smtClean="0">
                <a:latin typeface="Book Antiqua" pitchFamily="18" charset="0"/>
              </a:rPr>
              <a:t> marked. Hence the changes done till </a:t>
            </a:r>
            <a:r>
              <a:rPr lang="en-US" sz="1600" dirty="0" err="1" smtClean="0">
                <a:latin typeface="Book Antiqua" pitchFamily="18" charset="0"/>
              </a:rPr>
              <a:t>savepoint</a:t>
            </a:r>
            <a:r>
              <a:rPr lang="en-US" sz="1600" dirty="0" smtClean="0">
                <a:latin typeface="Book Antiqua" pitchFamily="18" charset="0"/>
              </a:rPr>
              <a:t> will be unchanged and all the transactions after that will be rolled back.</a:t>
            </a:r>
            <a:br>
              <a:rPr lang="en-US" sz="1600" dirty="0" smtClean="0">
                <a:latin typeface="Book Antiqua" pitchFamily="18" charset="0"/>
              </a:rPr>
            </a:br>
            <a:r>
              <a:rPr lang="en-US" sz="1600" dirty="0" smtClean="0">
                <a:latin typeface="Book Antiqua" pitchFamily="18" charset="0"/>
              </a:rPr>
              <a:t/>
            </a:r>
            <a:br>
              <a:rPr lang="en-US" sz="1600" dirty="0" smtClean="0">
                <a:latin typeface="Book Antiqua" pitchFamily="18" charset="0"/>
              </a:rPr>
            </a:br>
            <a:r>
              <a:rPr lang="en-US" sz="1600" dirty="0" smtClean="0">
                <a:latin typeface="Book Antiqua" pitchFamily="18" charset="0"/>
              </a:rPr>
              <a:t>In the case of multiple transactions, </a:t>
            </a:r>
            <a:r>
              <a:rPr lang="en-US" sz="1600" dirty="0" err="1" smtClean="0">
                <a:latin typeface="Book Antiqua" pitchFamily="18" charset="0"/>
              </a:rPr>
              <a:t>savepoint</a:t>
            </a:r>
            <a:r>
              <a:rPr lang="en-US" sz="1600" dirty="0" smtClean="0">
                <a:latin typeface="Book Antiqua" pitchFamily="18" charset="0"/>
              </a:rPr>
              <a:t> can be given after each transactions and transaction can be rolled back to any of the transactions</a:t>
            </a:r>
            <a:r>
              <a:rPr lang="en-US" sz="1600" dirty="0" smtClean="0">
                <a:latin typeface="Book Antiqua" pitchFamily="18" charset="0"/>
              </a:rPr>
              <a:t>.</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
            </a:r>
            <a:br>
              <a:rPr lang="en-US" sz="1600" dirty="0" smtClean="0"/>
            </a:br>
            <a:endParaRPr lang="en-US" sz="1600"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914399"/>
          </a:xfrm>
        </p:spPr>
        <p:txBody>
          <a:bodyPr>
            <a:normAutofit/>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219200"/>
            <a:ext cx="8534400" cy="5410200"/>
          </a:xfrm>
        </p:spPr>
        <p:txBody>
          <a:bodyPr/>
          <a:lstStyle/>
          <a:p>
            <a:pPr algn="l">
              <a:lnSpc>
                <a:spcPct val="150000"/>
              </a:lnSpc>
            </a:pPr>
            <a:r>
              <a:rPr lang="en-US" sz="2000" b="1" dirty="0" smtClean="0">
                <a:solidFill>
                  <a:schemeClr val="tx1"/>
                </a:solidFill>
                <a:latin typeface="Book Antiqua" pitchFamily="18" charset="0"/>
              </a:rPr>
              <a:t>Working with MS</a:t>
            </a:r>
            <a:r>
              <a:rPr lang="en-US" sz="2000" b="1" dirty="0" smtClean="0">
                <a:latin typeface="Book Antiqua" pitchFamily="18" charset="0"/>
              </a:rPr>
              <a:t> </a:t>
            </a:r>
            <a:r>
              <a:rPr lang="en-US" sz="2000" b="1" dirty="0" smtClean="0">
                <a:solidFill>
                  <a:schemeClr val="tx1"/>
                </a:solidFill>
                <a:latin typeface="Book Antiqua" pitchFamily="18" charset="0"/>
              </a:rPr>
              <a:t>SQL Server……</a:t>
            </a:r>
          </a:p>
          <a:p>
            <a:pPr algn="l">
              <a:lnSpc>
                <a:spcPct val="150000"/>
              </a:lnSpc>
            </a:pPr>
            <a:r>
              <a:rPr lang="en-US" sz="2000" dirty="0" smtClean="0">
                <a:solidFill>
                  <a:schemeClr val="tx1"/>
                </a:solidFill>
                <a:latin typeface="Book Antiqua" pitchFamily="18" charset="0"/>
              </a:rPr>
              <a:t>	to create objects (tables, constraints, indexes, etc.)</a:t>
            </a:r>
          </a:p>
          <a:p>
            <a:pPr marL="457200" indent="-457200" algn="l">
              <a:lnSpc>
                <a:spcPct val="150000"/>
              </a:lnSpc>
              <a:buFont typeface="+mj-lt"/>
              <a:buAutoNum type="arabicPeriod"/>
            </a:pPr>
            <a:r>
              <a:rPr lang="en-US" sz="2000" b="1" dirty="0" smtClean="0">
                <a:solidFill>
                  <a:schemeClr val="tx1"/>
                </a:solidFill>
                <a:latin typeface="Book Antiqua" pitchFamily="18" charset="0"/>
              </a:rPr>
              <a:t>Visual Mode:</a:t>
            </a:r>
            <a:r>
              <a:rPr lang="en-US" sz="2000" dirty="0" smtClean="0">
                <a:solidFill>
                  <a:schemeClr val="tx1"/>
                </a:solidFill>
                <a:latin typeface="Book Antiqua" pitchFamily="18" charset="0"/>
              </a:rPr>
              <a:t> simply use </a:t>
            </a:r>
            <a:r>
              <a:rPr lang="en-US" sz="2000" b="1" dirty="0" smtClean="0">
                <a:solidFill>
                  <a:schemeClr val="tx1"/>
                </a:solidFill>
                <a:latin typeface="Book Antiqua" pitchFamily="18" charset="0"/>
              </a:rPr>
              <a:t>integrated development environment (IDE) </a:t>
            </a:r>
            <a:r>
              <a:rPr lang="en-US" sz="2000" dirty="0" smtClean="0">
                <a:solidFill>
                  <a:schemeClr val="tx1"/>
                </a:solidFill>
                <a:latin typeface="Book Antiqua" pitchFamily="18" charset="0"/>
              </a:rPr>
              <a:t>to work with databases and there is no need in studying visual tools for a particular database type (MS SQL, Oracle , </a:t>
            </a:r>
            <a:r>
              <a:rPr lang="en-US" sz="2000" dirty="0" err="1" smtClean="0">
                <a:solidFill>
                  <a:schemeClr val="tx1"/>
                </a:solidFill>
                <a:latin typeface="Book Antiqua" pitchFamily="18" charset="0"/>
              </a:rPr>
              <a:t>MySQL</a:t>
            </a:r>
            <a:r>
              <a:rPr lang="en-US" sz="2000" dirty="0" smtClean="0">
                <a:solidFill>
                  <a:schemeClr val="tx1"/>
                </a:solidFill>
                <a:latin typeface="Book Antiqua" pitchFamily="18" charset="0"/>
              </a:rPr>
              <a:t>, Firebird, etc.) i.e. convenient because you can see the whole text</a:t>
            </a:r>
          </a:p>
          <a:p>
            <a:pPr marL="457200" indent="-457200" algn="l">
              <a:lnSpc>
                <a:spcPct val="150000"/>
              </a:lnSpc>
              <a:buFont typeface="+mj-lt"/>
              <a:buAutoNum type="arabicPeriod"/>
            </a:pPr>
            <a:r>
              <a:rPr lang="en-US" sz="2000" dirty="0" smtClean="0">
                <a:solidFill>
                  <a:schemeClr val="tx1"/>
                </a:solidFill>
                <a:latin typeface="Book Antiqua" pitchFamily="18" charset="0"/>
              </a:rPr>
              <a:t> </a:t>
            </a:r>
            <a:r>
              <a:rPr lang="en-US" sz="2000" b="1" dirty="0" smtClean="0">
                <a:solidFill>
                  <a:schemeClr val="tx1"/>
                </a:solidFill>
                <a:latin typeface="Book Antiqua" pitchFamily="18" charset="0"/>
              </a:rPr>
              <a:t>Script Mode: </a:t>
            </a:r>
            <a:r>
              <a:rPr lang="en-US" sz="2000" dirty="0" smtClean="0">
                <a:solidFill>
                  <a:schemeClr val="tx1"/>
                </a:solidFill>
                <a:latin typeface="Book Antiqua" pitchFamily="18" charset="0"/>
              </a:rPr>
              <a:t>constantly working with databases, creating, modifying, and especially rebuilding an object using scripts is much faster than in a visual mode. </a:t>
            </a:r>
            <a:r>
              <a:rPr lang="en-US" sz="2000" dirty="0" smtClean="0"/>
              <a:t> </a:t>
            </a:r>
            <a:r>
              <a:rPr lang="en-US" sz="2000" dirty="0" smtClean="0">
                <a:solidFill>
                  <a:schemeClr val="tx1"/>
                </a:solidFill>
                <a:latin typeface="Book Antiqua" pitchFamily="18" charset="0"/>
              </a:rPr>
              <a:t>it is convenient to use scripts when you need to transfer database changes from a test database to a production database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6857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066800"/>
            <a:ext cx="8534400" cy="5562600"/>
          </a:xfrm>
        </p:spPr>
        <p:txBody>
          <a:bodyPr>
            <a:normAutofit lnSpcReduction="10000"/>
          </a:bodyPr>
          <a:lstStyle/>
          <a:p>
            <a:pPr>
              <a:lnSpc>
                <a:spcPct val="150000"/>
              </a:lnSpc>
            </a:pPr>
            <a:r>
              <a:rPr lang="en-US" sz="2000" b="1" dirty="0" smtClean="0">
                <a:solidFill>
                  <a:schemeClr val="tx1"/>
                </a:solidFill>
                <a:latin typeface="Book Antiqua" pitchFamily="18" charset="0"/>
              </a:rPr>
              <a:t>SQL Server commands</a:t>
            </a:r>
          </a:p>
          <a:p>
            <a:pPr algn="l">
              <a:lnSpc>
                <a:spcPct val="150000"/>
              </a:lnSpc>
            </a:pPr>
            <a:r>
              <a:rPr lang="en-US" sz="2000" b="1" dirty="0" smtClean="0"/>
              <a:t> </a:t>
            </a:r>
            <a:r>
              <a:rPr lang="en-US" sz="2000" b="1" dirty="0" smtClean="0">
                <a:solidFill>
                  <a:schemeClr val="tx1"/>
                </a:solidFill>
                <a:latin typeface="Book Antiqua" pitchFamily="18" charset="0"/>
              </a:rPr>
              <a:t>What is Transact-SQL?</a:t>
            </a:r>
          </a:p>
          <a:p>
            <a:pPr algn="l">
              <a:lnSpc>
                <a:spcPct val="150000"/>
              </a:lnSpc>
              <a:buFont typeface="Wingdings" pitchFamily="2" charset="2"/>
              <a:buChar char="Ø"/>
            </a:pPr>
            <a:r>
              <a:rPr lang="en-US" sz="2000" dirty="0" smtClean="0">
                <a:solidFill>
                  <a:schemeClr val="tx1"/>
                </a:solidFill>
                <a:latin typeface="Book Antiqua" pitchFamily="18" charset="0"/>
              </a:rPr>
              <a:t> </a:t>
            </a:r>
            <a:r>
              <a:rPr lang="en-US" sz="1600" dirty="0" smtClean="0">
                <a:solidFill>
                  <a:schemeClr val="tx1"/>
                </a:solidFill>
                <a:latin typeface="Book Antiqua" pitchFamily="18" charset="0"/>
              </a:rPr>
              <a:t>Structured Query Language (SQL)</a:t>
            </a:r>
          </a:p>
          <a:p>
            <a:pPr lvl="1" algn="l">
              <a:lnSpc>
                <a:spcPct val="150000"/>
              </a:lnSpc>
              <a:buFont typeface="Wingdings" pitchFamily="2" charset="2"/>
              <a:buChar char="§"/>
            </a:pPr>
            <a:r>
              <a:rPr lang="en-US" sz="1600" dirty="0" smtClean="0">
                <a:solidFill>
                  <a:schemeClr val="tx1"/>
                </a:solidFill>
                <a:latin typeface="Book Antiqua" pitchFamily="18" charset="0"/>
              </a:rPr>
              <a:t>Developed by IBM in 1970s</a:t>
            </a:r>
          </a:p>
          <a:p>
            <a:pPr lvl="1" algn="l">
              <a:lnSpc>
                <a:spcPct val="150000"/>
              </a:lnSpc>
              <a:buFont typeface="Wingdings" pitchFamily="2" charset="2"/>
              <a:buChar char="§"/>
            </a:pPr>
            <a:r>
              <a:rPr lang="en-US" sz="1600" dirty="0" smtClean="0">
                <a:solidFill>
                  <a:schemeClr val="tx1"/>
                </a:solidFill>
                <a:latin typeface="Book Antiqua" pitchFamily="18" charset="0"/>
              </a:rPr>
              <a:t>Adopted as a standard by ANSI and ISO standards bodies</a:t>
            </a:r>
          </a:p>
          <a:p>
            <a:pPr lvl="1" algn="l">
              <a:lnSpc>
                <a:spcPct val="150000"/>
              </a:lnSpc>
              <a:buFont typeface="Wingdings" pitchFamily="2" charset="2"/>
              <a:buChar char="§"/>
            </a:pPr>
            <a:r>
              <a:rPr lang="en-US" sz="1600" dirty="0" smtClean="0">
                <a:solidFill>
                  <a:schemeClr val="tx1"/>
                </a:solidFill>
                <a:latin typeface="Book Antiqua" pitchFamily="18" charset="0"/>
              </a:rPr>
              <a:t>Widely used in industry</a:t>
            </a:r>
          </a:p>
          <a:p>
            <a:pPr algn="l">
              <a:lnSpc>
                <a:spcPct val="150000"/>
              </a:lnSpc>
              <a:buFont typeface="Wingdings" pitchFamily="2" charset="2"/>
              <a:buChar char="Ø"/>
            </a:pPr>
            <a:r>
              <a:rPr lang="en-US" sz="1600" dirty="0" smtClean="0">
                <a:solidFill>
                  <a:schemeClr val="tx1"/>
                </a:solidFill>
                <a:latin typeface="Book Antiqua" pitchFamily="18" charset="0"/>
              </a:rPr>
              <a:t>Microsoft’s implementation is Transact-SQL</a:t>
            </a:r>
          </a:p>
          <a:p>
            <a:pPr lvl="1" algn="l">
              <a:lnSpc>
                <a:spcPct val="150000"/>
              </a:lnSpc>
              <a:buFont typeface="Wingdings" pitchFamily="2" charset="2"/>
              <a:buChar char="§"/>
            </a:pPr>
            <a:r>
              <a:rPr lang="en-US" sz="1600" dirty="0" smtClean="0">
                <a:solidFill>
                  <a:schemeClr val="tx1"/>
                </a:solidFill>
                <a:latin typeface="Book Antiqua" pitchFamily="18" charset="0"/>
              </a:rPr>
              <a:t>Referred to as T-SQL</a:t>
            </a:r>
          </a:p>
          <a:p>
            <a:pPr lvl="1" algn="l">
              <a:lnSpc>
                <a:spcPct val="150000"/>
              </a:lnSpc>
              <a:buFont typeface="Wingdings" pitchFamily="2" charset="2"/>
              <a:buChar char="§"/>
            </a:pPr>
            <a:r>
              <a:rPr lang="en-US" sz="1600" dirty="0" smtClean="0">
                <a:solidFill>
                  <a:schemeClr val="tx1"/>
                </a:solidFill>
                <a:latin typeface="Book Antiqua" pitchFamily="18" charset="0"/>
              </a:rPr>
              <a:t>Query language for SQL Server and Azure SQL Database</a:t>
            </a:r>
          </a:p>
          <a:p>
            <a:pPr algn="l">
              <a:lnSpc>
                <a:spcPct val="150000"/>
              </a:lnSpc>
              <a:buFont typeface="Wingdings" pitchFamily="2" charset="2"/>
              <a:buChar char="Ø"/>
            </a:pPr>
            <a:r>
              <a:rPr lang="en-US" sz="1600" dirty="0" smtClean="0">
                <a:solidFill>
                  <a:schemeClr val="tx1"/>
                </a:solidFill>
                <a:latin typeface="Book Antiqua" pitchFamily="18" charset="0"/>
              </a:rPr>
              <a:t>SQL is declarative, not procedural</a:t>
            </a:r>
          </a:p>
          <a:p>
            <a:pPr lvl="1" algn="l">
              <a:lnSpc>
                <a:spcPct val="150000"/>
              </a:lnSpc>
              <a:buFont typeface="Wingdings" pitchFamily="2" charset="2"/>
              <a:buChar char="§"/>
            </a:pPr>
            <a:r>
              <a:rPr lang="en-US" sz="1600" dirty="0" smtClean="0">
                <a:solidFill>
                  <a:schemeClr val="tx1"/>
                </a:solidFill>
                <a:latin typeface="Book Antiqua" pitchFamily="18" charset="0"/>
              </a:rPr>
              <a:t>Describe what you want, don’t specify steps</a:t>
            </a:r>
          </a:p>
          <a:p>
            <a:pPr lvl="1" algn="l">
              <a:lnSpc>
                <a:spcPct val="150000"/>
              </a:lnSpc>
              <a:buFont typeface="Wingdings" pitchFamily="2" charset="2"/>
              <a:buChar char="§"/>
            </a:pPr>
            <a:r>
              <a:rPr lang="en-US" sz="1600" dirty="0" smtClean="0">
                <a:solidFill>
                  <a:schemeClr val="tx1"/>
                </a:solidFill>
                <a:latin typeface="Book Antiqua" pitchFamily="18" charset="0"/>
              </a:rPr>
              <a:t>commands or instructions which we are using with queries to communicate with our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6857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066800"/>
            <a:ext cx="8534400" cy="5562600"/>
          </a:xfrm>
        </p:spPr>
        <p:txBody>
          <a:bodyPr>
            <a:normAutofit/>
          </a:bodyPr>
          <a:lstStyle/>
          <a:p>
            <a:r>
              <a:rPr lang="en-US" sz="1800" b="1" dirty="0" smtClean="0">
                <a:solidFill>
                  <a:schemeClr val="tx1"/>
                </a:solidFill>
                <a:latin typeface="Book Antiqua" pitchFamily="18" charset="0"/>
              </a:rPr>
              <a:t>MS SQL Server Management Studio (SSMS)</a:t>
            </a:r>
          </a:p>
          <a:p>
            <a:pPr algn="l">
              <a:lnSpc>
                <a:spcPct val="150000"/>
              </a:lnSpc>
            </a:pPr>
            <a:r>
              <a:rPr lang="en-US" sz="1600" dirty="0" smtClean="0">
                <a:solidFill>
                  <a:schemeClr val="tx1"/>
                </a:solidFill>
                <a:latin typeface="Book Antiqua" pitchFamily="18" charset="0"/>
              </a:rPr>
              <a:t>SQL Server Management Studio (SSMS) is the Microsoft SQL Server utility for configuring, managing and administering database components. It includes a </a:t>
            </a:r>
            <a:r>
              <a:rPr lang="en-US" sz="1600" b="1" dirty="0" smtClean="0">
                <a:solidFill>
                  <a:schemeClr val="tx1"/>
                </a:solidFill>
                <a:latin typeface="Book Antiqua" pitchFamily="18" charset="0"/>
              </a:rPr>
              <a:t>script editor </a:t>
            </a:r>
            <a:r>
              <a:rPr lang="en-US" sz="1600" dirty="0" smtClean="0">
                <a:solidFill>
                  <a:schemeClr val="tx1"/>
                </a:solidFill>
                <a:latin typeface="Book Antiqua" pitchFamily="18" charset="0"/>
              </a:rPr>
              <a:t>and a </a:t>
            </a:r>
            <a:r>
              <a:rPr lang="en-US" sz="1600" b="1" dirty="0" smtClean="0">
                <a:solidFill>
                  <a:schemeClr val="tx1"/>
                </a:solidFill>
                <a:latin typeface="Book Antiqua" pitchFamily="18" charset="0"/>
              </a:rPr>
              <a:t>graphics program</a:t>
            </a:r>
            <a:r>
              <a:rPr lang="en-US" sz="1600" dirty="0" smtClean="0">
                <a:solidFill>
                  <a:schemeClr val="tx1"/>
                </a:solidFill>
                <a:latin typeface="Book Antiqua" pitchFamily="18" charset="0"/>
              </a:rPr>
              <a:t> that works with server objects and settings. The main tool of SQL Server Management Studio is </a:t>
            </a:r>
            <a:r>
              <a:rPr lang="en-US" sz="1600" b="1" dirty="0" smtClean="0">
                <a:solidFill>
                  <a:schemeClr val="tx1"/>
                </a:solidFill>
                <a:latin typeface="Book Antiqua" pitchFamily="18" charset="0"/>
              </a:rPr>
              <a:t>Object Explorer</a:t>
            </a:r>
            <a:r>
              <a:rPr lang="en-US" sz="1600" dirty="0" smtClean="0">
                <a:solidFill>
                  <a:schemeClr val="tx1"/>
                </a:solidFill>
                <a:latin typeface="Book Antiqua" pitchFamily="18" charset="0"/>
              </a:rPr>
              <a:t>, which allows a user to view, retrieve, and manage server objects</a:t>
            </a:r>
          </a:p>
          <a:p>
            <a:pPr algn="l">
              <a:lnSpc>
                <a:spcPct val="150000"/>
              </a:lnSpc>
            </a:pPr>
            <a:r>
              <a:rPr lang="en-US" sz="1600" b="1" dirty="0" smtClean="0">
                <a:solidFill>
                  <a:srgbClr val="C00000"/>
                </a:solidFill>
                <a:latin typeface="Book Antiqua" pitchFamily="18" charset="0"/>
              </a:rPr>
              <a:t>How to access or create new Script editor?</a:t>
            </a:r>
          </a:p>
          <a:p>
            <a:pPr algn="l">
              <a:lnSpc>
                <a:spcPct val="150000"/>
              </a:lnSpc>
            </a:pPr>
            <a:r>
              <a:rPr lang="en-US" sz="1600" dirty="0" smtClean="0">
                <a:solidFill>
                  <a:schemeClr val="tx1"/>
                </a:solidFill>
                <a:latin typeface="Book Antiqua" pitchFamily="18" charset="0"/>
              </a:rPr>
              <a:t>To create a new script editor, use the New Query button:</a:t>
            </a:r>
          </a:p>
          <a:p>
            <a:pPr algn="l">
              <a:lnSpc>
                <a:spcPct val="150000"/>
              </a:lnSpc>
            </a:pPr>
            <a:endParaRPr lang="en-US" sz="1600" b="1" dirty="0" smtClean="0">
              <a:solidFill>
                <a:srgbClr val="C00000"/>
              </a:solidFill>
              <a:latin typeface="Book Antiqua" pitchFamily="18" charset="0"/>
            </a:endParaRPr>
          </a:p>
          <a:p>
            <a:pPr algn="l">
              <a:lnSpc>
                <a:spcPct val="150000"/>
              </a:lnSpc>
            </a:pPr>
            <a:endParaRPr lang="en-US" sz="1600" b="1" dirty="0" smtClean="0">
              <a:solidFill>
                <a:srgbClr val="C00000"/>
              </a:solidFill>
              <a:latin typeface="Book Antiqua" pitchFamily="18" charset="0"/>
            </a:endParaRPr>
          </a:p>
          <a:p>
            <a:pPr algn="l">
              <a:lnSpc>
                <a:spcPct val="150000"/>
              </a:lnSpc>
            </a:pPr>
            <a:r>
              <a:rPr lang="en-US" sz="1600" b="1" dirty="0" smtClean="0">
                <a:solidFill>
                  <a:srgbClr val="C00000"/>
                </a:solidFill>
                <a:latin typeface="Book Antiqua" pitchFamily="18" charset="0"/>
              </a:rPr>
              <a:t>How to select or switch to a particular database?</a:t>
            </a:r>
          </a:p>
          <a:p>
            <a:pPr algn="l">
              <a:lnSpc>
                <a:spcPct val="150000"/>
              </a:lnSpc>
            </a:pPr>
            <a:r>
              <a:rPr lang="en-US" sz="1600" dirty="0" smtClean="0">
                <a:solidFill>
                  <a:schemeClr val="tx1"/>
                </a:solidFill>
                <a:latin typeface="Book Antiqua" pitchFamily="18" charset="0"/>
              </a:rPr>
              <a:t>To switch from the current database, you can use the drop-down menu:</a:t>
            </a:r>
          </a:p>
        </p:txBody>
      </p:sp>
      <p:pic>
        <p:nvPicPr>
          <p:cNvPr id="1026" name="Picture 2" descr="D:\DB SLIDES\DB Weeks\new-query.png"/>
          <p:cNvPicPr>
            <a:picLocks noChangeAspect="1" noChangeArrowheads="1"/>
          </p:cNvPicPr>
          <p:nvPr/>
        </p:nvPicPr>
        <p:blipFill>
          <a:blip r:embed="rId2"/>
          <a:srcRect/>
          <a:stretch>
            <a:fillRect/>
          </a:stretch>
        </p:blipFill>
        <p:spPr bwMode="auto">
          <a:xfrm>
            <a:off x="533400" y="4057650"/>
            <a:ext cx="2971800" cy="895350"/>
          </a:xfrm>
          <a:prstGeom prst="rect">
            <a:avLst/>
          </a:prstGeom>
          <a:noFill/>
        </p:spPr>
      </p:pic>
      <p:pic>
        <p:nvPicPr>
          <p:cNvPr id="1027" name="Picture 3" descr="D:\DB SLIDES\DB Weeks\test.png"/>
          <p:cNvPicPr>
            <a:picLocks noChangeAspect="1" noChangeArrowheads="1"/>
          </p:cNvPicPr>
          <p:nvPr/>
        </p:nvPicPr>
        <p:blipFill>
          <a:blip r:embed="rId3"/>
          <a:srcRect/>
          <a:stretch>
            <a:fillRect/>
          </a:stretch>
        </p:blipFill>
        <p:spPr bwMode="auto">
          <a:xfrm>
            <a:off x="533400" y="5829300"/>
            <a:ext cx="2495550" cy="952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6857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066800"/>
            <a:ext cx="8534400" cy="5562600"/>
          </a:xfrm>
        </p:spPr>
        <p:txBody>
          <a:bodyPr>
            <a:normAutofit/>
          </a:bodyPr>
          <a:lstStyle/>
          <a:p>
            <a:pPr algn="l">
              <a:lnSpc>
                <a:spcPct val="150000"/>
              </a:lnSpc>
            </a:pPr>
            <a:r>
              <a:rPr lang="en-US" sz="1600" b="1" dirty="0" smtClean="0">
                <a:solidFill>
                  <a:srgbClr val="C00000"/>
                </a:solidFill>
                <a:latin typeface="Book Antiqua" pitchFamily="18" charset="0"/>
              </a:rPr>
              <a:t>How to execute a command \ query in Script editor?</a:t>
            </a:r>
          </a:p>
          <a:p>
            <a:pPr algn="l">
              <a:lnSpc>
                <a:spcPct val="150000"/>
              </a:lnSpc>
            </a:pPr>
            <a:r>
              <a:rPr lang="en-US" sz="1600" dirty="0" smtClean="0">
                <a:solidFill>
                  <a:schemeClr val="tx1"/>
                </a:solidFill>
                <a:latin typeface="Book Antiqua" pitchFamily="18" charset="0"/>
              </a:rPr>
              <a:t>To execute a particular command or set of commands, highlight it and press the Execute button or F5. If there is only one command in the editor or you need to execute all commands, then do not highlight anything</a:t>
            </a:r>
          </a:p>
          <a:p>
            <a:pPr algn="l">
              <a:lnSpc>
                <a:spcPct val="150000"/>
              </a:lnSpc>
            </a:pPr>
            <a:endParaRPr lang="en-US" sz="1600" dirty="0" smtClean="0">
              <a:solidFill>
                <a:schemeClr val="tx1"/>
              </a:solidFill>
              <a:latin typeface="Book Antiqua" pitchFamily="18" charset="0"/>
            </a:endParaRPr>
          </a:p>
          <a:p>
            <a:pPr algn="l">
              <a:lnSpc>
                <a:spcPct val="150000"/>
              </a:lnSpc>
            </a:pPr>
            <a:endParaRPr lang="en-US" sz="1600" dirty="0" smtClean="0">
              <a:solidFill>
                <a:schemeClr val="tx1"/>
              </a:solidFill>
              <a:latin typeface="Book Antiqua" pitchFamily="18" charset="0"/>
            </a:endParaRPr>
          </a:p>
          <a:p>
            <a:pPr algn="l">
              <a:lnSpc>
                <a:spcPct val="150000"/>
              </a:lnSpc>
            </a:pPr>
            <a:endParaRPr lang="en-US" sz="1600" dirty="0" smtClean="0">
              <a:solidFill>
                <a:schemeClr val="tx1"/>
              </a:solidFill>
              <a:latin typeface="Book Antiqua" pitchFamily="18" charset="0"/>
            </a:endParaRPr>
          </a:p>
          <a:p>
            <a:pPr algn="l">
              <a:lnSpc>
                <a:spcPct val="150000"/>
              </a:lnSpc>
            </a:pPr>
            <a:endParaRPr lang="en-US" sz="1600" dirty="0" smtClean="0">
              <a:solidFill>
                <a:schemeClr val="tx1"/>
              </a:solidFill>
              <a:latin typeface="Book Antiqua" pitchFamily="18" charset="0"/>
            </a:endParaRPr>
          </a:p>
          <a:p>
            <a:pPr algn="l">
              <a:lnSpc>
                <a:spcPct val="150000"/>
              </a:lnSpc>
            </a:pPr>
            <a:endParaRPr lang="en-US" sz="1600" dirty="0" smtClean="0">
              <a:solidFill>
                <a:schemeClr val="tx1"/>
              </a:solidFill>
              <a:latin typeface="Book Antiqua" pitchFamily="18" charset="0"/>
            </a:endParaRPr>
          </a:p>
          <a:p>
            <a:pPr algn="l">
              <a:lnSpc>
                <a:spcPct val="150000"/>
              </a:lnSpc>
            </a:pPr>
            <a:endParaRPr lang="en-US" sz="1600" dirty="0" smtClean="0">
              <a:solidFill>
                <a:schemeClr val="tx1"/>
              </a:solidFill>
              <a:latin typeface="Book Antiqua" pitchFamily="18" charset="0"/>
            </a:endParaRPr>
          </a:p>
          <a:p>
            <a:pPr algn="l">
              <a:lnSpc>
                <a:spcPct val="150000"/>
              </a:lnSpc>
            </a:pPr>
            <a:endParaRPr lang="en-US" sz="1600" dirty="0" smtClean="0">
              <a:solidFill>
                <a:schemeClr val="tx1"/>
              </a:solidFill>
              <a:latin typeface="Book Antiqua" pitchFamily="18" charset="0"/>
            </a:endParaRPr>
          </a:p>
        </p:txBody>
      </p:sp>
      <p:pic>
        <p:nvPicPr>
          <p:cNvPr id="2050" name="Picture 2" descr="D:\DB SLIDES\DB Weeks\execute.png"/>
          <p:cNvPicPr>
            <a:picLocks noChangeAspect="1" noChangeArrowheads="1"/>
          </p:cNvPicPr>
          <p:nvPr/>
        </p:nvPicPr>
        <p:blipFill>
          <a:blip r:embed="rId2"/>
          <a:srcRect/>
          <a:stretch>
            <a:fillRect/>
          </a:stretch>
        </p:blipFill>
        <p:spPr bwMode="auto">
          <a:xfrm>
            <a:off x="914400" y="2590800"/>
            <a:ext cx="6600825" cy="28098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6857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066800"/>
            <a:ext cx="8534400" cy="5562600"/>
          </a:xfrm>
        </p:spPr>
        <p:txBody>
          <a:bodyPr>
            <a:normAutofit/>
          </a:bodyPr>
          <a:lstStyle/>
          <a:p>
            <a:pPr algn="l">
              <a:lnSpc>
                <a:spcPct val="150000"/>
              </a:lnSpc>
            </a:pPr>
            <a:r>
              <a:rPr lang="en-US" sz="1600" b="1" dirty="0" smtClean="0">
                <a:solidFill>
                  <a:srgbClr val="C00000"/>
                </a:solidFill>
                <a:latin typeface="Book Antiqua" pitchFamily="18" charset="0"/>
              </a:rPr>
              <a:t>How to refresh to see changes?</a:t>
            </a:r>
          </a:p>
          <a:p>
            <a:pPr algn="l">
              <a:lnSpc>
                <a:spcPct val="150000"/>
              </a:lnSpc>
            </a:pPr>
            <a:r>
              <a:rPr lang="en-US" sz="1600" dirty="0" smtClean="0">
                <a:solidFill>
                  <a:schemeClr val="tx1"/>
                </a:solidFill>
                <a:latin typeface="Book Antiqua" pitchFamily="18" charset="0"/>
              </a:rPr>
              <a:t>select the corresponding object (for example, Tables or Columns) and then click Refresh on the shortcut menu to see the changes</a:t>
            </a:r>
          </a:p>
        </p:txBody>
      </p:sp>
      <p:pic>
        <p:nvPicPr>
          <p:cNvPr id="3074" name="Picture 2" descr="D:\DB SLIDES\DB Weeks\refresh.png"/>
          <p:cNvPicPr>
            <a:picLocks noChangeAspect="1" noChangeArrowheads="1"/>
          </p:cNvPicPr>
          <p:nvPr/>
        </p:nvPicPr>
        <p:blipFill>
          <a:blip r:embed="rId2"/>
          <a:srcRect/>
          <a:stretch>
            <a:fillRect/>
          </a:stretch>
        </p:blipFill>
        <p:spPr bwMode="auto">
          <a:xfrm>
            <a:off x="2962275" y="2286000"/>
            <a:ext cx="3219450" cy="4419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685799"/>
          </a:xfrm>
        </p:spPr>
        <p:txBody>
          <a:bodyPr>
            <a:normAutofit fontScale="90000"/>
          </a:bodyPr>
          <a:lstStyle/>
          <a:p>
            <a:r>
              <a:rPr lang="en-US" sz="2000" dirty="0" smtClean="0">
                <a:latin typeface="Book Antiqua" pitchFamily="18" charset="0"/>
              </a:rPr>
              <a:t>Week 10</a:t>
            </a:r>
            <a:r>
              <a:rPr lang="en-US" sz="2000" baseline="30000" dirty="0" smtClean="0">
                <a:latin typeface="Book Antiqua" pitchFamily="18" charset="0"/>
              </a:rPr>
              <a:t>th</a:t>
            </a:r>
            <a:r>
              <a:rPr lang="en-US" sz="2000" dirty="0" smtClean="0">
                <a:latin typeface="Book Antiqua" pitchFamily="18" charset="0"/>
              </a:rPr>
              <a:t> </a:t>
            </a:r>
            <a:br>
              <a:rPr lang="en-US" sz="2000" dirty="0" smtClean="0">
                <a:latin typeface="Book Antiqua" pitchFamily="18" charset="0"/>
              </a:rPr>
            </a:br>
            <a:r>
              <a:rPr lang="en-US" sz="2000" dirty="0" smtClean="0">
                <a:latin typeface="Book Antiqua" pitchFamily="18" charset="0"/>
              </a:rPr>
              <a:t>Database System</a:t>
            </a:r>
            <a:endParaRPr lang="en-US" sz="2000" dirty="0">
              <a:latin typeface="Book Antiqua" pitchFamily="18" charset="0"/>
            </a:endParaRPr>
          </a:p>
        </p:txBody>
      </p:sp>
      <p:sp>
        <p:nvSpPr>
          <p:cNvPr id="3" name="Subtitle 2"/>
          <p:cNvSpPr>
            <a:spLocks noGrp="1"/>
          </p:cNvSpPr>
          <p:nvPr>
            <p:ph type="subTitle" idx="1"/>
          </p:nvPr>
        </p:nvSpPr>
        <p:spPr>
          <a:xfrm>
            <a:off x="304800" y="1066800"/>
            <a:ext cx="8534400" cy="5562600"/>
          </a:xfrm>
        </p:spPr>
        <p:txBody>
          <a:bodyPr>
            <a:normAutofit/>
          </a:bodyPr>
          <a:lstStyle/>
          <a:p>
            <a:pPr>
              <a:lnSpc>
                <a:spcPct val="150000"/>
              </a:lnSpc>
            </a:pPr>
            <a:r>
              <a:rPr lang="en-GB" sz="1600" b="1" dirty="0" smtClean="0">
                <a:solidFill>
                  <a:schemeClr val="tx1"/>
                </a:solidFill>
                <a:latin typeface="Book Antiqua" pitchFamily="18" charset="0"/>
              </a:rPr>
              <a:t>SQL Statement Types</a:t>
            </a:r>
          </a:p>
          <a:p>
            <a:pPr algn="l">
              <a:lnSpc>
                <a:spcPct val="150000"/>
              </a:lnSpc>
              <a:buFont typeface="Wingdings" pitchFamily="2" charset="2"/>
              <a:buChar char="Ø"/>
            </a:pPr>
            <a:r>
              <a:rPr lang="en-US" sz="1600" dirty="0" smtClean="0">
                <a:solidFill>
                  <a:schemeClr val="tx1"/>
                </a:solidFill>
                <a:latin typeface="Book Antiqua" pitchFamily="18" charset="0"/>
              </a:rPr>
              <a:t>SQL is a language that allows executing queries in databases via DBMS. In a particular DBMS, an SQL language may have its own dialect. </a:t>
            </a:r>
          </a:p>
          <a:p>
            <a:pPr algn="l">
              <a:lnSpc>
                <a:spcPct val="150000"/>
              </a:lnSpc>
              <a:buFont typeface="Wingdings" pitchFamily="2" charset="2"/>
              <a:buChar char="Ø"/>
            </a:pPr>
            <a:r>
              <a:rPr lang="en-US" sz="1600" dirty="0" smtClean="0">
                <a:solidFill>
                  <a:schemeClr val="tx1"/>
                </a:solidFill>
                <a:latin typeface="Book Antiqua" pitchFamily="18" charset="0"/>
              </a:rPr>
              <a:t>SQL Server commands are grouped in these four main logical groups, and they are:</a:t>
            </a:r>
          </a:p>
          <a:p>
            <a:pPr algn="l">
              <a:lnSpc>
                <a:spcPct val="150000"/>
              </a:lnSpc>
              <a:buFont typeface="Wingdings" pitchFamily="2" charset="2"/>
              <a:buChar char="§"/>
            </a:pPr>
            <a:r>
              <a:rPr lang="en-US" sz="1600" dirty="0" smtClean="0">
                <a:solidFill>
                  <a:schemeClr val="tx1"/>
                </a:solidFill>
                <a:latin typeface="Book Antiqua" pitchFamily="18" charset="0"/>
              </a:rPr>
              <a:t>Data Manipulation Language (DML)</a:t>
            </a:r>
          </a:p>
          <a:p>
            <a:pPr algn="l">
              <a:lnSpc>
                <a:spcPct val="150000"/>
              </a:lnSpc>
              <a:buFont typeface="Wingdings" pitchFamily="2" charset="2"/>
              <a:buChar char="§"/>
            </a:pPr>
            <a:r>
              <a:rPr lang="en-US" sz="1600" dirty="0" smtClean="0">
                <a:solidFill>
                  <a:schemeClr val="tx1"/>
                </a:solidFill>
                <a:latin typeface="Book Antiqua" pitchFamily="18" charset="0"/>
              </a:rPr>
              <a:t>Data Definition Language (DDL)</a:t>
            </a:r>
          </a:p>
          <a:p>
            <a:pPr algn="l">
              <a:lnSpc>
                <a:spcPct val="150000"/>
              </a:lnSpc>
              <a:buFont typeface="Wingdings" pitchFamily="2" charset="2"/>
              <a:buChar char="§"/>
            </a:pPr>
            <a:r>
              <a:rPr lang="en-US" sz="1600" dirty="0" smtClean="0">
                <a:solidFill>
                  <a:schemeClr val="tx1"/>
                </a:solidFill>
                <a:latin typeface="Book Antiqua" pitchFamily="18" charset="0"/>
              </a:rPr>
              <a:t>Data Control Language (DCL) </a:t>
            </a:r>
          </a:p>
          <a:p>
            <a:pPr algn="l">
              <a:lnSpc>
                <a:spcPct val="150000"/>
              </a:lnSpc>
              <a:buFont typeface="Wingdings" pitchFamily="2" charset="2"/>
              <a:buChar char="§"/>
            </a:pPr>
            <a:r>
              <a:rPr lang="en-US" sz="1600" dirty="0" smtClean="0">
                <a:solidFill>
                  <a:schemeClr val="tx1"/>
                </a:solidFill>
                <a:latin typeface="Book Antiqua" pitchFamily="18" charset="0"/>
              </a:rPr>
              <a:t>Transaction Control Language (TCL)</a:t>
            </a:r>
          </a:p>
          <a:p>
            <a:pPr algn="l">
              <a:lnSpc>
                <a:spcPct val="150000"/>
              </a:lnSpc>
            </a:pPr>
            <a:r>
              <a:rPr lang="en-US" sz="1600" b="1" dirty="0" smtClean="0">
                <a:solidFill>
                  <a:srgbClr val="C00000"/>
                </a:solidFill>
                <a:latin typeface="Book Antiqua" pitchFamily="18" charset="0"/>
              </a:rPr>
              <a:t>How to use comments in queries?</a:t>
            </a:r>
          </a:p>
          <a:p>
            <a:pPr algn="l"/>
            <a:r>
              <a:rPr lang="en-US" sz="1600" dirty="0" smtClean="0">
                <a:solidFill>
                  <a:schemeClr val="tx1"/>
                </a:solidFill>
                <a:latin typeface="Book Antiqua" pitchFamily="18" charset="0"/>
              </a:rPr>
              <a:t>It is possible to use two types of comments in SQL (single-line and delimited):</a:t>
            </a:r>
          </a:p>
          <a:p>
            <a:pPr algn="l"/>
            <a:r>
              <a:rPr lang="en-US" sz="1600" dirty="0" smtClean="0">
                <a:solidFill>
                  <a:schemeClr val="tx1"/>
                </a:solidFill>
                <a:latin typeface="Book Antiqua" pitchFamily="18" charset="0"/>
              </a:rPr>
              <a:t>-- single-line comment </a:t>
            </a:r>
          </a:p>
          <a:p>
            <a:pPr algn="l"/>
            <a:r>
              <a:rPr lang="en-US" sz="1600" dirty="0" smtClean="0">
                <a:solidFill>
                  <a:schemeClr val="tx1"/>
                </a:solidFill>
                <a:latin typeface="Book Antiqua" pitchFamily="18" charset="0"/>
              </a:rPr>
              <a:t>and</a:t>
            </a:r>
          </a:p>
          <a:p>
            <a:pPr algn="l"/>
            <a:r>
              <a:rPr lang="en-US" sz="1600" dirty="0" smtClean="0">
                <a:solidFill>
                  <a:schemeClr val="tx1"/>
                </a:solidFill>
                <a:latin typeface="Book Antiqua" pitchFamily="18" charset="0"/>
              </a:rPr>
              <a:t>/* delimited comment */</a:t>
            </a:r>
            <a:endParaRPr lang="en-US" sz="1600" b="1" dirty="0" smtClean="0">
              <a:solidFill>
                <a:schemeClr val="tx1"/>
              </a:solidFill>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27038"/>
          </a:xfrm>
        </p:spPr>
        <p:txBody>
          <a:bodyPr>
            <a:normAutofit/>
          </a:bodyPr>
          <a:lstStyle/>
          <a:p>
            <a:r>
              <a:rPr lang="en-GB" sz="2000" dirty="0" smtClean="0">
                <a:latin typeface="Book Antiqua" pitchFamily="18" charset="0"/>
              </a:rPr>
              <a:t>Transact-SQL Data Types</a:t>
            </a:r>
            <a:endParaRPr lang="en-GB" sz="2000" dirty="0">
              <a:latin typeface="Book Antiqua" pitchFamily="18" charset="0"/>
            </a:endParaRPr>
          </a:p>
        </p:txBody>
      </p:sp>
      <p:graphicFrame>
        <p:nvGraphicFramePr>
          <p:cNvPr id="6" name="Content Placeholder 5"/>
          <p:cNvGraphicFramePr>
            <a:graphicFrameLocks noGrp="1"/>
          </p:cNvGraphicFramePr>
          <p:nvPr>
            <p:ph sz="quarter" idx="10"/>
            <p:extLst>
              <p:ext uri="{D42A27DB-BD31-4B8C-83A1-F6EECF244321}">
                <p14:modId xmlns="" xmlns:p14="http://schemas.microsoft.com/office/powerpoint/2010/main" val="3431351522"/>
              </p:ext>
            </p:extLst>
          </p:nvPr>
        </p:nvGraphicFramePr>
        <p:xfrm>
          <a:off x="102048" y="1483696"/>
          <a:ext cx="8933334" cy="4511040"/>
        </p:xfrm>
        <a:graphic>
          <a:graphicData uri="http://schemas.openxmlformats.org/drawingml/2006/table">
            <a:tbl>
              <a:tblPr firstRow="1" bandRow="1">
                <a:tableStyleId>{5C22544A-7EE6-4342-B048-85BDC9FD1C3A}</a:tableStyleId>
              </a:tblPr>
              <a:tblGrid>
                <a:gridCol w="1497475"/>
                <a:gridCol w="1448477"/>
                <a:gridCol w="1143000"/>
                <a:gridCol w="1676400"/>
                <a:gridCol w="1143000"/>
                <a:gridCol w="2024982"/>
              </a:tblGrid>
              <a:tr h="370840">
                <a:tc>
                  <a:txBody>
                    <a:bodyPr/>
                    <a:lstStyle/>
                    <a:p>
                      <a:r>
                        <a:rPr lang="en-GB" sz="1800" dirty="0" smtClean="0"/>
                        <a:t>Exact Numeric</a:t>
                      </a:r>
                      <a:endParaRPr lang="en-GB" sz="1800" dirty="0"/>
                    </a:p>
                  </a:txBody>
                  <a:tcPr marL="66509" marR="66509"/>
                </a:tc>
                <a:tc>
                  <a:txBody>
                    <a:bodyPr/>
                    <a:lstStyle/>
                    <a:p>
                      <a:r>
                        <a:rPr lang="en-GB" sz="1800" dirty="0" smtClean="0"/>
                        <a:t>Approximate Numeric</a:t>
                      </a:r>
                      <a:endParaRPr lang="en-GB" sz="1800" dirty="0"/>
                    </a:p>
                  </a:txBody>
                  <a:tcPr marL="66509" marR="66509"/>
                </a:tc>
                <a:tc>
                  <a:txBody>
                    <a:bodyPr/>
                    <a:lstStyle/>
                    <a:p>
                      <a:r>
                        <a:rPr lang="en-GB" sz="1800" dirty="0" smtClean="0"/>
                        <a:t>Character</a:t>
                      </a:r>
                      <a:endParaRPr lang="en-GB" sz="1800" dirty="0"/>
                    </a:p>
                  </a:txBody>
                  <a:tcPr marL="66509" marR="66509"/>
                </a:tc>
                <a:tc>
                  <a:txBody>
                    <a:bodyPr/>
                    <a:lstStyle/>
                    <a:p>
                      <a:r>
                        <a:rPr lang="en-GB" sz="1800" dirty="0" smtClean="0"/>
                        <a:t>Date/Time</a:t>
                      </a:r>
                      <a:endParaRPr lang="en-GB" sz="1800" dirty="0"/>
                    </a:p>
                  </a:txBody>
                  <a:tcPr marL="66509" marR="66509"/>
                </a:tc>
                <a:tc>
                  <a:txBody>
                    <a:bodyPr/>
                    <a:lstStyle/>
                    <a:p>
                      <a:r>
                        <a:rPr lang="en-GB" sz="1800" dirty="0" smtClean="0"/>
                        <a:t>Binary</a:t>
                      </a:r>
                      <a:endParaRPr lang="en-GB" sz="1800" dirty="0"/>
                    </a:p>
                  </a:txBody>
                  <a:tcPr marL="66509" marR="66509"/>
                </a:tc>
                <a:tc>
                  <a:txBody>
                    <a:bodyPr/>
                    <a:lstStyle/>
                    <a:p>
                      <a:r>
                        <a:rPr lang="en-GB" sz="1800" dirty="0" smtClean="0"/>
                        <a:t>Other</a:t>
                      </a:r>
                      <a:endParaRPr lang="en-GB" sz="1800" dirty="0"/>
                    </a:p>
                  </a:txBody>
                  <a:tcPr marL="66509" marR="66509"/>
                </a:tc>
              </a:tr>
              <a:tr h="370840">
                <a:tc>
                  <a:txBody>
                    <a:bodyPr/>
                    <a:lstStyle/>
                    <a:p>
                      <a:r>
                        <a:rPr lang="en-GB" sz="2000" dirty="0" err="1" smtClean="0"/>
                        <a:t>tinyint</a:t>
                      </a:r>
                      <a:endParaRPr lang="en-GB" sz="2000" dirty="0"/>
                    </a:p>
                  </a:txBody>
                  <a:tcPr marL="66509" marR="66509"/>
                </a:tc>
                <a:tc>
                  <a:txBody>
                    <a:bodyPr/>
                    <a:lstStyle/>
                    <a:p>
                      <a:r>
                        <a:rPr lang="en-GB" sz="2000" dirty="0" smtClean="0"/>
                        <a:t>float</a:t>
                      </a:r>
                      <a:endParaRPr lang="en-GB" sz="2000" dirty="0"/>
                    </a:p>
                  </a:txBody>
                  <a:tcPr marL="66509" marR="66509"/>
                </a:tc>
                <a:tc>
                  <a:txBody>
                    <a:bodyPr/>
                    <a:lstStyle/>
                    <a:p>
                      <a:r>
                        <a:rPr lang="en-GB" sz="2000" dirty="0" smtClean="0"/>
                        <a:t>char</a:t>
                      </a:r>
                      <a:endParaRPr lang="en-GB" sz="2000" dirty="0"/>
                    </a:p>
                  </a:txBody>
                  <a:tcPr marL="66509" marR="66509"/>
                </a:tc>
                <a:tc>
                  <a:txBody>
                    <a:bodyPr/>
                    <a:lstStyle/>
                    <a:p>
                      <a:r>
                        <a:rPr lang="en-GB" sz="2000" dirty="0" smtClean="0"/>
                        <a:t>date</a:t>
                      </a:r>
                      <a:endParaRPr lang="en-GB" sz="2000" dirty="0"/>
                    </a:p>
                  </a:txBody>
                  <a:tcPr marL="66509" marR="66509"/>
                </a:tc>
                <a:tc>
                  <a:txBody>
                    <a:bodyPr/>
                    <a:lstStyle/>
                    <a:p>
                      <a:r>
                        <a:rPr lang="en-GB" sz="2000" dirty="0" smtClean="0"/>
                        <a:t>binary</a:t>
                      </a:r>
                      <a:endParaRPr lang="en-GB" sz="2000" dirty="0"/>
                    </a:p>
                  </a:txBody>
                  <a:tcPr marL="66509" marR="66509"/>
                </a:tc>
                <a:tc>
                  <a:txBody>
                    <a:bodyPr/>
                    <a:lstStyle/>
                    <a:p>
                      <a:r>
                        <a:rPr lang="en-GB" sz="2000" dirty="0" smtClean="0"/>
                        <a:t>cursor</a:t>
                      </a:r>
                      <a:endParaRPr lang="en-GB" sz="2000" dirty="0"/>
                    </a:p>
                  </a:txBody>
                  <a:tcPr marL="66509" marR="66509"/>
                </a:tc>
              </a:tr>
              <a:tr h="370840">
                <a:tc>
                  <a:txBody>
                    <a:bodyPr/>
                    <a:lstStyle/>
                    <a:p>
                      <a:r>
                        <a:rPr lang="en-GB" sz="2000" dirty="0" err="1" smtClean="0"/>
                        <a:t>smallint</a:t>
                      </a:r>
                      <a:endParaRPr lang="en-GB" sz="2000" dirty="0"/>
                    </a:p>
                  </a:txBody>
                  <a:tcPr marL="66509" marR="66509"/>
                </a:tc>
                <a:tc>
                  <a:txBody>
                    <a:bodyPr/>
                    <a:lstStyle/>
                    <a:p>
                      <a:r>
                        <a:rPr lang="en-GB" sz="2000" dirty="0" smtClean="0"/>
                        <a:t>real</a:t>
                      </a:r>
                      <a:endParaRPr lang="en-GB" sz="2000" dirty="0"/>
                    </a:p>
                  </a:txBody>
                  <a:tcPr marL="66509" marR="66509"/>
                </a:tc>
                <a:tc>
                  <a:txBody>
                    <a:bodyPr/>
                    <a:lstStyle/>
                    <a:p>
                      <a:r>
                        <a:rPr lang="en-GB" sz="2000" dirty="0" err="1" smtClean="0"/>
                        <a:t>varchar</a:t>
                      </a:r>
                      <a:endParaRPr lang="en-GB" sz="2000" dirty="0"/>
                    </a:p>
                  </a:txBody>
                  <a:tcPr marL="66509" marR="66509"/>
                </a:tc>
                <a:tc>
                  <a:txBody>
                    <a:bodyPr/>
                    <a:lstStyle/>
                    <a:p>
                      <a:r>
                        <a:rPr lang="en-GB" sz="2000" dirty="0" smtClean="0"/>
                        <a:t>time</a:t>
                      </a:r>
                      <a:endParaRPr lang="en-GB" sz="2000" dirty="0"/>
                    </a:p>
                  </a:txBody>
                  <a:tcPr marL="66509" marR="66509"/>
                </a:tc>
                <a:tc>
                  <a:txBody>
                    <a:bodyPr/>
                    <a:lstStyle/>
                    <a:p>
                      <a:r>
                        <a:rPr lang="en-GB" sz="2000" dirty="0" err="1" smtClean="0"/>
                        <a:t>varbinary</a:t>
                      </a:r>
                      <a:endParaRPr lang="en-GB" sz="2000" dirty="0"/>
                    </a:p>
                  </a:txBody>
                  <a:tcPr marL="66509" marR="66509"/>
                </a:tc>
                <a:tc>
                  <a:txBody>
                    <a:bodyPr/>
                    <a:lstStyle/>
                    <a:p>
                      <a:r>
                        <a:rPr lang="en-GB" sz="2000" dirty="0" err="1" smtClean="0"/>
                        <a:t>hierarchyid</a:t>
                      </a:r>
                      <a:endParaRPr lang="en-GB" sz="2000" dirty="0"/>
                    </a:p>
                  </a:txBody>
                  <a:tcPr marL="66509" marR="66509"/>
                </a:tc>
              </a:tr>
              <a:tr h="370840">
                <a:tc>
                  <a:txBody>
                    <a:bodyPr/>
                    <a:lstStyle/>
                    <a:p>
                      <a:r>
                        <a:rPr lang="en-GB" sz="2000" dirty="0" err="1" smtClean="0"/>
                        <a:t>int</a:t>
                      </a:r>
                      <a:endParaRPr lang="en-GB" sz="2000" dirty="0"/>
                    </a:p>
                  </a:txBody>
                  <a:tcPr marL="66509" marR="66509"/>
                </a:tc>
                <a:tc>
                  <a:txBody>
                    <a:bodyPr/>
                    <a:lstStyle/>
                    <a:p>
                      <a:endParaRPr lang="en-GB" sz="2000" dirty="0"/>
                    </a:p>
                  </a:txBody>
                  <a:tcPr marL="66509" marR="66509"/>
                </a:tc>
                <a:tc>
                  <a:txBody>
                    <a:bodyPr/>
                    <a:lstStyle/>
                    <a:p>
                      <a:r>
                        <a:rPr lang="en-GB" sz="2000" dirty="0" smtClean="0"/>
                        <a:t>text</a:t>
                      </a:r>
                      <a:endParaRPr lang="en-GB" sz="2000" dirty="0"/>
                    </a:p>
                  </a:txBody>
                  <a:tcPr marL="66509" marR="66509"/>
                </a:tc>
                <a:tc>
                  <a:txBody>
                    <a:bodyPr/>
                    <a:lstStyle/>
                    <a:p>
                      <a:r>
                        <a:rPr lang="en-GB" sz="2000" dirty="0" err="1" smtClean="0"/>
                        <a:t>datetime</a:t>
                      </a:r>
                      <a:endParaRPr lang="en-GB" sz="2000" dirty="0"/>
                    </a:p>
                  </a:txBody>
                  <a:tcPr marL="66509" marR="66509"/>
                </a:tc>
                <a:tc>
                  <a:txBody>
                    <a:bodyPr/>
                    <a:lstStyle/>
                    <a:p>
                      <a:r>
                        <a:rPr lang="en-GB" sz="2000" dirty="0" smtClean="0"/>
                        <a:t>image</a:t>
                      </a:r>
                      <a:endParaRPr lang="en-GB" sz="2000" dirty="0"/>
                    </a:p>
                  </a:txBody>
                  <a:tcPr marL="66509" marR="66509"/>
                </a:tc>
                <a:tc>
                  <a:txBody>
                    <a:bodyPr/>
                    <a:lstStyle/>
                    <a:p>
                      <a:r>
                        <a:rPr lang="en-GB" sz="2000" dirty="0" err="1" smtClean="0"/>
                        <a:t>sql_variant</a:t>
                      </a:r>
                      <a:endParaRPr lang="en-GB" sz="2000" dirty="0"/>
                    </a:p>
                  </a:txBody>
                  <a:tcPr marL="66509" marR="66509"/>
                </a:tc>
              </a:tr>
              <a:tr h="370840">
                <a:tc>
                  <a:txBody>
                    <a:bodyPr/>
                    <a:lstStyle/>
                    <a:p>
                      <a:r>
                        <a:rPr lang="en-GB" sz="2000" dirty="0" err="1" smtClean="0"/>
                        <a:t>bigint</a:t>
                      </a:r>
                      <a:endParaRPr lang="en-GB" sz="2000" dirty="0"/>
                    </a:p>
                  </a:txBody>
                  <a:tcPr marL="66509" marR="66509"/>
                </a:tc>
                <a:tc>
                  <a:txBody>
                    <a:bodyPr/>
                    <a:lstStyle/>
                    <a:p>
                      <a:endParaRPr lang="en-GB" sz="2000" dirty="0"/>
                    </a:p>
                  </a:txBody>
                  <a:tcPr marL="66509" marR="66509"/>
                </a:tc>
                <a:tc>
                  <a:txBody>
                    <a:bodyPr/>
                    <a:lstStyle/>
                    <a:p>
                      <a:r>
                        <a:rPr lang="en-GB" sz="2000" dirty="0" err="1" smtClean="0"/>
                        <a:t>nchar</a:t>
                      </a:r>
                      <a:endParaRPr lang="en-GB" sz="2000" dirty="0"/>
                    </a:p>
                  </a:txBody>
                  <a:tcPr marL="66509" marR="66509"/>
                </a:tc>
                <a:tc>
                  <a:txBody>
                    <a:bodyPr/>
                    <a:lstStyle/>
                    <a:p>
                      <a:r>
                        <a:rPr lang="en-GB" sz="2000" dirty="0" smtClean="0"/>
                        <a:t>datetime2</a:t>
                      </a:r>
                      <a:endParaRPr lang="en-GB" sz="2000" dirty="0"/>
                    </a:p>
                  </a:txBody>
                  <a:tcPr marL="66509" marR="66509"/>
                </a:tc>
                <a:tc>
                  <a:txBody>
                    <a:bodyPr/>
                    <a:lstStyle/>
                    <a:p>
                      <a:endParaRPr lang="en-GB" sz="2000" dirty="0"/>
                    </a:p>
                  </a:txBody>
                  <a:tcPr marL="66509" marR="66509"/>
                </a:tc>
                <a:tc>
                  <a:txBody>
                    <a:bodyPr/>
                    <a:lstStyle/>
                    <a:p>
                      <a:r>
                        <a:rPr lang="en-GB" sz="2000" dirty="0" smtClean="0"/>
                        <a:t>table</a:t>
                      </a:r>
                      <a:endParaRPr lang="en-GB" sz="2000" dirty="0"/>
                    </a:p>
                  </a:txBody>
                  <a:tcPr marL="66509" marR="66509"/>
                </a:tc>
              </a:tr>
              <a:tr h="370840">
                <a:tc>
                  <a:txBody>
                    <a:bodyPr/>
                    <a:lstStyle/>
                    <a:p>
                      <a:r>
                        <a:rPr lang="en-GB" sz="2000" dirty="0" smtClean="0"/>
                        <a:t>bit</a:t>
                      </a:r>
                      <a:endParaRPr lang="en-GB" sz="2000" dirty="0"/>
                    </a:p>
                  </a:txBody>
                  <a:tcPr marL="66509" marR="66509"/>
                </a:tc>
                <a:tc>
                  <a:txBody>
                    <a:bodyPr/>
                    <a:lstStyle/>
                    <a:p>
                      <a:endParaRPr lang="en-GB" sz="2000" dirty="0"/>
                    </a:p>
                  </a:txBody>
                  <a:tcPr marL="66509" marR="66509"/>
                </a:tc>
                <a:tc>
                  <a:txBody>
                    <a:bodyPr/>
                    <a:lstStyle/>
                    <a:p>
                      <a:r>
                        <a:rPr lang="en-GB" sz="2000" dirty="0" err="1" smtClean="0"/>
                        <a:t>nvarchar</a:t>
                      </a:r>
                      <a:endParaRPr lang="en-GB" sz="2000" dirty="0"/>
                    </a:p>
                  </a:txBody>
                  <a:tcPr marL="66509" marR="66509"/>
                </a:tc>
                <a:tc>
                  <a:txBody>
                    <a:bodyPr/>
                    <a:lstStyle/>
                    <a:p>
                      <a:r>
                        <a:rPr lang="en-GB" sz="2000" dirty="0" err="1" smtClean="0"/>
                        <a:t>smalldatetime</a:t>
                      </a:r>
                      <a:endParaRPr lang="en-GB" sz="2000" dirty="0"/>
                    </a:p>
                  </a:txBody>
                  <a:tcPr marL="66509" marR="66509"/>
                </a:tc>
                <a:tc>
                  <a:txBody>
                    <a:bodyPr/>
                    <a:lstStyle/>
                    <a:p>
                      <a:endParaRPr lang="en-GB" sz="2000" dirty="0"/>
                    </a:p>
                  </a:txBody>
                  <a:tcPr marL="66509" marR="66509"/>
                </a:tc>
                <a:tc>
                  <a:txBody>
                    <a:bodyPr/>
                    <a:lstStyle/>
                    <a:p>
                      <a:r>
                        <a:rPr lang="en-GB" sz="2000" dirty="0" smtClean="0"/>
                        <a:t>timestamp</a:t>
                      </a:r>
                      <a:endParaRPr lang="en-GB" sz="2000" dirty="0"/>
                    </a:p>
                  </a:txBody>
                  <a:tcPr marL="66509" marR="66509"/>
                </a:tc>
              </a:tr>
              <a:tr h="370840">
                <a:tc>
                  <a:txBody>
                    <a:bodyPr/>
                    <a:lstStyle/>
                    <a:p>
                      <a:r>
                        <a:rPr lang="en-GB" sz="2000" dirty="0" smtClean="0"/>
                        <a:t>decimal/numeric</a:t>
                      </a:r>
                      <a:endParaRPr lang="en-GB" sz="2000" dirty="0"/>
                    </a:p>
                  </a:txBody>
                  <a:tcPr marL="66509" marR="66509"/>
                </a:tc>
                <a:tc>
                  <a:txBody>
                    <a:bodyPr/>
                    <a:lstStyle/>
                    <a:p>
                      <a:endParaRPr lang="en-GB" sz="2000" dirty="0"/>
                    </a:p>
                  </a:txBody>
                  <a:tcPr marL="66509" marR="66509"/>
                </a:tc>
                <a:tc>
                  <a:txBody>
                    <a:bodyPr/>
                    <a:lstStyle/>
                    <a:p>
                      <a:r>
                        <a:rPr lang="en-GB" sz="2000" dirty="0" err="1" smtClean="0"/>
                        <a:t>ntext</a:t>
                      </a:r>
                      <a:endParaRPr lang="en-GB" sz="2000" dirty="0"/>
                    </a:p>
                  </a:txBody>
                  <a:tcPr marL="66509" marR="66509"/>
                </a:tc>
                <a:tc>
                  <a:txBody>
                    <a:bodyPr/>
                    <a:lstStyle/>
                    <a:p>
                      <a:r>
                        <a:rPr lang="en-GB" sz="2000" dirty="0" err="1" smtClean="0"/>
                        <a:t>datetimeoffset</a:t>
                      </a:r>
                      <a:endParaRPr lang="en-GB" sz="2000" dirty="0"/>
                    </a:p>
                  </a:txBody>
                  <a:tcPr marL="66509" marR="66509"/>
                </a:tc>
                <a:tc>
                  <a:txBody>
                    <a:bodyPr/>
                    <a:lstStyle/>
                    <a:p>
                      <a:endParaRPr lang="en-GB" sz="2000" dirty="0"/>
                    </a:p>
                  </a:txBody>
                  <a:tcPr marL="66509" marR="66509"/>
                </a:tc>
                <a:tc>
                  <a:txBody>
                    <a:bodyPr/>
                    <a:lstStyle/>
                    <a:p>
                      <a:r>
                        <a:rPr lang="en-GB" sz="2000" dirty="0" err="1" smtClean="0"/>
                        <a:t>uniqueidentifier</a:t>
                      </a:r>
                      <a:endParaRPr lang="en-GB" sz="2000" dirty="0"/>
                    </a:p>
                  </a:txBody>
                  <a:tcPr marL="66509" marR="66509"/>
                </a:tc>
              </a:tr>
              <a:tr h="370840">
                <a:tc>
                  <a:txBody>
                    <a:bodyPr/>
                    <a:lstStyle/>
                    <a:p>
                      <a:r>
                        <a:rPr lang="en-GB" sz="2000" dirty="0" smtClean="0"/>
                        <a:t>numeric</a:t>
                      </a:r>
                      <a:endParaRPr lang="en-GB" sz="2000" dirty="0"/>
                    </a:p>
                  </a:txBody>
                  <a:tcPr marL="66509" marR="66509"/>
                </a:tc>
                <a:tc>
                  <a:txBody>
                    <a:bodyPr/>
                    <a:lstStyle/>
                    <a:p>
                      <a:endParaRPr lang="en-GB" sz="2000" dirty="0"/>
                    </a:p>
                  </a:txBody>
                  <a:tcPr marL="66509" marR="66509"/>
                </a:tc>
                <a:tc>
                  <a:txBody>
                    <a:bodyPr/>
                    <a:lstStyle/>
                    <a:p>
                      <a:endParaRPr lang="en-GB" sz="2000" dirty="0"/>
                    </a:p>
                  </a:txBody>
                  <a:tcPr marL="66509" marR="66509"/>
                </a:tc>
                <a:tc>
                  <a:txBody>
                    <a:bodyPr/>
                    <a:lstStyle/>
                    <a:p>
                      <a:endParaRPr lang="en-GB" sz="2000" dirty="0"/>
                    </a:p>
                  </a:txBody>
                  <a:tcPr marL="66509" marR="66509"/>
                </a:tc>
                <a:tc>
                  <a:txBody>
                    <a:bodyPr/>
                    <a:lstStyle/>
                    <a:p>
                      <a:endParaRPr lang="en-GB" sz="2000" dirty="0"/>
                    </a:p>
                  </a:txBody>
                  <a:tcPr marL="66509" marR="66509"/>
                </a:tc>
                <a:tc>
                  <a:txBody>
                    <a:bodyPr/>
                    <a:lstStyle/>
                    <a:p>
                      <a:r>
                        <a:rPr lang="en-GB" sz="2000" dirty="0" smtClean="0"/>
                        <a:t>xml</a:t>
                      </a:r>
                      <a:endParaRPr lang="en-GB" sz="2000" dirty="0"/>
                    </a:p>
                  </a:txBody>
                  <a:tcPr marL="66509" marR="66509"/>
                </a:tc>
              </a:tr>
              <a:tr h="370840">
                <a:tc>
                  <a:txBody>
                    <a:bodyPr/>
                    <a:lstStyle/>
                    <a:p>
                      <a:r>
                        <a:rPr lang="en-GB" sz="2000" dirty="0" smtClean="0"/>
                        <a:t>money</a:t>
                      </a:r>
                      <a:endParaRPr lang="en-GB" sz="2000" dirty="0"/>
                    </a:p>
                  </a:txBody>
                  <a:tcPr marL="66509" marR="66509"/>
                </a:tc>
                <a:tc>
                  <a:txBody>
                    <a:bodyPr/>
                    <a:lstStyle/>
                    <a:p>
                      <a:endParaRPr lang="en-GB" sz="2000" dirty="0"/>
                    </a:p>
                  </a:txBody>
                  <a:tcPr marL="66509" marR="66509"/>
                </a:tc>
                <a:tc>
                  <a:txBody>
                    <a:bodyPr/>
                    <a:lstStyle/>
                    <a:p>
                      <a:endParaRPr lang="en-GB" sz="2000" dirty="0"/>
                    </a:p>
                  </a:txBody>
                  <a:tcPr marL="66509" marR="66509"/>
                </a:tc>
                <a:tc>
                  <a:txBody>
                    <a:bodyPr/>
                    <a:lstStyle/>
                    <a:p>
                      <a:endParaRPr lang="en-GB" sz="2000" dirty="0"/>
                    </a:p>
                  </a:txBody>
                  <a:tcPr marL="66509" marR="66509"/>
                </a:tc>
                <a:tc>
                  <a:txBody>
                    <a:bodyPr/>
                    <a:lstStyle/>
                    <a:p>
                      <a:endParaRPr lang="en-GB" sz="2000" dirty="0"/>
                    </a:p>
                  </a:txBody>
                  <a:tcPr marL="66509" marR="66509"/>
                </a:tc>
                <a:tc>
                  <a:txBody>
                    <a:bodyPr/>
                    <a:lstStyle/>
                    <a:p>
                      <a:r>
                        <a:rPr lang="en-GB" sz="2000" dirty="0" smtClean="0"/>
                        <a:t>geography</a:t>
                      </a:r>
                      <a:endParaRPr lang="en-GB" sz="2000" dirty="0"/>
                    </a:p>
                  </a:txBody>
                  <a:tcPr marL="66509" marR="66509"/>
                </a:tc>
              </a:tr>
              <a:tr h="370840">
                <a:tc>
                  <a:txBody>
                    <a:bodyPr/>
                    <a:lstStyle/>
                    <a:p>
                      <a:r>
                        <a:rPr lang="en-GB" sz="2000" dirty="0" err="1" smtClean="0"/>
                        <a:t>smallmoney</a:t>
                      </a:r>
                      <a:endParaRPr lang="en-GB" sz="2000" dirty="0"/>
                    </a:p>
                  </a:txBody>
                  <a:tcPr marL="66509" marR="66509"/>
                </a:tc>
                <a:tc>
                  <a:txBody>
                    <a:bodyPr/>
                    <a:lstStyle/>
                    <a:p>
                      <a:endParaRPr lang="en-GB" sz="2000" dirty="0"/>
                    </a:p>
                  </a:txBody>
                  <a:tcPr marL="66509" marR="66509"/>
                </a:tc>
                <a:tc>
                  <a:txBody>
                    <a:bodyPr/>
                    <a:lstStyle/>
                    <a:p>
                      <a:endParaRPr lang="en-GB" sz="2000" dirty="0"/>
                    </a:p>
                  </a:txBody>
                  <a:tcPr marL="66509" marR="66509"/>
                </a:tc>
                <a:tc>
                  <a:txBody>
                    <a:bodyPr/>
                    <a:lstStyle/>
                    <a:p>
                      <a:endParaRPr lang="en-GB" sz="2000" dirty="0"/>
                    </a:p>
                  </a:txBody>
                  <a:tcPr marL="66509" marR="66509"/>
                </a:tc>
                <a:tc>
                  <a:txBody>
                    <a:bodyPr/>
                    <a:lstStyle/>
                    <a:p>
                      <a:endParaRPr lang="en-GB" sz="2000" dirty="0"/>
                    </a:p>
                  </a:txBody>
                  <a:tcPr marL="66509" marR="66509"/>
                </a:tc>
                <a:tc>
                  <a:txBody>
                    <a:bodyPr/>
                    <a:lstStyle/>
                    <a:p>
                      <a:r>
                        <a:rPr lang="en-GB" sz="2000" dirty="0" smtClean="0"/>
                        <a:t>geometry</a:t>
                      </a:r>
                      <a:endParaRPr lang="en-GB" sz="2000" dirty="0"/>
                    </a:p>
                  </a:txBody>
                  <a:tcPr marL="66509" marR="66509"/>
                </a:tc>
              </a:tr>
            </a:tbl>
          </a:graphicData>
        </a:graphic>
      </p:graphicFrame>
      <p:sp>
        <p:nvSpPr>
          <p:cNvPr id="4" name="Title 1"/>
          <p:cNvSpPr txBox="1">
            <a:spLocks/>
          </p:cNvSpPr>
          <p:nvPr/>
        </p:nvSpPr>
        <p:spPr>
          <a:xfrm>
            <a:off x="762000" y="304801"/>
            <a:ext cx="7772400" cy="685799"/>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t>Week 10</a:t>
            </a:r>
            <a:r>
              <a:rPr kumimoji="0" lang="en-US" sz="2000" b="0" i="0" u="none" strike="noStrike" kern="1200" cap="none" spc="0" normalizeH="0" baseline="30000" noProof="0" smtClean="0">
                <a:ln>
                  <a:noFill/>
                </a:ln>
                <a:solidFill>
                  <a:schemeClr val="tx1"/>
                </a:solidFill>
                <a:effectLst/>
                <a:uLnTx/>
                <a:uFillTx/>
                <a:latin typeface="Book Antiqua" pitchFamily="18" charset="0"/>
                <a:ea typeface="+mj-ea"/>
                <a:cs typeface="+mj-cs"/>
              </a:rPr>
              <a:t>th</a:t>
            </a:r>
            <a: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t> </a:t>
            </a:r>
            <a:b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br>
            <a:r>
              <a:rPr kumimoji="0" lang="en-US" sz="2000" b="0" i="0" u="none" strike="noStrike" kern="1200" cap="none" spc="0" normalizeH="0" baseline="0" noProof="0" smtClean="0">
                <a:ln>
                  <a:noFill/>
                </a:ln>
                <a:solidFill>
                  <a:schemeClr val="tx1"/>
                </a:solidFill>
                <a:effectLst/>
                <a:uLnTx/>
                <a:uFillTx/>
                <a:latin typeface="Book Antiqua" pitchFamily="18" charset="0"/>
                <a:ea typeface="+mj-ea"/>
                <a:cs typeface="+mj-cs"/>
              </a:rPr>
              <a:t>Database System</a:t>
            </a:r>
            <a:endParaRPr kumimoji="0" lang="en-US" sz="2000" b="0" i="0" u="none" strike="noStrike" kern="1200" cap="none" spc="0" normalizeH="0" baseline="0" noProof="0" dirty="0">
              <a:ln>
                <a:noFill/>
              </a:ln>
              <a:solidFill>
                <a:schemeClr val="tx1"/>
              </a:solidFill>
              <a:effectLst/>
              <a:uLnTx/>
              <a:uFillTx/>
              <a:latin typeface="Book Antiqua" pitchFamily="18" charset="0"/>
              <a:ea typeface="+mj-ea"/>
              <a:cs typeface="+mj-cs"/>
            </a:endParaRPr>
          </a:p>
        </p:txBody>
      </p:sp>
    </p:spTree>
    <p:extLst>
      <p:ext uri="{BB962C8B-B14F-4D97-AF65-F5344CB8AC3E}">
        <p14:creationId xmlns="" xmlns:p14="http://schemas.microsoft.com/office/powerpoint/2010/main" val="4232519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1849</Words>
  <Application>Microsoft Office PowerPoint</Application>
  <PresentationFormat>On-screen Show (4:3)</PresentationFormat>
  <Paragraphs>500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Week 10th  Database System</vt:lpstr>
      <vt:lpstr>Week 10th  Database System</vt:lpstr>
      <vt:lpstr>Week 10th  Database System</vt:lpstr>
      <vt:lpstr>Week 10th  Database System</vt:lpstr>
      <vt:lpstr>Week 10th  Database System</vt:lpstr>
      <vt:lpstr>Week 10th  Database System</vt:lpstr>
      <vt:lpstr>Week 10th  Database System</vt:lpstr>
      <vt:lpstr>Week 10th  Database System</vt:lpstr>
      <vt:lpstr>Transact-SQL Data Types</vt:lpstr>
      <vt:lpstr>Week 10th  Database System</vt:lpstr>
      <vt:lpstr>Week 10th  Database System</vt:lpstr>
      <vt:lpstr>Week 10th  Database System</vt:lpstr>
      <vt:lpstr>Working with NULLs </vt:lpstr>
      <vt:lpstr>Working with NULLs </vt:lpstr>
      <vt:lpstr>Week 10th  Database System</vt:lpstr>
      <vt:lpstr>Week 10th  Database System</vt:lpstr>
      <vt:lpstr>Week 10th  Database System</vt:lpstr>
      <vt:lpstr>Week 10th  Database System</vt:lpstr>
      <vt:lpstr>Week 10th  Database System</vt:lpstr>
      <vt:lpstr>Week 10th  Database System</vt:lpstr>
      <vt:lpstr>Week 10th  Database System</vt:lpstr>
      <vt:lpstr> The SELECT Statement</vt:lpstr>
      <vt:lpstr>Basic SELECT Query Examples</vt:lpstr>
      <vt:lpstr>Week 10th  Database System</vt:lpstr>
      <vt:lpstr>Week 10th  Database System</vt:lpstr>
      <vt:lpstr>Week 10th  Database System</vt:lpstr>
      <vt:lpstr>Week 10th  Database System</vt:lpstr>
      <vt:lpstr>Week 10th  Database System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10th  Database System</dc:title>
  <dc:creator>Scholar</dc:creator>
  <cp:lastModifiedBy>Scholar</cp:lastModifiedBy>
  <cp:revision>30</cp:revision>
  <dcterms:created xsi:type="dcterms:W3CDTF">2006-08-16T00:00:00Z</dcterms:created>
  <dcterms:modified xsi:type="dcterms:W3CDTF">2020-12-23T10:28:27Z</dcterms:modified>
</cp:coreProperties>
</file>