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414" y="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0E98E-152D-457A-A49B-BCE61BD28DF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4C784-2045-45F4-8525-BCD5B9F086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8283F4-D500-4571-998F-006AB399577C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8283F4-D500-4571-998F-006AB399577C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8283F4-D500-4571-998F-006AB399577C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8283F4-D500-4571-998F-006AB399577C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8283F4-D500-4571-998F-006AB399577C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8283F4-D500-4571-998F-006AB399577C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8283F4-D500-4571-998F-006AB399577C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8283F4-D500-4571-998F-006AB399577C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8283F4-D500-4571-998F-006AB399577C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8283F4-D500-4571-998F-006AB399577C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8283F4-D500-4571-998F-006AB399577C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8283F4-D500-4571-998F-006AB399577C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8283F4-D500-4571-998F-006AB399577C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8283F4-D500-4571-998F-006AB399577C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8283F4-D500-4571-998F-006AB399577C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8283F4-D500-4571-998F-006AB399577C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8283F4-D500-4571-998F-006AB399577C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7772400" cy="914399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Book Antiqua" pitchFamily="18" charset="0"/>
              </a:rPr>
              <a:t>Week 11</a:t>
            </a:r>
            <a:br>
              <a:rPr lang="en-US" sz="2000" b="1" dirty="0" smtClean="0">
                <a:latin typeface="Book Antiqua" pitchFamily="18" charset="0"/>
              </a:rPr>
            </a:br>
            <a:r>
              <a:rPr lang="en-US" sz="2000" b="1" dirty="0" smtClean="0">
                <a:latin typeface="Book Antiqua" pitchFamily="18" charset="0"/>
              </a:rPr>
              <a:t>Database System</a:t>
            </a:r>
            <a:endParaRPr lang="en-US" sz="20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19200"/>
            <a:ext cx="7772400" cy="53340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smtClean="0">
                <a:solidFill>
                  <a:schemeClr val="tx1"/>
                </a:solidFill>
                <a:latin typeface="Book Antiqua" pitchFamily="18" charset="0"/>
              </a:rPr>
              <a:t>What </a:t>
            </a:r>
            <a:r>
              <a:rPr lang="en-US" sz="2000" dirty="0" smtClean="0">
                <a:solidFill>
                  <a:schemeClr val="tx1"/>
                </a:solidFill>
                <a:latin typeface="Book Antiqua" pitchFamily="18" charset="0"/>
              </a:rPr>
              <a:t>is </a:t>
            </a:r>
            <a:r>
              <a:rPr lang="en-US" sz="2000" dirty="0" smtClean="0">
                <a:solidFill>
                  <a:schemeClr val="tx1"/>
                </a:solidFill>
                <a:latin typeface="Book Antiqua" pitchFamily="18" charset="0"/>
              </a:rPr>
              <a:t>Backup</a:t>
            </a:r>
            <a:endParaRPr lang="en-US" sz="20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Book Antiqua" pitchFamily="18" charset="0"/>
              </a:rPr>
              <a:t>Types of backup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Book Antiqua" pitchFamily="18" charset="0"/>
              </a:rPr>
              <a:t>Categories of </a:t>
            </a:r>
            <a:r>
              <a:rPr lang="en-US" sz="2000" dirty="0" smtClean="0">
                <a:solidFill>
                  <a:schemeClr val="tx1"/>
                </a:solidFill>
                <a:latin typeface="Book Antiqua" pitchFamily="18" charset="0"/>
              </a:rPr>
              <a:t>Failure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Book Antiqua" pitchFamily="18" charset="0"/>
              </a:rPr>
              <a:t>Database Security 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Book Antiqua" pitchFamily="18" charset="0"/>
              </a:rPr>
              <a:t>	&amp;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Book Antiqua" pitchFamily="18" charset="0"/>
              </a:rPr>
              <a:t> Authorization</a:t>
            </a:r>
            <a:endParaRPr lang="en-US" sz="2000" dirty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990600"/>
            <a:ext cx="7723574" cy="547986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 dirty="0" smtClean="0">
                <a:latin typeface="Book Antiqua" pitchFamily="18" charset="0"/>
              </a:rPr>
              <a:t>3</a:t>
            </a:r>
            <a:r>
              <a:rPr lang="en-US" sz="1400" b="1" dirty="0" smtClean="0">
                <a:latin typeface="Book Antiqua" pitchFamily="18" charset="0"/>
              </a:rPr>
              <a:t>: Loss of privacy: </a:t>
            </a:r>
            <a:r>
              <a:rPr lang="en-US" sz="1400" dirty="0" smtClean="0">
                <a:latin typeface="Book Antiqua" pitchFamily="18" charset="0"/>
              </a:rPr>
              <a:t>privacy is a </a:t>
            </a:r>
            <a:r>
              <a:rPr lang="en-US" sz="1400" dirty="0" smtClean="0">
                <a:latin typeface="Book Antiqua" pitchFamily="18" charset="0"/>
              </a:rPr>
              <a:t>requirement to </a:t>
            </a:r>
            <a:r>
              <a:rPr lang="en-US" sz="1400" dirty="0" smtClean="0">
                <a:latin typeface="Book Antiqua" pitchFamily="18" charset="0"/>
              </a:rPr>
              <a:t>protect people’s personal data. </a:t>
            </a:r>
            <a:r>
              <a:rPr lang="en-US" sz="1400" dirty="0" smtClean="0">
                <a:latin typeface="Book Antiqua" pitchFamily="18" charset="0"/>
              </a:rPr>
              <a:t>A problem </a:t>
            </a:r>
            <a:r>
              <a:rPr lang="en-US" sz="1400" dirty="0" smtClean="0">
                <a:latin typeface="Book Antiqua" pitchFamily="18" charset="0"/>
              </a:rPr>
              <a:t>in privacy may result in </a:t>
            </a:r>
            <a:r>
              <a:rPr lang="en-US" sz="1400" dirty="0" smtClean="0">
                <a:latin typeface="Book Antiqua" pitchFamily="18" charset="0"/>
              </a:rPr>
              <a:t>legal actions </a:t>
            </a:r>
            <a:r>
              <a:rPr lang="en-US" sz="1400" dirty="0" smtClean="0">
                <a:latin typeface="Book Antiqua" pitchFamily="18" charset="0"/>
              </a:rPr>
              <a:t>against the organization.</a:t>
            </a:r>
          </a:p>
          <a:p>
            <a:pPr>
              <a:lnSpc>
                <a:spcPct val="150000"/>
              </a:lnSpc>
              <a:buNone/>
            </a:pPr>
            <a:r>
              <a:rPr lang="en-US" sz="1400" b="1" dirty="0" smtClean="0">
                <a:latin typeface="Book Antiqua" pitchFamily="18" charset="0"/>
              </a:rPr>
              <a:t>4:Loss of availability: </a:t>
            </a:r>
            <a:r>
              <a:rPr lang="en-US" sz="1400" dirty="0" smtClean="0">
                <a:latin typeface="Book Antiqua" pitchFamily="18" charset="0"/>
              </a:rPr>
              <a:t>it means that the </a:t>
            </a:r>
            <a:r>
              <a:rPr lang="en-US" sz="1400" dirty="0" smtClean="0">
                <a:latin typeface="Book Antiqua" pitchFamily="18" charset="0"/>
              </a:rPr>
              <a:t>data or </a:t>
            </a:r>
            <a:r>
              <a:rPr lang="en-US" sz="1400" dirty="0" smtClean="0">
                <a:latin typeface="Book Antiqua" pitchFamily="18" charset="0"/>
              </a:rPr>
              <a:t>the system may not be accessible</a:t>
            </a:r>
            <a:r>
              <a:rPr lang="en-US" sz="1400" dirty="0" smtClean="0">
                <a:latin typeface="Book Antiqua" pitchFamily="18" charset="0"/>
              </a:rPr>
              <a:t>. It </a:t>
            </a:r>
            <a:r>
              <a:rPr lang="en-US" sz="1400" dirty="0" smtClean="0">
                <a:latin typeface="Book Antiqua" pitchFamily="18" charset="0"/>
              </a:rPr>
              <a:t>can result </a:t>
            </a:r>
            <a:r>
              <a:rPr lang="en-US" sz="1400" dirty="0" smtClean="0">
                <a:latin typeface="Book Antiqua" pitchFamily="18" charset="0"/>
              </a:rPr>
              <a:t>in serious </a:t>
            </a:r>
            <a:r>
              <a:rPr lang="en-US" sz="1400" dirty="0" smtClean="0">
                <a:latin typeface="Book Antiqua" pitchFamily="18" charset="0"/>
              </a:rPr>
              <a:t>damage to </a:t>
            </a:r>
            <a:r>
              <a:rPr lang="en-US" sz="1400" dirty="0" smtClean="0">
                <a:latin typeface="Book Antiqua" pitchFamily="18" charset="0"/>
              </a:rPr>
              <a:t>the financial </a:t>
            </a:r>
            <a:r>
              <a:rPr lang="en-US" sz="1400" dirty="0" smtClean="0">
                <a:latin typeface="Book Antiqua" pitchFamily="18" charset="0"/>
              </a:rPr>
              <a:t>performance of the </a:t>
            </a:r>
            <a:r>
              <a:rPr lang="en-US" sz="1400" dirty="0" smtClean="0">
                <a:latin typeface="Book Antiqua" pitchFamily="18" charset="0"/>
              </a:rPr>
              <a:t>organization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1400" b="1" dirty="0" smtClean="0">
                <a:latin typeface="Book Antiqua" pitchFamily="18" charset="0"/>
              </a:rPr>
              <a:t>Why Database Security?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b="1" dirty="0" smtClean="0">
                <a:latin typeface="Book Antiqua" pitchFamily="18" charset="0"/>
              </a:rPr>
              <a:t>Secrecy</a:t>
            </a:r>
            <a:r>
              <a:rPr lang="en-US" sz="1400" dirty="0" smtClean="0">
                <a:latin typeface="Book Antiqua" pitchFamily="18" charset="0"/>
              </a:rPr>
              <a:t>: Users should not be able to </a:t>
            </a:r>
            <a:r>
              <a:rPr lang="en-US" sz="1400" dirty="0" smtClean="0">
                <a:latin typeface="Book Antiqua" pitchFamily="18" charset="0"/>
              </a:rPr>
              <a:t>see things </a:t>
            </a:r>
            <a:r>
              <a:rPr lang="en-US" sz="1400" dirty="0" smtClean="0">
                <a:latin typeface="Book Antiqua" pitchFamily="18" charset="0"/>
              </a:rPr>
              <a:t>they are not supposed to</a:t>
            </a:r>
            <a:r>
              <a:rPr lang="en-US" sz="1400" dirty="0" smtClean="0">
                <a:latin typeface="Book Antiqua" pitchFamily="18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Book Antiqua" pitchFamily="18" charset="0"/>
              </a:rPr>
              <a:t>	</a:t>
            </a:r>
            <a:r>
              <a:rPr lang="en-US" sz="1400" dirty="0" smtClean="0">
                <a:latin typeface="Book Antiqua" pitchFamily="18" charset="0"/>
              </a:rPr>
              <a:t> </a:t>
            </a:r>
            <a:r>
              <a:rPr lang="en-US" sz="1400" dirty="0" smtClean="0">
                <a:latin typeface="Book Antiqua" pitchFamily="18" charset="0"/>
              </a:rPr>
              <a:t>E.g., A student can’t see other students’ grades.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b="1" dirty="0" smtClean="0">
                <a:latin typeface="Book Antiqua" pitchFamily="18" charset="0"/>
              </a:rPr>
              <a:t>Integrity</a:t>
            </a:r>
            <a:r>
              <a:rPr lang="en-US" sz="1400" dirty="0" smtClean="0">
                <a:latin typeface="Book Antiqua" pitchFamily="18" charset="0"/>
              </a:rPr>
              <a:t>: Users should not be able to </a:t>
            </a:r>
            <a:r>
              <a:rPr lang="en-US" sz="1400" dirty="0" smtClean="0">
                <a:latin typeface="Book Antiqua" pitchFamily="18" charset="0"/>
              </a:rPr>
              <a:t>modify things </a:t>
            </a:r>
            <a:r>
              <a:rPr lang="en-US" sz="1400" dirty="0" smtClean="0">
                <a:latin typeface="Book Antiqua" pitchFamily="18" charset="0"/>
              </a:rPr>
              <a:t>they are not supposed to.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Book Antiqua" pitchFamily="18" charset="0"/>
              </a:rPr>
              <a:t>	E.g</a:t>
            </a:r>
            <a:r>
              <a:rPr lang="en-US" sz="1400" dirty="0" smtClean="0">
                <a:latin typeface="Book Antiqua" pitchFamily="18" charset="0"/>
              </a:rPr>
              <a:t>., Only instructors can assign grades.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b="1" dirty="0" smtClean="0">
                <a:latin typeface="Book Antiqua" pitchFamily="18" charset="0"/>
              </a:rPr>
              <a:t>Availability: </a:t>
            </a:r>
            <a:r>
              <a:rPr lang="en-US" sz="1400" dirty="0" smtClean="0">
                <a:latin typeface="Book Antiqua" pitchFamily="18" charset="0"/>
              </a:rPr>
              <a:t>Users should be able to see </a:t>
            </a:r>
            <a:r>
              <a:rPr lang="en-US" sz="1400" dirty="0" smtClean="0">
                <a:latin typeface="Book Antiqua" pitchFamily="18" charset="0"/>
              </a:rPr>
              <a:t>and modify </a:t>
            </a:r>
            <a:r>
              <a:rPr lang="en-US" sz="1400" dirty="0" smtClean="0">
                <a:latin typeface="Book Antiqua" pitchFamily="18" charset="0"/>
              </a:rPr>
              <a:t>things they are allowed to</a:t>
            </a:r>
            <a:r>
              <a:rPr lang="en-US" sz="1400" dirty="0" smtClean="0">
                <a:latin typeface="Book Antiqua" pitchFamily="18" charset="0"/>
              </a:rPr>
              <a:t>.</a:t>
            </a:r>
          </a:p>
          <a:p>
            <a:pPr algn="ctr">
              <a:buNone/>
            </a:pPr>
            <a:r>
              <a:rPr lang="en-US" sz="1400" b="1" dirty="0" smtClean="0">
                <a:latin typeface="Book Antiqua" pitchFamily="18" charset="0"/>
              </a:rPr>
              <a:t>Access Controls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Book Antiqua" pitchFamily="18" charset="0"/>
              </a:rPr>
              <a:t>A </a:t>
            </a:r>
            <a:r>
              <a:rPr lang="en-US" sz="1400" dirty="0" smtClean="0">
                <a:latin typeface="Book Antiqua" pitchFamily="18" charset="0"/>
              </a:rPr>
              <a:t>security policy specifies who is </a:t>
            </a:r>
            <a:r>
              <a:rPr lang="en-US" sz="1400" dirty="0" smtClean="0">
                <a:latin typeface="Book Antiqua" pitchFamily="18" charset="0"/>
              </a:rPr>
              <a:t>authorized to </a:t>
            </a:r>
            <a:r>
              <a:rPr lang="en-US" sz="1400" dirty="0" smtClean="0">
                <a:latin typeface="Book Antiqua" pitchFamily="18" charset="0"/>
              </a:rPr>
              <a:t>do what.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Book Antiqua" pitchFamily="18" charset="0"/>
              </a:rPr>
              <a:t>A </a:t>
            </a:r>
            <a:r>
              <a:rPr lang="en-US" sz="1400" dirty="0" smtClean="0">
                <a:latin typeface="Book Antiqua" pitchFamily="18" charset="0"/>
              </a:rPr>
              <a:t>security mechanism allows us to enforce </a:t>
            </a:r>
            <a:r>
              <a:rPr lang="en-US" sz="1400" dirty="0" smtClean="0">
                <a:latin typeface="Book Antiqua" pitchFamily="18" charset="0"/>
              </a:rPr>
              <a:t>a chosen </a:t>
            </a:r>
            <a:r>
              <a:rPr lang="en-US" sz="1400" dirty="0" smtClean="0">
                <a:latin typeface="Book Antiqua" pitchFamily="18" charset="0"/>
              </a:rPr>
              <a:t>security policy.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Book Antiqua" pitchFamily="18" charset="0"/>
              </a:rPr>
              <a:t>Two </a:t>
            </a:r>
            <a:r>
              <a:rPr lang="en-US" sz="1400" dirty="0" smtClean="0">
                <a:latin typeface="Book Antiqua" pitchFamily="18" charset="0"/>
              </a:rPr>
              <a:t>main mechanisms at the DBMS </a:t>
            </a:r>
            <a:r>
              <a:rPr lang="en-US" sz="1400" dirty="0" smtClean="0">
                <a:latin typeface="Book Antiqua" pitchFamily="18" charset="0"/>
              </a:rPr>
              <a:t>level:</a:t>
            </a:r>
          </a:p>
          <a:p>
            <a:pPr marL="571500" indent="-228600"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Discretionary access control</a:t>
            </a:r>
          </a:p>
          <a:p>
            <a:pPr marL="571500" indent="-228600"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Mandatory access control</a:t>
            </a:r>
            <a:endParaRPr lang="en-US" altLang="en-US" sz="1400" b="1" dirty="0">
              <a:latin typeface="Book Antiqua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28601"/>
            <a:ext cx="7772400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Week 11</a:t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Database System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990600"/>
            <a:ext cx="7723574" cy="547986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400" b="1" dirty="0" smtClean="0">
                <a:latin typeface="Book Antiqua" pitchFamily="18" charset="0"/>
              </a:rPr>
              <a:t>Discretionary </a:t>
            </a:r>
            <a:r>
              <a:rPr lang="en-US" sz="1400" b="1" dirty="0" smtClean="0">
                <a:latin typeface="Book Antiqua" pitchFamily="18" charset="0"/>
              </a:rPr>
              <a:t>Access Control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Book Antiqua" pitchFamily="18" charset="0"/>
              </a:rPr>
              <a:t>Based </a:t>
            </a:r>
            <a:r>
              <a:rPr lang="en-US" sz="1400" dirty="0" smtClean="0">
                <a:latin typeface="Book Antiqua" pitchFamily="18" charset="0"/>
              </a:rPr>
              <a:t>on the concept of access rights </a:t>
            </a:r>
            <a:r>
              <a:rPr lang="en-US" sz="1400" dirty="0" smtClean="0">
                <a:latin typeface="Book Antiqua" pitchFamily="18" charset="0"/>
              </a:rPr>
              <a:t>or  privileges </a:t>
            </a:r>
            <a:r>
              <a:rPr lang="en-US" sz="1400" dirty="0" smtClean="0">
                <a:latin typeface="Book Antiqua" pitchFamily="18" charset="0"/>
              </a:rPr>
              <a:t>for objects (tables and views), and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Book Antiqua" pitchFamily="18" charset="0"/>
              </a:rPr>
              <a:t>mechanisms for giving users privileges (</a:t>
            </a:r>
            <a:r>
              <a:rPr lang="en-US" sz="1400" dirty="0" smtClean="0">
                <a:latin typeface="Book Antiqua" pitchFamily="18" charset="0"/>
              </a:rPr>
              <a:t>and revoking </a:t>
            </a:r>
            <a:r>
              <a:rPr lang="en-US" sz="1400" dirty="0" smtClean="0">
                <a:latin typeface="Book Antiqua" pitchFamily="18" charset="0"/>
              </a:rPr>
              <a:t>privileges).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Book Antiqua" pitchFamily="18" charset="0"/>
              </a:rPr>
              <a:t>Creator </a:t>
            </a:r>
            <a:r>
              <a:rPr lang="en-US" sz="1400" dirty="0" smtClean="0">
                <a:latin typeface="Book Antiqua" pitchFamily="18" charset="0"/>
              </a:rPr>
              <a:t>of a table or a view automatically </a:t>
            </a:r>
            <a:r>
              <a:rPr lang="en-US" sz="1400" dirty="0" smtClean="0">
                <a:latin typeface="Book Antiqua" pitchFamily="18" charset="0"/>
              </a:rPr>
              <a:t>gets all </a:t>
            </a:r>
            <a:r>
              <a:rPr lang="en-US" sz="1400" dirty="0" smtClean="0">
                <a:latin typeface="Book Antiqua" pitchFamily="18" charset="0"/>
              </a:rPr>
              <a:t>privileges on it.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Book Antiqua" pitchFamily="18" charset="0"/>
              </a:rPr>
              <a:t>DMBS </a:t>
            </a:r>
            <a:r>
              <a:rPr lang="en-US" sz="1400" dirty="0" smtClean="0">
                <a:latin typeface="Book Antiqua" pitchFamily="18" charset="0"/>
              </a:rPr>
              <a:t>keeps track of who subsequently gains </a:t>
            </a:r>
            <a:r>
              <a:rPr lang="en-US" sz="1400" dirty="0" smtClean="0">
                <a:latin typeface="Book Antiqua" pitchFamily="18" charset="0"/>
              </a:rPr>
              <a:t>and loses </a:t>
            </a:r>
            <a:r>
              <a:rPr lang="en-US" sz="1400" dirty="0" smtClean="0">
                <a:latin typeface="Book Antiqua" pitchFamily="18" charset="0"/>
              </a:rPr>
              <a:t>privileges, and ensures that only </a:t>
            </a:r>
            <a:r>
              <a:rPr lang="en-US" sz="1400" dirty="0" smtClean="0">
                <a:latin typeface="Book Antiqua" pitchFamily="18" charset="0"/>
              </a:rPr>
              <a:t>requests from </a:t>
            </a:r>
            <a:r>
              <a:rPr lang="en-US" sz="1400" dirty="0" smtClean="0">
                <a:latin typeface="Book Antiqua" pitchFamily="18" charset="0"/>
              </a:rPr>
              <a:t>users who have the necessary privileges (</a:t>
            </a:r>
            <a:r>
              <a:rPr lang="en-US" sz="1400" dirty="0" smtClean="0">
                <a:latin typeface="Book Antiqua" pitchFamily="18" charset="0"/>
              </a:rPr>
              <a:t>at the </a:t>
            </a:r>
            <a:r>
              <a:rPr lang="en-US" sz="1400" dirty="0" smtClean="0">
                <a:latin typeface="Book Antiqua" pitchFamily="18" charset="0"/>
              </a:rPr>
              <a:t>time the request is issued) are </a:t>
            </a:r>
            <a:r>
              <a:rPr lang="en-US" sz="1400" dirty="0" smtClean="0">
                <a:latin typeface="Book Antiqua" pitchFamily="18" charset="0"/>
              </a:rPr>
              <a:t>allowed.</a:t>
            </a:r>
          </a:p>
          <a:p>
            <a:pPr algn="ctr">
              <a:buNone/>
            </a:pPr>
            <a:r>
              <a:rPr lang="en-US" sz="1400" b="1" i="1" dirty="0" smtClean="0">
                <a:latin typeface="Book Antiqua" pitchFamily="18" charset="0"/>
              </a:rPr>
              <a:t>GRANT </a:t>
            </a:r>
            <a:r>
              <a:rPr lang="en-US" sz="1400" b="1" i="1" dirty="0" smtClean="0">
                <a:latin typeface="Book Antiqua" pitchFamily="18" charset="0"/>
              </a:rPr>
              <a:t>Command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  <a:latin typeface="Book Antiqua" pitchFamily="18" charset="0"/>
              </a:rPr>
              <a:t>GRANT privileges ON object TO users [WITH GRANT OPTION]</a:t>
            </a:r>
            <a:endParaRPr lang="en-US" sz="1400" b="1" i="1" dirty="0" smtClean="0">
              <a:solidFill>
                <a:srgbClr val="C00000"/>
              </a:solidFill>
              <a:latin typeface="Book Antiqu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Book Antiqua" pitchFamily="18" charset="0"/>
              </a:rPr>
              <a:t> </a:t>
            </a:r>
            <a:r>
              <a:rPr lang="en-US" sz="1400" dirty="0" smtClean="0">
                <a:latin typeface="Book Antiqua" pitchFamily="18" charset="0"/>
              </a:rPr>
              <a:t>The following </a:t>
            </a:r>
            <a:r>
              <a:rPr lang="en-US" sz="1400" b="1" dirty="0" smtClean="0">
                <a:latin typeface="Book Antiqua" pitchFamily="18" charset="0"/>
              </a:rPr>
              <a:t>privileges</a:t>
            </a:r>
            <a:r>
              <a:rPr lang="en-US" sz="1400" dirty="0" smtClean="0">
                <a:latin typeface="Book Antiqua" pitchFamily="18" charset="0"/>
              </a:rPr>
              <a:t> can be specified: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 </a:t>
            </a:r>
            <a:r>
              <a:rPr lang="en-US" sz="1400" dirty="0" smtClean="0">
                <a:latin typeface="Book Antiqua" pitchFamily="18" charset="0"/>
              </a:rPr>
              <a:t>SELECT: Can read all columns (including those added </a:t>
            </a:r>
            <a:r>
              <a:rPr lang="en-US" sz="1400" dirty="0" smtClean="0">
                <a:latin typeface="Book Antiqua" pitchFamily="18" charset="0"/>
              </a:rPr>
              <a:t>later via </a:t>
            </a:r>
            <a:r>
              <a:rPr lang="en-US" sz="1400" dirty="0" smtClean="0">
                <a:latin typeface="Book Antiqua" pitchFamily="18" charset="0"/>
              </a:rPr>
              <a:t>ALTER TABLE command).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 </a:t>
            </a:r>
            <a:r>
              <a:rPr lang="en-US" sz="1400" dirty="0" smtClean="0">
                <a:latin typeface="Book Antiqua" pitchFamily="18" charset="0"/>
              </a:rPr>
              <a:t>INSERT(</a:t>
            </a:r>
            <a:r>
              <a:rPr lang="en-US" sz="1400" dirty="0" err="1" smtClean="0">
                <a:latin typeface="Book Antiqua" pitchFamily="18" charset="0"/>
              </a:rPr>
              <a:t>col</a:t>
            </a:r>
            <a:r>
              <a:rPr lang="en-US" sz="1400" dirty="0" smtClean="0">
                <a:latin typeface="Book Antiqua" pitchFamily="18" charset="0"/>
              </a:rPr>
              <a:t>-name): Can insert </a:t>
            </a:r>
            <a:r>
              <a:rPr lang="en-US" sz="1400" dirty="0" err="1" smtClean="0">
                <a:latin typeface="Book Antiqua" pitchFamily="18" charset="0"/>
              </a:rPr>
              <a:t>tuples</a:t>
            </a:r>
            <a:r>
              <a:rPr lang="en-US" sz="1400" dirty="0" smtClean="0">
                <a:latin typeface="Book Antiqua" pitchFamily="18" charset="0"/>
              </a:rPr>
              <a:t> with non-null or </a:t>
            </a:r>
            <a:r>
              <a:rPr lang="en-US" sz="1400" dirty="0" smtClean="0">
                <a:latin typeface="Book Antiqua" pitchFamily="18" charset="0"/>
              </a:rPr>
              <a:t>non default values </a:t>
            </a:r>
            <a:r>
              <a:rPr lang="en-US" sz="1400" dirty="0" smtClean="0">
                <a:latin typeface="Book Antiqua" pitchFamily="18" charset="0"/>
              </a:rPr>
              <a:t>in this column.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 INSERT </a:t>
            </a:r>
            <a:r>
              <a:rPr lang="en-US" sz="1400" dirty="0" smtClean="0">
                <a:latin typeface="Book Antiqua" pitchFamily="18" charset="0"/>
              </a:rPr>
              <a:t>means same right with respect to all columns.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 </a:t>
            </a:r>
            <a:r>
              <a:rPr lang="en-US" sz="1400" dirty="0" smtClean="0">
                <a:latin typeface="Book Antiqua" pitchFamily="18" charset="0"/>
              </a:rPr>
              <a:t>DELETE: Can delete </a:t>
            </a:r>
            <a:r>
              <a:rPr lang="en-US" sz="1400" dirty="0" err="1" smtClean="0">
                <a:latin typeface="Book Antiqua" pitchFamily="18" charset="0"/>
              </a:rPr>
              <a:t>tuples</a:t>
            </a:r>
            <a:r>
              <a:rPr lang="en-US" sz="1400" dirty="0" smtClean="0">
                <a:latin typeface="Book Antiqua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 </a:t>
            </a:r>
            <a:r>
              <a:rPr lang="en-US" sz="1400" dirty="0" smtClean="0">
                <a:latin typeface="Book Antiqua" pitchFamily="18" charset="0"/>
              </a:rPr>
              <a:t>REFERENCES (</a:t>
            </a:r>
            <a:r>
              <a:rPr lang="en-US" sz="1400" dirty="0" err="1" smtClean="0">
                <a:latin typeface="Book Antiqua" pitchFamily="18" charset="0"/>
              </a:rPr>
              <a:t>col</a:t>
            </a:r>
            <a:r>
              <a:rPr lang="en-US" sz="1400" dirty="0" smtClean="0">
                <a:latin typeface="Book Antiqua" pitchFamily="18" charset="0"/>
              </a:rPr>
              <a:t>-name): Can define foreign keys (in </a:t>
            </a:r>
            <a:r>
              <a:rPr lang="en-US" sz="1400" dirty="0" smtClean="0">
                <a:latin typeface="Book Antiqua" pitchFamily="18" charset="0"/>
              </a:rPr>
              <a:t>other tables</a:t>
            </a:r>
            <a:r>
              <a:rPr lang="en-US" sz="1400" dirty="0" smtClean="0">
                <a:latin typeface="Book Antiqua" pitchFamily="18" charset="0"/>
              </a:rPr>
              <a:t>) that refer to this column.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1400" dirty="0" smtClean="0">
                <a:latin typeface="Book Antiqua" pitchFamily="18" charset="0"/>
              </a:rPr>
              <a:t> </a:t>
            </a:r>
            <a:r>
              <a:rPr lang="en-US" sz="1400" dirty="0" smtClean="0">
                <a:latin typeface="Book Antiqua" pitchFamily="18" charset="0"/>
              </a:rPr>
              <a:t>If a user has a privilege with the GRANT OPTION, </a:t>
            </a:r>
            <a:r>
              <a:rPr lang="en-US" sz="1400" dirty="0" smtClean="0">
                <a:latin typeface="Book Antiqua" pitchFamily="18" charset="0"/>
              </a:rPr>
              <a:t>can pass </a:t>
            </a:r>
            <a:r>
              <a:rPr lang="en-US" sz="1400" dirty="0" smtClean="0">
                <a:latin typeface="Book Antiqua" pitchFamily="18" charset="0"/>
              </a:rPr>
              <a:t>privilege on to other users (with or </a:t>
            </a:r>
            <a:r>
              <a:rPr lang="en-US" sz="1400" dirty="0" smtClean="0">
                <a:latin typeface="Book Antiqua" pitchFamily="18" charset="0"/>
              </a:rPr>
              <a:t>without passing </a:t>
            </a:r>
            <a:r>
              <a:rPr lang="en-US" sz="1400" dirty="0" smtClean="0">
                <a:latin typeface="Book Antiqua" pitchFamily="18" charset="0"/>
              </a:rPr>
              <a:t>on the GRANT OPTION).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Book Antiqua" pitchFamily="18" charset="0"/>
              </a:rPr>
              <a:t> </a:t>
            </a:r>
            <a:r>
              <a:rPr lang="en-US" sz="1400" dirty="0" smtClean="0">
                <a:latin typeface="Book Antiqua" pitchFamily="18" charset="0"/>
              </a:rPr>
              <a:t>Only owner can execute CREATE, ALTER, and DROP.</a:t>
            </a:r>
            <a:endParaRPr lang="en-US" altLang="en-US" sz="1400" b="1" dirty="0">
              <a:latin typeface="Book Antiqua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28601"/>
            <a:ext cx="7772400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Week 11</a:t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Database System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990600"/>
            <a:ext cx="7723574" cy="547986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400" b="1" i="1" dirty="0" smtClean="0">
                <a:solidFill>
                  <a:srgbClr val="C00000"/>
                </a:solidFill>
                <a:latin typeface="Book Antiqua" pitchFamily="18" charset="0"/>
              </a:rPr>
              <a:t>GRANT and REVOKE of Privileges</a:t>
            </a:r>
          </a:p>
          <a:p>
            <a:pPr>
              <a:lnSpc>
                <a:spcPct val="200000"/>
              </a:lnSpc>
              <a:buNone/>
            </a:pPr>
            <a:r>
              <a:rPr lang="en-US" sz="1400" dirty="0" smtClean="0">
                <a:latin typeface="Book Antiqua" pitchFamily="18" charset="0"/>
              </a:rPr>
              <a:t> 	</a:t>
            </a:r>
            <a:r>
              <a:rPr lang="en-US" sz="1400" b="1" dirty="0" smtClean="0">
                <a:solidFill>
                  <a:srgbClr val="C00000"/>
                </a:solidFill>
                <a:latin typeface="Book Antiqua" pitchFamily="18" charset="0"/>
              </a:rPr>
              <a:t>GRANT </a:t>
            </a:r>
            <a:r>
              <a:rPr lang="en-US" sz="1400" b="1" dirty="0" smtClean="0">
                <a:solidFill>
                  <a:srgbClr val="C00000"/>
                </a:solidFill>
                <a:latin typeface="Book Antiqua" pitchFamily="18" charset="0"/>
              </a:rPr>
              <a:t>INSERT, SELECT ON Sailors TO Horatio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 </a:t>
            </a:r>
            <a:r>
              <a:rPr lang="en-US" sz="1400" dirty="0" smtClean="0">
                <a:latin typeface="Book Antiqua" pitchFamily="18" charset="0"/>
              </a:rPr>
              <a:t>Horatio can query Sailors or insert </a:t>
            </a:r>
            <a:r>
              <a:rPr lang="en-US" sz="1400" dirty="0" err="1" smtClean="0">
                <a:latin typeface="Book Antiqua" pitchFamily="18" charset="0"/>
              </a:rPr>
              <a:t>tuples</a:t>
            </a:r>
            <a:r>
              <a:rPr lang="en-US" sz="1400" dirty="0" smtClean="0">
                <a:latin typeface="Book Antiqua" pitchFamily="18" charset="0"/>
              </a:rPr>
              <a:t> into it.</a:t>
            </a:r>
          </a:p>
          <a:p>
            <a:pPr>
              <a:lnSpc>
                <a:spcPct val="200000"/>
              </a:lnSpc>
              <a:buNone/>
            </a:pPr>
            <a:r>
              <a:rPr lang="en-US" sz="1400" dirty="0" smtClean="0">
                <a:latin typeface="Book Antiqua" pitchFamily="18" charset="0"/>
              </a:rPr>
              <a:t> 	</a:t>
            </a:r>
            <a:r>
              <a:rPr lang="en-US" sz="1400" b="1" dirty="0" smtClean="0">
                <a:solidFill>
                  <a:srgbClr val="C00000"/>
                </a:solidFill>
                <a:latin typeface="Book Antiqua" pitchFamily="18" charset="0"/>
              </a:rPr>
              <a:t>GRANT DELETE ON Sailors TO </a:t>
            </a:r>
            <a:r>
              <a:rPr lang="en-US" sz="1400" b="1" dirty="0" err="1" smtClean="0">
                <a:solidFill>
                  <a:srgbClr val="C00000"/>
                </a:solidFill>
                <a:latin typeface="Book Antiqua" pitchFamily="18" charset="0"/>
              </a:rPr>
              <a:t>Yuppy</a:t>
            </a:r>
            <a:r>
              <a:rPr lang="en-US" sz="1400" b="1" dirty="0" smtClean="0">
                <a:solidFill>
                  <a:srgbClr val="C00000"/>
                </a:solidFill>
                <a:latin typeface="Book Antiqua" pitchFamily="18" charset="0"/>
              </a:rPr>
              <a:t> WITH GRANT OPTION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 </a:t>
            </a:r>
            <a:r>
              <a:rPr lang="en-US" sz="1400" dirty="0" err="1" smtClean="0">
                <a:latin typeface="Book Antiqua" pitchFamily="18" charset="0"/>
              </a:rPr>
              <a:t>Yuppy</a:t>
            </a:r>
            <a:r>
              <a:rPr lang="en-US" sz="1400" dirty="0" smtClean="0">
                <a:latin typeface="Book Antiqua" pitchFamily="18" charset="0"/>
              </a:rPr>
              <a:t> can delete </a:t>
            </a:r>
            <a:r>
              <a:rPr lang="en-US" sz="1400" dirty="0" err="1" smtClean="0">
                <a:latin typeface="Book Antiqua" pitchFamily="18" charset="0"/>
              </a:rPr>
              <a:t>tuples</a:t>
            </a:r>
            <a:r>
              <a:rPr lang="en-US" sz="1400" dirty="0" smtClean="0">
                <a:latin typeface="Book Antiqua" pitchFamily="18" charset="0"/>
              </a:rPr>
              <a:t>, and also authorize others to do so.</a:t>
            </a:r>
          </a:p>
          <a:p>
            <a:pPr>
              <a:lnSpc>
                <a:spcPct val="200000"/>
              </a:lnSpc>
              <a:buNone/>
            </a:pPr>
            <a:r>
              <a:rPr lang="en-US" sz="1400" dirty="0" smtClean="0">
                <a:latin typeface="Book Antiqua" pitchFamily="18" charset="0"/>
              </a:rPr>
              <a:t>	 </a:t>
            </a:r>
            <a:r>
              <a:rPr lang="en-US" sz="1400" b="1" dirty="0" smtClean="0">
                <a:solidFill>
                  <a:srgbClr val="C00000"/>
                </a:solidFill>
                <a:latin typeface="Book Antiqua" pitchFamily="18" charset="0"/>
              </a:rPr>
              <a:t>GRANT UPDATE (rating) ON Sailors TO Dustin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 </a:t>
            </a:r>
            <a:r>
              <a:rPr lang="en-US" sz="1400" dirty="0" smtClean="0">
                <a:latin typeface="Book Antiqua" pitchFamily="18" charset="0"/>
              </a:rPr>
              <a:t>Dustin can update (only) the </a:t>
            </a:r>
            <a:r>
              <a:rPr lang="en-US" sz="1400" i="1" dirty="0" smtClean="0">
                <a:latin typeface="Book Antiqua" pitchFamily="18" charset="0"/>
              </a:rPr>
              <a:t>rating field of Sailors </a:t>
            </a:r>
            <a:r>
              <a:rPr lang="en-US" sz="1400" i="1" dirty="0" err="1" smtClean="0">
                <a:latin typeface="Book Antiqua" pitchFamily="18" charset="0"/>
              </a:rPr>
              <a:t>tuples</a:t>
            </a:r>
            <a:r>
              <a:rPr lang="en-US" sz="1400" i="1" dirty="0" smtClean="0">
                <a:latin typeface="Book Antiqua" pitchFamily="18" charset="0"/>
              </a:rPr>
              <a:t>.</a:t>
            </a:r>
          </a:p>
          <a:p>
            <a:pPr>
              <a:lnSpc>
                <a:spcPct val="200000"/>
              </a:lnSpc>
              <a:buNone/>
            </a:pPr>
            <a:r>
              <a:rPr lang="en-US" sz="1400" b="1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Book Antiqua" pitchFamily="18" charset="0"/>
              </a:rPr>
              <a:t>	GRANT </a:t>
            </a:r>
            <a:r>
              <a:rPr lang="en-US" sz="1400" b="1" dirty="0" smtClean="0">
                <a:solidFill>
                  <a:srgbClr val="C00000"/>
                </a:solidFill>
                <a:latin typeface="Book Antiqua" pitchFamily="18" charset="0"/>
              </a:rPr>
              <a:t>SELECT ON </a:t>
            </a:r>
            <a:r>
              <a:rPr lang="en-US" sz="1400" b="1" dirty="0" err="1" smtClean="0">
                <a:solidFill>
                  <a:srgbClr val="C00000"/>
                </a:solidFill>
                <a:latin typeface="Book Antiqua" pitchFamily="18" charset="0"/>
              </a:rPr>
              <a:t>ActiveSailors</a:t>
            </a:r>
            <a:r>
              <a:rPr lang="en-US" sz="1400" b="1" dirty="0" smtClean="0">
                <a:solidFill>
                  <a:srgbClr val="C00000"/>
                </a:solidFill>
                <a:latin typeface="Book Antiqua" pitchFamily="18" charset="0"/>
              </a:rPr>
              <a:t> TO Guppy, </a:t>
            </a:r>
            <a:r>
              <a:rPr lang="en-US" sz="1400" b="1" dirty="0" err="1" smtClean="0">
                <a:solidFill>
                  <a:srgbClr val="C00000"/>
                </a:solidFill>
                <a:latin typeface="Book Antiqua" pitchFamily="18" charset="0"/>
              </a:rPr>
              <a:t>Yuppy</a:t>
            </a:r>
            <a:endParaRPr lang="en-US" sz="1400" b="1" dirty="0" smtClean="0">
              <a:solidFill>
                <a:srgbClr val="C00000"/>
              </a:solidFill>
              <a:latin typeface="Book Antiqua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 </a:t>
            </a:r>
            <a:r>
              <a:rPr lang="en-US" sz="1400" dirty="0" smtClean="0">
                <a:latin typeface="Book Antiqua" pitchFamily="18" charset="0"/>
              </a:rPr>
              <a:t>This does NOT allow the ‘</a:t>
            </a:r>
            <a:r>
              <a:rPr lang="en-US" sz="1400" dirty="0" err="1" smtClean="0">
                <a:latin typeface="Book Antiqua" pitchFamily="18" charset="0"/>
              </a:rPr>
              <a:t>uppies</a:t>
            </a:r>
            <a:r>
              <a:rPr lang="en-US" sz="1400" dirty="0" smtClean="0">
                <a:latin typeface="Book Antiqua" pitchFamily="18" charset="0"/>
              </a:rPr>
              <a:t> to query Sailors directly!</a:t>
            </a:r>
          </a:p>
          <a:p>
            <a:pPr>
              <a:lnSpc>
                <a:spcPct val="200000"/>
              </a:lnSpc>
              <a:buNone/>
            </a:pPr>
            <a:r>
              <a:rPr lang="en-US" sz="1400" b="1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Book Antiqua" pitchFamily="18" charset="0"/>
              </a:rPr>
              <a:t>REVOKE</a:t>
            </a:r>
            <a:r>
              <a:rPr lang="en-US" sz="1400" dirty="0" smtClean="0">
                <a:latin typeface="Book Antiqua" pitchFamily="18" charset="0"/>
              </a:rPr>
              <a:t>: When a privilege is revoked from X, it </a:t>
            </a:r>
            <a:r>
              <a:rPr lang="en-US" sz="1400" dirty="0" smtClean="0">
                <a:latin typeface="Book Antiqua" pitchFamily="18" charset="0"/>
              </a:rPr>
              <a:t>is also </a:t>
            </a:r>
            <a:r>
              <a:rPr lang="en-US" sz="1400" dirty="0" smtClean="0">
                <a:latin typeface="Book Antiqua" pitchFamily="18" charset="0"/>
              </a:rPr>
              <a:t>revoked from all users who got it </a:t>
            </a:r>
            <a:r>
              <a:rPr lang="en-US" sz="1400" i="1" dirty="0" smtClean="0">
                <a:latin typeface="Book Antiqua" pitchFamily="18" charset="0"/>
              </a:rPr>
              <a:t>solely from X.</a:t>
            </a:r>
            <a:endParaRPr lang="en-US" altLang="en-US" sz="1400" b="1" dirty="0">
              <a:latin typeface="Book Antiqua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28601"/>
            <a:ext cx="7772400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Week 11</a:t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Database System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990600"/>
            <a:ext cx="7723574" cy="547986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1600" b="1" i="1" dirty="0" smtClean="0">
                <a:solidFill>
                  <a:srgbClr val="C00000"/>
                </a:solidFill>
                <a:latin typeface="Book Antiqua" pitchFamily="18" charset="0"/>
              </a:rPr>
              <a:t>GRANT/REVOKE on Views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Book Antiqua" pitchFamily="18" charset="0"/>
              </a:rPr>
              <a:t>If </a:t>
            </a:r>
            <a:r>
              <a:rPr lang="en-US" sz="1400" dirty="0" smtClean="0">
                <a:latin typeface="Book Antiqua" pitchFamily="18" charset="0"/>
              </a:rPr>
              <a:t>the creator of a view loses the </a:t>
            </a:r>
            <a:r>
              <a:rPr lang="en-US" sz="1400" dirty="0" smtClean="0">
                <a:latin typeface="Book Antiqua" pitchFamily="18" charset="0"/>
              </a:rPr>
              <a:t>SELECT privilege </a:t>
            </a:r>
            <a:r>
              <a:rPr lang="en-US" sz="1400" dirty="0" smtClean="0">
                <a:latin typeface="Book Antiqua" pitchFamily="18" charset="0"/>
              </a:rPr>
              <a:t>on an underlying table, the view is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Book Antiqua" pitchFamily="18" charset="0"/>
              </a:rPr>
              <a:t>dropped!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Book Antiqua" pitchFamily="18" charset="0"/>
              </a:rPr>
              <a:t>If </a:t>
            </a:r>
            <a:r>
              <a:rPr lang="en-US" sz="1400" dirty="0" smtClean="0">
                <a:latin typeface="Book Antiqua" pitchFamily="18" charset="0"/>
              </a:rPr>
              <a:t>the creator of a view loses a privilege </a:t>
            </a:r>
            <a:r>
              <a:rPr lang="en-US" sz="1400" dirty="0" smtClean="0">
                <a:latin typeface="Book Antiqua" pitchFamily="18" charset="0"/>
              </a:rPr>
              <a:t>held with </a:t>
            </a:r>
            <a:r>
              <a:rPr lang="en-US" sz="1400" dirty="0" smtClean="0">
                <a:latin typeface="Book Antiqua" pitchFamily="18" charset="0"/>
              </a:rPr>
              <a:t>the grant option on an underlying table,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Book Antiqua" pitchFamily="18" charset="0"/>
              </a:rPr>
              <a:t>(s)he loses the privilege on the view as well</a:t>
            </a:r>
            <a:r>
              <a:rPr lang="en-US" sz="1400" dirty="0" smtClean="0">
                <a:latin typeface="Book Antiqua" pitchFamily="18" charset="0"/>
              </a:rPr>
              <a:t>; so </a:t>
            </a:r>
            <a:r>
              <a:rPr lang="en-US" sz="1400" dirty="0" smtClean="0">
                <a:latin typeface="Book Antiqua" pitchFamily="18" charset="0"/>
              </a:rPr>
              <a:t>do users who were granted that privilege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Book Antiqua" pitchFamily="18" charset="0"/>
              </a:rPr>
              <a:t>on the view</a:t>
            </a:r>
            <a:r>
              <a:rPr lang="en-US" sz="1400" dirty="0" smtClean="0">
                <a:latin typeface="Book Antiqua" pitchFamily="18" charset="0"/>
              </a:rPr>
              <a:t>!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1600" b="1" i="1" dirty="0" smtClean="0">
                <a:solidFill>
                  <a:srgbClr val="C00000"/>
                </a:solidFill>
                <a:latin typeface="Book Antiqua" pitchFamily="18" charset="0"/>
              </a:rPr>
              <a:t>Views and Security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Book Antiqua" pitchFamily="18" charset="0"/>
              </a:rPr>
              <a:t>Views </a:t>
            </a:r>
            <a:r>
              <a:rPr lang="en-US" sz="1400" dirty="0" smtClean="0">
                <a:latin typeface="Book Antiqua" pitchFamily="18" charset="0"/>
              </a:rPr>
              <a:t>can be used to present </a:t>
            </a:r>
            <a:r>
              <a:rPr lang="en-US" sz="1400" dirty="0" smtClean="0">
                <a:latin typeface="Book Antiqua" pitchFamily="18" charset="0"/>
              </a:rPr>
              <a:t>necessary information </a:t>
            </a:r>
            <a:r>
              <a:rPr lang="en-US" sz="1400" dirty="0" smtClean="0">
                <a:latin typeface="Book Antiqua" pitchFamily="18" charset="0"/>
              </a:rPr>
              <a:t>(or a summary), while hiding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Book Antiqua" pitchFamily="18" charset="0"/>
              </a:rPr>
              <a:t>details in underlying relation(s</a:t>
            </a:r>
            <a:r>
              <a:rPr lang="en-US" sz="1400" dirty="0" smtClean="0">
                <a:latin typeface="Book Antiqua" pitchFamily="18" charset="0"/>
              </a:rPr>
              <a:t>).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 </a:t>
            </a:r>
            <a:r>
              <a:rPr lang="en-US" sz="1400" dirty="0" smtClean="0">
                <a:latin typeface="Book Antiqua" pitchFamily="18" charset="0"/>
              </a:rPr>
              <a:t>Given </a:t>
            </a:r>
            <a:r>
              <a:rPr lang="en-US" sz="1400" dirty="0" err="1" smtClean="0">
                <a:latin typeface="Book Antiqua" pitchFamily="18" charset="0"/>
              </a:rPr>
              <a:t>ActiveSailors</a:t>
            </a:r>
            <a:r>
              <a:rPr lang="en-US" sz="1400" dirty="0" smtClean="0">
                <a:latin typeface="Book Antiqua" pitchFamily="18" charset="0"/>
              </a:rPr>
              <a:t>, but not Sailors or Reserves, </a:t>
            </a:r>
            <a:r>
              <a:rPr lang="en-US" sz="1400" dirty="0" smtClean="0">
                <a:latin typeface="Book Antiqua" pitchFamily="18" charset="0"/>
              </a:rPr>
              <a:t>we can </a:t>
            </a:r>
            <a:r>
              <a:rPr lang="en-US" sz="1400" dirty="0" smtClean="0">
                <a:latin typeface="Book Antiqua" pitchFamily="18" charset="0"/>
              </a:rPr>
              <a:t>find sailors who have a reservation, but not </a:t>
            </a:r>
            <a:r>
              <a:rPr lang="en-US" sz="1400" dirty="0" smtClean="0">
                <a:latin typeface="Book Antiqua" pitchFamily="18" charset="0"/>
              </a:rPr>
              <a:t>the </a:t>
            </a:r>
            <a:r>
              <a:rPr lang="en-US" sz="1400" i="1" dirty="0" smtClean="0">
                <a:latin typeface="Book Antiqua" pitchFamily="18" charset="0"/>
              </a:rPr>
              <a:t>bid’s </a:t>
            </a:r>
            <a:r>
              <a:rPr lang="en-US" sz="1400" i="1" dirty="0" smtClean="0">
                <a:latin typeface="Book Antiqua" pitchFamily="18" charset="0"/>
              </a:rPr>
              <a:t>of boats that have been reserved.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Book Antiqua" pitchFamily="18" charset="0"/>
              </a:rPr>
              <a:t>Creator </a:t>
            </a:r>
            <a:r>
              <a:rPr lang="en-US" sz="1400" dirty="0" smtClean="0">
                <a:latin typeface="Book Antiqua" pitchFamily="18" charset="0"/>
              </a:rPr>
              <a:t>of view has a privilege on the view </a:t>
            </a:r>
            <a:r>
              <a:rPr lang="en-US" sz="1400" dirty="0" smtClean="0">
                <a:latin typeface="Book Antiqua" pitchFamily="18" charset="0"/>
              </a:rPr>
              <a:t>if (</a:t>
            </a:r>
            <a:r>
              <a:rPr lang="en-US" sz="1400" dirty="0" smtClean="0">
                <a:latin typeface="Book Antiqua" pitchFamily="18" charset="0"/>
              </a:rPr>
              <a:t>s)he has the privilege on all underlying tables.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Book Antiqua" pitchFamily="18" charset="0"/>
              </a:rPr>
              <a:t>Together </a:t>
            </a:r>
            <a:r>
              <a:rPr lang="en-US" sz="1400" dirty="0" smtClean="0">
                <a:latin typeface="Book Antiqua" pitchFamily="18" charset="0"/>
              </a:rPr>
              <a:t>with GRANT/REVOKE commands</a:t>
            </a:r>
            <a:r>
              <a:rPr lang="en-US" sz="1400" dirty="0" smtClean="0">
                <a:latin typeface="Book Antiqua" pitchFamily="18" charset="0"/>
              </a:rPr>
              <a:t>, views </a:t>
            </a:r>
            <a:r>
              <a:rPr lang="en-US" sz="1400" dirty="0" smtClean="0">
                <a:latin typeface="Book Antiqua" pitchFamily="18" charset="0"/>
              </a:rPr>
              <a:t>are a very powerful access control tool.</a:t>
            </a:r>
            <a:endParaRPr lang="en-US" altLang="en-US" sz="1400" b="1" dirty="0">
              <a:latin typeface="Book Antiqua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28601"/>
            <a:ext cx="7772400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Week 11</a:t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Database System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990600"/>
            <a:ext cx="7723574" cy="547986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400" b="1" i="1" dirty="0" smtClean="0">
                <a:solidFill>
                  <a:srgbClr val="C00000"/>
                </a:solidFill>
                <a:latin typeface="Book Antiqua" pitchFamily="18" charset="0"/>
              </a:rPr>
              <a:t>Role-Based Authorization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Book Antiqua" pitchFamily="18" charset="0"/>
              </a:rPr>
              <a:t>In </a:t>
            </a:r>
            <a:r>
              <a:rPr lang="en-US" sz="1400" dirty="0" smtClean="0">
                <a:latin typeface="Book Antiqua" pitchFamily="18" charset="0"/>
              </a:rPr>
              <a:t>SQL-92, privileges are actually assigned </a:t>
            </a:r>
            <a:r>
              <a:rPr lang="en-US" sz="1400" dirty="0" smtClean="0">
                <a:latin typeface="Book Antiqua" pitchFamily="18" charset="0"/>
              </a:rPr>
              <a:t>to authorization </a:t>
            </a:r>
            <a:r>
              <a:rPr lang="en-US" sz="1400" dirty="0" smtClean="0">
                <a:latin typeface="Book Antiqua" pitchFamily="18" charset="0"/>
              </a:rPr>
              <a:t>ids, which can denote a single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Book Antiqua" pitchFamily="18" charset="0"/>
              </a:rPr>
              <a:t>user or a group of users.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Book Antiqua" pitchFamily="18" charset="0"/>
              </a:rPr>
              <a:t>In </a:t>
            </a:r>
            <a:r>
              <a:rPr lang="en-US" sz="1400" dirty="0" smtClean="0">
                <a:latin typeface="Book Antiqua" pitchFamily="18" charset="0"/>
              </a:rPr>
              <a:t>SQL:1999 (and in many current systems</a:t>
            </a:r>
            <a:r>
              <a:rPr lang="en-US" sz="1400" dirty="0" smtClean="0">
                <a:latin typeface="Book Antiqua" pitchFamily="18" charset="0"/>
              </a:rPr>
              <a:t>), privileges </a:t>
            </a:r>
            <a:r>
              <a:rPr lang="en-US" sz="1400" dirty="0" smtClean="0">
                <a:latin typeface="Book Antiqua" pitchFamily="18" charset="0"/>
              </a:rPr>
              <a:t>are assigned to roles</a:t>
            </a:r>
            <a:r>
              <a:rPr lang="en-US" sz="1400" dirty="0" smtClean="0">
                <a:latin typeface="Book Antiqua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Book Antiqua" pitchFamily="18" charset="0"/>
              </a:rPr>
              <a:t> </a:t>
            </a:r>
            <a:r>
              <a:rPr lang="en-US" sz="1400" dirty="0" smtClean="0">
                <a:latin typeface="Book Antiqua" pitchFamily="18" charset="0"/>
              </a:rPr>
              <a:t>Roles can then be granted to users and to </a:t>
            </a:r>
            <a:r>
              <a:rPr lang="en-US" sz="1400" dirty="0" smtClean="0">
                <a:latin typeface="Book Antiqua" pitchFamily="18" charset="0"/>
              </a:rPr>
              <a:t>other roles</a:t>
            </a:r>
            <a:r>
              <a:rPr lang="en-US" sz="1400" dirty="0" smtClean="0">
                <a:latin typeface="Book Antiqua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Reflects </a:t>
            </a:r>
            <a:r>
              <a:rPr lang="en-US" sz="1400" dirty="0" smtClean="0">
                <a:latin typeface="Book Antiqua" pitchFamily="18" charset="0"/>
              </a:rPr>
              <a:t>how real organizations work.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Illustrates </a:t>
            </a:r>
            <a:r>
              <a:rPr lang="en-US" sz="1400" dirty="0" smtClean="0">
                <a:latin typeface="Book Antiqua" pitchFamily="18" charset="0"/>
              </a:rPr>
              <a:t>how standards often catch up with “</a:t>
            </a:r>
            <a:r>
              <a:rPr lang="en-US" sz="1400" dirty="0" err="1" smtClean="0">
                <a:latin typeface="Book Antiqua" pitchFamily="18" charset="0"/>
              </a:rPr>
              <a:t>defacto</a:t>
            </a:r>
            <a:r>
              <a:rPr lang="en-US" sz="1400" dirty="0" smtClean="0">
                <a:latin typeface="Book Antiqua" pitchFamily="18" charset="0"/>
              </a:rPr>
              <a:t>” standards embodied in popular </a:t>
            </a:r>
            <a:r>
              <a:rPr lang="en-US" sz="1400" dirty="0" smtClean="0">
                <a:latin typeface="Book Antiqua" pitchFamily="18" charset="0"/>
              </a:rPr>
              <a:t>systems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1400" b="1" i="1" dirty="0" smtClean="0">
                <a:solidFill>
                  <a:srgbClr val="C00000"/>
                </a:solidFill>
                <a:latin typeface="Book Antiqua" pitchFamily="18" charset="0"/>
              </a:rPr>
              <a:t>Security to the Level of a Field!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Book Antiqua" pitchFamily="18" charset="0"/>
              </a:rPr>
              <a:t>Can </a:t>
            </a:r>
            <a:r>
              <a:rPr lang="en-US" sz="1400" dirty="0" smtClean="0">
                <a:latin typeface="Book Antiqua" pitchFamily="18" charset="0"/>
              </a:rPr>
              <a:t>create a view that only returns one </a:t>
            </a:r>
            <a:r>
              <a:rPr lang="en-US" sz="1400" dirty="0" smtClean="0">
                <a:latin typeface="Book Antiqua" pitchFamily="18" charset="0"/>
              </a:rPr>
              <a:t>field of </a:t>
            </a:r>
            <a:r>
              <a:rPr lang="en-US" sz="1400" dirty="0" smtClean="0">
                <a:latin typeface="Book Antiqua" pitchFamily="18" charset="0"/>
              </a:rPr>
              <a:t>one </a:t>
            </a:r>
            <a:r>
              <a:rPr lang="en-US" sz="1400" dirty="0" err="1" smtClean="0">
                <a:latin typeface="Book Antiqua" pitchFamily="18" charset="0"/>
              </a:rPr>
              <a:t>tuple</a:t>
            </a:r>
            <a:r>
              <a:rPr lang="en-US" sz="1400" dirty="0" smtClean="0">
                <a:latin typeface="Book Antiqua" pitchFamily="18" charset="0"/>
              </a:rPr>
              <a:t>. (How?)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Book Antiqua" pitchFamily="18" charset="0"/>
              </a:rPr>
              <a:t>Then </a:t>
            </a:r>
            <a:r>
              <a:rPr lang="en-US" sz="1400" dirty="0" smtClean="0">
                <a:latin typeface="Book Antiqua" pitchFamily="18" charset="0"/>
              </a:rPr>
              <a:t>grant access to that view accordingly.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Book Antiqua" pitchFamily="18" charset="0"/>
              </a:rPr>
              <a:t>Allows </a:t>
            </a:r>
            <a:r>
              <a:rPr lang="en-US" sz="1400" dirty="0" smtClean="0">
                <a:latin typeface="Book Antiqua" pitchFamily="18" charset="0"/>
              </a:rPr>
              <a:t>for </a:t>
            </a:r>
            <a:r>
              <a:rPr lang="en-US" sz="1400" i="1" dirty="0" smtClean="0">
                <a:latin typeface="Book Antiqua" pitchFamily="18" charset="0"/>
              </a:rPr>
              <a:t>arbitrary granularity of control</a:t>
            </a:r>
            <a:r>
              <a:rPr lang="en-US" sz="1400" i="1" dirty="0" smtClean="0">
                <a:latin typeface="Book Antiqua" pitchFamily="18" charset="0"/>
              </a:rPr>
              <a:t>, but</a:t>
            </a:r>
            <a:r>
              <a:rPr lang="en-US" sz="1400" i="1" dirty="0" smtClean="0">
                <a:latin typeface="Book Antiqua" pitchFamily="18" charset="0"/>
              </a:rPr>
              <a:t>: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Clumsy </a:t>
            </a:r>
            <a:r>
              <a:rPr lang="en-US" sz="1400" dirty="0" smtClean="0">
                <a:latin typeface="Book Antiqua" pitchFamily="18" charset="0"/>
              </a:rPr>
              <a:t>to specify, though this can be </a:t>
            </a:r>
            <a:r>
              <a:rPr lang="en-US" sz="1400" dirty="0" smtClean="0">
                <a:latin typeface="Book Antiqua" pitchFamily="18" charset="0"/>
              </a:rPr>
              <a:t>hidden under </a:t>
            </a:r>
            <a:r>
              <a:rPr lang="en-US" sz="1400" dirty="0" smtClean="0">
                <a:latin typeface="Book Antiqua" pitchFamily="18" charset="0"/>
              </a:rPr>
              <a:t>a good UI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Performance </a:t>
            </a:r>
            <a:r>
              <a:rPr lang="en-US" sz="1400" dirty="0" smtClean="0">
                <a:latin typeface="Book Antiqua" pitchFamily="18" charset="0"/>
              </a:rPr>
              <a:t>is unacceptable if we need to </a:t>
            </a:r>
            <a:r>
              <a:rPr lang="en-US" sz="1400" dirty="0" smtClean="0">
                <a:latin typeface="Book Antiqua" pitchFamily="18" charset="0"/>
              </a:rPr>
              <a:t>define field-granularity </a:t>
            </a:r>
            <a:r>
              <a:rPr lang="en-US" sz="1400" dirty="0" smtClean="0">
                <a:latin typeface="Book Antiqua" pitchFamily="18" charset="0"/>
              </a:rPr>
              <a:t>access frequently. (Too </a:t>
            </a:r>
            <a:r>
              <a:rPr lang="en-US" sz="1400" dirty="0" smtClean="0">
                <a:latin typeface="Book Antiqua" pitchFamily="18" charset="0"/>
              </a:rPr>
              <a:t>many view </a:t>
            </a:r>
            <a:r>
              <a:rPr lang="en-US" sz="1400" dirty="0" smtClean="0">
                <a:latin typeface="Book Antiqua" pitchFamily="18" charset="0"/>
              </a:rPr>
              <a:t>creations and look-ups.)</a:t>
            </a:r>
            <a:r>
              <a:rPr lang="en-US" sz="1400" dirty="0" smtClean="0">
                <a:latin typeface="Book Antiqua" pitchFamily="18" charset="0"/>
              </a:rPr>
              <a:t>.</a:t>
            </a:r>
            <a:endParaRPr lang="en-US" altLang="en-US" sz="1400" b="1" dirty="0">
              <a:latin typeface="Book Antiqua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28601"/>
            <a:ext cx="7772400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Week 11</a:t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Database System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990600"/>
            <a:ext cx="7723574" cy="547986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  <a:buNone/>
            </a:pPr>
            <a:r>
              <a:rPr lang="en-US" sz="1400" b="1" i="1" dirty="0" smtClean="0">
                <a:solidFill>
                  <a:srgbClr val="C00000"/>
                </a:solidFill>
                <a:latin typeface="Book Antiqua" pitchFamily="18" charset="0"/>
              </a:rPr>
              <a:t>Internet-Oriented Security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C00000"/>
                </a:solidFill>
                <a:latin typeface="Book Antiqua" pitchFamily="18" charset="0"/>
              </a:rPr>
              <a:t>Key </a:t>
            </a:r>
            <a:r>
              <a:rPr lang="en-US" sz="1400" dirty="0" smtClean="0">
                <a:solidFill>
                  <a:srgbClr val="C00000"/>
                </a:solidFill>
                <a:latin typeface="Book Antiqua" pitchFamily="18" charset="0"/>
              </a:rPr>
              <a:t>Issues: User authentication and trust.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When </a:t>
            </a:r>
            <a:r>
              <a:rPr lang="en-US" sz="1400" dirty="0" smtClean="0">
                <a:latin typeface="Book Antiqua" pitchFamily="18" charset="0"/>
              </a:rPr>
              <a:t>DB must be accessed from a secure location, </a:t>
            </a:r>
            <a:r>
              <a:rPr lang="en-US" sz="1400" dirty="0" smtClean="0">
                <a:latin typeface="Book Antiqua" pitchFamily="18" charset="0"/>
              </a:rPr>
              <a:t>password based schemes </a:t>
            </a:r>
            <a:r>
              <a:rPr lang="en-US" sz="1400" dirty="0" smtClean="0">
                <a:latin typeface="Book Antiqua" pitchFamily="18" charset="0"/>
              </a:rPr>
              <a:t>are usually adequate.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Book Antiqua" pitchFamily="18" charset="0"/>
              </a:rPr>
              <a:t>For </a:t>
            </a:r>
            <a:r>
              <a:rPr lang="en-US" sz="1400" dirty="0" smtClean="0">
                <a:latin typeface="Book Antiqua" pitchFamily="18" charset="0"/>
              </a:rPr>
              <a:t>access over an external network, trust is hard </a:t>
            </a:r>
            <a:r>
              <a:rPr lang="en-US" sz="1400" dirty="0" smtClean="0">
                <a:latin typeface="Book Antiqua" pitchFamily="18" charset="0"/>
              </a:rPr>
              <a:t>to achieve</a:t>
            </a:r>
            <a:r>
              <a:rPr lang="en-US" sz="1400" dirty="0" smtClean="0">
                <a:latin typeface="Book Antiqua" pitchFamily="18" charset="0"/>
              </a:rPr>
              <a:t>.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If </a:t>
            </a:r>
            <a:r>
              <a:rPr lang="en-US" sz="1400" dirty="0" smtClean="0">
                <a:latin typeface="Book Antiqua" pitchFamily="18" charset="0"/>
              </a:rPr>
              <a:t>someone with Sam’s credit card wants to buy from you, </a:t>
            </a:r>
            <a:r>
              <a:rPr lang="en-US" sz="1400" dirty="0" smtClean="0">
                <a:latin typeface="Book Antiqua" pitchFamily="18" charset="0"/>
              </a:rPr>
              <a:t>how can </a:t>
            </a:r>
            <a:r>
              <a:rPr lang="en-US" sz="1400" dirty="0" smtClean="0">
                <a:latin typeface="Book Antiqua" pitchFamily="18" charset="0"/>
              </a:rPr>
              <a:t>you be sure it is not someone who stole his card?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How </a:t>
            </a:r>
            <a:r>
              <a:rPr lang="en-US" sz="1400" dirty="0" smtClean="0">
                <a:latin typeface="Book Antiqua" pitchFamily="18" charset="0"/>
              </a:rPr>
              <a:t>can Sam be sure that the screen for entering his </a:t>
            </a:r>
            <a:r>
              <a:rPr lang="en-US" sz="1400" dirty="0" smtClean="0">
                <a:latin typeface="Book Antiqua" pitchFamily="18" charset="0"/>
              </a:rPr>
              <a:t>credit card </a:t>
            </a:r>
            <a:r>
              <a:rPr lang="en-US" sz="1400" dirty="0" smtClean="0">
                <a:latin typeface="Book Antiqua" pitchFamily="18" charset="0"/>
              </a:rPr>
              <a:t>information is indeed yours, and not some rogue </a:t>
            </a:r>
            <a:r>
              <a:rPr lang="en-US" sz="1400" dirty="0" smtClean="0">
                <a:latin typeface="Book Antiqua" pitchFamily="18" charset="0"/>
              </a:rPr>
              <a:t>site spoofing </a:t>
            </a:r>
            <a:r>
              <a:rPr lang="en-US" sz="1400" dirty="0" smtClean="0">
                <a:latin typeface="Book Antiqua" pitchFamily="18" charset="0"/>
              </a:rPr>
              <a:t>you (to steal such information)? How can he be </a:t>
            </a:r>
            <a:r>
              <a:rPr lang="en-US" sz="1400" dirty="0" smtClean="0">
                <a:latin typeface="Book Antiqua" pitchFamily="18" charset="0"/>
              </a:rPr>
              <a:t>sure that </a:t>
            </a:r>
            <a:r>
              <a:rPr lang="en-US" sz="1400" dirty="0" smtClean="0">
                <a:latin typeface="Book Antiqua" pitchFamily="18" charset="0"/>
              </a:rPr>
              <a:t>sensitive information is not “sniffed” while it is being </a:t>
            </a:r>
            <a:r>
              <a:rPr lang="en-US" sz="1400" dirty="0" smtClean="0">
                <a:latin typeface="Book Antiqua" pitchFamily="18" charset="0"/>
              </a:rPr>
              <a:t>sent over </a:t>
            </a:r>
            <a:r>
              <a:rPr lang="en-US" sz="1400" dirty="0" smtClean="0">
                <a:latin typeface="Book Antiqua" pitchFamily="18" charset="0"/>
              </a:rPr>
              <a:t>the network to you?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i="1" dirty="0" smtClean="0">
                <a:latin typeface="Book Antiqua" pitchFamily="18" charset="0"/>
              </a:rPr>
              <a:t>Encryption </a:t>
            </a:r>
            <a:r>
              <a:rPr lang="en-US" sz="1400" i="1" dirty="0" smtClean="0">
                <a:latin typeface="Book Antiqua" pitchFamily="18" charset="0"/>
              </a:rPr>
              <a:t>is a technique used to address these issues</a:t>
            </a:r>
            <a:endParaRPr lang="en-US" altLang="en-US" sz="1400" b="1" dirty="0">
              <a:latin typeface="Book Antiqua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28601"/>
            <a:ext cx="7772400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Week 11</a:t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Database System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990600"/>
            <a:ext cx="7723574" cy="547986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1800" b="1" i="1" dirty="0" smtClean="0">
                <a:solidFill>
                  <a:srgbClr val="C00000"/>
                </a:solidFill>
                <a:latin typeface="Book Antiqua" pitchFamily="18" charset="0"/>
              </a:rPr>
              <a:t>Encryption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Book Antiqua" pitchFamily="18" charset="0"/>
              </a:rPr>
              <a:t>“</a:t>
            </a:r>
            <a:r>
              <a:rPr lang="en-US" sz="1400" dirty="0" smtClean="0">
                <a:latin typeface="Book Antiqua" pitchFamily="18" charset="0"/>
              </a:rPr>
              <a:t>Masks” data for secure transmission or storage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Encrypt(data</a:t>
            </a:r>
            <a:r>
              <a:rPr lang="en-US" sz="1400" dirty="0" smtClean="0">
                <a:latin typeface="Book Antiqua" pitchFamily="18" charset="0"/>
              </a:rPr>
              <a:t>, encryption key) = encrypted data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Decrypt(encrypted </a:t>
            </a:r>
            <a:r>
              <a:rPr lang="en-US" sz="1400" dirty="0" smtClean="0">
                <a:latin typeface="Book Antiqua" pitchFamily="18" charset="0"/>
              </a:rPr>
              <a:t>data, decryption key) = original data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Book Antiqua" pitchFamily="18" charset="0"/>
              </a:rPr>
              <a:t>Without </a:t>
            </a:r>
            <a:r>
              <a:rPr lang="en-US" sz="1400" dirty="0" smtClean="0">
                <a:latin typeface="Book Antiqua" pitchFamily="18" charset="0"/>
              </a:rPr>
              <a:t>decryption key, the encrypted data is </a:t>
            </a:r>
            <a:r>
              <a:rPr lang="en-US" sz="1400" dirty="0" smtClean="0">
                <a:latin typeface="Book Antiqua" pitchFamily="18" charset="0"/>
              </a:rPr>
              <a:t>meaningless Gibberish</a:t>
            </a:r>
            <a:endParaRPr lang="en-US" sz="1400" dirty="0" smtClean="0">
              <a:latin typeface="Book Antiqua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C00000"/>
                </a:solidFill>
                <a:latin typeface="Book Antiqua" pitchFamily="18" charset="0"/>
              </a:rPr>
              <a:t>Symmetric </a:t>
            </a:r>
            <a:r>
              <a:rPr lang="en-US" sz="1400" dirty="0" smtClean="0">
                <a:solidFill>
                  <a:srgbClr val="C00000"/>
                </a:solidFill>
                <a:latin typeface="Book Antiqua" pitchFamily="18" charset="0"/>
              </a:rPr>
              <a:t>Encryption: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Encryption </a:t>
            </a:r>
            <a:r>
              <a:rPr lang="en-US" sz="1400" dirty="0" smtClean="0">
                <a:latin typeface="Book Antiqua" pitchFamily="18" charset="0"/>
              </a:rPr>
              <a:t>key = decryption key; all authorized users </a:t>
            </a:r>
            <a:r>
              <a:rPr lang="en-US" sz="1400" dirty="0" smtClean="0">
                <a:latin typeface="Book Antiqua" pitchFamily="18" charset="0"/>
              </a:rPr>
              <a:t>know decryption </a:t>
            </a:r>
            <a:r>
              <a:rPr lang="en-US" sz="1400" dirty="0" smtClean="0">
                <a:latin typeface="Book Antiqua" pitchFamily="18" charset="0"/>
              </a:rPr>
              <a:t>key (a weakness).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DES</a:t>
            </a:r>
            <a:r>
              <a:rPr lang="en-US" sz="1400" dirty="0" smtClean="0">
                <a:latin typeface="Book Antiqua" pitchFamily="18" charset="0"/>
              </a:rPr>
              <a:t>, used since 1977, has 56-bit key; AES has </a:t>
            </a:r>
            <a:r>
              <a:rPr lang="en-US" sz="1400" dirty="0" smtClean="0">
                <a:latin typeface="Book Antiqua" pitchFamily="18" charset="0"/>
              </a:rPr>
              <a:t>128-bit (</a:t>
            </a:r>
            <a:r>
              <a:rPr lang="en-US" sz="1400" dirty="0" smtClean="0">
                <a:latin typeface="Book Antiqua" pitchFamily="18" charset="0"/>
              </a:rPr>
              <a:t>optionally, 192-bit or 256-bit) key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C00000"/>
                </a:solidFill>
                <a:latin typeface="Book Antiqua" pitchFamily="18" charset="0"/>
              </a:rPr>
              <a:t>Public-Key Encryption: </a:t>
            </a:r>
            <a:r>
              <a:rPr lang="en-US" sz="1400" dirty="0" smtClean="0">
                <a:latin typeface="Book Antiqua" pitchFamily="18" charset="0"/>
              </a:rPr>
              <a:t>Each user has two keys: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User’s </a:t>
            </a:r>
            <a:r>
              <a:rPr lang="en-US" sz="1400" dirty="0" smtClean="0">
                <a:latin typeface="Book Antiqua" pitchFamily="18" charset="0"/>
              </a:rPr>
              <a:t>public encryption key: Known to all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Decryption </a:t>
            </a:r>
            <a:r>
              <a:rPr lang="en-US" sz="1400" dirty="0" smtClean="0">
                <a:latin typeface="Book Antiqua" pitchFamily="18" charset="0"/>
              </a:rPr>
              <a:t>key: Known only to this user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Used </a:t>
            </a:r>
            <a:r>
              <a:rPr lang="en-US" sz="1400" dirty="0" smtClean="0">
                <a:latin typeface="Book Antiqua" pitchFamily="18" charset="0"/>
              </a:rPr>
              <a:t>in RSA scheme (Turing Award!)</a:t>
            </a:r>
            <a:endParaRPr lang="en-US" altLang="en-US" sz="1400" b="1" dirty="0">
              <a:latin typeface="Book Antiqua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28601"/>
            <a:ext cx="7772400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Week 11</a:t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Database System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228601"/>
            <a:ext cx="7772400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Week 11</a:t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Database System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120900"/>
            <a:ext cx="5715000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228601"/>
            <a:ext cx="7772400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Week 11</a:t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Database System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62500" lnSpcReduction="20000"/>
          </a:bodyPr>
          <a:lstStyle/>
          <a:p>
            <a:pPr algn="ctr">
              <a:lnSpc>
                <a:spcPct val="170000"/>
              </a:lnSpc>
              <a:buNone/>
            </a:pPr>
            <a:r>
              <a:rPr lang="en-US" sz="2300" b="1" i="1" dirty="0" smtClean="0">
                <a:solidFill>
                  <a:srgbClr val="C00000"/>
                </a:solidFill>
                <a:latin typeface="Book Antiqua" pitchFamily="18" charset="0"/>
              </a:rPr>
              <a:t>Certifying Servers: SSL, SET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If </a:t>
            </a:r>
            <a:r>
              <a:rPr lang="en-US" sz="2000" dirty="0" smtClean="0">
                <a:latin typeface="Book Antiqua" pitchFamily="18" charset="0"/>
              </a:rPr>
              <a:t>Amazon distributes their public key, Sam’s browser will encrypt </a:t>
            </a:r>
            <a:r>
              <a:rPr lang="en-US" sz="2000" dirty="0" smtClean="0">
                <a:latin typeface="Book Antiqua" pitchFamily="18" charset="0"/>
              </a:rPr>
              <a:t>his order </a:t>
            </a:r>
            <a:r>
              <a:rPr lang="en-US" sz="2000" dirty="0" smtClean="0">
                <a:latin typeface="Book Antiqua" pitchFamily="18" charset="0"/>
              </a:rPr>
              <a:t>using it.</a:t>
            </a:r>
          </a:p>
          <a:p>
            <a:pPr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Book Antiqua" pitchFamily="18" charset="0"/>
              </a:rPr>
              <a:t>So</a:t>
            </a:r>
            <a:r>
              <a:rPr lang="en-US" sz="2000" dirty="0" smtClean="0">
                <a:latin typeface="Book Antiqua" pitchFamily="18" charset="0"/>
              </a:rPr>
              <a:t>, only Amazon can decipher the order, since no one else has </a:t>
            </a:r>
            <a:r>
              <a:rPr lang="en-US" sz="2000" dirty="0" smtClean="0">
                <a:latin typeface="Book Antiqua" pitchFamily="18" charset="0"/>
              </a:rPr>
              <a:t>Amazon’s private </a:t>
            </a:r>
            <a:r>
              <a:rPr lang="en-US" sz="2000" dirty="0" smtClean="0">
                <a:latin typeface="Book Antiqua" pitchFamily="18" charset="0"/>
              </a:rPr>
              <a:t>key.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But </a:t>
            </a:r>
            <a:r>
              <a:rPr lang="en-US" sz="2000" dirty="0" smtClean="0">
                <a:latin typeface="Book Antiqua" pitchFamily="18" charset="0"/>
              </a:rPr>
              <a:t>how can Sam (or his browser) know that the public key for </a:t>
            </a:r>
            <a:r>
              <a:rPr lang="en-US" sz="2000" dirty="0" smtClean="0">
                <a:latin typeface="Book Antiqua" pitchFamily="18" charset="0"/>
              </a:rPr>
              <a:t>Amazon is </a:t>
            </a:r>
            <a:r>
              <a:rPr lang="en-US" sz="2000" dirty="0" smtClean="0">
                <a:latin typeface="Book Antiqua" pitchFamily="18" charset="0"/>
              </a:rPr>
              <a:t>genuine? The SSL protocol covers this.</a:t>
            </a:r>
          </a:p>
          <a:p>
            <a:pPr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Book Antiqua" pitchFamily="18" charset="0"/>
              </a:rPr>
              <a:t>Amazon </a:t>
            </a:r>
            <a:r>
              <a:rPr lang="en-US" sz="2000" dirty="0" smtClean="0">
                <a:latin typeface="Book Antiqua" pitchFamily="18" charset="0"/>
              </a:rPr>
              <a:t>contracts with, say, </a:t>
            </a:r>
            <a:r>
              <a:rPr lang="en-US" sz="2000" dirty="0" err="1" smtClean="0">
                <a:latin typeface="Book Antiqua" pitchFamily="18" charset="0"/>
              </a:rPr>
              <a:t>Verisign</a:t>
            </a:r>
            <a:r>
              <a:rPr lang="en-US" sz="2000" dirty="0" smtClean="0">
                <a:latin typeface="Book Antiqua" pitchFamily="18" charset="0"/>
              </a:rPr>
              <a:t>, to issue a certificate &lt;</a:t>
            </a:r>
            <a:r>
              <a:rPr lang="en-US" sz="2000" dirty="0" err="1" smtClean="0">
                <a:latin typeface="Book Antiqua" pitchFamily="18" charset="0"/>
              </a:rPr>
              <a:t>Verisign</a:t>
            </a:r>
            <a:r>
              <a:rPr lang="en-US" sz="2000" dirty="0" smtClean="0">
                <a:latin typeface="Book Antiqua" pitchFamily="18" charset="0"/>
              </a:rPr>
              <a:t>, Amazon</a:t>
            </a:r>
            <a:r>
              <a:rPr lang="en-US" sz="2000" dirty="0" smtClean="0">
                <a:latin typeface="Book Antiqua" pitchFamily="18" charset="0"/>
              </a:rPr>
              <a:t>, amazon.com, public-key&gt;</a:t>
            </a:r>
          </a:p>
          <a:p>
            <a:pPr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Book Antiqua" pitchFamily="18" charset="0"/>
              </a:rPr>
              <a:t>This </a:t>
            </a:r>
            <a:r>
              <a:rPr lang="en-US" sz="2000" dirty="0" smtClean="0">
                <a:latin typeface="Book Antiqua" pitchFamily="18" charset="0"/>
              </a:rPr>
              <a:t>certificate is stored in encrypted form, encrypted with </a:t>
            </a:r>
            <a:r>
              <a:rPr lang="en-US" sz="2000" dirty="0" err="1" smtClean="0">
                <a:latin typeface="Book Antiqua" pitchFamily="18" charset="0"/>
              </a:rPr>
              <a:t>Verisign’s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i="1" dirty="0" smtClean="0">
                <a:latin typeface="Book Antiqua" pitchFamily="18" charset="0"/>
              </a:rPr>
              <a:t>private </a:t>
            </a:r>
            <a:r>
              <a:rPr lang="en-US" sz="2000" dirty="0" smtClean="0">
                <a:latin typeface="Book Antiqua" pitchFamily="18" charset="0"/>
              </a:rPr>
              <a:t>key</a:t>
            </a:r>
            <a:r>
              <a:rPr lang="en-US" sz="2000" dirty="0" smtClean="0">
                <a:latin typeface="Book Antiqua" pitchFamily="18" charset="0"/>
              </a:rPr>
              <a:t>, known only to </a:t>
            </a:r>
            <a:r>
              <a:rPr lang="en-US" sz="2000" dirty="0" err="1" smtClean="0">
                <a:latin typeface="Book Antiqua" pitchFamily="18" charset="0"/>
              </a:rPr>
              <a:t>Verisign</a:t>
            </a:r>
            <a:r>
              <a:rPr lang="en-US" sz="2000" dirty="0" smtClean="0">
                <a:latin typeface="Book Antiqua" pitchFamily="18" charset="0"/>
              </a:rPr>
              <a:t>.</a:t>
            </a:r>
          </a:p>
          <a:p>
            <a:pPr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2000" dirty="0" err="1" smtClean="0">
                <a:latin typeface="Book Antiqua" pitchFamily="18" charset="0"/>
              </a:rPr>
              <a:t>Verisign’s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smtClean="0">
                <a:latin typeface="Book Antiqua" pitchFamily="18" charset="0"/>
              </a:rPr>
              <a:t>public key is known to all browsers, which can therefore </a:t>
            </a:r>
            <a:r>
              <a:rPr lang="en-US" sz="2000" dirty="0" smtClean="0">
                <a:latin typeface="Book Antiqua" pitchFamily="18" charset="0"/>
              </a:rPr>
              <a:t>decrypt the </a:t>
            </a:r>
            <a:r>
              <a:rPr lang="en-US" sz="2000" dirty="0" smtClean="0">
                <a:latin typeface="Book Antiqua" pitchFamily="18" charset="0"/>
              </a:rPr>
              <a:t>certificate and obtain Amazon’s public key, and be confident that it </a:t>
            </a:r>
            <a:r>
              <a:rPr lang="en-US" sz="2000" dirty="0" smtClean="0">
                <a:latin typeface="Book Antiqua" pitchFamily="18" charset="0"/>
              </a:rPr>
              <a:t>is genuine</a:t>
            </a:r>
            <a:r>
              <a:rPr lang="en-US" sz="2000" dirty="0" smtClean="0">
                <a:latin typeface="Book Antiqua" pitchFamily="18" charset="0"/>
              </a:rPr>
              <a:t>.</a:t>
            </a:r>
          </a:p>
          <a:p>
            <a:pPr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Book Antiqua" pitchFamily="18" charset="0"/>
              </a:rPr>
              <a:t>The </a:t>
            </a:r>
            <a:r>
              <a:rPr lang="en-US" sz="2000" dirty="0" smtClean="0">
                <a:latin typeface="Book Antiqua" pitchFamily="18" charset="0"/>
              </a:rPr>
              <a:t>browser then generates a temporary </a:t>
            </a:r>
            <a:r>
              <a:rPr lang="en-US" sz="2000" i="1" dirty="0" smtClean="0">
                <a:latin typeface="Book Antiqua" pitchFamily="18" charset="0"/>
              </a:rPr>
              <a:t>session key, encodes it </a:t>
            </a:r>
            <a:r>
              <a:rPr lang="en-US" sz="2000" i="1" dirty="0" smtClean="0">
                <a:latin typeface="Book Antiqua" pitchFamily="18" charset="0"/>
              </a:rPr>
              <a:t>using </a:t>
            </a:r>
            <a:r>
              <a:rPr lang="en-US" sz="2000" dirty="0" smtClean="0">
                <a:latin typeface="Book Antiqua" pitchFamily="18" charset="0"/>
              </a:rPr>
              <a:t>Amazon’s </a:t>
            </a:r>
            <a:r>
              <a:rPr lang="en-US" sz="2000" dirty="0" smtClean="0">
                <a:latin typeface="Book Antiqua" pitchFamily="18" charset="0"/>
              </a:rPr>
              <a:t>public key, and sends it to Amazon.</a:t>
            </a:r>
          </a:p>
          <a:p>
            <a:pPr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Book Antiqua" pitchFamily="18" charset="0"/>
              </a:rPr>
              <a:t>All </a:t>
            </a:r>
            <a:r>
              <a:rPr lang="en-US" sz="2000" dirty="0" smtClean="0">
                <a:latin typeface="Book Antiqua" pitchFamily="18" charset="0"/>
              </a:rPr>
              <a:t>subsequent </a:t>
            </a:r>
            <a:r>
              <a:rPr lang="en-US" sz="2000" dirty="0" err="1" smtClean="0">
                <a:latin typeface="Book Antiqua" pitchFamily="18" charset="0"/>
              </a:rPr>
              <a:t>msgs</a:t>
            </a:r>
            <a:r>
              <a:rPr lang="en-US" sz="2000" dirty="0" smtClean="0">
                <a:latin typeface="Book Antiqua" pitchFamily="18" charset="0"/>
              </a:rPr>
              <a:t> between the browser and Amazon are encoded </a:t>
            </a:r>
            <a:r>
              <a:rPr lang="en-US" sz="2000" dirty="0" smtClean="0">
                <a:latin typeface="Book Antiqua" pitchFamily="18" charset="0"/>
              </a:rPr>
              <a:t>using symmetric </a:t>
            </a:r>
            <a:r>
              <a:rPr lang="en-US" sz="2000" dirty="0" smtClean="0">
                <a:latin typeface="Book Antiqua" pitchFamily="18" charset="0"/>
              </a:rPr>
              <a:t>encryption (e.g., DES), which is more efficient than </a:t>
            </a:r>
            <a:r>
              <a:rPr lang="en-US" sz="2000" dirty="0" smtClean="0">
                <a:latin typeface="Book Antiqua" pitchFamily="18" charset="0"/>
              </a:rPr>
              <a:t>public-key Encryption</a:t>
            </a:r>
            <a:r>
              <a:rPr lang="en-US" sz="2000" dirty="0" smtClean="0">
                <a:latin typeface="Book Antiqua" pitchFamily="18" charset="0"/>
              </a:rPr>
              <a:t>.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smtClean="0">
                <a:latin typeface="Book Antiqua" pitchFamily="18" charset="0"/>
              </a:rPr>
              <a:t>What if Sam doesn’t trust Amazon with his credit card information?</a:t>
            </a:r>
          </a:p>
          <a:p>
            <a:pPr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Book Antiqua" pitchFamily="18" charset="0"/>
              </a:rPr>
              <a:t>Secure </a:t>
            </a:r>
            <a:r>
              <a:rPr lang="en-US" sz="2000" dirty="0" smtClean="0">
                <a:latin typeface="Book Antiqua" pitchFamily="18" charset="0"/>
              </a:rPr>
              <a:t>Electronic Transaction protocol: 3-way communication </a:t>
            </a:r>
            <a:r>
              <a:rPr lang="en-US" sz="2000" dirty="0" smtClean="0">
                <a:latin typeface="Book Antiqua" pitchFamily="18" charset="0"/>
              </a:rPr>
              <a:t>between Amazon</a:t>
            </a:r>
            <a:r>
              <a:rPr lang="en-US" sz="2000" dirty="0" smtClean="0">
                <a:latin typeface="Book Antiqua" pitchFamily="18" charset="0"/>
              </a:rPr>
              <a:t>, Sam, and a trusted server, e.g., Visa.</a:t>
            </a:r>
            <a:endParaRPr lang="en-US" sz="20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228601"/>
            <a:ext cx="7772400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Week 11</a:t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Database System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000" b="1" i="1" dirty="0" smtClean="0">
                <a:solidFill>
                  <a:srgbClr val="C00000"/>
                </a:solidFill>
                <a:latin typeface="Book Antiqua" pitchFamily="18" charset="0"/>
              </a:rPr>
              <a:t>Authenticating </a:t>
            </a:r>
            <a:r>
              <a:rPr lang="en-US" sz="2000" b="1" i="1" dirty="0" smtClean="0">
                <a:solidFill>
                  <a:srgbClr val="C00000"/>
                </a:solidFill>
                <a:latin typeface="Book Antiqua" pitchFamily="18" charset="0"/>
              </a:rPr>
              <a:t>Users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Book Antiqua" pitchFamily="18" charset="0"/>
              </a:rPr>
              <a:t>Amazon can simply use password authentication, i.e., ask Sam </a:t>
            </a:r>
            <a:r>
              <a:rPr lang="en-US" sz="1600" dirty="0" smtClean="0">
                <a:latin typeface="Book Antiqua" pitchFamily="18" charset="0"/>
              </a:rPr>
              <a:t>to log into his Amazon account.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Book Antiqua" pitchFamily="18" charset="0"/>
              </a:rPr>
              <a:t>Done </a:t>
            </a:r>
            <a:r>
              <a:rPr lang="en-US" sz="1600" dirty="0" smtClean="0">
                <a:latin typeface="Book Antiqua" pitchFamily="18" charset="0"/>
              </a:rPr>
              <a:t>after SSL is used to establish a session key, so that </a:t>
            </a:r>
            <a:r>
              <a:rPr lang="en-US" sz="1600" dirty="0" smtClean="0">
                <a:latin typeface="Book Antiqua" pitchFamily="18" charset="0"/>
              </a:rPr>
              <a:t>the transmission </a:t>
            </a:r>
            <a:r>
              <a:rPr lang="en-US" sz="1600" dirty="0" smtClean="0">
                <a:latin typeface="Book Antiqua" pitchFamily="18" charset="0"/>
              </a:rPr>
              <a:t>of the password is secure!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Book Antiqua" pitchFamily="18" charset="0"/>
              </a:rPr>
              <a:t>Amazon </a:t>
            </a:r>
            <a:r>
              <a:rPr lang="en-US" sz="1600" dirty="0" smtClean="0">
                <a:latin typeface="Book Antiqua" pitchFamily="18" charset="0"/>
              </a:rPr>
              <a:t>is still at risk if Sam’s card is stolen and his password </a:t>
            </a:r>
            <a:r>
              <a:rPr lang="en-US" sz="1600" dirty="0" smtClean="0">
                <a:latin typeface="Book Antiqua" pitchFamily="18" charset="0"/>
              </a:rPr>
              <a:t>is hacked</a:t>
            </a:r>
            <a:r>
              <a:rPr lang="en-US" sz="1600" dirty="0" smtClean="0">
                <a:latin typeface="Book Antiqua" pitchFamily="18" charset="0"/>
              </a:rPr>
              <a:t>. Business risk …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Digital 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Signatures: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>
                <a:latin typeface="Book Antiqua" pitchFamily="18" charset="0"/>
              </a:rPr>
              <a:t> </a:t>
            </a:r>
            <a:r>
              <a:rPr lang="en-US" sz="1600" dirty="0" smtClean="0">
                <a:latin typeface="Book Antiqua" pitchFamily="18" charset="0"/>
              </a:rPr>
              <a:t>Sam encrypts the order using his </a:t>
            </a:r>
            <a:r>
              <a:rPr lang="en-US" sz="1600" i="1" dirty="0" smtClean="0">
                <a:latin typeface="Book Antiqua" pitchFamily="18" charset="0"/>
              </a:rPr>
              <a:t>private key, then encrypts </a:t>
            </a:r>
            <a:r>
              <a:rPr lang="en-US" sz="1600" i="1" dirty="0" smtClean="0">
                <a:latin typeface="Book Antiqua" pitchFamily="18" charset="0"/>
              </a:rPr>
              <a:t>the </a:t>
            </a:r>
            <a:r>
              <a:rPr lang="en-US" sz="1600" dirty="0" smtClean="0">
                <a:latin typeface="Book Antiqua" pitchFamily="18" charset="0"/>
              </a:rPr>
              <a:t>result </a:t>
            </a:r>
            <a:r>
              <a:rPr lang="en-US" sz="1600" dirty="0" smtClean="0">
                <a:latin typeface="Book Antiqua" pitchFamily="18" charset="0"/>
              </a:rPr>
              <a:t>using Amazon’s public key.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>
                <a:latin typeface="Book Antiqua" pitchFamily="18" charset="0"/>
              </a:rPr>
              <a:t>Amazon </a:t>
            </a:r>
            <a:r>
              <a:rPr lang="en-US" sz="1600" dirty="0" smtClean="0">
                <a:latin typeface="Book Antiqua" pitchFamily="18" charset="0"/>
              </a:rPr>
              <a:t>decrypts the </a:t>
            </a:r>
            <a:r>
              <a:rPr lang="en-US" sz="1600" dirty="0" err="1" smtClean="0">
                <a:latin typeface="Book Antiqua" pitchFamily="18" charset="0"/>
              </a:rPr>
              <a:t>msg</a:t>
            </a:r>
            <a:r>
              <a:rPr lang="en-US" sz="1600" dirty="0" smtClean="0">
                <a:latin typeface="Book Antiqua" pitchFamily="18" charset="0"/>
              </a:rPr>
              <a:t> with their private key, and </a:t>
            </a:r>
            <a:r>
              <a:rPr lang="en-US" sz="1600" dirty="0" smtClean="0">
                <a:latin typeface="Book Antiqua" pitchFamily="18" charset="0"/>
              </a:rPr>
              <a:t>then decrypts </a:t>
            </a:r>
            <a:r>
              <a:rPr lang="en-US" sz="1600" dirty="0" smtClean="0">
                <a:latin typeface="Book Antiqua" pitchFamily="18" charset="0"/>
              </a:rPr>
              <a:t>the result using Sam’s public key, which yields </a:t>
            </a:r>
            <a:r>
              <a:rPr lang="en-US" sz="1600" dirty="0" smtClean="0">
                <a:latin typeface="Book Antiqua" pitchFamily="18" charset="0"/>
              </a:rPr>
              <a:t>the original </a:t>
            </a:r>
            <a:r>
              <a:rPr lang="en-US" sz="1600" dirty="0" smtClean="0">
                <a:latin typeface="Book Antiqua" pitchFamily="18" charset="0"/>
              </a:rPr>
              <a:t>order!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>
                <a:latin typeface="Book Antiqua" pitchFamily="18" charset="0"/>
              </a:rPr>
              <a:t>Exploits </a:t>
            </a:r>
            <a:r>
              <a:rPr lang="en-US" sz="1600" dirty="0" smtClean="0">
                <a:latin typeface="Book Antiqua" pitchFamily="18" charset="0"/>
              </a:rPr>
              <a:t>interchangeability of public/private keys </a:t>
            </a:r>
            <a:r>
              <a:rPr lang="en-US" sz="1600" dirty="0" err="1" smtClean="0">
                <a:latin typeface="Book Antiqua" pitchFamily="18" charset="0"/>
              </a:rPr>
              <a:t>forencryption</a:t>
            </a:r>
            <a:r>
              <a:rPr lang="en-US" sz="1600" dirty="0" smtClean="0">
                <a:latin typeface="Book Antiqua" pitchFamily="18" charset="0"/>
              </a:rPr>
              <a:t>/decryption</a:t>
            </a:r>
            <a:endParaRPr lang="en-US" sz="1600" dirty="0" smtClean="0">
              <a:latin typeface="Book Antiqua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>
                <a:latin typeface="Book Antiqua" pitchFamily="18" charset="0"/>
              </a:rPr>
              <a:t>Now</a:t>
            </a:r>
            <a:r>
              <a:rPr lang="en-US" sz="1600" dirty="0" smtClean="0">
                <a:latin typeface="Book Antiqua" pitchFamily="18" charset="0"/>
              </a:rPr>
              <a:t>, no one can forge Sam’s order, and Sam cannot claim </a:t>
            </a:r>
            <a:r>
              <a:rPr lang="en-US" sz="1600" dirty="0" smtClean="0">
                <a:latin typeface="Book Antiqua" pitchFamily="18" charset="0"/>
              </a:rPr>
              <a:t>that someone </a:t>
            </a:r>
            <a:r>
              <a:rPr lang="en-US" sz="1600" dirty="0" smtClean="0">
                <a:latin typeface="Book Antiqua" pitchFamily="18" charset="0"/>
              </a:rPr>
              <a:t>else forged the order.</a:t>
            </a:r>
            <a:endParaRPr lang="en-US" sz="16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7772400" cy="914399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Book Antiqua" pitchFamily="18" charset="0"/>
              </a:rPr>
              <a:t>Week 11</a:t>
            </a:r>
            <a:br>
              <a:rPr lang="en-US" sz="2000" b="1" dirty="0" smtClean="0">
                <a:latin typeface="Book Antiqua" pitchFamily="18" charset="0"/>
              </a:rPr>
            </a:br>
            <a:r>
              <a:rPr lang="en-US" sz="2000" b="1" dirty="0" smtClean="0">
                <a:latin typeface="Book Antiqua" pitchFamily="18" charset="0"/>
              </a:rPr>
              <a:t>Database System</a:t>
            </a:r>
            <a:endParaRPr lang="en-US" sz="20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19200"/>
            <a:ext cx="77724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What is </a:t>
            </a: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Database Backup?</a:t>
            </a:r>
            <a:endParaRPr lang="en-US" sz="16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60000"/>
              </a:lnSpc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 backup is a copy of data. This copy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can include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important parts of the database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, such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as the control file and data files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 backup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can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be used to reconstruct that data.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 backup is a safeguard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against unexpected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data loss and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application errors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If you lose the original data, then you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can reconstruct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it by using a backup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 algn="l">
              <a:lnSpc>
                <a:spcPct val="160000"/>
              </a:lnSpc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Why Database Backup?</a:t>
            </a:r>
          </a:p>
          <a:p>
            <a:pPr algn="l">
              <a:lnSpc>
                <a:spcPct val="160000"/>
              </a:lnSpc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Is to ensure that the database is </a:t>
            </a: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open and </a:t>
            </a: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available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when users need it.</a:t>
            </a:r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Database Backup Types</a:t>
            </a:r>
          </a:p>
          <a:p>
            <a:pPr algn="l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There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are two main types of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database backups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: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Full Backup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Incremental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Backup</a:t>
            </a:r>
          </a:p>
          <a:p>
            <a:pPr algn="l"/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Full Backup 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full backup is used to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create a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copy of all data of entire database.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It requires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 large amount of storage space.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 database can restored relatively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quickly using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 full backup as it requires to simply</a:t>
            </a:r>
          </a:p>
          <a:p>
            <a:pPr algn="l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copy the backup files.</a:t>
            </a:r>
            <a:endParaRPr lang="en-US" sz="1400" dirty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228601"/>
            <a:ext cx="7772400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Week 11</a:t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Database System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000" b="1" i="1" dirty="0" smtClean="0">
                <a:solidFill>
                  <a:srgbClr val="C00000"/>
                </a:solidFill>
                <a:latin typeface="Book Antiqua" pitchFamily="18" charset="0"/>
              </a:rPr>
              <a:t>Mandatory Access Control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Based </a:t>
            </a:r>
            <a:r>
              <a:rPr lang="en-US" sz="2000" dirty="0" smtClean="0">
                <a:latin typeface="Book Antiqua" pitchFamily="18" charset="0"/>
              </a:rPr>
              <a:t>on system-wide policies that cannot </a:t>
            </a:r>
            <a:r>
              <a:rPr lang="en-US" sz="2000" dirty="0" smtClean="0">
                <a:latin typeface="Book Antiqua" pitchFamily="18" charset="0"/>
              </a:rPr>
              <a:t>be changed </a:t>
            </a:r>
            <a:r>
              <a:rPr lang="en-US" sz="2000" dirty="0" smtClean="0">
                <a:latin typeface="Book Antiqua" pitchFamily="18" charset="0"/>
              </a:rPr>
              <a:t>by individual users.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Each </a:t>
            </a:r>
            <a:r>
              <a:rPr lang="en-US" sz="2000" dirty="0" smtClean="0">
                <a:latin typeface="Book Antiqua" pitchFamily="18" charset="0"/>
              </a:rPr>
              <a:t>DB object is assigned a security class.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Each </a:t>
            </a:r>
            <a:r>
              <a:rPr lang="en-US" sz="2000" dirty="0" smtClean="0">
                <a:latin typeface="Book Antiqua" pitchFamily="18" charset="0"/>
              </a:rPr>
              <a:t>subject (user or user program) is assigned a </a:t>
            </a:r>
            <a:r>
              <a:rPr lang="en-US" sz="2000" dirty="0" smtClean="0">
                <a:latin typeface="Book Antiqua" pitchFamily="18" charset="0"/>
              </a:rPr>
              <a:t>clearance for </a:t>
            </a:r>
            <a:r>
              <a:rPr lang="en-US" sz="2000" dirty="0" smtClean="0">
                <a:latin typeface="Book Antiqua" pitchFamily="18" charset="0"/>
              </a:rPr>
              <a:t>a security class.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Rules </a:t>
            </a:r>
            <a:r>
              <a:rPr lang="en-US" sz="2000" dirty="0" smtClean="0">
                <a:latin typeface="Book Antiqua" pitchFamily="18" charset="0"/>
              </a:rPr>
              <a:t>based on security classes and clearances govern </a:t>
            </a:r>
            <a:r>
              <a:rPr lang="en-US" sz="2000" dirty="0" smtClean="0">
                <a:latin typeface="Book Antiqua" pitchFamily="18" charset="0"/>
              </a:rPr>
              <a:t>who can </a:t>
            </a:r>
            <a:r>
              <a:rPr lang="en-US" sz="2000" dirty="0" smtClean="0">
                <a:latin typeface="Book Antiqua" pitchFamily="18" charset="0"/>
              </a:rPr>
              <a:t>read/write which objects.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Most </a:t>
            </a:r>
            <a:r>
              <a:rPr lang="en-US" sz="2000" dirty="0" smtClean="0">
                <a:latin typeface="Book Antiqua" pitchFamily="18" charset="0"/>
              </a:rPr>
              <a:t>commercial systems do not support </a:t>
            </a:r>
            <a:r>
              <a:rPr lang="en-US" sz="2000" dirty="0" smtClean="0">
                <a:latin typeface="Book Antiqua" pitchFamily="18" charset="0"/>
              </a:rPr>
              <a:t>mandatory access </a:t>
            </a:r>
            <a:r>
              <a:rPr lang="en-US" sz="2000" dirty="0" smtClean="0">
                <a:latin typeface="Book Antiqua" pitchFamily="18" charset="0"/>
              </a:rPr>
              <a:t>control. Versions of some DBMSs do </a:t>
            </a:r>
            <a:r>
              <a:rPr lang="en-US" sz="2000" dirty="0" smtClean="0">
                <a:latin typeface="Book Antiqua" pitchFamily="18" charset="0"/>
              </a:rPr>
              <a:t>support it</a:t>
            </a:r>
            <a:r>
              <a:rPr lang="en-US" sz="2000" dirty="0" smtClean="0">
                <a:latin typeface="Book Antiqua" pitchFamily="18" charset="0"/>
              </a:rPr>
              <a:t>; used for specialized (e.g., military) applications</a:t>
            </a:r>
            <a:endParaRPr lang="en-US" sz="20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228601"/>
            <a:ext cx="7772400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Week 11</a:t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Database System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000" b="1" i="1" dirty="0" smtClean="0">
                <a:solidFill>
                  <a:srgbClr val="C00000"/>
                </a:solidFill>
                <a:latin typeface="Book Antiqua" pitchFamily="18" charset="0"/>
              </a:rPr>
              <a:t>Why Mandatory Control?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Discretionary </a:t>
            </a:r>
            <a:r>
              <a:rPr lang="en-US" sz="2000" dirty="0" smtClean="0">
                <a:latin typeface="Book Antiqua" pitchFamily="18" charset="0"/>
              </a:rPr>
              <a:t>control has some flaws, e.g., the </a:t>
            </a:r>
            <a:r>
              <a:rPr lang="en-US" sz="2000" i="1" dirty="0" smtClean="0">
                <a:latin typeface="Book Antiqua" pitchFamily="18" charset="0"/>
              </a:rPr>
              <a:t>Trojan horse </a:t>
            </a:r>
            <a:r>
              <a:rPr lang="en-US" sz="2000" i="1" dirty="0" smtClean="0">
                <a:latin typeface="Book Antiqua" pitchFamily="18" charset="0"/>
              </a:rPr>
              <a:t>problem: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Dick </a:t>
            </a:r>
            <a:r>
              <a:rPr lang="en-US" sz="2000" dirty="0" smtClean="0">
                <a:latin typeface="Book Antiqua" pitchFamily="18" charset="0"/>
              </a:rPr>
              <a:t>creates </a:t>
            </a:r>
            <a:r>
              <a:rPr lang="en-US" sz="2000" dirty="0" err="1" smtClean="0">
                <a:latin typeface="Book Antiqua" pitchFamily="18" charset="0"/>
              </a:rPr>
              <a:t>Horsie</a:t>
            </a:r>
            <a:r>
              <a:rPr lang="en-US" sz="2000" dirty="0" smtClean="0">
                <a:latin typeface="Book Antiqua" pitchFamily="18" charset="0"/>
              </a:rPr>
              <a:t> and gives INSERT privileges to </a:t>
            </a:r>
            <a:r>
              <a:rPr lang="en-US" sz="2000" dirty="0" smtClean="0">
                <a:latin typeface="Book Antiqua" pitchFamily="18" charset="0"/>
              </a:rPr>
              <a:t>Justin (</a:t>
            </a:r>
            <a:r>
              <a:rPr lang="en-US" sz="2000" dirty="0" smtClean="0">
                <a:latin typeface="Book Antiqua" pitchFamily="18" charset="0"/>
              </a:rPr>
              <a:t>who doesn’t know about this).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Dick </a:t>
            </a:r>
            <a:r>
              <a:rPr lang="en-US" sz="2000" dirty="0" err="1" smtClean="0">
                <a:latin typeface="Book Antiqua" pitchFamily="18" charset="0"/>
              </a:rPr>
              <a:t>modifes</a:t>
            </a:r>
            <a:r>
              <a:rPr lang="en-US" sz="2000" dirty="0" smtClean="0">
                <a:latin typeface="Book Antiqua" pitchFamily="18" charset="0"/>
              </a:rPr>
              <a:t> the code of an application program used </a:t>
            </a:r>
            <a:r>
              <a:rPr lang="en-US" sz="2000" dirty="0" smtClean="0">
                <a:latin typeface="Book Antiqua" pitchFamily="18" charset="0"/>
              </a:rPr>
              <a:t>by Justin </a:t>
            </a:r>
            <a:r>
              <a:rPr lang="en-US" sz="2000" dirty="0" smtClean="0">
                <a:latin typeface="Book Antiqua" pitchFamily="18" charset="0"/>
              </a:rPr>
              <a:t>to additionally write some secret data to table </a:t>
            </a:r>
            <a:r>
              <a:rPr lang="en-US" sz="2000" dirty="0" err="1" smtClean="0">
                <a:latin typeface="Book Antiqua" pitchFamily="18" charset="0"/>
              </a:rPr>
              <a:t>Horsie</a:t>
            </a:r>
            <a:r>
              <a:rPr lang="en-US" sz="2000" dirty="0" smtClean="0">
                <a:latin typeface="Book Antiqua" pitchFamily="18" charset="0"/>
              </a:rPr>
              <a:t>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Now</a:t>
            </a:r>
            <a:r>
              <a:rPr lang="en-US" sz="2000" dirty="0" smtClean="0">
                <a:latin typeface="Book Antiqua" pitchFamily="18" charset="0"/>
              </a:rPr>
              <a:t>, Justin can see the secret info.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The </a:t>
            </a:r>
            <a:r>
              <a:rPr lang="en-US" sz="2000" dirty="0" smtClean="0">
                <a:latin typeface="Book Antiqua" pitchFamily="18" charset="0"/>
              </a:rPr>
              <a:t>modification of the code is beyond the </a:t>
            </a:r>
            <a:r>
              <a:rPr lang="en-US" sz="2000" dirty="0" smtClean="0">
                <a:latin typeface="Book Antiqua" pitchFamily="18" charset="0"/>
              </a:rPr>
              <a:t>DBMSs control</a:t>
            </a:r>
            <a:r>
              <a:rPr lang="en-US" sz="2000" dirty="0" smtClean="0">
                <a:latin typeface="Book Antiqua" pitchFamily="18" charset="0"/>
              </a:rPr>
              <a:t>, but it can try and prevent the use of </a:t>
            </a:r>
            <a:r>
              <a:rPr lang="en-US" sz="2000" dirty="0" smtClean="0">
                <a:latin typeface="Book Antiqua" pitchFamily="18" charset="0"/>
              </a:rPr>
              <a:t>the database </a:t>
            </a:r>
            <a:r>
              <a:rPr lang="en-US" sz="2000" dirty="0" smtClean="0">
                <a:latin typeface="Book Antiqua" pitchFamily="18" charset="0"/>
              </a:rPr>
              <a:t>as a channel for secret information</a:t>
            </a:r>
            <a:endParaRPr lang="en-US" sz="20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228601"/>
            <a:ext cx="7772400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Week 11</a:t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Database System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000" b="1" i="1" dirty="0" smtClean="0">
                <a:solidFill>
                  <a:srgbClr val="C00000"/>
                </a:solidFill>
                <a:latin typeface="Book Antiqua" pitchFamily="18" charset="0"/>
              </a:rPr>
              <a:t>Statistical DB Security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Statistical </a:t>
            </a:r>
            <a:r>
              <a:rPr lang="en-US" sz="2000" dirty="0" smtClean="0">
                <a:latin typeface="Book Antiqua" pitchFamily="18" charset="0"/>
              </a:rPr>
              <a:t>DB: Contains information </a:t>
            </a:r>
            <a:r>
              <a:rPr lang="en-US" sz="2000" dirty="0" smtClean="0">
                <a:latin typeface="Book Antiqua" pitchFamily="18" charset="0"/>
              </a:rPr>
              <a:t>about individuals</a:t>
            </a:r>
            <a:r>
              <a:rPr lang="en-US" sz="2000" dirty="0" smtClean="0">
                <a:latin typeface="Book Antiqua" pitchFamily="18" charset="0"/>
              </a:rPr>
              <a:t>, but allows only aggregate </a:t>
            </a:r>
            <a:r>
              <a:rPr lang="en-US" sz="2000" dirty="0" smtClean="0">
                <a:latin typeface="Book Antiqua" pitchFamily="18" charset="0"/>
              </a:rPr>
              <a:t>queries (</a:t>
            </a:r>
            <a:r>
              <a:rPr lang="en-US" sz="2000" dirty="0" smtClean="0">
                <a:latin typeface="Book Antiqua" pitchFamily="18" charset="0"/>
              </a:rPr>
              <a:t>e.g., average age, rather than Joe’s age).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New </a:t>
            </a:r>
            <a:r>
              <a:rPr lang="en-US" sz="2000" dirty="0" smtClean="0">
                <a:latin typeface="Book Antiqua" pitchFamily="18" charset="0"/>
              </a:rPr>
              <a:t>problem: It may be possible to infer </a:t>
            </a:r>
            <a:r>
              <a:rPr lang="en-US" sz="2000" dirty="0" smtClean="0">
                <a:latin typeface="Book Antiqua" pitchFamily="18" charset="0"/>
              </a:rPr>
              <a:t>some secret </a:t>
            </a:r>
            <a:r>
              <a:rPr lang="en-US" sz="2000" dirty="0" smtClean="0">
                <a:latin typeface="Book Antiqua" pitchFamily="18" charset="0"/>
              </a:rPr>
              <a:t>information!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Book Antiqua" pitchFamily="18" charset="0"/>
              </a:rPr>
              <a:t>	 </a:t>
            </a:r>
            <a:r>
              <a:rPr lang="en-US" sz="2000" dirty="0" smtClean="0">
                <a:latin typeface="Book Antiqua" pitchFamily="18" charset="0"/>
              </a:rPr>
              <a:t>E.g., If I know Joe is the oldest sailor, I can ask “</a:t>
            </a:r>
            <a:r>
              <a:rPr lang="en-US" sz="2000" dirty="0" smtClean="0">
                <a:latin typeface="Book Antiqua" pitchFamily="18" charset="0"/>
              </a:rPr>
              <a:t>How many </a:t>
            </a:r>
            <a:r>
              <a:rPr lang="en-US" sz="2000" dirty="0" smtClean="0">
                <a:latin typeface="Book Antiqua" pitchFamily="18" charset="0"/>
              </a:rPr>
              <a:t>sailors are older than X?” for different </a:t>
            </a:r>
            <a:r>
              <a:rPr lang="en-US" sz="2000" dirty="0" smtClean="0">
                <a:latin typeface="Book Antiqua" pitchFamily="18" charset="0"/>
              </a:rPr>
              <a:t>values of </a:t>
            </a:r>
            <a:r>
              <a:rPr lang="en-US" sz="2000" dirty="0" smtClean="0">
                <a:latin typeface="Book Antiqua" pitchFamily="18" charset="0"/>
              </a:rPr>
              <a:t>X until I get the answer 1; this allows me to </a:t>
            </a:r>
            <a:r>
              <a:rPr lang="en-US" sz="2000" dirty="0" smtClean="0">
                <a:latin typeface="Book Antiqua" pitchFamily="18" charset="0"/>
              </a:rPr>
              <a:t>infer Joe’s </a:t>
            </a:r>
            <a:r>
              <a:rPr lang="en-US" sz="2000" dirty="0" smtClean="0">
                <a:latin typeface="Book Antiqua" pitchFamily="18" charset="0"/>
              </a:rPr>
              <a:t>age.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Idea</a:t>
            </a:r>
            <a:r>
              <a:rPr lang="en-US" sz="2000" dirty="0" smtClean="0">
                <a:latin typeface="Book Antiqua" pitchFamily="18" charset="0"/>
              </a:rPr>
              <a:t>: Insist that each query must involve </a:t>
            </a:r>
            <a:r>
              <a:rPr lang="en-US" sz="2000" dirty="0" smtClean="0">
                <a:latin typeface="Book Antiqua" pitchFamily="18" charset="0"/>
              </a:rPr>
              <a:t>at least </a:t>
            </a:r>
            <a:r>
              <a:rPr lang="en-US" sz="2000" dirty="0" smtClean="0">
                <a:latin typeface="Book Antiqua" pitchFamily="18" charset="0"/>
              </a:rPr>
              <a:t>N rows, for some N. Will this work? (No!)</a:t>
            </a:r>
            <a:endParaRPr lang="en-US" sz="20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228601"/>
            <a:ext cx="7772400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Week 11</a:t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Database System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200000"/>
              </a:lnSpc>
              <a:buNone/>
            </a:pPr>
            <a:r>
              <a:rPr lang="en-US" sz="2000" b="1" i="1" dirty="0" smtClean="0">
                <a:solidFill>
                  <a:srgbClr val="C00000"/>
                </a:solidFill>
                <a:latin typeface="Book Antiqua" pitchFamily="18" charset="0"/>
              </a:rPr>
              <a:t>Why Minimum N is Not Enough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smtClean="0">
                <a:latin typeface="Book Antiqua" pitchFamily="18" charset="0"/>
              </a:rPr>
              <a:t>By asking “How many sailors older than X</a:t>
            </a:r>
            <a:r>
              <a:rPr lang="en-US" sz="2000" dirty="0" smtClean="0">
                <a:latin typeface="Book Antiqua" pitchFamily="18" charset="0"/>
              </a:rPr>
              <a:t>?” until </a:t>
            </a:r>
            <a:r>
              <a:rPr lang="en-US" sz="2000" dirty="0" smtClean="0">
                <a:latin typeface="Book Antiqua" pitchFamily="18" charset="0"/>
              </a:rPr>
              <a:t>the system rejects the query, can </a:t>
            </a:r>
            <a:r>
              <a:rPr lang="en-US" sz="2000" dirty="0" smtClean="0">
                <a:latin typeface="Book Antiqua" pitchFamily="18" charset="0"/>
              </a:rPr>
              <a:t>identify a </a:t>
            </a:r>
            <a:r>
              <a:rPr lang="en-US" sz="2000" dirty="0" smtClean="0">
                <a:latin typeface="Book Antiqua" pitchFamily="18" charset="0"/>
              </a:rPr>
              <a:t>set of N sailors, including Joe, that are </a:t>
            </a:r>
            <a:r>
              <a:rPr lang="en-US" sz="2000" dirty="0" smtClean="0">
                <a:latin typeface="Book Antiqua" pitchFamily="18" charset="0"/>
              </a:rPr>
              <a:t>older than </a:t>
            </a:r>
            <a:r>
              <a:rPr lang="en-US" sz="2000" dirty="0" smtClean="0">
                <a:latin typeface="Book Antiqua" pitchFamily="18" charset="0"/>
              </a:rPr>
              <a:t>X; let X=55 at this point.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Next</a:t>
            </a:r>
            <a:r>
              <a:rPr lang="en-US" sz="2000" dirty="0" smtClean="0">
                <a:latin typeface="Book Antiqua" pitchFamily="18" charset="0"/>
              </a:rPr>
              <a:t>, ask “What is the sum of ages of </a:t>
            </a:r>
            <a:r>
              <a:rPr lang="en-US" sz="2000" dirty="0" smtClean="0">
                <a:latin typeface="Book Antiqua" pitchFamily="18" charset="0"/>
              </a:rPr>
              <a:t>sailors older </a:t>
            </a:r>
            <a:r>
              <a:rPr lang="en-US" sz="2000" dirty="0" smtClean="0">
                <a:latin typeface="Book Antiqua" pitchFamily="18" charset="0"/>
              </a:rPr>
              <a:t>than X?” Let result be S1.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Next</a:t>
            </a:r>
            <a:r>
              <a:rPr lang="en-US" sz="2000" dirty="0" smtClean="0">
                <a:latin typeface="Book Antiqua" pitchFamily="18" charset="0"/>
              </a:rPr>
              <a:t>, ask “What is sum of ages of sailors </a:t>
            </a:r>
            <a:r>
              <a:rPr lang="en-US" sz="2000" dirty="0" smtClean="0">
                <a:latin typeface="Book Antiqua" pitchFamily="18" charset="0"/>
              </a:rPr>
              <a:t>other than </a:t>
            </a:r>
            <a:r>
              <a:rPr lang="en-US" sz="2000" dirty="0" smtClean="0">
                <a:latin typeface="Book Antiqua" pitchFamily="18" charset="0"/>
              </a:rPr>
              <a:t>Joe who are older than X, plus my age?”</a:t>
            </a:r>
          </a:p>
          <a:p>
            <a:pPr>
              <a:lnSpc>
                <a:spcPct val="200000"/>
              </a:lnSpc>
              <a:buNone/>
            </a:pPr>
            <a:r>
              <a:rPr lang="en-US" sz="2000" dirty="0" smtClean="0">
                <a:latin typeface="Book Antiqua" pitchFamily="18" charset="0"/>
              </a:rPr>
              <a:t>Let result be S2.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S1-S2 </a:t>
            </a:r>
            <a:r>
              <a:rPr lang="en-US" sz="2000" dirty="0" smtClean="0">
                <a:latin typeface="Book Antiqua" pitchFamily="18" charset="0"/>
              </a:rPr>
              <a:t>is Joe’s age!</a:t>
            </a:r>
            <a:endParaRPr lang="en-US" sz="20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228601"/>
            <a:ext cx="7772400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Week 11</a:t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Database System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sz="2000" b="1" i="1" dirty="0" smtClean="0">
                <a:solidFill>
                  <a:srgbClr val="C00000"/>
                </a:solidFill>
                <a:latin typeface="Book Antiqua" pitchFamily="18" charset="0"/>
              </a:rPr>
              <a:t>Summary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Three </a:t>
            </a:r>
            <a:r>
              <a:rPr lang="en-US" sz="2000" dirty="0" smtClean="0">
                <a:latin typeface="Book Antiqua" pitchFamily="18" charset="0"/>
              </a:rPr>
              <a:t>main security objectives: secrecy, </a:t>
            </a:r>
            <a:r>
              <a:rPr lang="en-US" sz="2000" dirty="0" smtClean="0">
                <a:latin typeface="Book Antiqua" pitchFamily="18" charset="0"/>
              </a:rPr>
              <a:t>integrity, availability</a:t>
            </a:r>
            <a:r>
              <a:rPr lang="en-US" sz="2000" dirty="0" smtClean="0">
                <a:latin typeface="Book Antiqua" pitchFamily="18" charset="0"/>
              </a:rPr>
              <a:t>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DB </a:t>
            </a:r>
            <a:r>
              <a:rPr lang="en-US" sz="2000" dirty="0" smtClean="0">
                <a:latin typeface="Book Antiqua" pitchFamily="18" charset="0"/>
              </a:rPr>
              <a:t>admin is responsible for overall security.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Designs </a:t>
            </a:r>
            <a:r>
              <a:rPr lang="en-US" sz="2000" dirty="0" smtClean="0">
                <a:latin typeface="Book Antiqua" pitchFamily="18" charset="0"/>
              </a:rPr>
              <a:t>security policy, maintains an audit trail, or history </a:t>
            </a:r>
            <a:r>
              <a:rPr lang="en-US" sz="2000" dirty="0" smtClean="0">
                <a:latin typeface="Book Antiqua" pitchFamily="18" charset="0"/>
              </a:rPr>
              <a:t>of users</a:t>
            </a:r>
            <a:r>
              <a:rPr lang="en-US" sz="2000" dirty="0" smtClean="0">
                <a:latin typeface="Book Antiqua" pitchFamily="18" charset="0"/>
              </a:rPr>
              <a:t>’ accesses to DB.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Two </a:t>
            </a:r>
            <a:r>
              <a:rPr lang="en-US" sz="2000" dirty="0" smtClean="0">
                <a:latin typeface="Book Antiqua" pitchFamily="18" charset="0"/>
              </a:rPr>
              <a:t>main approaches to DBMS security: </a:t>
            </a:r>
            <a:r>
              <a:rPr lang="en-US" sz="2000" dirty="0" smtClean="0">
                <a:latin typeface="Book Antiqua" pitchFamily="18" charset="0"/>
              </a:rPr>
              <a:t>discretionary and </a:t>
            </a:r>
            <a:r>
              <a:rPr lang="en-US" sz="2000" dirty="0" smtClean="0">
                <a:latin typeface="Book Antiqua" pitchFamily="18" charset="0"/>
              </a:rPr>
              <a:t>mandatory access control.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Discretionary </a:t>
            </a:r>
            <a:r>
              <a:rPr lang="en-US" sz="2000" dirty="0" smtClean="0">
                <a:latin typeface="Book Antiqua" pitchFamily="18" charset="0"/>
              </a:rPr>
              <a:t>control based on notion of privileges.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Mandatory </a:t>
            </a:r>
            <a:r>
              <a:rPr lang="en-US" sz="2000" dirty="0" smtClean="0">
                <a:latin typeface="Book Antiqua" pitchFamily="18" charset="0"/>
              </a:rPr>
              <a:t>control based on notion of security classes.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 Antiqua" pitchFamily="18" charset="0"/>
              </a:rPr>
              <a:t>Statistical </a:t>
            </a:r>
            <a:r>
              <a:rPr lang="en-US" sz="2000" dirty="0" smtClean="0">
                <a:latin typeface="Book Antiqua" pitchFamily="18" charset="0"/>
              </a:rPr>
              <a:t>DBs try to protect individual data </a:t>
            </a:r>
            <a:r>
              <a:rPr lang="en-US" sz="2000" dirty="0" smtClean="0">
                <a:latin typeface="Book Antiqua" pitchFamily="18" charset="0"/>
              </a:rPr>
              <a:t>by supporting </a:t>
            </a:r>
            <a:r>
              <a:rPr lang="en-US" sz="2000" dirty="0" smtClean="0">
                <a:latin typeface="Book Antiqua" pitchFamily="18" charset="0"/>
              </a:rPr>
              <a:t>only aggregate queries, but often, </a:t>
            </a:r>
            <a:r>
              <a:rPr lang="en-US" sz="2000" dirty="0" smtClean="0">
                <a:latin typeface="Book Antiqua" pitchFamily="18" charset="0"/>
              </a:rPr>
              <a:t>individual information </a:t>
            </a:r>
            <a:r>
              <a:rPr lang="en-US" sz="2000" dirty="0" smtClean="0">
                <a:latin typeface="Book Antiqua" pitchFamily="18" charset="0"/>
              </a:rPr>
              <a:t>can be inferred</a:t>
            </a:r>
            <a:endParaRPr lang="en-US" sz="20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7772400" cy="914399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Book Antiqua" pitchFamily="18" charset="0"/>
              </a:rPr>
              <a:t>Week 11</a:t>
            </a:r>
            <a:br>
              <a:rPr lang="en-US" sz="2000" b="1" dirty="0" smtClean="0">
                <a:latin typeface="Book Antiqua" pitchFamily="18" charset="0"/>
              </a:rPr>
            </a:br>
            <a:r>
              <a:rPr lang="en-US" sz="2000" b="1" dirty="0" smtClean="0">
                <a:latin typeface="Book Antiqua" pitchFamily="18" charset="0"/>
              </a:rPr>
              <a:t>Database System</a:t>
            </a:r>
            <a:endParaRPr lang="en-US" sz="20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19200"/>
            <a:ext cx="77724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Incremental Backup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database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An Incremental backup creates a copy of only the data that have changed since the last backup.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The Incremental backup only contains changes made to the database.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Incremental database requires small amount of storage space. However it may take</a:t>
            </a:r>
          </a:p>
          <a:p>
            <a:pPr algn="l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more time to restore </a:t>
            </a:r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52800"/>
            <a:ext cx="65913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7772400" cy="914399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Book Antiqua" pitchFamily="18" charset="0"/>
              </a:rPr>
              <a:t>Week 11</a:t>
            </a:r>
            <a:br>
              <a:rPr lang="en-US" sz="2000" b="1" dirty="0" smtClean="0">
                <a:latin typeface="Book Antiqua" pitchFamily="18" charset="0"/>
              </a:rPr>
            </a:br>
            <a:r>
              <a:rPr lang="en-US" sz="2000" b="1" dirty="0" smtClean="0">
                <a:latin typeface="Book Antiqua" pitchFamily="18" charset="0"/>
              </a:rPr>
              <a:t>Database System</a:t>
            </a:r>
            <a:endParaRPr lang="en-US" sz="20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19200"/>
            <a:ext cx="7772400" cy="53340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Backups can be divided into </a:t>
            </a: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physical </a:t>
            </a: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backups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and </a:t>
            </a: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logical backups</a:t>
            </a:r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Physical backups </a:t>
            </a:r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are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backups of the physical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files used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in storing and recovering database, such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as data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files, control files, and archived redo logs.</a:t>
            </a:r>
          </a:p>
          <a:p>
            <a:pPr algn="l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• Every physical backup is a copy of files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storing database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information to some other location,</a:t>
            </a:r>
          </a:p>
          <a:p>
            <a:pPr algn="l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whether on disk or some offline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storage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Logical </a:t>
            </a: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backups </a:t>
            </a:r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contain </a:t>
            </a: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logical data (for example</a:t>
            </a: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tables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or stored procedures) exported from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 database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with an Oracle export utility and stored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in a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binary file, for later re-importing into a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database using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the corresponding Oracle import utility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Physical backups are the </a:t>
            </a:r>
            <a:r>
              <a:rPr lang="en-US" sz="1400" b="1" i="1" dirty="0" smtClean="0">
                <a:solidFill>
                  <a:schemeClr val="tx1"/>
                </a:solidFill>
                <a:latin typeface="Book Antiqua" pitchFamily="18" charset="0"/>
              </a:rPr>
              <a:t>foundation of any </a:t>
            </a:r>
            <a:r>
              <a:rPr lang="en-US" sz="1400" b="1" i="1" dirty="0" smtClean="0">
                <a:solidFill>
                  <a:schemeClr val="tx1"/>
                </a:solidFill>
                <a:latin typeface="Book Antiqua" pitchFamily="18" charset="0"/>
              </a:rPr>
              <a:t>backup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and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recovery strategy.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Logical </a:t>
            </a: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backups are a </a:t>
            </a:r>
            <a:r>
              <a:rPr lang="en-US" sz="1400" b="1" i="1" dirty="0" smtClean="0">
                <a:solidFill>
                  <a:schemeClr val="tx1"/>
                </a:solidFill>
                <a:latin typeface="Book Antiqua" pitchFamily="18" charset="0"/>
              </a:rPr>
              <a:t>useful supplement </a:t>
            </a:r>
            <a:r>
              <a:rPr lang="en-US" sz="1400" b="1" i="1" dirty="0" smtClean="0">
                <a:solidFill>
                  <a:schemeClr val="tx1"/>
                </a:solidFill>
                <a:latin typeface="Book Antiqua" pitchFamily="18" charset="0"/>
              </a:rPr>
              <a:t>to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physical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backups in many circumstances but are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not sufficient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protection against data loss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without physical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backups</a:t>
            </a:r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7772400" cy="914399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Book Antiqua" pitchFamily="18" charset="0"/>
              </a:rPr>
              <a:t>Week 11</a:t>
            </a:r>
            <a:br>
              <a:rPr lang="en-US" sz="2000" b="1" dirty="0" smtClean="0">
                <a:latin typeface="Book Antiqua" pitchFamily="18" charset="0"/>
              </a:rPr>
            </a:br>
            <a:r>
              <a:rPr lang="en-US" sz="2000" b="1" dirty="0" smtClean="0">
                <a:latin typeface="Book Antiqua" pitchFamily="18" charset="0"/>
              </a:rPr>
              <a:t>Database System</a:t>
            </a:r>
            <a:endParaRPr lang="en-US" sz="20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19200"/>
            <a:ext cx="7772400" cy="5334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Database Backup (State)</a:t>
            </a:r>
          </a:p>
          <a:p>
            <a:pPr algn="l">
              <a:lnSpc>
                <a:spcPct val="200000"/>
              </a:lnSpc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 database may be in two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different states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while performing a backup</a:t>
            </a:r>
          </a:p>
          <a:p>
            <a:pPr algn="l">
              <a:lnSpc>
                <a:spcPct val="200000"/>
              </a:lnSpc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Offline </a:t>
            </a: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Backups</a:t>
            </a:r>
          </a:p>
          <a:p>
            <a:pPr algn="l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An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offline backup a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backup that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is performed after a database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has been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shut down.</a:t>
            </a:r>
          </a:p>
          <a:p>
            <a:pPr algn="l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The database administrator must schedule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 time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to shut down the database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Online Backups</a:t>
            </a:r>
          </a:p>
          <a:p>
            <a:pPr algn="l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An online backup is a backup that can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be performed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while a database is running.</a:t>
            </a:r>
          </a:p>
          <a:p>
            <a:pPr algn="l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The database administrator does not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have to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shutdown the database.</a:t>
            </a:r>
          </a:p>
          <a:p>
            <a:pPr algn="l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The user do not need to disconnect</a:t>
            </a:r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7772400" cy="914399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Book Antiqua" pitchFamily="18" charset="0"/>
              </a:rPr>
              <a:t>Week 11</a:t>
            </a:r>
            <a:br>
              <a:rPr lang="en-US" sz="2000" b="1" dirty="0" smtClean="0">
                <a:latin typeface="Book Antiqua" pitchFamily="18" charset="0"/>
              </a:rPr>
            </a:br>
            <a:r>
              <a:rPr lang="en-US" sz="2000" b="1" dirty="0" smtClean="0">
                <a:latin typeface="Book Antiqua" pitchFamily="18" charset="0"/>
              </a:rPr>
              <a:t>Database System</a:t>
            </a:r>
            <a:endParaRPr lang="en-US" sz="20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19200"/>
            <a:ext cx="77724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700" b="1" dirty="0" smtClean="0">
                <a:solidFill>
                  <a:schemeClr val="tx1"/>
                </a:solidFill>
                <a:latin typeface="Book Antiqua" pitchFamily="18" charset="0"/>
              </a:rPr>
              <a:t>Categories of </a:t>
            </a:r>
            <a:r>
              <a:rPr lang="en-US" sz="1700" b="1" dirty="0" smtClean="0">
                <a:solidFill>
                  <a:schemeClr val="tx1"/>
                </a:solidFill>
                <a:latin typeface="Book Antiqua" pitchFamily="18" charset="0"/>
              </a:rPr>
              <a:t>Failure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While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there are several types of problem that can halt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the normal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operation of an Oracle database or affect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database I/O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operations, </a:t>
            </a:r>
            <a:r>
              <a:rPr lang="en-US" sz="1400" i="1" dirty="0" smtClean="0">
                <a:solidFill>
                  <a:schemeClr val="tx1"/>
                </a:solidFill>
                <a:latin typeface="Book Antiqua" pitchFamily="18" charset="0"/>
              </a:rPr>
              <a:t>only two typically require DBA intervention</a:t>
            </a:r>
          </a:p>
          <a:p>
            <a:pPr algn="l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and media recovery: </a:t>
            </a:r>
            <a:r>
              <a:rPr lang="en-US" sz="1400" b="1" i="1" dirty="0" smtClean="0">
                <a:solidFill>
                  <a:schemeClr val="tx1"/>
                </a:solidFill>
                <a:latin typeface="Book Antiqua" pitchFamily="18" charset="0"/>
              </a:rPr>
              <a:t>media failure, and user errors.</a:t>
            </a:r>
          </a:p>
          <a:p>
            <a:pPr algn="l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• Other failures may require DBA intervention to restart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the database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(after an instance failure) or allocate more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disk space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(after statement failure due to, for instance, a full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data file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) but these situations will not generally cause data loss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or require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recovery from backup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Statement Failure:</a:t>
            </a:r>
          </a:p>
          <a:p>
            <a:pPr algn="l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 single database operation (select, delete, save or update) fails</a:t>
            </a:r>
          </a:p>
          <a:p>
            <a:pPr algn="l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User Process Failure:</a:t>
            </a:r>
          </a:p>
          <a:p>
            <a:pPr algn="l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 single database sessions fails</a:t>
            </a:r>
          </a:p>
          <a:p>
            <a:pPr algn="l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Network Failure:</a:t>
            </a:r>
          </a:p>
          <a:p>
            <a:pPr algn="l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Connectivity to the database is lost</a:t>
            </a:r>
          </a:p>
          <a:p>
            <a:pPr algn="l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User Failure:</a:t>
            </a:r>
          </a:p>
          <a:p>
            <a:pPr algn="l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 user successfully completes an operation but the operation (dropping a table or entering bad data ) is incorrect.</a:t>
            </a:r>
          </a:p>
          <a:p>
            <a:pPr algn="l">
              <a:lnSpc>
                <a:spcPct val="150000"/>
              </a:lnSpc>
            </a:pPr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7772400" cy="914399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Book Antiqua" pitchFamily="18" charset="0"/>
              </a:rPr>
              <a:t>Week 11</a:t>
            </a:r>
            <a:br>
              <a:rPr lang="en-US" sz="2000" b="1" dirty="0" smtClean="0">
                <a:latin typeface="Book Antiqua" pitchFamily="18" charset="0"/>
              </a:rPr>
            </a:br>
            <a:r>
              <a:rPr lang="en-US" sz="2000" b="1" dirty="0" smtClean="0">
                <a:latin typeface="Book Antiqua" pitchFamily="18" charset="0"/>
              </a:rPr>
              <a:t>Database System</a:t>
            </a:r>
            <a:endParaRPr lang="en-US" sz="20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19200"/>
            <a:ext cx="7772400" cy="53340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Instance </a:t>
            </a: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Failure</a:t>
            </a: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The database instance shutdown unexpectedly</a:t>
            </a:r>
          </a:p>
          <a:p>
            <a:pPr algn="l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Media </a:t>
            </a: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Failure</a:t>
            </a: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One or more of the database files are lost ( i.e.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files has been deleted or the disk has been failed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)</a:t>
            </a:r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User </a:t>
            </a: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error</a:t>
            </a:r>
          </a:p>
          <a:p>
            <a:pPr algn="l">
              <a:lnSpc>
                <a:spcPct val="150000"/>
              </a:lnSpc>
            </a:pPr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Media </a:t>
            </a: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Failure</a:t>
            </a:r>
          </a:p>
          <a:p>
            <a:pPr algn="l">
              <a:lnSpc>
                <a:spcPct val="150000"/>
              </a:lnSpc>
            </a:pPr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3048000"/>
          <a:ext cx="6096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Typical Causes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Possible Solutions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User inadvertently deletes or modifies data.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Roll back transaction and dependent transactions or rewind table.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User drops a table.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Recover table from recycle bin.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4953000"/>
          <a:ext cx="6705600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</a:tblGrid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Typical Causes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Possible Solutions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Failure of disk drive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Failure of disk controller</a:t>
                      </a:r>
                    </a:p>
                    <a:p>
                      <a:pPr algn="l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Deletion or corruption of database f</a:t>
                      </a: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.  Restore the affected file from backup.</a:t>
                      </a:r>
                    </a:p>
                    <a:p>
                      <a:pPr algn="l"/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2. Inform the database about a new file</a:t>
                      </a:r>
                    </a:p>
                    <a:p>
                      <a:pPr algn="l"/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location (if necessary).</a:t>
                      </a:r>
                    </a:p>
                    <a:p>
                      <a:pPr algn="l"/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3. Recover the file by applying redo</a:t>
                      </a:r>
                    </a:p>
                    <a:p>
                      <a:pPr algn="l"/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Book Antiqua" pitchFamily="18" charset="0"/>
                          <a:ea typeface="+mn-ea"/>
                          <a:cs typeface="+mn-cs"/>
                        </a:rPr>
                        <a:t>information (if necessary).</a:t>
                      </a:r>
                      <a:endParaRPr lang="en-US" sz="1400" b="0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23574" cy="536797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Failure Classification (cont..)</a:t>
            </a:r>
            <a:endParaRPr lang="en-US" altLang="en-US" sz="1600" b="1" dirty="0" smtClean="0"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600" b="1" dirty="0" smtClean="0">
                <a:latin typeface="Book Antiqua" pitchFamily="18" charset="0"/>
              </a:rPr>
              <a:t>Transaction </a:t>
            </a:r>
            <a:r>
              <a:rPr lang="en-US" altLang="en-US" sz="1600" b="1" dirty="0">
                <a:latin typeface="Book Antiqua" pitchFamily="18" charset="0"/>
              </a:rPr>
              <a:t>failure</a:t>
            </a:r>
            <a:r>
              <a:rPr lang="en-US" altLang="en-US" sz="1600" dirty="0">
                <a:latin typeface="Book Antiqua" pitchFamily="18" charset="0"/>
              </a:rPr>
              <a:t> :</a:t>
            </a:r>
          </a:p>
          <a:p>
            <a:pPr lvl="1">
              <a:lnSpc>
                <a:spcPct val="150000"/>
              </a:lnSpc>
            </a:pPr>
            <a:r>
              <a:rPr lang="en-US" altLang="en-US" sz="1600" b="1" dirty="0">
                <a:latin typeface="Book Antiqua" pitchFamily="18" charset="0"/>
              </a:rPr>
              <a:t>Logical errors</a:t>
            </a:r>
            <a:r>
              <a:rPr lang="en-US" altLang="en-US" sz="1600" dirty="0">
                <a:latin typeface="Book Antiqua" pitchFamily="18" charset="0"/>
              </a:rPr>
              <a:t>: transaction cannot complete due to some internal error condition</a:t>
            </a:r>
          </a:p>
          <a:p>
            <a:pPr lvl="1">
              <a:lnSpc>
                <a:spcPct val="150000"/>
              </a:lnSpc>
            </a:pPr>
            <a:r>
              <a:rPr lang="en-US" altLang="en-US" sz="1600" b="1" dirty="0">
                <a:latin typeface="Book Antiqua" pitchFamily="18" charset="0"/>
              </a:rPr>
              <a:t>System errors</a:t>
            </a:r>
            <a:r>
              <a:rPr lang="en-US" altLang="en-US" sz="1600" dirty="0">
                <a:latin typeface="Book Antiqua" pitchFamily="18" charset="0"/>
              </a:rPr>
              <a:t>: the database system must terminate an active transaction due to an error condition (e.g., deadlock)</a:t>
            </a:r>
          </a:p>
          <a:p>
            <a:pPr>
              <a:lnSpc>
                <a:spcPct val="150000"/>
              </a:lnSpc>
            </a:pPr>
            <a:r>
              <a:rPr lang="en-US" altLang="en-US" sz="1600" b="1" dirty="0">
                <a:latin typeface="Book Antiqua" pitchFamily="18" charset="0"/>
              </a:rPr>
              <a:t>System crash</a:t>
            </a:r>
            <a:r>
              <a:rPr lang="en-US" altLang="en-US" sz="1600" dirty="0">
                <a:latin typeface="Book Antiqua" pitchFamily="18" charset="0"/>
              </a:rPr>
              <a:t>: a power failure or other hardware or software failure causes the system to crash.</a:t>
            </a:r>
          </a:p>
          <a:p>
            <a:pPr lvl="1">
              <a:lnSpc>
                <a:spcPct val="150000"/>
              </a:lnSpc>
            </a:pPr>
            <a:r>
              <a:rPr lang="en-US" altLang="en-US" sz="1600" b="1" dirty="0">
                <a:latin typeface="Book Antiqua" pitchFamily="18" charset="0"/>
              </a:rPr>
              <a:t>Fail-stop assumption</a:t>
            </a:r>
            <a:r>
              <a:rPr lang="en-US" altLang="en-US" sz="1600" dirty="0">
                <a:latin typeface="Book Antiqua" pitchFamily="18" charset="0"/>
              </a:rPr>
              <a:t>: non-volatile storage contents are assumed to not be corrupted by system crash</a:t>
            </a:r>
          </a:p>
          <a:p>
            <a:pPr lvl="2">
              <a:lnSpc>
                <a:spcPct val="150000"/>
              </a:lnSpc>
            </a:pPr>
            <a:r>
              <a:rPr lang="en-US" altLang="en-US" sz="1600" dirty="0">
                <a:latin typeface="Book Antiqua" pitchFamily="18" charset="0"/>
              </a:rPr>
              <a:t>Database systems have numerous integrity checks to prevent corruption of disk data </a:t>
            </a:r>
          </a:p>
          <a:p>
            <a:pPr>
              <a:lnSpc>
                <a:spcPct val="150000"/>
              </a:lnSpc>
            </a:pPr>
            <a:r>
              <a:rPr lang="en-US" altLang="en-US" sz="1600" b="1" dirty="0">
                <a:latin typeface="Book Antiqua" pitchFamily="18" charset="0"/>
              </a:rPr>
              <a:t>Disk failure</a:t>
            </a:r>
            <a:r>
              <a:rPr lang="en-US" altLang="en-US" sz="1600" dirty="0">
                <a:latin typeface="Book Antiqua" pitchFamily="18" charset="0"/>
              </a:rPr>
              <a:t>: a head crash or similar disk failure destroys all or part of disk storage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>
                <a:latin typeface="Book Antiqua" pitchFamily="18" charset="0"/>
              </a:rPr>
              <a:t>Destruction is assumed to be detectable: disk drives use checksums to detect failures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28601"/>
            <a:ext cx="77724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Week 11</a:t>
            </a:r>
            <a:b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Database System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990600"/>
            <a:ext cx="7723574" cy="547986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1600" b="1" dirty="0" smtClean="0">
                <a:latin typeface="Book Antiqua" pitchFamily="18" charset="0"/>
              </a:rPr>
              <a:t>Database Security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Book Antiqua" pitchFamily="18" charset="0"/>
              </a:rPr>
              <a:t>Database security is a process of </a:t>
            </a:r>
            <a:r>
              <a:rPr lang="en-US" sz="1400" dirty="0" smtClean="0">
                <a:latin typeface="Book Antiqua" pitchFamily="18" charset="0"/>
              </a:rPr>
              <a:t>protecting database </a:t>
            </a:r>
            <a:r>
              <a:rPr lang="en-US" sz="1400" dirty="0" smtClean="0">
                <a:latin typeface="Book Antiqua" pitchFamily="18" charset="0"/>
              </a:rPr>
              <a:t>from intentional or accidental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Book Antiqua" pitchFamily="18" charset="0"/>
              </a:rPr>
              <a:t>threats. It includes the security </a:t>
            </a:r>
            <a:r>
              <a:rPr lang="en-US" sz="1400" dirty="0" smtClean="0">
                <a:latin typeface="Book Antiqua" pitchFamily="18" charset="0"/>
              </a:rPr>
              <a:t>of hardware</a:t>
            </a:r>
            <a:r>
              <a:rPr lang="en-US" sz="1400" dirty="0" smtClean="0">
                <a:latin typeface="Book Antiqua" pitchFamily="18" charset="0"/>
              </a:rPr>
              <a:t>, software, people and data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Book Antiqua" pitchFamily="18" charset="0"/>
              </a:rPr>
              <a:t>related to database.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Book Antiqua" pitchFamily="18" charset="0"/>
              </a:rPr>
              <a:t>The basic purpose of security is to </a:t>
            </a:r>
            <a:r>
              <a:rPr lang="en-US" sz="1400" dirty="0" smtClean="0">
                <a:latin typeface="Book Antiqua" pitchFamily="18" charset="0"/>
              </a:rPr>
              <a:t>minimize the </a:t>
            </a:r>
            <a:r>
              <a:rPr lang="en-US" sz="1400" dirty="0" smtClean="0">
                <a:latin typeface="Book Antiqua" pitchFamily="18" charset="0"/>
              </a:rPr>
              <a:t>losses that may occur due to different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Book Antiqua" pitchFamily="18" charset="0"/>
              </a:rPr>
              <a:t>Security threats</a:t>
            </a:r>
            <a:r>
              <a:rPr lang="en-US" sz="1400" dirty="0" smtClean="0">
                <a:latin typeface="Book Antiqua" pitchFamily="18" charset="0"/>
              </a:rPr>
              <a:t>.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1400" b="1" dirty="0" smtClean="0">
                <a:latin typeface="Book Antiqua" pitchFamily="18" charset="0"/>
              </a:rPr>
              <a:t>Security Factors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Book Antiqua" pitchFamily="18" charset="0"/>
              </a:rPr>
              <a:t>Some </a:t>
            </a:r>
            <a:r>
              <a:rPr lang="en-US" sz="1400" dirty="0" smtClean="0">
                <a:latin typeface="Book Antiqua" pitchFamily="18" charset="0"/>
              </a:rPr>
              <a:t>important factors related to </a:t>
            </a:r>
            <a:r>
              <a:rPr lang="en-US" sz="1400" dirty="0" smtClean="0">
                <a:latin typeface="Book Antiqua" pitchFamily="18" charset="0"/>
              </a:rPr>
              <a:t>the security </a:t>
            </a:r>
            <a:r>
              <a:rPr lang="en-US" sz="1400" dirty="0" smtClean="0">
                <a:latin typeface="Book Antiqua" pitchFamily="18" charset="0"/>
              </a:rPr>
              <a:t>of database are as follows:</a:t>
            </a:r>
          </a:p>
          <a:p>
            <a:pPr>
              <a:lnSpc>
                <a:spcPct val="150000"/>
              </a:lnSpc>
              <a:buNone/>
            </a:pPr>
            <a:r>
              <a:rPr lang="en-US" sz="1400" b="1" dirty="0" smtClean="0">
                <a:latin typeface="Book Antiqua" pitchFamily="18" charset="0"/>
              </a:rPr>
              <a:t>1:Theft and Fraud: </a:t>
            </a:r>
            <a:r>
              <a:rPr lang="en-US" sz="1400" dirty="0" smtClean="0">
                <a:latin typeface="Book Antiqua" pitchFamily="18" charset="0"/>
              </a:rPr>
              <a:t>Theft and fraud affect </a:t>
            </a:r>
            <a:r>
              <a:rPr lang="en-US" sz="1400" dirty="0" smtClean="0">
                <a:latin typeface="Book Antiqua" pitchFamily="18" charset="0"/>
              </a:rPr>
              <a:t>the database </a:t>
            </a:r>
            <a:r>
              <a:rPr lang="en-US" sz="1400" dirty="0" smtClean="0">
                <a:latin typeface="Book Antiqua" pitchFamily="18" charset="0"/>
              </a:rPr>
              <a:t>environment as well as entire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Book Antiqua" pitchFamily="18" charset="0"/>
              </a:rPr>
              <a:t>organization.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latin typeface="Book Antiqua" pitchFamily="18" charset="0"/>
              </a:rPr>
              <a:t> </a:t>
            </a:r>
            <a:r>
              <a:rPr lang="en-US" sz="1400" dirty="0" smtClean="0">
                <a:latin typeface="Book Antiqua" pitchFamily="18" charset="0"/>
              </a:rPr>
              <a:t>The security checks must be applied </a:t>
            </a:r>
            <a:r>
              <a:rPr lang="en-US" sz="1400" dirty="0" smtClean="0">
                <a:latin typeface="Book Antiqua" pitchFamily="18" charset="0"/>
              </a:rPr>
              <a:t>in database </a:t>
            </a:r>
            <a:r>
              <a:rPr lang="en-US" sz="1400" dirty="0" smtClean="0">
                <a:latin typeface="Book Antiqua" pitchFamily="18" charset="0"/>
              </a:rPr>
              <a:t>environment so no person may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latin typeface="Book Antiqua" pitchFamily="18" charset="0"/>
              </a:rPr>
              <a:t>commit such activities.</a:t>
            </a:r>
          </a:p>
          <a:p>
            <a:pPr>
              <a:lnSpc>
                <a:spcPct val="150000"/>
              </a:lnSpc>
              <a:buNone/>
            </a:pPr>
            <a:r>
              <a:rPr lang="en-US" sz="1400" b="1" dirty="0" smtClean="0">
                <a:latin typeface="Book Antiqua" pitchFamily="18" charset="0"/>
              </a:rPr>
              <a:t>2:Loss of confidentiality: </a:t>
            </a:r>
            <a:r>
              <a:rPr lang="en-US" sz="1400" dirty="0" smtClean="0">
                <a:latin typeface="Book Antiqua" pitchFamily="18" charset="0"/>
              </a:rPr>
              <a:t>confidentiality is </a:t>
            </a:r>
            <a:r>
              <a:rPr lang="en-US" sz="1400" dirty="0" smtClean="0">
                <a:latin typeface="Book Antiqua" pitchFamily="18" charset="0"/>
              </a:rPr>
              <a:t>a requirement </a:t>
            </a:r>
            <a:r>
              <a:rPr lang="en-US" sz="1400" dirty="0" smtClean="0">
                <a:latin typeface="Book Antiqua" pitchFamily="18" charset="0"/>
              </a:rPr>
              <a:t>to keep data secret</a:t>
            </a:r>
            <a:endParaRPr lang="en-US" altLang="en-US" sz="1400" dirty="0">
              <a:latin typeface="Book Antiqua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28601"/>
            <a:ext cx="7772400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Week 11</a:t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Database System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2610</Words>
  <Application>Microsoft Office PowerPoint</Application>
  <PresentationFormat>On-screen Show (4:3)</PresentationFormat>
  <Paragraphs>280</Paragraphs>
  <Slides>24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Week 11 Database System</vt:lpstr>
      <vt:lpstr>Week 11 Database System</vt:lpstr>
      <vt:lpstr>Week 11 Database System</vt:lpstr>
      <vt:lpstr>Week 11 Database System</vt:lpstr>
      <vt:lpstr>Week 11 Database System</vt:lpstr>
      <vt:lpstr>Week 11 Database System</vt:lpstr>
      <vt:lpstr>Week 11 Database System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 Database System</dc:title>
  <dc:creator>Scholar</dc:creator>
  <cp:lastModifiedBy>Scholar</cp:lastModifiedBy>
  <cp:revision>25</cp:revision>
  <dcterms:created xsi:type="dcterms:W3CDTF">2006-08-16T00:00:00Z</dcterms:created>
  <dcterms:modified xsi:type="dcterms:W3CDTF">2020-12-31T10:46:10Z</dcterms:modified>
</cp:coreProperties>
</file>