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434" r:id="rId2"/>
    <p:sldId id="282" r:id="rId3"/>
    <p:sldId id="422" r:id="rId4"/>
    <p:sldId id="283" r:id="rId5"/>
    <p:sldId id="423" r:id="rId6"/>
    <p:sldId id="424" r:id="rId7"/>
    <p:sldId id="290" r:id="rId8"/>
    <p:sldId id="291" r:id="rId9"/>
    <p:sldId id="425" r:id="rId10"/>
    <p:sldId id="295" r:id="rId11"/>
    <p:sldId id="426" r:id="rId12"/>
    <p:sldId id="297" r:id="rId13"/>
    <p:sldId id="296" r:id="rId14"/>
    <p:sldId id="396" r:id="rId15"/>
    <p:sldId id="407" r:id="rId16"/>
    <p:sldId id="427" r:id="rId17"/>
    <p:sldId id="300" r:id="rId18"/>
    <p:sldId id="408" r:id="rId19"/>
    <p:sldId id="432" r:id="rId20"/>
    <p:sldId id="400" r:id="rId21"/>
    <p:sldId id="428" r:id="rId22"/>
    <p:sldId id="401" r:id="rId23"/>
    <p:sldId id="402" r:id="rId24"/>
    <p:sldId id="411" r:id="rId25"/>
    <p:sldId id="433" r:id="rId26"/>
    <p:sldId id="420" r:id="rId27"/>
    <p:sldId id="417" r:id="rId28"/>
    <p:sldId id="429" r:id="rId29"/>
    <p:sldId id="430" r:id="rId30"/>
  </p:sldIdLst>
  <p:sldSz cx="9144000" cy="6858000" type="screen4x3"/>
  <p:notesSz cx="7077075" cy="9363075"/>
  <p:custShowLst>
    <p:custShow name="Custom Show 1" id="0">
      <p:sldLst>
        <p:sld r:id="rId3"/>
        <p:sld r:id="rId5"/>
        <p:sld r:id="rId8"/>
        <p:sld r:id="rId9"/>
        <p:sld r:id="rId11"/>
        <p:sld r:id="rId13"/>
        <p:sld r:id="rId14"/>
        <p:sld r:id="rId15"/>
        <p:sld r:id="rId16"/>
        <p:sld r:id="rId18"/>
        <p:sld r:id="rId19"/>
        <p:sld r:id="rId21"/>
        <p:sld r:id="rId23"/>
        <p:sld r:id="rId24"/>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33"/>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464" y="-102"/>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xmlns=""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xmlns=""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xmlns=""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xmlns=""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xmlns=""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xmlns=""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xmlns=""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0645" name="Rectangle 5">
            <a:extLst>
              <a:ext uri="{FF2B5EF4-FFF2-40B4-BE49-F238E27FC236}">
                <a16:creationId xmlns:a16="http://schemas.microsoft.com/office/drawing/2014/main" xmlns=""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xmlns=""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xmlns=""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xmlns=""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xmlns=""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xmlns=""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13</a:t>
            </a:fld>
            <a:endParaRPr lang="en-US" altLang="en-US" sz="1300"/>
          </a:p>
        </p:txBody>
      </p:sp>
      <p:sp>
        <p:nvSpPr>
          <p:cNvPr id="97283" name="Rectangle 2">
            <a:extLst>
              <a:ext uri="{FF2B5EF4-FFF2-40B4-BE49-F238E27FC236}">
                <a16:creationId xmlns:a16="http://schemas.microsoft.com/office/drawing/2014/main" xmlns=""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xmlns=""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14</a:t>
            </a:fld>
            <a:endParaRPr lang="en-US" altLang="en-US" sz="1300"/>
          </a:p>
        </p:txBody>
      </p:sp>
      <p:sp>
        <p:nvSpPr>
          <p:cNvPr id="99331" name="Rectangle 2">
            <a:extLst>
              <a:ext uri="{FF2B5EF4-FFF2-40B4-BE49-F238E27FC236}">
                <a16:creationId xmlns:a16="http://schemas.microsoft.com/office/drawing/2014/main" xmlns=""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xmlns=""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xmlns=""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17</a:t>
            </a:fld>
            <a:endParaRPr lang="en-US" altLang="en-US" sz="1300"/>
          </a:p>
        </p:txBody>
      </p:sp>
      <p:sp>
        <p:nvSpPr>
          <p:cNvPr id="103427" name="Rectangle 2">
            <a:extLst>
              <a:ext uri="{FF2B5EF4-FFF2-40B4-BE49-F238E27FC236}">
                <a16:creationId xmlns:a16="http://schemas.microsoft.com/office/drawing/2014/main" xmlns=""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xmlns=""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652694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xmlns=""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19</a:t>
            </a:fld>
            <a:endParaRPr lang="en-US" altLang="en-US" sz="1300"/>
          </a:p>
        </p:txBody>
      </p:sp>
      <p:sp>
        <p:nvSpPr>
          <p:cNvPr id="106499" name="Rectangle 2">
            <a:extLst>
              <a:ext uri="{FF2B5EF4-FFF2-40B4-BE49-F238E27FC236}">
                <a16:creationId xmlns:a16="http://schemas.microsoft.com/office/drawing/2014/main" xmlns=""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xmlns=""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26465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xmlns=""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20</a:t>
            </a:fld>
            <a:endParaRPr lang="en-US" altLang="en-US" sz="1300"/>
          </a:p>
        </p:txBody>
      </p:sp>
      <p:sp>
        <p:nvSpPr>
          <p:cNvPr id="108547" name="Rectangle 2">
            <a:extLst>
              <a:ext uri="{FF2B5EF4-FFF2-40B4-BE49-F238E27FC236}">
                <a16:creationId xmlns:a16="http://schemas.microsoft.com/office/drawing/2014/main" xmlns=""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xmlns=""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760223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xmlns=""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22</a:t>
            </a:fld>
            <a:endParaRPr lang="en-US" altLang="en-US" sz="1300"/>
          </a:p>
        </p:txBody>
      </p:sp>
      <p:sp>
        <p:nvSpPr>
          <p:cNvPr id="110595" name="Rectangle 2">
            <a:extLst>
              <a:ext uri="{FF2B5EF4-FFF2-40B4-BE49-F238E27FC236}">
                <a16:creationId xmlns:a16="http://schemas.microsoft.com/office/drawing/2014/main" xmlns=""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xmlns=""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40948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xmlns=""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xmlns=""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xmlns=""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476807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xmlns=""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24</a:t>
            </a:fld>
            <a:endParaRPr lang="en-US" altLang="en-US" sz="1300"/>
          </a:p>
        </p:txBody>
      </p:sp>
      <p:sp>
        <p:nvSpPr>
          <p:cNvPr id="114691" name="Rectangle 2">
            <a:extLst>
              <a:ext uri="{FF2B5EF4-FFF2-40B4-BE49-F238E27FC236}">
                <a16:creationId xmlns:a16="http://schemas.microsoft.com/office/drawing/2014/main" xmlns=""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xmlns=""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3207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664132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350353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3874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xmlns=""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xmlns=""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xmlns=""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xmlns=""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xmlns=""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xmlns=""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xmlns=""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xmlns=""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xmlns=""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xmlns=""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12</a:t>
            </a:fld>
            <a:endParaRPr lang="en-US" altLang="en-US" sz="1300"/>
          </a:p>
        </p:txBody>
      </p:sp>
      <p:sp>
        <p:nvSpPr>
          <p:cNvPr id="95235" name="Rectangle 2">
            <a:extLst>
              <a:ext uri="{FF2B5EF4-FFF2-40B4-BE49-F238E27FC236}">
                <a16:creationId xmlns:a16="http://schemas.microsoft.com/office/drawing/2014/main" xmlns=""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xmlns=""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xmlns=""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xmlns=""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xmlns=""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xmlns=""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xmlns=""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xmlns=""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xmlns=""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xmlns=""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xmlns=""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xmlns=""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xmlns=""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xmlns=""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xmlns=""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xmlns=""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xmlns=""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xmlns=""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xmlns=""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xmlns=""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xmlns=""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3.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altLang="en-US" dirty="0" smtClean="0">
              <a:effectLst>
                <a:outerShdw blurRad="38100" dist="38100" dir="2700000" algn="tl">
                  <a:srgbClr val="C0C0C0"/>
                </a:outerShdw>
              </a:effectLst>
            </a:endParaRPr>
          </a:p>
          <a:p>
            <a:pPr algn="ctr">
              <a:buNone/>
            </a:pPr>
            <a:endParaRPr lang="en-US" altLang="en-US" sz="3200" dirty="0" smtClean="0">
              <a:effectLst>
                <a:outerShdw blurRad="38100" dist="38100" dir="2700000" algn="tl">
                  <a:srgbClr val="C0C0C0"/>
                </a:outerShdw>
              </a:effectLst>
              <a:latin typeface="Book Antiqua" pitchFamily="18" charset="0"/>
            </a:endParaRPr>
          </a:p>
          <a:p>
            <a:pPr algn="ctr">
              <a:buNone/>
            </a:pPr>
            <a:r>
              <a:rPr lang="en-US" altLang="en-US" sz="3200" smtClean="0">
                <a:effectLst>
                  <a:outerShdw blurRad="38100" dist="38100" dir="2700000" algn="tl">
                    <a:srgbClr val="C0C0C0"/>
                  </a:outerShdw>
                </a:effectLst>
                <a:latin typeface="Book Antiqua" pitchFamily="18" charset="0"/>
              </a:rPr>
              <a:t>Week </a:t>
            </a:r>
            <a:r>
              <a:rPr lang="en-US" altLang="en-US" sz="3200" dirty="0" smtClean="0">
                <a:effectLst>
                  <a:outerShdw blurRad="38100" dist="38100" dir="2700000" algn="tl">
                    <a:srgbClr val="C0C0C0"/>
                  </a:outerShdw>
                </a:effectLst>
                <a:latin typeface="Book Antiqua" pitchFamily="18" charset="0"/>
              </a:rPr>
              <a:t>13</a:t>
            </a:r>
            <a:r>
              <a:rPr lang="en-US" altLang="en-US" sz="3200" dirty="0" smtClean="0">
                <a:effectLst>
                  <a:outerShdw blurRad="38100" dist="38100" dir="2700000" algn="tl">
                    <a:srgbClr val="C0C0C0"/>
                  </a:outerShdw>
                </a:effectLst>
                <a:latin typeface="Book Antiqua" pitchFamily="18" charset="0"/>
              </a:rPr>
              <a:t>: </a:t>
            </a:r>
            <a:endParaRPr lang="en-US" altLang="en-US" sz="3200" dirty="0" smtClean="0">
              <a:effectLst>
                <a:outerShdw blurRad="38100" dist="38100" dir="2700000" algn="tl">
                  <a:srgbClr val="C0C0C0"/>
                </a:outerShdw>
              </a:effectLst>
              <a:latin typeface="Book Antiqua" pitchFamily="18" charset="0"/>
            </a:endParaRPr>
          </a:p>
          <a:p>
            <a:pPr algn="ctr">
              <a:buNone/>
            </a:pPr>
            <a:r>
              <a:rPr lang="en-US" altLang="en-US" sz="3200" dirty="0" smtClean="0">
                <a:effectLst>
                  <a:outerShdw blurRad="38100" dist="38100" dir="2700000" algn="tl">
                    <a:srgbClr val="C0C0C0"/>
                  </a:outerShdw>
                </a:effectLst>
                <a:latin typeface="Book Antiqua" pitchFamily="18" charset="0"/>
              </a:rPr>
              <a:t>Data </a:t>
            </a:r>
            <a:r>
              <a:rPr lang="en-US" altLang="en-US" sz="3200" dirty="0" smtClean="0">
                <a:effectLst>
                  <a:outerShdw blurRad="38100" dist="38100" dir="2700000" algn="tl">
                    <a:srgbClr val="C0C0C0"/>
                  </a:outerShdw>
                </a:effectLst>
                <a:latin typeface="Book Antiqua" pitchFamily="18" charset="0"/>
              </a:rPr>
              <a:t>Storage Structures</a:t>
            </a:r>
            <a:endParaRPr lang="en-US" sz="3200" dirty="0">
              <a:latin typeface="Book Antiqu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xmlns=""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xmlns=""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xmlns=""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xmlns=""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xmlns=""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xmlns="" val="293905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xmlns=""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xmlns=""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xmlns=""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xmlns=""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xmlns=""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xmlns=""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xmlns=""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xmlns=""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xmlns=""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xmlns=""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xmlns=""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xmlns="" id="{3FFF8798-6E6B-47E8-8BB9-C2576E506B61}"/>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xmlns="" id="{50C245B3-E503-4226-969D-8E82216262E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xmlns="" id="{6804855E-3CEB-48E5-B9FA-BCC8F0829A02}"/>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3286119" y="4638390"/>
            <a:ext cx="4155860" cy="1677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xmlns=""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xmlns=""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xmlns=""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a:t>
            </a:r>
            <a:r>
              <a:rPr lang="en-IN" dirty="0" smtClean="0"/>
              <a:t>.,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a:t>
            </a:r>
            <a:r>
              <a:rPr lang="en-IN" dirty="0" smtClean="0"/>
              <a:t>.,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xmlns="" val="35672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xmlns=""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xmlns=""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xmlns=""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xmlns="" val="251784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xmlns=""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xmlns=""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xmlns="" val="409718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xmlns=""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xmlns=""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xmlns="" val="8790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xmlns=""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xmlns=""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xmlns=""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xmlns=""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xmlns="" val="149169157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xmlns=""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xmlns="" val="112129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xmlns=""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xmlns=""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r>
              <a:rPr lang="en-US" altLang="en-US" dirty="0"/>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xmlns="" val="5406507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xmlns=""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xmlns=""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a:t>
            </a:r>
            <a:r>
              <a:rPr lang="en-US" altLang="en-US" dirty="0" smtClean="0"/>
              <a:t>., </a:t>
            </a:r>
            <a:r>
              <a:rPr lang="en-US" altLang="en-US" dirty="0"/>
              <a:t>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xmlns="" val="356574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xmlns=""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xmlns=""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xmlns="" val="8736713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xmlns=""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a:t>
            </a:r>
            <a:r>
              <a:rPr lang="en-IN" dirty="0" smtClean="0"/>
              <a:t>separately</a:t>
            </a:r>
          </a:p>
          <a:p>
            <a:r>
              <a:rPr lang="en-IN" dirty="0" smtClean="0"/>
              <a:t>Example</a:t>
            </a:r>
            <a:endParaRPr lang="en-IN" dirty="0"/>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xmlns="" val="10912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xmlns=""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xmlns="" val="50243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E60B0322-7A57-4754-9928-37753E4313BD}"/>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xmlns=""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xmlns=""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xmlns="" val="114745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97EA2-3C95-4A58-AB93-7E3B52553A44}"/>
              </a:ext>
            </a:extLst>
          </p:cNvPr>
          <p:cNvSpPr>
            <a:spLocks noGrp="1"/>
          </p:cNvSpPr>
          <p:nvPr>
            <p:ph type="title"/>
          </p:nvPr>
        </p:nvSpPr>
        <p:spPr>
          <a:xfrm>
            <a:off x="882654" y="100003"/>
            <a:ext cx="8077200" cy="685796"/>
          </a:xfrm>
        </p:spPr>
        <p:txBody>
          <a:bodyPr/>
          <a:lstStyle/>
          <a:p>
            <a:r>
              <a:rPr lang="en-IN" sz="2600" dirty="0"/>
              <a:t>Storage Organization in </a:t>
            </a:r>
            <a:r>
              <a:rPr lang="en-IN" sz="2600" dirty="0" smtClean="0"/>
              <a:t>Main-Memory Databases</a:t>
            </a:r>
            <a:endParaRPr lang="en-IN" dirty="0"/>
          </a:p>
        </p:txBody>
      </p:sp>
      <p:sp>
        <p:nvSpPr>
          <p:cNvPr id="3" name="Content Placeholder 2">
            <a:extLst>
              <a:ext uri="{FF2B5EF4-FFF2-40B4-BE49-F238E27FC236}">
                <a16:creationId xmlns:a16="http://schemas.microsoft.com/office/drawing/2014/main" xmlns=""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xmlns="" id="{E8CA4233-73BE-4551-8FC7-EAE70BAF2BA7}"/>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xmlns="" val="192792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xmlns="" id="{9F4CCBFC-2976-4FF3-B9E2-11AE645EEE6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568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xmlns="" id="{F5576AFE-02C2-4348-8F1E-7F5213955C3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085975" y="3145326"/>
            <a:ext cx="4905765" cy="2866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xmlns="" id="{57778C1E-DCEA-447C-99A5-A41591D38C8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xmlns="" val="18437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xmlns="" id="{BD4EC9B3-0153-42F4-B4AB-9D1A903324F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xmlns="" val="221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xmlns=""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xmlns=""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xmlns="" id="{8F1604FC-4EFB-44C1-97BC-1E7707DD7FF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528758" y="4604431"/>
            <a:ext cx="6486632" cy="1191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xmlns=""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xmlns=""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xmlns=""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xmlns="" id="{8447491D-30F5-4220-98ED-F4DC61CD8449}"/>
              </a:ext>
            </a:extLst>
          </p:cNvPr>
          <p:cNvSpPr>
            <a:spLocks noGrp="1"/>
          </p:cNvSpPr>
          <p:nvPr>
            <p:ph idx="1"/>
          </p:nvPr>
        </p:nvSpPr>
        <p:spPr/>
        <p:txBody>
          <a:bodyPr/>
          <a:lstStyle/>
          <a:p>
            <a:r>
              <a:rPr lang="en-IN" dirty="0"/>
              <a:t>E.g</a:t>
            </a:r>
            <a:r>
              <a:rPr lang="en-IN" dirty="0" smtClean="0"/>
              <a:t>., </a:t>
            </a:r>
            <a:r>
              <a:rPr lang="en-IN" dirty="0"/>
              <a:t>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xmlns="" val="1396972418"/>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91086</TotalTime>
  <Words>1784</Words>
  <Application>Microsoft Office PowerPoint</Application>
  <PresentationFormat>On-screen Show (4:3)</PresentationFormat>
  <Paragraphs>225</Paragraphs>
  <Slides>29</Slides>
  <Notes>17</Notes>
  <HiddenSlides>0</HiddenSlides>
  <MMClips>0</MMClips>
  <ScaleCrop>false</ScaleCrop>
  <HeadingPairs>
    <vt:vector size="6" baseType="variant">
      <vt:variant>
        <vt:lpstr>Theme</vt:lpstr>
      </vt:variant>
      <vt:variant>
        <vt:i4>1</vt:i4>
      </vt:variant>
      <vt:variant>
        <vt:lpstr>Slide Titles</vt:lpstr>
      </vt:variant>
      <vt:variant>
        <vt:i4>29</vt:i4>
      </vt:variant>
      <vt:variant>
        <vt:lpstr>Custom Shows</vt:lpstr>
      </vt:variant>
      <vt:variant>
        <vt:i4>1</vt:i4>
      </vt:variant>
    </vt:vector>
  </HeadingPairs>
  <TitlesOfParts>
    <vt:vector size="31" baseType="lpstr">
      <vt:lpstr>2_db-5-grey</vt:lpstr>
      <vt:lpstr>Slide 1</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Scholar</cp:lastModifiedBy>
  <cp:revision>428</cp:revision>
  <cp:lastPrinted>2019-06-25T14:52:50Z</cp:lastPrinted>
  <dcterms:created xsi:type="dcterms:W3CDTF">2009-12-21T15:40:22Z</dcterms:created>
  <dcterms:modified xsi:type="dcterms:W3CDTF">2020-12-31T13:12:53Z</dcterms:modified>
</cp:coreProperties>
</file>