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67" r:id="rId10"/>
    <p:sldId id="268" r:id="rId11"/>
    <p:sldId id="269" r:id="rId12"/>
    <p:sldId id="270" r:id="rId13"/>
    <p:sldId id="271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4" d="100"/>
          <a:sy n="84" d="100"/>
        </p:scale>
        <p:origin x="81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3320B743-5EEC-4654-B9E7-FCF434905DE5}" type="datetimeFigureOut">
              <a:rPr lang="en-US" smtClean="0"/>
              <a:t>15-Feb-21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407BED4B-4762-4F8B-85AA-779CC7D0E7F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6725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0B743-5EEC-4654-B9E7-FCF434905DE5}" type="datetimeFigureOut">
              <a:rPr lang="en-US" smtClean="0"/>
              <a:t>15-Feb-21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BED4B-4762-4F8B-85AA-779CC7D0E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0B743-5EEC-4654-B9E7-FCF434905DE5}" type="datetimeFigureOut">
              <a:rPr lang="en-US" smtClean="0"/>
              <a:t>15-Feb-21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BED4B-4762-4F8B-85AA-779CC7D0E7F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25579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0B743-5EEC-4654-B9E7-FCF434905DE5}" type="datetimeFigureOut">
              <a:rPr lang="en-US" smtClean="0"/>
              <a:t>15-Feb-21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BED4B-4762-4F8B-85AA-779CC7D0E7F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1840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0B743-5EEC-4654-B9E7-FCF434905DE5}" type="datetimeFigureOut">
              <a:rPr lang="en-US" smtClean="0"/>
              <a:t>15-Feb-21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BED4B-4762-4F8B-85AA-779CC7D0E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7429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0B743-5EEC-4654-B9E7-FCF434905DE5}" type="datetimeFigureOut">
              <a:rPr lang="en-US" smtClean="0"/>
              <a:t>15-Feb-21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BED4B-4762-4F8B-85AA-779CC7D0E7F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81729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0B743-5EEC-4654-B9E7-FCF434905DE5}" type="datetimeFigureOut">
              <a:rPr lang="en-US" smtClean="0"/>
              <a:t>15-Feb-21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BED4B-4762-4F8B-85AA-779CC7D0E7F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74951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0B743-5EEC-4654-B9E7-FCF434905DE5}" type="datetimeFigureOut">
              <a:rPr lang="en-US" smtClean="0"/>
              <a:t>15-Feb-21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BED4B-4762-4F8B-85AA-779CC7D0E7F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21942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0B743-5EEC-4654-B9E7-FCF434905DE5}" type="datetimeFigureOut">
              <a:rPr lang="en-US" smtClean="0"/>
              <a:t>15-Feb-21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BED4B-4762-4F8B-85AA-779CC7D0E7F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976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0B743-5EEC-4654-B9E7-FCF434905DE5}" type="datetimeFigureOut">
              <a:rPr lang="en-US" smtClean="0"/>
              <a:t>15-Feb-21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BED4B-4762-4F8B-85AA-779CC7D0E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006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0B743-5EEC-4654-B9E7-FCF434905DE5}" type="datetimeFigureOut">
              <a:rPr lang="en-US" smtClean="0"/>
              <a:t>15-Feb-21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BED4B-4762-4F8B-85AA-779CC7D0E7F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8224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0B743-5EEC-4654-B9E7-FCF434905DE5}" type="datetimeFigureOut">
              <a:rPr lang="en-US" smtClean="0"/>
              <a:t>15-Feb-21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BED4B-4762-4F8B-85AA-779CC7D0E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878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0B743-5EEC-4654-B9E7-FCF434905DE5}" type="datetimeFigureOut">
              <a:rPr lang="en-US" smtClean="0"/>
              <a:t>15-Feb-21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BED4B-4762-4F8B-85AA-779CC7D0E7FA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0016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0B743-5EEC-4654-B9E7-FCF434905DE5}" type="datetimeFigureOut">
              <a:rPr lang="en-US" smtClean="0"/>
              <a:t>15-Feb-21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BED4B-4762-4F8B-85AA-779CC7D0E7F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3180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0B743-5EEC-4654-B9E7-FCF434905DE5}" type="datetimeFigureOut">
              <a:rPr lang="en-US" smtClean="0"/>
              <a:t>15-Feb-21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BED4B-4762-4F8B-85AA-779CC7D0E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136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0B743-5EEC-4654-B9E7-FCF434905DE5}" type="datetimeFigureOut">
              <a:rPr lang="en-US" smtClean="0"/>
              <a:t>15-Feb-21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BED4B-4762-4F8B-85AA-779CC7D0E7F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433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0B743-5EEC-4654-B9E7-FCF434905DE5}" type="datetimeFigureOut">
              <a:rPr lang="en-US" smtClean="0"/>
              <a:t>15-Feb-21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BED4B-4762-4F8B-85AA-779CC7D0E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088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320B743-5EEC-4654-B9E7-FCF434905DE5}" type="datetimeFigureOut">
              <a:rPr lang="en-US" smtClean="0"/>
              <a:t>15-Feb-21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07BED4B-4762-4F8B-85AA-779CC7D0E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987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  <p:sldLayoutId id="214748371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7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22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wmf"/><Relationship Id="rId4" Type="http://schemas.openxmlformats.org/officeDocument/2006/relationships/oleObject" Target="../embeddings/oleObject11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27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image" Target="../media/image29.wmf"/><Relationship Id="rId7" Type="http://schemas.openxmlformats.org/officeDocument/2006/relationships/image" Target="../media/image31.w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6.bin"/><Relationship Id="rId11" Type="http://schemas.openxmlformats.org/officeDocument/2006/relationships/image" Target="../media/image33.wmf"/><Relationship Id="rId5" Type="http://schemas.openxmlformats.org/officeDocument/2006/relationships/image" Target="../media/image30.wmf"/><Relationship Id="rId10" Type="http://schemas.openxmlformats.org/officeDocument/2006/relationships/oleObject" Target="../embeddings/oleObject18.bin"/><Relationship Id="rId4" Type="http://schemas.openxmlformats.org/officeDocument/2006/relationships/oleObject" Target="../embeddings/oleObject15.bin"/><Relationship Id="rId9" Type="http://schemas.openxmlformats.org/officeDocument/2006/relationships/image" Target="../media/image32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Week 12 – DCSE </a:t>
            </a:r>
            <a:br>
              <a:rPr lang="en-US" b="1" dirty="0"/>
            </a:br>
            <a:r>
              <a:rPr lang="en-US" b="1" dirty="0"/>
              <a:t>7</a:t>
            </a:r>
            <a:r>
              <a:rPr lang="en-US" b="1" baseline="30000" dirty="0"/>
              <a:t>th</a:t>
            </a:r>
            <a:r>
              <a:rPr lang="en-US" b="1" dirty="0"/>
              <a:t> Semester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Feb 16, 2020</a:t>
            </a:r>
          </a:p>
        </p:txBody>
      </p:sp>
    </p:spTree>
    <p:extLst>
      <p:ext uri="{BB962C8B-B14F-4D97-AF65-F5344CB8AC3E}">
        <p14:creationId xmlns:p14="http://schemas.microsoft.com/office/powerpoint/2010/main" val="2853563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2273300" y="733424"/>
            <a:ext cx="4527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b="1" dirty="0">
                <a:latin typeface="Arial" panose="020B0604020202020204" pitchFamily="34" charset="0"/>
              </a:rPr>
              <a:t>Example 3: Zero only in the first column</a:t>
            </a:r>
            <a:endParaRPr lang="en-US" altLang="en-US" dirty="0"/>
          </a:p>
        </p:txBody>
      </p:sp>
      <p:graphicFrame>
        <p:nvGraphicFramePr>
          <p:cNvPr id="41988" name="Object 4"/>
          <p:cNvGraphicFramePr>
            <a:graphicFrameLocks noChangeAspect="1"/>
          </p:cNvGraphicFramePr>
          <p:nvPr/>
        </p:nvGraphicFramePr>
        <p:xfrm>
          <a:off x="2438401" y="1371600"/>
          <a:ext cx="6335713" cy="419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6350242" imgH="4205189" progId="Word.Document.8">
                  <p:embed/>
                </p:oleObj>
              </mc:Choice>
              <mc:Fallback>
                <p:oleObj name="Document" r:id="rId2" imgW="6350242" imgH="420518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1" y="1371600"/>
                        <a:ext cx="6335713" cy="4198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2362200" y="4953000"/>
            <a:ext cx="64770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400" b="1" dirty="0">
                <a:latin typeface="Arial" panose="020B0604020202020204" pitchFamily="34" charset="0"/>
              </a:rPr>
              <a:t>Assume </a:t>
            </a:r>
            <a:r>
              <a:rPr lang="en-US" altLang="en-US" sz="1400" b="1" dirty="0">
                <a:latin typeface="Symbol" panose="05050102010706020507" pitchFamily="18" charset="2"/>
              </a:rPr>
              <a:t>e</a:t>
            </a:r>
            <a:r>
              <a:rPr lang="en-US" altLang="en-US" sz="1400" b="1" dirty="0">
                <a:latin typeface="Arial" panose="020B0604020202020204" pitchFamily="34" charset="0"/>
              </a:rPr>
              <a:t> is small POSITIVE (follow the previous signage) :</a:t>
            </a:r>
            <a:br>
              <a:rPr lang="en-US" altLang="en-US" sz="1400" b="1" dirty="0">
                <a:latin typeface="Arial" panose="020B0604020202020204" pitchFamily="34" charset="0"/>
              </a:rPr>
            </a:br>
            <a:r>
              <a:rPr lang="en-US" altLang="en-US" sz="1400" b="1" dirty="0">
                <a:latin typeface="Arial" panose="020B0604020202020204" pitchFamily="34" charset="0"/>
              </a:rPr>
              <a:t>               TWO sign changes at first column</a:t>
            </a:r>
          </a:p>
          <a:p>
            <a:r>
              <a:rPr lang="en-US" altLang="en-US" sz="1400" b="1" dirty="0">
                <a:latin typeface="Arial" panose="020B0604020202020204" pitchFamily="34" charset="0"/>
              </a:rPr>
              <a:t>               Poles: 2 RHP, 3 LHP</a:t>
            </a:r>
          </a:p>
          <a:p>
            <a:r>
              <a:rPr lang="en-US" altLang="en-US" sz="1400" b="1" dirty="0">
                <a:latin typeface="Arial" panose="020B0604020202020204" pitchFamily="34" charset="0"/>
              </a:rPr>
              <a:t>System in unstable</a:t>
            </a:r>
            <a:endParaRPr lang="en-US" altLang="en-US" sz="2400" b="1" dirty="0">
              <a:latin typeface="Arial" panose="020B0604020202020204" pitchFamily="34" charset="0"/>
            </a:endParaRPr>
          </a:p>
        </p:txBody>
      </p:sp>
      <p:graphicFrame>
        <p:nvGraphicFramePr>
          <p:cNvPr id="41992" name="Object 8"/>
          <p:cNvGraphicFramePr>
            <a:graphicFrameLocks noChangeAspect="1"/>
          </p:cNvGraphicFramePr>
          <p:nvPr/>
        </p:nvGraphicFramePr>
        <p:xfrm>
          <a:off x="3810000" y="1066801"/>
          <a:ext cx="299085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145369" imgH="393529" progId="Equation.3">
                  <p:embed/>
                </p:oleObj>
              </mc:Choice>
              <mc:Fallback>
                <p:oleObj r:id="rId4" imgW="2145369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1066801"/>
                        <a:ext cx="2990850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2007" name="Group 23"/>
          <p:cNvGrpSpPr>
            <a:grpSpLocks/>
          </p:cNvGrpSpPr>
          <p:nvPr/>
        </p:nvGrpSpPr>
        <p:grpSpPr bwMode="auto">
          <a:xfrm>
            <a:off x="6324602" y="838200"/>
            <a:ext cx="3765551" cy="4013200"/>
            <a:chOff x="3072" y="592"/>
            <a:chExt cx="2372" cy="2528"/>
          </a:xfrm>
        </p:grpSpPr>
        <p:sp>
          <p:nvSpPr>
            <p:cNvPr id="41996" name="Line 12"/>
            <p:cNvSpPr>
              <a:spLocks noChangeShapeType="1"/>
            </p:cNvSpPr>
            <p:nvPr/>
          </p:nvSpPr>
          <p:spPr bwMode="auto">
            <a:xfrm flipH="1">
              <a:off x="3360" y="864"/>
              <a:ext cx="480" cy="4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997" name="Text Box 13"/>
            <p:cNvSpPr txBox="1">
              <a:spLocks noChangeArrowheads="1"/>
            </p:cNvSpPr>
            <p:nvPr/>
          </p:nvSpPr>
          <p:spPr bwMode="auto">
            <a:xfrm>
              <a:off x="3792" y="592"/>
              <a:ext cx="165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>
                  <a:latin typeface="Arial" panose="020B0604020202020204" pitchFamily="34" charset="0"/>
                </a:rPr>
                <a:t>Sign changes at first row when</a:t>
              </a:r>
            </a:p>
            <a:p>
              <a:r>
                <a:rPr lang="en-US" altLang="en-US" sz="1400">
                  <a:latin typeface="Symbol" panose="05050102010706020507" pitchFamily="18" charset="2"/>
                </a:rPr>
                <a:t>e</a:t>
              </a:r>
              <a:r>
                <a:rPr lang="en-US" altLang="en-US" sz="1400">
                  <a:latin typeface="Arial" panose="020B0604020202020204" pitchFamily="34" charset="0"/>
                </a:rPr>
                <a:t> is small POSITIVE </a:t>
              </a:r>
            </a:p>
          </p:txBody>
        </p:sp>
        <p:sp>
          <p:nvSpPr>
            <p:cNvPr id="42002" name="Oval 18"/>
            <p:cNvSpPr>
              <a:spLocks noChangeArrowheads="1"/>
            </p:cNvSpPr>
            <p:nvPr/>
          </p:nvSpPr>
          <p:spPr bwMode="auto">
            <a:xfrm>
              <a:off x="3072" y="1248"/>
              <a:ext cx="432" cy="187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008" name="Group 24"/>
          <p:cNvGrpSpPr>
            <a:grpSpLocks/>
          </p:cNvGrpSpPr>
          <p:nvPr/>
        </p:nvGrpSpPr>
        <p:grpSpPr bwMode="auto">
          <a:xfrm>
            <a:off x="7264402" y="1524000"/>
            <a:ext cx="3351213" cy="3327400"/>
            <a:chOff x="3600" y="1024"/>
            <a:chExt cx="2111" cy="2096"/>
          </a:xfrm>
        </p:grpSpPr>
        <p:sp>
          <p:nvSpPr>
            <p:cNvPr id="42003" name="Oval 19"/>
            <p:cNvSpPr>
              <a:spLocks noChangeArrowheads="1"/>
            </p:cNvSpPr>
            <p:nvPr/>
          </p:nvSpPr>
          <p:spPr bwMode="auto">
            <a:xfrm>
              <a:off x="3600" y="1200"/>
              <a:ext cx="384" cy="192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4" name="Line 20"/>
            <p:cNvSpPr>
              <a:spLocks noChangeShapeType="1"/>
            </p:cNvSpPr>
            <p:nvPr/>
          </p:nvSpPr>
          <p:spPr bwMode="auto">
            <a:xfrm flipH="1">
              <a:off x="3936" y="1344"/>
              <a:ext cx="336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06" name="Text Box 22"/>
            <p:cNvSpPr txBox="1">
              <a:spLocks noChangeArrowheads="1"/>
            </p:cNvSpPr>
            <p:nvPr/>
          </p:nvSpPr>
          <p:spPr bwMode="auto">
            <a:xfrm>
              <a:off x="4059" y="1024"/>
              <a:ext cx="165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>
                  <a:latin typeface="Arial" panose="020B0604020202020204" pitchFamily="34" charset="0"/>
                </a:rPr>
                <a:t>Sign changes at first row when</a:t>
              </a:r>
            </a:p>
            <a:p>
              <a:r>
                <a:rPr lang="en-US" altLang="en-US" sz="1400">
                  <a:latin typeface="Symbol" panose="05050102010706020507" pitchFamily="18" charset="2"/>
                </a:rPr>
                <a:t>e</a:t>
              </a:r>
              <a:r>
                <a:rPr lang="en-US" altLang="en-US" sz="1400">
                  <a:latin typeface="Arial" panose="020B0604020202020204" pitchFamily="34" charset="0"/>
                </a:rPr>
                <a:t> is small NEGATIVE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9955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20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20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20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20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0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26" y="838200"/>
            <a:ext cx="4333875" cy="992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922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4147323"/>
              </p:ext>
            </p:extLst>
          </p:nvPr>
        </p:nvGraphicFramePr>
        <p:xfrm>
          <a:off x="7467601" y="2362200"/>
          <a:ext cx="4078383" cy="733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184120" imgH="393480" progId="Equation.3">
                  <p:embed/>
                </p:oleObj>
              </mc:Choice>
              <mc:Fallback>
                <p:oleObj name="Equation" r:id="rId3" imgW="21841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1" y="2362200"/>
                        <a:ext cx="4078383" cy="7335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2" name="Object 6"/>
          <p:cNvGraphicFramePr>
            <a:graphicFrameLocks noChangeAspect="1"/>
          </p:cNvGraphicFramePr>
          <p:nvPr/>
        </p:nvGraphicFramePr>
        <p:xfrm>
          <a:off x="1905000" y="1219200"/>
          <a:ext cx="5588000" cy="436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5" imgW="5166360" imgH="4044960" progId="Word.Document.8">
                  <p:embed/>
                </p:oleObj>
              </mc:Choice>
              <mc:Fallback>
                <p:oleObj name="Document" r:id="rId5" imgW="5166360" imgH="40449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219200"/>
                        <a:ext cx="5588000" cy="436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3" name="Rectangle 7"/>
          <p:cNvSpPr>
            <a:spLocks noChangeArrowheads="1"/>
          </p:cNvSpPr>
          <p:nvPr/>
        </p:nvSpPr>
        <p:spPr bwMode="auto">
          <a:xfrm>
            <a:off x="2057401" y="5205414"/>
            <a:ext cx="46894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latin typeface="Arial" panose="020B0604020202020204" pitchFamily="34" charset="0"/>
              </a:rPr>
              <a:t>Assume </a:t>
            </a:r>
            <a:r>
              <a:rPr lang="en-US" altLang="en-US" sz="1600">
                <a:latin typeface="Symbol" panose="05050102010706020507" pitchFamily="18" charset="2"/>
              </a:rPr>
              <a:t>e</a:t>
            </a:r>
            <a:r>
              <a:rPr lang="en-US" altLang="en-US" sz="1600">
                <a:latin typeface="Arial" panose="020B0604020202020204" pitchFamily="34" charset="0"/>
              </a:rPr>
              <a:t> is small POSITIVE : TWO sign changes</a:t>
            </a:r>
          </a:p>
          <a:p>
            <a:r>
              <a:rPr lang="en-US" altLang="en-US" sz="1600">
                <a:latin typeface="Arial" panose="020B0604020202020204" pitchFamily="34" charset="0"/>
              </a:rPr>
              <a:t>Poles: 2 RHP, 3 LHP</a:t>
            </a:r>
          </a:p>
        </p:txBody>
      </p:sp>
      <p:sp>
        <p:nvSpPr>
          <p:cNvPr id="9225" name="Rectangle 9"/>
          <p:cNvSpPr>
            <a:spLocks noChangeArrowheads="1"/>
          </p:cNvSpPr>
          <p:nvPr/>
        </p:nvSpPr>
        <p:spPr bwMode="auto">
          <a:xfrm>
            <a:off x="2133600" y="609601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Example 4:</a:t>
            </a:r>
          </a:p>
        </p:txBody>
      </p:sp>
    </p:spTree>
    <p:extLst>
      <p:ext uri="{BB962C8B-B14F-4D97-AF65-F5344CB8AC3E}">
        <p14:creationId xmlns:p14="http://schemas.microsoft.com/office/powerpoint/2010/main" val="2215105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3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026"/>
          <p:cNvSpPr>
            <a:spLocks noChangeArrowheads="1"/>
          </p:cNvSpPr>
          <p:nvPr/>
        </p:nvSpPr>
        <p:spPr bwMode="auto">
          <a:xfrm>
            <a:off x="1544638" y="728438"/>
            <a:ext cx="3460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dirty="0">
                <a:latin typeface="Arial" panose="020B0604020202020204" pitchFamily="34" charset="0"/>
              </a:rPr>
              <a:t>Example 5: Entire Row is Zero</a:t>
            </a:r>
            <a:endParaRPr lang="en-US" altLang="en-US" dirty="0"/>
          </a:p>
        </p:txBody>
      </p:sp>
      <p:graphicFrame>
        <p:nvGraphicFramePr>
          <p:cNvPr id="43012" name="Object 10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5332363"/>
              </p:ext>
            </p:extLst>
          </p:nvPr>
        </p:nvGraphicFramePr>
        <p:xfrm>
          <a:off x="1998662" y="970746"/>
          <a:ext cx="5888038" cy="318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899680" imgH="3198960" progId="Word.Document.8">
                  <p:embed/>
                </p:oleObj>
              </mc:Choice>
              <mc:Fallback>
                <p:oleObj name="Document" r:id="rId2" imgW="5899680" imgH="31989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8662" y="970746"/>
                        <a:ext cx="5888038" cy="3189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3185" name="Group 1201"/>
          <p:cNvGrpSpPr>
            <a:grpSpLocks/>
          </p:cNvGrpSpPr>
          <p:nvPr/>
        </p:nvGrpSpPr>
        <p:grpSpPr bwMode="auto">
          <a:xfrm>
            <a:off x="7924800" y="1035050"/>
            <a:ext cx="2590800" cy="3003550"/>
            <a:chOff x="4032" y="652"/>
            <a:chExt cx="1632" cy="1892"/>
          </a:xfrm>
        </p:grpSpPr>
        <p:sp>
          <p:nvSpPr>
            <p:cNvPr id="43094" name="Line 1110"/>
            <p:cNvSpPr>
              <a:spLocks noChangeShapeType="1"/>
            </p:cNvSpPr>
            <p:nvPr/>
          </p:nvSpPr>
          <p:spPr bwMode="auto">
            <a:xfrm flipH="1">
              <a:off x="4368" y="1036"/>
              <a:ext cx="96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95" name="Text Box 1111"/>
            <p:cNvSpPr txBox="1">
              <a:spLocks noChangeArrowheads="1"/>
            </p:cNvSpPr>
            <p:nvPr/>
          </p:nvSpPr>
          <p:spPr bwMode="auto">
            <a:xfrm>
              <a:off x="4128" y="652"/>
              <a:ext cx="1327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dirty="0"/>
                <a:t>Polynomial above the</a:t>
              </a:r>
            </a:p>
            <a:p>
              <a:r>
                <a:rPr lang="en-US" altLang="en-US" dirty="0"/>
                <a:t>row of zeros</a:t>
              </a:r>
            </a:p>
          </p:txBody>
        </p:sp>
        <p:grpSp>
          <p:nvGrpSpPr>
            <p:cNvPr id="43181" name="Group 1197"/>
            <p:cNvGrpSpPr>
              <a:grpSpLocks/>
            </p:cNvGrpSpPr>
            <p:nvPr/>
          </p:nvGrpSpPr>
          <p:grpSpPr bwMode="auto">
            <a:xfrm>
              <a:off x="4032" y="1324"/>
              <a:ext cx="1632" cy="768"/>
              <a:chOff x="3888" y="1536"/>
              <a:chExt cx="1632" cy="768"/>
            </a:xfrm>
          </p:grpSpPr>
          <p:graphicFrame>
            <p:nvGraphicFramePr>
              <p:cNvPr id="43013" name="Object 1029"/>
              <p:cNvGraphicFramePr>
                <a:graphicFrameLocks noChangeAspect="1"/>
              </p:cNvGraphicFramePr>
              <p:nvPr/>
            </p:nvGraphicFramePr>
            <p:xfrm>
              <a:off x="4032" y="1584"/>
              <a:ext cx="1344" cy="63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4" imgW="1333440" imgH="634680" progId="Equation.3">
                      <p:embed/>
                    </p:oleObj>
                  </mc:Choice>
                  <mc:Fallback>
                    <p:oleObj name="Equation" r:id="rId4" imgW="1333440" imgH="6346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32" y="1584"/>
                            <a:ext cx="1344" cy="63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chemeClr val="tx1"/>
                                </a:solidFill>
                                <a:miter lim="800000"/>
                                <a:headEnd type="none" w="sm" len="sm"/>
                                <a:tailEnd type="none" w="sm" len="sm"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3093" name="Oval 1109"/>
              <p:cNvSpPr>
                <a:spLocks noChangeArrowheads="1"/>
              </p:cNvSpPr>
              <p:nvPr/>
            </p:nvSpPr>
            <p:spPr bwMode="auto">
              <a:xfrm>
                <a:off x="3936" y="1536"/>
                <a:ext cx="1488" cy="288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96" name="Oval 1112"/>
              <p:cNvSpPr>
                <a:spLocks noChangeArrowheads="1"/>
              </p:cNvSpPr>
              <p:nvPr/>
            </p:nvSpPr>
            <p:spPr bwMode="auto">
              <a:xfrm>
                <a:off x="3888" y="1776"/>
                <a:ext cx="1632" cy="528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3097" name="Line 1113"/>
            <p:cNvSpPr>
              <a:spLocks noChangeShapeType="1"/>
            </p:cNvSpPr>
            <p:nvPr/>
          </p:nvSpPr>
          <p:spPr bwMode="auto">
            <a:xfrm flipH="1" flipV="1">
              <a:off x="4320" y="2044"/>
              <a:ext cx="144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98" name="Text Box 1114"/>
            <p:cNvSpPr txBox="1">
              <a:spLocks noChangeArrowheads="1"/>
            </p:cNvSpPr>
            <p:nvPr/>
          </p:nvSpPr>
          <p:spPr bwMode="auto">
            <a:xfrm>
              <a:off x="4464" y="2140"/>
              <a:ext cx="104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Used to replace </a:t>
              </a:r>
            </a:p>
            <a:p>
              <a:r>
                <a:rPr lang="en-US" altLang="en-US"/>
                <a:t>row of zeros</a:t>
              </a:r>
            </a:p>
          </p:txBody>
        </p:sp>
      </p:grpSp>
      <p:grpSp>
        <p:nvGrpSpPr>
          <p:cNvPr id="43180" name="Group 1196"/>
          <p:cNvGrpSpPr>
            <a:grpSpLocks/>
          </p:cNvGrpSpPr>
          <p:nvPr/>
        </p:nvGrpSpPr>
        <p:grpSpPr bwMode="auto">
          <a:xfrm>
            <a:off x="1828800" y="4114800"/>
            <a:ext cx="5410200" cy="2057400"/>
            <a:chOff x="-3" y="-3"/>
            <a:chExt cx="3894" cy="2370"/>
          </a:xfrm>
        </p:grpSpPr>
        <p:grpSp>
          <p:nvGrpSpPr>
            <p:cNvPr id="43178" name="Group 1194"/>
            <p:cNvGrpSpPr>
              <a:grpSpLocks/>
            </p:cNvGrpSpPr>
            <p:nvPr/>
          </p:nvGrpSpPr>
          <p:grpSpPr bwMode="auto">
            <a:xfrm>
              <a:off x="0" y="0"/>
              <a:ext cx="3888" cy="2364"/>
              <a:chOff x="0" y="0"/>
              <a:chExt cx="3888" cy="2364"/>
            </a:xfrm>
          </p:grpSpPr>
          <p:grpSp>
            <p:nvGrpSpPr>
              <p:cNvPr id="43137" name="Group 1153"/>
              <p:cNvGrpSpPr>
                <a:grpSpLocks/>
              </p:cNvGrpSpPr>
              <p:nvPr/>
            </p:nvGrpSpPr>
            <p:grpSpPr bwMode="auto">
              <a:xfrm>
                <a:off x="0" y="0"/>
                <a:ext cx="972" cy="596"/>
                <a:chOff x="0" y="0"/>
                <a:chExt cx="972" cy="596"/>
              </a:xfrm>
            </p:grpSpPr>
            <p:sp>
              <p:nvSpPr>
                <p:cNvPr id="43116" name="Rectangle 1132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886" cy="59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en-US" sz="1600" b="1">
                      <a:latin typeface="Arial" panose="020B0604020202020204" pitchFamily="34" charset="0"/>
                      <a:cs typeface="Times New Roman" panose="02020603050405020304" pitchFamily="18" charset="0"/>
                    </a:rPr>
                    <a:t>Pole Location</a:t>
                  </a:r>
                  <a:endParaRPr lang="en-US" altLang="en-US" sz="1200">
                    <a:latin typeface="Arial" panose="020B0604020202020204" pitchFamily="34" charset="0"/>
                    <a:cs typeface="Times New Roman" panose="02020603050405020304" pitchFamily="18" charset="0"/>
                  </a:endParaRPr>
                </a:p>
                <a:p>
                  <a:pPr algn="ctr"/>
                  <a:endParaRPr lang="en-US" altLang="en-US" sz="24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3136" name="Rectangle 1152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972" cy="59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3139" name="Group 1155"/>
              <p:cNvGrpSpPr>
                <a:grpSpLocks/>
              </p:cNvGrpSpPr>
              <p:nvPr/>
            </p:nvGrpSpPr>
            <p:grpSpPr bwMode="auto">
              <a:xfrm>
                <a:off x="972" y="0"/>
                <a:ext cx="972" cy="596"/>
                <a:chOff x="972" y="0"/>
                <a:chExt cx="972" cy="596"/>
              </a:xfrm>
            </p:grpSpPr>
            <p:sp>
              <p:nvSpPr>
                <p:cNvPr id="43117" name="Rectangle 1133"/>
                <p:cNvSpPr>
                  <a:spLocks noChangeArrowheads="1"/>
                </p:cNvSpPr>
                <p:nvPr/>
              </p:nvSpPr>
              <p:spPr bwMode="auto">
                <a:xfrm>
                  <a:off x="1015" y="0"/>
                  <a:ext cx="886" cy="59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en-US" sz="1600" b="1">
                      <a:latin typeface="Arial" panose="020B0604020202020204" pitchFamily="34" charset="0"/>
                      <a:cs typeface="Times New Roman" panose="02020603050405020304" pitchFamily="18" charset="0"/>
                    </a:rPr>
                    <a:t>Even (4</a:t>
                  </a:r>
                  <a:r>
                    <a:rPr lang="en-US" altLang="en-US" sz="1600" b="1" baseline="30000">
                      <a:latin typeface="Arial" panose="020B0604020202020204" pitchFamily="34" charset="0"/>
                      <a:cs typeface="Times New Roman" panose="02020603050405020304" pitchFamily="18" charset="0"/>
                    </a:rPr>
                    <a:t>th</a:t>
                  </a:r>
                  <a:r>
                    <a:rPr lang="en-US" altLang="en-US" sz="1600" b="1">
                      <a:latin typeface="Arial" panose="020B0604020202020204" pitchFamily="34" charset="0"/>
                      <a:cs typeface="Times New Roman" panose="02020603050405020304" pitchFamily="18" charset="0"/>
                    </a:rPr>
                    <a:t> Order)</a:t>
                  </a:r>
                  <a:endParaRPr lang="en-US" altLang="en-US" sz="1200">
                    <a:latin typeface="Arial" panose="020B0604020202020204" pitchFamily="34" charset="0"/>
                    <a:cs typeface="Times New Roman" panose="02020603050405020304" pitchFamily="18" charset="0"/>
                  </a:endParaRPr>
                </a:p>
                <a:p>
                  <a:pPr algn="ctr"/>
                  <a:endParaRPr lang="en-US" altLang="en-US" sz="24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3138" name="Rectangle 1154"/>
                <p:cNvSpPr>
                  <a:spLocks noChangeArrowheads="1"/>
                </p:cNvSpPr>
                <p:nvPr/>
              </p:nvSpPr>
              <p:spPr bwMode="auto">
                <a:xfrm>
                  <a:off x="972" y="0"/>
                  <a:ext cx="972" cy="59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3141" name="Group 1157"/>
              <p:cNvGrpSpPr>
                <a:grpSpLocks/>
              </p:cNvGrpSpPr>
              <p:nvPr/>
            </p:nvGrpSpPr>
            <p:grpSpPr bwMode="auto">
              <a:xfrm>
                <a:off x="1944" y="0"/>
                <a:ext cx="972" cy="596"/>
                <a:chOff x="1944" y="0"/>
                <a:chExt cx="972" cy="596"/>
              </a:xfrm>
            </p:grpSpPr>
            <p:sp>
              <p:nvSpPr>
                <p:cNvPr id="43118" name="Rectangle 1134"/>
                <p:cNvSpPr>
                  <a:spLocks noChangeArrowheads="1"/>
                </p:cNvSpPr>
                <p:nvPr/>
              </p:nvSpPr>
              <p:spPr bwMode="auto">
                <a:xfrm>
                  <a:off x="1987" y="0"/>
                  <a:ext cx="886" cy="59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en-US" sz="1600" b="1">
                      <a:latin typeface="Arial" panose="020B0604020202020204" pitchFamily="34" charset="0"/>
                      <a:cs typeface="Times New Roman" panose="02020603050405020304" pitchFamily="18" charset="0"/>
                    </a:rPr>
                    <a:t>Other (1</a:t>
                  </a:r>
                  <a:r>
                    <a:rPr lang="en-US" altLang="en-US" sz="1600" b="1" baseline="30000">
                      <a:latin typeface="Arial" panose="020B0604020202020204" pitchFamily="34" charset="0"/>
                      <a:cs typeface="Times New Roman" panose="02020603050405020304" pitchFamily="18" charset="0"/>
                    </a:rPr>
                    <a:t>st</a:t>
                  </a:r>
                  <a:r>
                    <a:rPr lang="en-US" altLang="en-US" sz="1600" b="1">
                      <a:latin typeface="Arial" panose="020B0604020202020204" pitchFamily="34" charset="0"/>
                      <a:cs typeface="Times New Roman" panose="02020603050405020304" pitchFamily="18" charset="0"/>
                    </a:rPr>
                    <a:t> Order)</a:t>
                  </a:r>
                  <a:endParaRPr lang="en-US" altLang="en-US" sz="1200">
                    <a:latin typeface="Arial" panose="020B0604020202020204" pitchFamily="34" charset="0"/>
                    <a:cs typeface="Times New Roman" panose="02020603050405020304" pitchFamily="18" charset="0"/>
                  </a:endParaRPr>
                </a:p>
                <a:p>
                  <a:pPr algn="ctr"/>
                  <a:endParaRPr lang="en-US" altLang="en-US" sz="24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3140" name="Rectangle 1156"/>
                <p:cNvSpPr>
                  <a:spLocks noChangeArrowheads="1"/>
                </p:cNvSpPr>
                <p:nvPr/>
              </p:nvSpPr>
              <p:spPr bwMode="auto">
                <a:xfrm>
                  <a:off x="1944" y="0"/>
                  <a:ext cx="972" cy="59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3143" name="Group 1159"/>
              <p:cNvGrpSpPr>
                <a:grpSpLocks/>
              </p:cNvGrpSpPr>
              <p:nvPr/>
            </p:nvGrpSpPr>
            <p:grpSpPr bwMode="auto">
              <a:xfrm>
                <a:off x="2916" y="0"/>
                <a:ext cx="972" cy="596"/>
                <a:chOff x="2916" y="0"/>
                <a:chExt cx="972" cy="596"/>
              </a:xfrm>
            </p:grpSpPr>
            <p:sp>
              <p:nvSpPr>
                <p:cNvPr id="43119" name="Rectangle 1135"/>
                <p:cNvSpPr>
                  <a:spLocks noChangeArrowheads="1"/>
                </p:cNvSpPr>
                <p:nvPr/>
              </p:nvSpPr>
              <p:spPr bwMode="auto">
                <a:xfrm>
                  <a:off x="2959" y="0"/>
                  <a:ext cx="886" cy="59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en-US" sz="1600" b="1">
                      <a:latin typeface="Arial" panose="020B0604020202020204" pitchFamily="34" charset="0"/>
                      <a:cs typeface="Times New Roman" panose="02020603050405020304" pitchFamily="18" charset="0"/>
                    </a:rPr>
                    <a:t>Total (5</a:t>
                  </a:r>
                  <a:r>
                    <a:rPr lang="en-US" altLang="en-US" sz="1600" b="1" baseline="30000">
                      <a:latin typeface="Arial" panose="020B0604020202020204" pitchFamily="34" charset="0"/>
                      <a:cs typeface="Times New Roman" panose="02020603050405020304" pitchFamily="18" charset="0"/>
                    </a:rPr>
                    <a:t>th</a:t>
                  </a:r>
                  <a:r>
                    <a:rPr lang="en-US" altLang="en-US" sz="1600" b="1">
                      <a:latin typeface="Arial" panose="020B0604020202020204" pitchFamily="34" charset="0"/>
                      <a:cs typeface="Times New Roman" panose="02020603050405020304" pitchFamily="18" charset="0"/>
                    </a:rPr>
                    <a:t> Order)</a:t>
                  </a:r>
                  <a:endParaRPr lang="en-US" altLang="en-US" sz="1200">
                    <a:latin typeface="Arial" panose="020B0604020202020204" pitchFamily="34" charset="0"/>
                    <a:cs typeface="Times New Roman" panose="02020603050405020304" pitchFamily="18" charset="0"/>
                  </a:endParaRPr>
                </a:p>
                <a:p>
                  <a:pPr algn="ctr"/>
                  <a:endParaRPr lang="en-US" altLang="en-US" sz="24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3142" name="Rectangle 1158"/>
                <p:cNvSpPr>
                  <a:spLocks noChangeArrowheads="1"/>
                </p:cNvSpPr>
                <p:nvPr/>
              </p:nvSpPr>
              <p:spPr bwMode="auto">
                <a:xfrm>
                  <a:off x="2916" y="0"/>
                  <a:ext cx="972" cy="59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3145" name="Group 1161"/>
              <p:cNvGrpSpPr>
                <a:grpSpLocks/>
              </p:cNvGrpSpPr>
              <p:nvPr/>
            </p:nvGrpSpPr>
            <p:grpSpPr bwMode="auto">
              <a:xfrm>
                <a:off x="0" y="596"/>
                <a:ext cx="972" cy="442"/>
                <a:chOff x="0" y="596"/>
                <a:chExt cx="972" cy="442"/>
              </a:xfrm>
            </p:grpSpPr>
            <p:sp>
              <p:nvSpPr>
                <p:cNvPr id="43120" name="Rectangle 1136"/>
                <p:cNvSpPr>
                  <a:spLocks noChangeArrowheads="1"/>
                </p:cNvSpPr>
                <p:nvPr/>
              </p:nvSpPr>
              <p:spPr bwMode="auto">
                <a:xfrm>
                  <a:off x="43" y="596"/>
                  <a:ext cx="886" cy="44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en-US" sz="1600" b="1">
                      <a:latin typeface="Arial" panose="020B0604020202020204" pitchFamily="34" charset="0"/>
                      <a:cs typeface="Times New Roman" panose="02020603050405020304" pitchFamily="18" charset="0"/>
                    </a:rPr>
                    <a:t>RHP</a:t>
                  </a:r>
                  <a:endParaRPr lang="en-US" altLang="en-US" sz="1200">
                    <a:latin typeface="Arial" panose="020B0604020202020204" pitchFamily="34" charset="0"/>
                    <a:cs typeface="Times New Roman" panose="02020603050405020304" pitchFamily="18" charset="0"/>
                  </a:endParaRPr>
                </a:p>
                <a:p>
                  <a:pPr algn="ctr"/>
                  <a:endParaRPr lang="en-US" altLang="en-US" sz="24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3144" name="Rectangle 1160"/>
                <p:cNvSpPr>
                  <a:spLocks noChangeArrowheads="1"/>
                </p:cNvSpPr>
                <p:nvPr/>
              </p:nvSpPr>
              <p:spPr bwMode="auto">
                <a:xfrm>
                  <a:off x="0" y="596"/>
                  <a:ext cx="972" cy="44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3147" name="Group 1163"/>
              <p:cNvGrpSpPr>
                <a:grpSpLocks/>
              </p:cNvGrpSpPr>
              <p:nvPr/>
            </p:nvGrpSpPr>
            <p:grpSpPr bwMode="auto">
              <a:xfrm>
                <a:off x="972" y="596"/>
                <a:ext cx="972" cy="442"/>
                <a:chOff x="972" y="596"/>
                <a:chExt cx="972" cy="442"/>
              </a:xfrm>
            </p:grpSpPr>
            <p:sp>
              <p:nvSpPr>
                <p:cNvPr id="43121" name="Rectangle 1137"/>
                <p:cNvSpPr>
                  <a:spLocks noChangeArrowheads="1"/>
                </p:cNvSpPr>
                <p:nvPr/>
              </p:nvSpPr>
              <p:spPr bwMode="auto">
                <a:xfrm>
                  <a:off x="1015" y="596"/>
                  <a:ext cx="886" cy="44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en-US" sz="1600" b="1">
                      <a:latin typeface="Arial" panose="020B0604020202020204" pitchFamily="34" charset="0"/>
                      <a:cs typeface="Times New Roman" panose="02020603050405020304" pitchFamily="18" charset="0"/>
                    </a:rPr>
                    <a:t>0</a:t>
                  </a:r>
                  <a:endParaRPr lang="en-US" altLang="en-US" sz="1200">
                    <a:latin typeface="Arial" panose="020B0604020202020204" pitchFamily="34" charset="0"/>
                    <a:cs typeface="Times New Roman" panose="02020603050405020304" pitchFamily="18" charset="0"/>
                  </a:endParaRPr>
                </a:p>
                <a:p>
                  <a:pPr algn="ctr"/>
                  <a:endParaRPr lang="en-US" altLang="en-US" sz="24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3146" name="Rectangle 1162"/>
                <p:cNvSpPr>
                  <a:spLocks noChangeArrowheads="1"/>
                </p:cNvSpPr>
                <p:nvPr/>
              </p:nvSpPr>
              <p:spPr bwMode="auto">
                <a:xfrm>
                  <a:off x="972" y="596"/>
                  <a:ext cx="972" cy="44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3149" name="Group 1165"/>
              <p:cNvGrpSpPr>
                <a:grpSpLocks/>
              </p:cNvGrpSpPr>
              <p:nvPr/>
            </p:nvGrpSpPr>
            <p:grpSpPr bwMode="auto">
              <a:xfrm>
                <a:off x="1944" y="596"/>
                <a:ext cx="972" cy="442"/>
                <a:chOff x="1944" y="596"/>
                <a:chExt cx="972" cy="442"/>
              </a:xfrm>
            </p:grpSpPr>
            <p:sp>
              <p:nvSpPr>
                <p:cNvPr id="43122" name="Rectangle 1138"/>
                <p:cNvSpPr>
                  <a:spLocks noChangeArrowheads="1"/>
                </p:cNvSpPr>
                <p:nvPr/>
              </p:nvSpPr>
              <p:spPr bwMode="auto">
                <a:xfrm>
                  <a:off x="1987" y="596"/>
                  <a:ext cx="886" cy="44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en-US" sz="1600" b="1">
                      <a:latin typeface="Arial" panose="020B0604020202020204" pitchFamily="34" charset="0"/>
                      <a:cs typeface="Times New Roman" panose="02020603050405020304" pitchFamily="18" charset="0"/>
                    </a:rPr>
                    <a:t>0</a:t>
                  </a:r>
                  <a:endParaRPr lang="en-US" altLang="en-US" sz="1200">
                    <a:latin typeface="Arial" panose="020B0604020202020204" pitchFamily="34" charset="0"/>
                    <a:cs typeface="Times New Roman" panose="02020603050405020304" pitchFamily="18" charset="0"/>
                  </a:endParaRPr>
                </a:p>
                <a:p>
                  <a:pPr algn="ctr"/>
                  <a:endParaRPr lang="en-US" altLang="en-US" sz="24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3148" name="Rectangle 1164"/>
                <p:cNvSpPr>
                  <a:spLocks noChangeArrowheads="1"/>
                </p:cNvSpPr>
                <p:nvPr/>
              </p:nvSpPr>
              <p:spPr bwMode="auto">
                <a:xfrm>
                  <a:off x="1944" y="596"/>
                  <a:ext cx="972" cy="44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3151" name="Group 1167"/>
              <p:cNvGrpSpPr>
                <a:grpSpLocks/>
              </p:cNvGrpSpPr>
              <p:nvPr/>
            </p:nvGrpSpPr>
            <p:grpSpPr bwMode="auto">
              <a:xfrm>
                <a:off x="2916" y="596"/>
                <a:ext cx="972" cy="442"/>
                <a:chOff x="2916" y="596"/>
                <a:chExt cx="972" cy="442"/>
              </a:xfrm>
            </p:grpSpPr>
            <p:sp>
              <p:nvSpPr>
                <p:cNvPr id="43123" name="Rectangle 1139"/>
                <p:cNvSpPr>
                  <a:spLocks noChangeArrowheads="1"/>
                </p:cNvSpPr>
                <p:nvPr/>
              </p:nvSpPr>
              <p:spPr bwMode="auto">
                <a:xfrm>
                  <a:off x="2959" y="596"/>
                  <a:ext cx="886" cy="44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en-US" sz="1600" b="1">
                      <a:latin typeface="Arial" panose="020B0604020202020204" pitchFamily="34" charset="0"/>
                      <a:cs typeface="Times New Roman" panose="02020603050405020304" pitchFamily="18" charset="0"/>
                    </a:rPr>
                    <a:t>0</a:t>
                  </a:r>
                  <a:endParaRPr lang="en-US" altLang="en-US" sz="1200">
                    <a:latin typeface="Arial" panose="020B0604020202020204" pitchFamily="34" charset="0"/>
                    <a:cs typeface="Times New Roman" panose="02020603050405020304" pitchFamily="18" charset="0"/>
                  </a:endParaRPr>
                </a:p>
                <a:p>
                  <a:pPr algn="ctr"/>
                  <a:endParaRPr lang="en-US" altLang="en-US" sz="24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3150" name="Rectangle 1166"/>
                <p:cNvSpPr>
                  <a:spLocks noChangeArrowheads="1"/>
                </p:cNvSpPr>
                <p:nvPr/>
              </p:nvSpPr>
              <p:spPr bwMode="auto">
                <a:xfrm>
                  <a:off x="2916" y="596"/>
                  <a:ext cx="972" cy="44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3153" name="Group 1169"/>
              <p:cNvGrpSpPr>
                <a:grpSpLocks/>
              </p:cNvGrpSpPr>
              <p:nvPr/>
            </p:nvGrpSpPr>
            <p:grpSpPr bwMode="auto">
              <a:xfrm>
                <a:off x="0" y="1038"/>
                <a:ext cx="972" cy="442"/>
                <a:chOff x="0" y="1038"/>
                <a:chExt cx="972" cy="442"/>
              </a:xfrm>
            </p:grpSpPr>
            <p:sp>
              <p:nvSpPr>
                <p:cNvPr id="43124" name="Rectangle 1140"/>
                <p:cNvSpPr>
                  <a:spLocks noChangeArrowheads="1"/>
                </p:cNvSpPr>
                <p:nvPr/>
              </p:nvSpPr>
              <p:spPr bwMode="auto">
                <a:xfrm>
                  <a:off x="43" y="1038"/>
                  <a:ext cx="886" cy="44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en-US" sz="1600" b="1">
                      <a:latin typeface="Arial" panose="020B0604020202020204" pitchFamily="34" charset="0"/>
                      <a:cs typeface="Times New Roman" panose="02020603050405020304" pitchFamily="18" charset="0"/>
                    </a:rPr>
                    <a:t>LHP</a:t>
                  </a:r>
                  <a:endParaRPr lang="en-US" altLang="en-US" sz="1200">
                    <a:latin typeface="Arial" panose="020B0604020202020204" pitchFamily="34" charset="0"/>
                    <a:cs typeface="Times New Roman" panose="02020603050405020304" pitchFamily="18" charset="0"/>
                  </a:endParaRPr>
                </a:p>
                <a:p>
                  <a:pPr algn="ctr"/>
                  <a:endParaRPr lang="en-US" altLang="en-US" sz="24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3152" name="Rectangle 1168"/>
                <p:cNvSpPr>
                  <a:spLocks noChangeArrowheads="1"/>
                </p:cNvSpPr>
                <p:nvPr/>
              </p:nvSpPr>
              <p:spPr bwMode="auto">
                <a:xfrm>
                  <a:off x="0" y="1038"/>
                  <a:ext cx="972" cy="44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3155" name="Group 1171"/>
              <p:cNvGrpSpPr>
                <a:grpSpLocks/>
              </p:cNvGrpSpPr>
              <p:nvPr/>
            </p:nvGrpSpPr>
            <p:grpSpPr bwMode="auto">
              <a:xfrm>
                <a:off x="972" y="1038"/>
                <a:ext cx="972" cy="442"/>
                <a:chOff x="972" y="1038"/>
                <a:chExt cx="972" cy="442"/>
              </a:xfrm>
            </p:grpSpPr>
            <p:sp>
              <p:nvSpPr>
                <p:cNvPr id="43125" name="Rectangle 1141"/>
                <p:cNvSpPr>
                  <a:spLocks noChangeArrowheads="1"/>
                </p:cNvSpPr>
                <p:nvPr/>
              </p:nvSpPr>
              <p:spPr bwMode="auto">
                <a:xfrm>
                  <a:off x="1015" y="1038"/>
                  <a:ext cx="886" cy="44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en-US" sz="1600" b="1">
                      <a:latin typeface="Arial" panose="020B0604020202020204" pitchFamily="34" charset="0"/>
                      <a:cs typeface="Times New Roman" panose="02020603050405020304" pitchFamily="18" charset="0"/>
                    </a:rPr>
                    <a:t>0</a:t>
                  </a:r>
                  <a:endParaRPr lang="en-US" altLang="en-US" sz="1200">
                    <a:latin typeface="Arial" panose="020B0604020202020204" pitchFamily="34" charset="0"/>
                    <a:cs typeface="Times New Roman" panose="02020603050405020304" pitchFamily="18" charset="0"/>
                  </a:endParaRPr>
                </a:p>
                <a:p>
                  <a:pPr algn="ctr"/>
                  <a:endParaRPr lang="en-US" altLang="en-US" sz="24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3154" name="Rectangle 1170"/>
                <p:cNvSpPr>
                  <a:spLocks noChangeArrowheads="1"/>
                </p:cNvSpPr>
                <p:nvPr/>
              </p:nvSpPr>
              <p:spPr bwMode="auto">
                <a:xfrm>
                  <a:off x="972" y="1038"/>
                  <a:ext cx="972" cy="44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3157" name="Group 1173"/>
              <p:cNvGrpSpPr>
                <a:grpSpLocks/>
              </p:cNvGrpSpPr>
              <p:nvPr/>
            </p:nvGrpSpPr>
            <p:grpSpPr bwMode="auto">
              <a:xfrm>
                <a:off x="1944" y="1038"/>
                <a:ext cx="972" cy="442"/>
                <a:chOff x="1944" y="1038"/>
                <a:chExt cx="972" cy="442"/>
              </a:xfrm>
            </p:grpSpPr>
            <p:sp>
              <p:nvSpPr>
                <p:cNvPr id="43126" name="Rectangle 1142"/>
                <p:cNvSpPr>
                  <a:spLocks noChangeArrowheads="1"/>
                </p:cNvSpPr>
                <p:nvPr/>
              </p:nvSpPr>
              <p:spPr bwMode="auto">
                <a:xfrm>
                  <a:off x="1987" y="1038"/>
                  <a:ext cx="886" cy="44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en-US" sz="1600" b="1">
                      <a:latin typeface="Arial" panose="020B0604020202020204" pitchFamily="34" charset="0"/>
                      <a:cs typeface="Times New Roman" panose="02020603050405020304" pitchFamily="18" charset="0"/>
                    </a:rPr>
                    <a:t>1</a:t>
                  </a:r>
                  <a:endParaRPr lang="en-US" altLang="en-US" sz="1200">
                    <a:latin typeface="Arial" panose="020B0604020202020204" pitchFamily="34" charset="0"/>
                    <a:cs typeface="Times New Roman" panose="02020603050405020304" pitchFamily="18" charset="0"/>
                  </a:endParaRPr>
                </a:p>
                <a:p>
                  <a:pPr algn="ctr"/>
                  <a:endParaRPr lang="en-US" altLang="en-US" sz="24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3156" name="Rectangle 1172"/>
                <p:cNvSpPr>
                  <a:spLocks noChangeArrowheads="1"/>
                </p:cNvSpPr>
                <p:nvPr/>
              </p:nvSpPr>
              <p:spPr bwMode="auto">
                <a:xfrm>
                  <a:off x="1944" y="1038"/>
                  <a:ext cx="972" cy="44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3159" name="Group 1175"/>
              <p:cNvGrpSpPr>
                <a:grpSpLocks/>
              </p:cNvGrpSpPr>
              <p:nvPr/>
            </p:nvGrpSpPr>
            <p:grpSpPr bwMode="auto">
              <a:xfrm>
                <a:off x="2916" y="1038"/>
                <a:ext cx="972" cy="442"/>
                <a:chOff x="2916" y="1038"/>
                <a:chExt cx="972" cy="442"/>
              </a:xfrm>
            </p:grpSpPr>
            <p:sp>
              <p:nvSpPr>
                <p:cNvPr id="43127" name="Rectangle 1143"/>
                <p:cNvSpPr>
                  <a:spLocks noChangeArrowheads="1"/>
                </p:cNvSpPr>
                <p:nvPr/>
              </p:nvSpPr>
              <p:spPr bwMode="auto">
                <a:xfrm>
                  <a:off x="2959" y="1038"/>
                  <a:ext cx="886" cy="44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en-US" sz="1600" b="1">
                      <a:latin typeface="Arial" panose="020B0604020202020204" pitchFamily="34" charset="0"/>
                      <a:cs typeface="Times New Roman" panose="02020603050405020304" pitchFamily="18" charset="0"/>
                    </a:rPr>
                    <a:t>1</a:t>
                  </a:r>
                  <a:endParaRPr lang="en-US" altLang="en-US" sz="1200">
                    <a:latin typeface="Arial" panose="020B0604020202020204" pitchFamily="34" charset="0"/>
                    <a:cs typeface="Times New Roman" panose="02020603050405020304" pitchFamily="18" charset="0"/>
                  </a:endParaRPr>
                </a:p>
                <a:p>
                  <a:pPr algn="ctr"/>
                  <a:endParaRPr lang="en-US" altLang="en-US" sz="24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3158" name="Rectangle 1174"/>
                <p:cNvSpPr>
                  <a:spLocks noChangeArrowheads="1"/>
                </p:cNvSpPr>
                <p:nvPr/>
              </p:nvSpPr>
              <p:spPr bwMode="auto">
                <a:xfrm>
                  <a:off x="2916" y="1038"/>
                  <a:ext cx="972" cy="44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3161" name="Group 1177"/>
              <p:cNvGrpSpPr>
                <a:grpSpLocks/>
              </p:cNvGrpSpPr>
              <p:nvPr/>
            </p:nvGrpSpPr>
            <p:grpSpPr bwMode="auto">
              <a:xfrm>
                <a:off x="0" y="1480"/>
                <a:ext cx="972" cy="442"/>
                <a:chOff x="0" y="1480"/>
                <a:chExt cx="972" cy="442"/>
              </a:xfrm>
            </p:grpSpPr>
            <p:sp>
              <p:nvSpPr>
                <p:cNvPr id="43128" name="Rectangle 1144"/>
                <p:cNvSpPr>
                  <a:spLocks noChangeArrowheads="1"/>
                </p:cNvSpPr>
                <p:nvPr/>
              </p:nvSpPr>
              <p:spPr bwMode="auto">
                <a:xfrm>
                  <a:off x="43" y="1480"/>
                  <a:ext cx="886" cy="44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en-US" sz="1600" b="1">
                      <a:latin typeface="Arial" panose="020B0604020202020204" pitchFamily="34" charset="0"/>
                      <a:cs typeface="Times New Roman" panose="02020603050405020304" pitchFamily="18" charset="0"/>
                    </a:rPr>
                    <a:t>j</a:t>
                  </a:r>
                  <a:r>
                    <a:rPr lang="en-US" altLang="en-US" sz="1600" b="1">
                      <a:latin typeface="Arial" panose="020B0604020202020204" pitchFamily="34" charset="0"/>
                      <a:cs typeface="Times New Roman" panose="02020603050405020304" pitchFamily="18" charset="0"/>
                      <a:sym typeface="Symbol" panose="05050102010706020507" pitchFamily="18" charset="2"/>
                    </a:rPr>
                    <a:t></a:t>
                  </a:r>
                  <a:r>
                    <a:rPr lang="en-US" altLang="en-US" sz="1600" b="1">
                      <a:latin typeface="Arial" panose="020B0604020202020204" pitchFamily="34" charset="0"/>
                      <a:cs typeface="Times New Roman" panose="02020603050405020304" pitchFamily="18" charset="0"/>
                    </a:rPr>
                    <a:t>-axis</a:t>
                  </a:r>
                  <a:endParaRPr lang="en-US" altLang="en-US" sz="1200">
                    <a:latin typeface="Arial" panose="020B0604020202020204" pitchFamily="34" charset="0"/>
                    <a:cs typeface="Times New Roman" panose="02020603050405020304" pitchFamily="18" charset="0"/>
                    <a:sym typeface="Symbol" panose="05050102010706020507" pitchFamily="18" charset="2"/>
                  </a:endParaRPr>
                </a:p>
                <a:p>
                  <a:pPr algn="ctr"/>
                  <a:endParaRPr lang="en-US" altLang="en-US" sz="1600" b="1">
                    <a:latin typeface="Arial" panose="020B0604020202020204" pitchFamily="34" charset="0"/>
                    <a:cs typeface="Times New Roman" panose="02020603050405020304" pitchFamily="18" charset="0"/>
                    <a:sym typeface="Symbol" panose="05050102010706020507" pitchFamily="18" charset="2"/>
                  </a:endParaRPr>
                </a:p>
              </p:txBody>
            </p:sp>
            <p:sp>
              <p:nvSpPr>
                <p:cNvPr id="43160" name="Rectangle 1176"/>
                <p:cNvSpPr>
                  <a:spLocks noChangeArrowheads="1"/>
                </p:cNvSpPr>
                <p:nvPr/>
              </p:nvSpPr>
              <p:spPr bwMode="auto">
                <a:xfrm>
                  <a:off x="0" y="1480"/>
                  <a:ext cx="972" cy="44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3163" name="Group 1179"/>
              <p:cNvGrpSpPr>
                <a:grpSpLocks/>
              </p:cNvGrpSpPr>
              <p:nvPr/>
            </p:nvGrpSpPr>
            <p:grpSpPr bwMode="auto">
              <a:xfrm>
                <a:off x="972" y="1480"/>
                <a:ext cx="972" cy="442"/>
                <a:chOff x="972" y="1480"/>
                <a:chExt cx="972" cy="442"/>
              </a:xfrm>
            </p:grpSpPr>
            <p:sp>
              <p:nvSpPr>
                <p:cNvPr id="43129" name="Rectangle 1145"/>
                <p:cNvSpPr>
                  <a:spLocks noChangeArrowheads="1"/>
                </p:cNvSpPr>
                <p:nvPr/>
              </p:nvSpPr>
              <p:spPr bwMode="auto">
                <a:xfrm>
                  <a:off x="1015" y="1480"/>
                  <a:ext cx="886" cy="44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en-US" sz="1600" b="1">
                      <a:latin typeface="Arial" panose="020B0604020202020204" pitchFamily="34" charset="0"/>
                      <a:cs typeface="Times New Roman" panose="02020603050405020304" pitchFamily="18" charset="0"/>
                    </a:rPr>
                    <a:t>4</a:t>
                  </a:r>
                  <a:endParaRPr lang="en-US" altLang="en-US" sz="1200">
                    <a:latin typeface="Arial" panose="020B0604020202020204" pitchFamily="34" charset="0"/>
                    <a:cs typeface="Times New Roman" panose="02020603050405020304" pitchFamily="18" charset="0"/>
                  </a:endParaRPr>
                </a:p>
                <a:p>
                  <a:pPr algn="ctr"/>
                  <a:endParaRPr lang="en-US" altLang="en-US" sz="24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3162" name="Rectangle 1178"/>
                <p:cNvSpPr>
                  <a:spLocks noChangeArrowheads="1"/>
                </p:cNvSpPr>
                <p:nvPr/>
              </p:nvSpPr>
              <p:spPr bwMode="auto">
                <a:xfrm>
                  <a:off x="972" y="1480"/>
                  <a:ext cx="972" cy="44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3165" name="Group 1181"/>
              <p:cNvGrpSpPr>
                <a:grpSpLocks/>
              </p:cNvGrpSpPr>
              <p:nvPr/>
            </p:nvGrpSpPr>
            <p:grpSpPr bwMode="auto">
              <a:xfrm>
                <a:off x="1944" y="1480"/>
                <a:ext cx="972" cy="442"/>
                <a:chOff x="1944" y="1480"/>
                <a:chExt cx="972" cy="442"/>
              </a:xfrm>
            </p:grpSpPr>
            <p:sp>
              <p:nvSpPr>
                <p:cNvPr id="43130" name="Rectangle 1146"/>
                <p:cNvSpPr>
                  <a:spLocks noChangeArrowheads="1"/>
                </p:cNvSpPr>
                <p:nvPr/>
              </p:nvSpPr>
              <p:spPr bwMode="auto">
                <a:xfrm>
                  <a:off x="1987" y="1480"/>
                  <a:ext cx="886" cy="44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en-US" sz="1600" b="1">
                      <a:latin typeface="Arial" panose="020B0604020202020204" pitchFamily="34" charset="0"/>
                      <a:cs typeface="Times New Roman" panose="02020603050405020304" pitchFamily="18" charset="0"/>
                    </a:rPr>
                    <a:t>0</a:t>
                  </a:r>
                  <a:endParaRPr lang="en-US" altLang="en-US" sz="1200">
                    <a:latin typeface="Arial" panose="020B0604020202020204" pitchFamily="34" charset="0"/>
                    <a:cs typeface="Times New Roman" panose="02020603050405020304" pitchFamily="18" charset="0"/>
                  </a:endParaRPr>
                </a:p>
                <a:p>
                  <a:pPr algn="ctr"/>
                  <a:endParaRPr lang="en-US" altLang="en-US" sz="24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3164" name="Rectangle 1180"/>
                <p:cNvSpPr>
                  <a:spLocks noChangeArrowheads="1"/>
                </p:cNvSpPr>
                <p:nvPr/>
              </p:nvSpPr>
              <p:spPr bwMode="auto">
                <a:xfrm>
                  <a:off x="1944" y="1480"/>
                  <a:ext cx="972" cy="44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3167" name="Group 1183"/>
              <p:cNvGrpSpPr>
                <a:grpSpLocks/>
              </p:cNvGrpSpPr>
              <p:nvPr/>
            </p:nvGrpSpPr>
            <p:grpSpPr bwMode="auto">
              <a:xfrm>
                <a:off x="2916" y="1480"/>
                <a:ext cx="972" cy="442"/>
                <a:chOff x="2916" y="1480"/>
                <a:chExt cx="972" cy="442"/>
              </a:xfrm>
            </p:grpSpPr>
            <p:sp>
              <p:nvSpPr>
                <p:cNvPr id="43131" name="Rectangle 1147"/>
                <p:cNvSpPr>
                  <a:spLocks noChangeArrowheads="1"/>
                </p:cNvSpPr>
                <p:nvPr/>
              </p:nvSpPr>
              <p:spPr bwMode="auto">
                <a:xfrm>
                  <a:off x="2959" y="1480"/>
                  <a:ext cx="886" cy="44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en-US" sz="1600" b="1">
                      <a:latin typeface="Arial" panose="020B0604020202020204" pitchFamily="34" charset="0"/>
                      <a:cs typeface="Times New Roman" panose="02020603050405020304" pitchFamily="18" charset="0"/>
                    </a:rPr>
                    <a:t>4</a:t>
                  </a:r>
                  <a:endParaRPr lang="en-US" altLang="en-US" sz="1200">
                    <a:latin typeface="Arial" panose="020B0604020202020204" pitchFamily="34" charset="0"/>
                    <a:cs typeface="Times New Roman" panose="02020603050405020304" pitchFamily="18" charset="0"/>
                  </a:endParaRPr>
                </a:p>
                <a:p>
                  <a:pPr algn="ctr"/>
                  <a:endParaRPr lang="en-US" altLang="en-US" sz="24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3166" name="Rectangle 1182"/>
                <p:cNvSpPr>
                  <a:spLocks noChangeArrowheads="1"/>
                </p:cNvSpPr>
                <p:nvPr/>
              </p:nvSpPr>
              <p:spPr bwMode="auto">
                <a:xfrm>
                  <a:off x="2916" y="1480"/>
                  <a:ext cx="972" cy="44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3169" name="Group 1185"/>
              <p:cNvGrpSpPr>
                <a:grpSpLocks/>
              </p:cNvGrpSpPr>
              <p:nvPr/>
            </p:nvGrpSpPr>
            <p:grpSpPr bwMode="auto">
              <a:xfrm>
                <a:off x="0" y="1922"/>
                <a:ext cx="972" cy="442"/>
                <a:chOff x="0" y="1922"/>
                <a:chExt cx="972" cy="442"/>
              </a:xfrm>
            </p:grpSpPr>
            <p:sp>
              <p:nvSpPr>
                <p:cNvPr id="43132" name="Rectangle 1148"/>
                <p:cNvSpPr>
                  <a:spLocks noChangeArrowheads="1"/>
                </p:cNvSpPr>
                <p:nvPr/>
              </p:nvSpPr>
              <p:spPr bwMode="auto">
                <a:xfrm>
                  <a:off x="43" y="1922"/>
                  <a:ext cx="886" cy="44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en-US" sz="1600" b="1">
                      <a:latin typeface="Arial" panose="020B0604020202020204" pitchFamily="34" charset="0"/>
                      <a:cs typeface="Times New Roman" panose="02020603050405020304" pitchFamily="18" charset="0"/>
                    </a:rPr>
                    <a:t>TOTAL</a:t>
                  </a:r>
                  <a:endParaRPr lang="en-US" altLang="en-US" sz="1200">
                    <a:latin typeface="Arial" panose="020B0604020202020204" pitchFamily="34" charset="0"/>
                    <a:cs typeface="Times New Roman" panose="02020603050405020304" pitchFamily="18" charset="0"/>
                  </a:endParaRPr>
                </a:p>
                <a:p>
                  <a:pPr algn="ctr"/>
                  <a:endParaRPr lang="en-US" altLang="en-US" sz="24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3168" name="Rectangle 1184"/>
                <p:cNvSpPr>
                  <a:spLocks noChangeArrowheads="1"/>
                </p:cNvSpPr>
                <p:nvPr/>
              </p:nvSpPr>
              <p:spPr bwMode="auto">
                <a:xfrm>
                  <a:off x="0" y="1922"/>
                  <a:ext cx="972" cy="44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3171" name="Group 1187"/>
              <p:cNvGrpSpPr>
                <a:grpSpLocks/>
              </p:cNvGrpSpPr>
              <p:nvPr/>
            </p:nvGrpSpPr>
            <p:grpSpPr bwMode="auto">
              <a:xfrm>
                <a:off x="972" y="1922"/>
                <a:ext cx="972" cy="442"/>
                <a:chOff x="972" y="1922"/>
                <a:chExt cx="972" cy="442"/>
              </a:xfrm>
            </p:grpSpPr>
            <p:sp>
              <p:nvSpPr>
                <p:cNvPr id="43133" name="Rectangle 1149"/>
                <p:cNvSpPr>
                  <a:spLocks noChangeArrowheads="1"/>
                </p:cNvSpPr>
                <p:nvPr/>
              </p:nvSpPr>
              <p:spPr bwMode="auto">
                <a:xfrm>
                  <a:off x="1015" y="1922"/>
                  <a:ext cx="886" cy="44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en-US" sz="1200">
                      <a:latin typeface="Arial" panose="020B0604020202020204" pitchFamily="34" charset="0"/>
                      <a:cs typeface="Times New Roman" panose="02020603050405020304" pitchFamily="18" charset="0"/>
                    </a:rPr>
                    <a:t> </a:t>
                  </a:r>
                </a:p>
                <a:p>
                  <a:pPr algn="ctr"/>
                  <a:endParaRPr lang="en-US" altLang="en-US" sz="24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3170" name="Rectangle 1186"/>
                <p:cNvSpPr>
                  <a:spLocks noChangeArrowheads="1"/>
                </p:cNvSpPr>
                <p:nvPr/>
              </p:nvSpPr>
              <p:spPr bwMode="auto">
                <a:xfrm>
                  <a:off x="972" y="1922"/>
                  <a:ext cx="972" cy="44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3173" name="Group 1189"/>
              <p:cNvGrpSpPr>
                <a:grpSpLocks/>
              </p:cNvGrpSpPr>
              <p:nvPr/>
            </p:nvGrpSpPr>
            <p:grpSpPr bwMode="auto">
              <a:xfrm>
                <a:off x="1944" y="1922"/>
                <a:ext cx="972" cy="442"/>
                <a:chOff x="1944" y="1922"/>
                <a:chExt cx="972" cy="442"/>
              </a:xfrm>
            </p:grpSpPr>
            <p:sp>
              <p:nvSpPr>
                <p:cNvPr id="43134" name="Rectangle 1150"/>
                <p:cNvSpPr>
                  <a:spLocks noChangeArrowheads="1"/>
                </p:cNvSpPr>
                <p:nvPr/>
              </p:nvSpPr>
              <p:spPr bwMode="auto">
                <a:xfrm>
                  <a:off x="1987" y="1922"/>
                  <a:ext cx="886" cy="44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en-US" sz="1200">
                      <a:latin typeface="Arial" panose="020B0604020202020204" pitchFamily="34" charset="0"/>
                      <a:cs typeface="Times New Roman" panose="02020603050405020304" pitchFamily="18" charset="0"/>
                    </a:rPr>
                    <a:t> </a:t>
                  </a:r>
                </a:p>
                <a:p>
                  <a:pPr algn="ctr"/>
                  <a:endParaRPr lang="en-US" altLang="en-US" sz="24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3172" name="Rectangle 1188"/>
                <p:cNvSpPr>
                  <a:spLocks noChangeArrowheads="1"/>
                </p:cNvSpPr>
                <p:nvPr/>
              </p:nvSpPr>
              <p:spPr bwMode="auto">
                <a:xfrm>
                  <a:off x="1944" y="1922"/>
                  <a:ext cx="972" cy="44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3177" name="Group 1193"/>
              <p:cNvGrpSpPr>
                <a:grpSpLocks/>
              </p:cNvGrpSpPr>
              <p:nvPr/>
            </p:nvGrpSpPr>
            <p:grpSpPr bwMode="auto">
              <a:xfrm>
                <a:off x="2916" y="1922"/>
                <a:ext cx="972" cy="442"/>
                <a:chOff x="2916" y="1922"/>
                <a:chExt cx="972" cy="442"/>
              </a:xfrm>
            </p:grpSpPr>
            <p:sp>
              <p:nvSpPr>
                <p:cNvPr id="43176" name="Rectangle 1192"/>
                <p:cNvSpPr>
                  <a:spLocks noChangeArrowheads="1"/>
                </p:cNvSpPr>
                <p:nvPr/>
              </p:nvSpPr>
              <p:spPr bwMode="auto">
                <a:xfrm>
                  <a:off x="2916" y="1922"/>
                  <a:ext cx="972" cy="442"/>
                </a:xfrm>
                <a:prstGeom prst="rect">
                  <a:avLst/>
                </a:prstGeom>
                <a:solidFill>
                  <a:srgbClr val="FFCC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43175" name="Group 1191"/>
                <p:cNvGrpSpPr>
                  <a:grpSpLocks/>
                </p:cNvGrpSpPr>
                <p:nvPr/>
              </p:nvGrpSpPr>
              <p:grpSpPr bwMode="auto">
                <a:xfrm>
                  <a:off x="2916" y="1922"/>
                  <a:ext cx="972" cy="442"/>
                  <a:chOff x="2916" y="1922"/>
                  <a:chExt cx="972" cy="442"/>
                </a:xfrm>
              </p:grpSpPr>
              <p:sp>
                <p:nvSpPr>
                  <p:cNvPr id="43135" name="Rectangle 1151"/>
                  <p:cNvSpPr>
                    <a:spLocks noChangeArrowheads="1"/>
                  </p:cNvSpPr>
                  <p:nvPr/>
                </p:nvSpPr>
                <p:spPr bwMode="auto">
                  <a:xfrm>
                    <a:off x="2959" y="1922"/>
                    <a:ext cx="886" cy="442"/>
                  </a:xfrm>
                  <a:prstGeom prst="rect">
                    <a:avLst/>
                  </a:prstGeom>
                  <a:solidFill>
                    <a:srgbClr val="FFCC99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ctr"/>
                    <a:r>
                      <a:rPr lang="en-US" altLang="en-US" sz="1600" b="1">
                        <a:latin typeface="Arial" panose="020B0604020202020204" pitchFamily="34" charset="0"/>
                        <a:cs typeface="Times New Roman" panose="02020603050405020304" pitchFamily="18" charset="0"/>
                      </a:rPr>
                      <a:t>5</a:t>
                    </a:r>
                    <a:endParaRPr lang="en-US" altLang="en-US" sz="1200">
                      <a:latin typeface="Arial" panose="020B0604020202020204" pitchFamily="34" charset="0"/>
                      <a:cs typeface="Times New Roman" panose="02020603050405020304" pitchFamily="18" charset="0"/>
                    </a:endParaRPr>
                  </a:p>
                  <a:p>
                    <a:pPr algn="ctr"/>
                    <a:endParaRPr lang="en-US" altLang="en-US" sz="240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43174" name="Rectangle 1190"/>
                  <p:cNvSpPr>
                    <a:spLocks noChangeArrowheads="1"/>
                  </p:cNvSpPr>
                  <p:nvPr/>
                </p:nvSpPr>
                <p:spPr bwMode="auto">
                  <a:xfrm>
                    <a:off x="2916" y="1922"/>
                    <a:ext cx="972" cy="442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43179" name="Rectangle 1195"/>
            <p:cNvSpPr>
              <a:spLocks noChangeArrowheads="1"/>
            </p:cNvSpPr>
            <p:nvPr/>
          </p:nvSpPr>
          <p:spPr bwMode="auto">
            <a:xfrm>
              <a:off x="-3" y="-3"/>
              <a:ext cx="3894" cy="2370"/>
            </a:xfrm>
            <a:prstGeom prst="rect">
              <a:avLst/>
            </a:prstGeom>
            <a:noFill/>
            <a:ln w="11112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3182" name="Rectangle 1198"/>
          <p:cNvSpPr>
            <a:spLocks noChangeArrowheads="1"/>
          </p:cNvSpPr>
          <p:nvPr/>
        </p:nvSpPr>
        <p:spPr bwMode="auto">
          <a:xfrm>
            <a:off x="7315200" y="5410200"/>
            <a:ext cx="33162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>
                <a:latin typeface="Arial" panose="020B0604020202020204" pitchFamily="34" charset="0"/>
              </a:rPr>
              <a:t>1on LHP + 4 on jw axis = 5 poles</a:t>
            </a:r>
          </a:p>
        </p:txBody>
      </p:sp>
    </p:spTree>
    <p:extLst>
      <p:ext uri="{BB962C8B-B14F-4D97-AF65-F5344CB8AC3E}">
        <p14:creationId xmlns:p14="http://schemas.microsoft.com/office/powerpoint/2010/main" val="1219622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3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182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381771"/>
            <a:ext cx="4030219" cy="1138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1398226" y="625475"/>
            <a:ext cx="539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dirty="0">
                <a:latin typeface="Arial" panose="020B0604020202020204" pitchFamily="34" charset="0"/>
              </a:rPr>
              <a:t>Example 6: Stability Design via Routh-Hurwitz</a:t>
            </a:r>
            <a:r>
              <a:rPr lang="en-US" altLang="en-US" sz="2400" dirty="0">
                <a:latin typeface="Arial" panose="020B0604020202020204" pitchFamily="34" charset="0"/>
              </a:rPr>
              <a:t> </a:t>
            </a:r>
            <a:endParaRPr lang="en-US" altLang="en-US" sz="2400" b="1" dirty="0">
              <a:latin typeface="Arial" panose="020B0604020202020204" pitchFamily="34" charset="0"/>
            </a:endParaRPr>
          </a:p>
        </p:txBody>
      </p:sp>
      <p:graphicFrame>
        <p:nvGraphicFramePr>
          <p:cNvPr id="1229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9304497"/>
              </p:ext>
            </p:extLst>
          </p:nvPr>
        </p:nvGraphicFramePr>
        <p:xfrm>
          <a:off x="7538293" y="2431826"/>
          <a:ext cx="29241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650960" imgH="393480" progId="Equation.3">
                  <p:embed/>
                </p:oleObj>
              </mc:Choice>
              <mc:Fallback>
                <p:oleObj name="Equation" r:id="rId3" imgW="16509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38293" y="2431826"/>
                        <a:ext cx="292417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3" name="Object 5"/>
          <p:cNvGraphicFramePr>
            <a:graphicFrameLocks noChangeAspect="1"/>
          </p:cNvGraphicFramePr>
          <p:nvPr/>
        </p:nvGraphicFramePr>
        <p:xfrm>
          <a:off x="3124201" y="3276601"/>
          <a:ext cx="4257675" cy="189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5" imgW="4351680" imgH="1919520" progId="Word.Document.8">
                  <p:embed/>
                </p:oleObj>
              </mc:Choice>
              <mc:Fallback>
                <p:oleObj name="Document" r:id="rId5" imgW="4351680" imgH="191952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1" y="3276601"/>
                        <a:ext cx="4257675" cy="1890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2362200" y="5410200"/>
            <a:ext cx="2743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 b="1">
                <a:latin typeface="Arial" panose="020B0604020202020204" pitchFamily="34" charset="0"/>
              </a:rPr>
              <a:t>STABLE:     0 &lt; K &lt; 1386</a:t>
            </a:r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1414751" y="1086196"/>
            <a:ext cx="935974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>
                <a:latin typeface="Arial" panose="020B0604020202020204" pitchFamily="34" charset="0"/>
              </a:rPr>
              <a:t>Find range of K that will cause the system to be stable / unstable / marginally stable for the given diagram.</a:t>
            </a:r>
          </a:p>
        </p:txBody>
      </p:sp>
      <p:sp>
        <p:nvSpPr>
          <p:cNvPr id="12296" name="Text Box 8"/>
          <p:cNvSpPr txBox="1">
            <a:spLocks noChangeArrowheads="1"/>
          </p:cNvSpPr>
          <p:nvPr/>
        </p:nvSpPr>
        <p:spPr bwMode="auto">
          <a:xfrm>
            <a:off x="1398226" y="2419238"/>
            <a:ext cx="42862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>
                <a:latin typeface="Arial" panose="020B0604020202020204" pitchFamily="34" charset="0"/>
              </a:rPr>
              <a:t>Step 1: Find closed-loop transfer function:</a:t>
            </a: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1398226" y="2851151"/>
            <a:ext cx="3810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>
                <a:latin typeface="Arial" panose="020B0604020202020204" pitchFamily="34" charset="0"/>
              </a:rPr>
              <a:t>Step 2: Develop Routh-Hurwitz table</a:t>
            </a:r>
          </a:p>
        </p:txBody>
      </p:sp>
      <p:sp>
        <p:nvSpPr>
          <p:cNvPr id="12298" name="Text Box 10"/>
          <p:cNvSpPr txBox="1">
            <a:spLocks noChangeArrowheads="1"/>
          </p:cNvSpPr>
          <p:nvPr/>
        </p:nvSpPr>
        <p:spPr bwMode="auto">
          <a:xfrm>
            <a:off x="1447230" y="5027471"/>
            <a:ext cx="22177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>
                <a:latin typeface="Arial" panose="020B0604020202020204" pitchFamily="34" charset="0"/>
              </a:rPr>
              <a:t>Step 3: Analyze table</a:t>
            </a:r>
          </a:p>
        </p:txBody>
      </p:sp>
      <p:sp>
        <p:nvSpPr>
          <p:cNvPr id="12299" name="Rectangle 11"/>
          <p:cNvSpPr>
            <a:spLocks noChangeArrowheads="1"/>
          </p:cNvSpPr>
          <p:nvPr/>
        </p:nvSpPr>
        <p:spPr bwMode="auto">
          <a:xfrm>
            <a:off x="6086475" y="5454650"/>
            <a:ext cx="2470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>
                <a:latin typeface="Arial" panose="020B0604020202020204" pitchFamily="34" charset="0"/>
              </a:rPr>
              <a:t>UNSTABLE:     K &gt; 1386</a:t>
            </a:r>
          </a:p>
        </p:txBody>
      </p:sp>
      <p:sp>
        <p:nvSpPr>
          <p:cNvPr id="12300" name="Rectangle 12"/>
          <p:cNvSpPr>
            <a:spLocks noChangeArrowheads="1"/>
          </p:cNvSpPr>
          <p:nvPr/>
        </p:nvSpPr>
        <p:spPr bwMode="auto">
          <a:xfrm>
            <a:off x="2362200" y="5835650"/>
            <a:ext cx="3587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>
                <a:latin typeface="Arial" panose="020B0604020202020204" pitchFamily="34" charset="0"/>
              </a:rPr>
              <a:t>MARGINALLY STABLE:     K = 1386</a:t>
            </a:r>
          </a:p>
        </p:txBody>
      </p:sp>
    </p:spTree>
    <p:extLst>
      <p:ext uri="{BB962C8B-B14F-4D97-AF65-F5344CB8AC3E}">
        <p14:creationId xmlns:p14="http://schemas.microsoft.com/office/powerpoint/2010/main" val="2528323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4" grpId="0" autoUpdateAnimBg="0"/>
      <p:bldP spid="12296" grpId="0" autoUpdateAnimBg="0"/>
      <p:bldP spid="12297" grpId="0" autoUpdateAnimBg="0"/>
      <p:bldP spid="12298" grpId="0" autoUpdateAnimBg="0"/>
      <p:bldP spid="12299" grpId="0" autoUpdateAnimBg="0"/>
      <p:bldP spid="12300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2362200" y="609600"/>
            <a:ext cx="40655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dirty="0">
                <a:latin typeface="Arial" panose="020B0604020202020204" pitchFamily="34" charset="0"/>
              </a:rPr>
              <a:t>Example 7: Stability in State-Space</a:t>
            </a:r>
            <a:r>
              <a:rPr lang="en-US" altLang="en-US" sz="2400" dirty="0">
                <a:latin typeface="Arial" panose="020B0604020202020204" pitchFamily="34" charset="0"/>
              </a:rPr>
              <a:t> </a:t>
            </a:r>
            <a:endParaRPr lang="en-US" altLang="en-US" sz="2400" b="1" dirty="0">
              <a:latin typeface="Arial" panose="020B0604020202020204" pitchFamily="34" charset="0"/>
            </a:endParaRPr>
          </a:p>
        </p:txBody>
      </p:sp>
      <p:graphicFrame>
        <p:nvGraphicFramePr>
          <p:cNvPr id="44039" name="Object 7"/>
          <p:cNvGraphicFramePr>
            <a:graphicFrameLocks noChangeAspect="1"/>
          </p:cNvGraphicFramePr>
          <p:nvPr/>
        </p:nvGraphicFramePr>
        <p:xfrm>
          <a:off x="2438401" y="1981201"/>
          <a:ext cx="2943225" cy="148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66600" imgH="939600" progId="Equation.3">
                  <p:embed/>
                </p:oleObj>
              </mc:Choice>
              <mc:Fallback>
                <p:oleObj name="Equation" r:id="rId2" imgW="1866600" imgH="93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1" y="1981201"/>
                        <a:ext cx="2943225" cy="1482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0" name="Object 8"/>
          <p:cNvGraphicFramePr>
            <a:graphicFrameLocks noChangeAspect="1"/>
          </p:cNvGraphicFramePr>
          <p:nvPr/>
        </p:nvGraphicFramePr>
        <p:xfrm>
          <a:off x="6324600" y="1828801"/>
          <a:ext cx="2782888" cy="152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65080" imgH="965160" progId="Equation.3">
                  <p:embed/>
                </p:oleObj>
              </mc:Choice>
              <mc:Fallback>
                <p:oleObj name="Equation" r:id="rId4" imgW="1765080" imgH="965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1828801"/>
                        <a:ext cx="2782888" cy="1522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1" name="Object 9"/>
          <p:cNvGraphicFramePr>
            <a:graphicFrameLocks noChangeAspect="1"/>
          </p:cNvGraphicFramePr>
          <p:nvPr/>
        </p:nvGraphicFramePr>
        <p:xfrm>
          <a:off x="2438400" y="3733800"/>
          <a:ext cx="5537200" cy="185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6" imgW="5544360" imgH="1857240" progId="Word.Document.8">
                  <p:embed/>
                </p:oleObj>
              </mc:Choice>
              <mc:Fallback>
                <p:oleObj name="Document" r:id="rId6" imgW="5544360" imgH="18572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733800"/>
                        <a:ext cx="5537200" cy="185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2" name="Rectangle 10"/>
          <p:cNvSpPr>
            <a:spLocks noChangeArrowheads="1"/>
          </p:cNvSpPr>
          <p:nvPr/>
        </p:nvSpPr>
        <p:spPr bwMode="auto">
          <a:xfrm>
            <a:off x="2438400" y="5410200"/>
            <a:ext cx="2438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 b="1">
                <a:latin typeface="Arial" panose="020B0604020202020204" pitchFamily="34" charset="0"/>
              </a:rPr>
              <a:t>1 sign change: 1 RHP</a:t>
            </a:r>
          </a:p>
        </p:txBody>
      </p:sp>
      <p:sp>
        <p:nvSpPr>
          <p:cNvPr id="44046" name="Rectangle 14"/>
          <p:cNvSpPr>
            <a:spLocks noChangeArrowheads="1"/>
          </p:cNvSpPr>
          <p:nvPr/>
        </p:nvSpPr>
        <p:spPr bwMode="auto">
          <a:xfrm>
            <a:off x="2438401" y="5715000"/>
            <a:ext cx="21367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>
                <a:latin typeface="Arial" panose="020B0604020202020204" pitchFamily="34" charset="0"/>
              </a:rPr>
              <a:t>Poles: 1 RHP, 2 LHP</a:t>
            </a:r>
          </a:p>
        </p:txBody>
      </p:sp>
      <p:grpSp>
        <p:nvGrpSpPr>
          <p:cNvPr id="44049" name="Group 17"/>
          <p:cNvGrpSpPr>
            <a:grpSpLocks/>
          </p:cNvGrpSpPr>
          <p:nvPr/>
        </p:nvGrpSpPr>
        <p:grpSpPr bwMode="auto">
          <a:xfrm>
            <a:off x="4111625" y="990601"/>
            <a:ext cx="6294438" cy="4879975"/>
            <a:chOff x="816" y="624"/>
            <a:chExt cx="3965" cy="3074"/>
          </a:xfrm>
        </p:grpSpPr>
        <p:graphicFrame>
          <p:nvGraphicFramePr>
            <p:cNvPr id="44036" name="Object 4"/>
            <p:cNvGraphicFramePr>
              <a:graphicFrameLocks noChangeAspect="1"/>
            </p:cNvGraphicFramePr>
            <p:nvPr/>
          </p:nvGraphicFramePr>
          <p:xfrm>
            <a:off x="960" y="672"/>
            <a:ext cx="960" cy="4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965160" imgH="431640" progId="Equation.3">
                    <p:embed/>
                  </p:oleObj>
                </mc:Choice>
                <mc:Fallback>
                  <p:oleObj name="Equation" r:id="rId8" imgW="965160" imgH="431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672"/>
                          <a:ext cx="960" cy="4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4048" name="Group 16"/>
            <p:cNvGrpSpPr>
              <a:grpSpLocks/>
            </p:cNvGrpSpPr>
            <p:nvPr/>
          </p:nvGrpSpPr>
          <p:grpSpPr bwMode="auto">
            <a:xfrm>
              <a:off x="816" y="624"/>
              <a:ext cx="3965" cy="528"/>
              <a:chOff x="816" y="624"/>
              <a:chExt cx="3965" cy="528"/>
            </a:xfrm>
          </p:grpSpPr>
          <p:sp>
            <p:nvSpPr>
              <p:cNvPr id="44043" name="Oval 11"/>
              <p:cNvSpPr>
                <a:spLocks noChangeArrowheads="1"/>
              </p:cNvSpPr>
              <p:nvPr/>
            </p:nvSpPr>
            <p:spPr bwMode="auto">
              <a:xfrm>
                <a:off x="816" y="624"/>
                <a:ext cx="1200" cy="528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044" name="Line 12"/>
              <p:cNvSpPr>
                <a:spLocks noChangeShapeType="1"/>
              </p:cNvSpPr>
              <p:nvPr/>
            </p:nvSpPr>
            <p:spPr bwMode="auto">
              <a:xfrm>
                <a:off x="2016" y="864"/>
                <a:ext cx="48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45" name="Text Box 13"/>
              <p:cNvSpPr txBox="1">
                <a:spLocks noChangeArrowheads="1"/>
              </p:cNvSpPr>
              <p:nvPr/>
            </p:nvSpPr>
            <p:spPr bwMode="auto">
              <a:xfrm>
                <a:off x="2630" y="737"/>
                <a:ext cx="2151" cy="3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>
                    <a:latin typeface="Arial" panose="020B0604020202020204" pitchFamily="34" charset="0"/>
                  </a:rPr>
                  <a:t>Values of the system’s poles are </a:t>
                </a:r>
              </a:p>
              <a:p>
                <a:r>
                  <a:rPr lang="en-US" altLang="en-US" sz="1600">
                    <a:latin typeface="Arial" panose="020B0604020202020204" pitchFamily="34" charset="0"/>
                  </a:rPr>
                  <a:t>equal to the eigenvalues of matrix A</a:t>
                </a:r>
              </a:p>
            </p:txBody>
          </p:sp>
        </p:grpSp>
        <p:sp>
          <p:nvSpPr>
            <p:cNvPr id="44047" name="Rectangle 15"/>
            <p:cNvSpPr>
              <a:spLocks noChangeArrowheads="1"/>
            </p:cNvSpPr>
            <p:nvPr/>
          </p:nvSpPr>
          <p:spPr bwMode="auto">
            <a:xfrm>
              <a:off x="2880" y="3486"/>
              <a:ext cx="11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 altLang="en-US" sz="1600" b="1">
                <a:latin typeface="Arial" panose="020B0604020202020204" pitchFamily="34" charset="0"/>
              </a:endParaRPr>
            </a:p>
          </p:txBody>
        </p:sp>
      </p:grpSp>
      <p:sp>
        <p:nvSpPr>
          <p:cNvPr id="44050" name="Text Box 18"/>
          <p:cNvSpPr txBox="1">
            <a:spLocks noChangeArrowheads="1"/>
          </p:cNvSpPr>
          <p:nvPr/>
        </p:nvSpPr>
        <p:spPr bwMode="auto">
          <a:xfrm>
            <a:off x="6994526" y="5391150"/>
            <a:ext cx="24685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>
                <a:latin typeface="Arial" panose="020B0604020202020204" pitchFamily="34" charset="0"/>
                <a:sym typeface="Symbol" panose="05050102010706020507" pitchFamily="18" charset="2"/>
              </a:rPr>
              <a:t></a:t>
            </a:r>
            <a:r>
              <a:rPr lang="en-US" altLang="en-US" sz="1600" b="1">
                <a:latin typeface="Arial" panose="020B0604020202020204" pitchFamily="34" charset="0"/>
              </a:rPr>
              <a:t>System is UNSTABLE</a:t>
            </a:r>
          </a:p>
        </p:txBody>
      </p:sp>
      <p:graphicFrame>
        <p:nvGraphicFramePr>
          <p:cNvPr id="44051" name="Object 19"/>
          <p:cNvGraphicFramePr>
            <a:graphicFrameLocks noChangeAspect="1"/>
          </p:cNvGraphicFramePr>
          <p:nvPr/>
        </p:nvGraphicFramePr>
        <p:xfrm>
          <a:off x="2057400" y="1155700"/>
          <a:ext cx="21336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787320" imgH="177480" progId="Equation.3">
                  <p:embed/>
                </p:oleObj>
              </mc:Choice>
              <mc:Fallback>
                <p:oleObj name="Equation" r:id="rId10" imgW="78732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155700"/>
                        <a:ext cx="21336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27108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42" grpId="0" autoUpdateAnimBg="0"/>
      <p:bldP spid="44046" grpId="0" autoUpdateAnimBg="0"/>
      <p:bldP spid="44050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>
            <a:extLst>
              <a:ext uri="{FF2B5EF4-FFF2-40B4-BE49-F238E27FC236}">
                <a16:creationId xmlns:a16="http://schemas.microsoft.com/office/drawing/2014/main" id="{9E2BC391-2E87-46E3-8BAC-2A5E9BADC0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8369" y="913040"/>
            <a:ext cx="32624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b="1" dirty="0">
                <a:latin typeface="Arial" panose="020B0604020202020204" pitchFamily="34" charset="0"/>
              </a:rPr>
              <a:t>In Class Exercise</a:t>
            </a:r>
            <a:endParaRPr lang="en-US" altLang="en-US" sz="2400" dirty="0"/>
          </a:p>
        </p:txBody>
      </p:sp>
      <p:sp>
        <p:nvSpPr>
          <p:cNvPr id="54276" name="Rectangle 4">
            <a:extLst>
              <a:ext uri="{FF2B5EF4-FFF2-40B4-BE49-F238E27FC236}">
                <a16:creationId xmlns:a16="http://schemas.microsoft.com/office/drawing/2014/main" id="{AA437F86-EE2E-427D-877C-6A1E4F513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8369" y="1436260"/>
            <a:ext cx="1062983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 dirty="0">
                <a:latin typeface="Arial" panose="020B0604020202020204" pitchFamily="34" charset="0"/>
              </a:rPr>
              <a:t>Find the closed loop transfer function or C(s)/R(s) – and is it a stable transfer function</a:t>
            </a:r>
          </a:p>
        </p:txBody>
      </p:sp>
      <p:graphicFrame>
        <p:nvGraphicFramePr>
          <p:cNvPr id="54278" name="Object 6">
            <a:extLst>
              <a:ext uri="{FF2B5EF4-FFF2-40B4-BE49-F238E27FC236}">
                <a16:creationId xmlns:a16="http://schemas.microsoft.com/office/drawing/2014/main" id="{1215E227-F1EE-47FE-8610-DC424E1D9A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3597560"/>
              </p:ext>
            </p:extLst>
          </p:nvPr>
        </p:nvGraphicFramePr>
        <p:xfrm>
          <a:off x="1355995" y="2908836"/>
          <a:ext cx="4686300" cy="186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882880" imgH="1282680" progId="Equation.3">
                  <p:embed/>
                </p:oleObj>
              </mc:Choice>
              <mc:Fallback>
                <p:oleObj name="Equation" r:id="rId2" imgW="2882880" imgH="1282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5995" y="2908836"/>
                        <a:ext cx="4686300" cy="186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4279" name="Picture 7">
            <a:extLst>
              <a:ext uri="{FF2B5EF4-FFF2-40B4-BE49-F238E27FC236}">
                <a16:creationId xmlns:a16="http://schemas.microsoft.com/office/drawing/2014/main" id="{F7FB9F68-4629-453F-9E3B-8B8584F78A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5720" y="4797426"/>
            <a:ext cx="6420489" cy="1184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280" name="Picture 8">
            <a:extLst>
              <a:ext uri="{FF2B5EF4-FFF2-40B4-BE49-F238E27FC236}">
                <a16:creationId xmlns:a16="http://schemas.microsoft.com/office/drawing/2014/main" id="{68A6C81A-3C5B-40C3-BC35-A1941731BB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9505" y="1959480"/>
            <a:ext cx="6061032" cy="1357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942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4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>
            <a:extLst>
              <a:ext uri="{FF2B5EF4-FFF2-40B4-BE49-F238E27FC236}">
                <a16:creationId xmlns:a16="http://schemas.microsoft.com/office/drawing/2014/main" id="{F7FB9F68-4629-453F-9E3B-8B8584F78A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912" y="4995725"/>
            <a:ext cx="6482505" cy="1196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Stability Checking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7435" y="2435744"/>
            <a:ext cx="9601196" cy="35119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If you recall, there are 3 main techniques of checking stability</a:t>
            </a:r>
          </a:p>
          <a:p>
            <a:pPr marL="0" indent="0">
              <a:buNone/>
            </a:pPr>
            <a:r>
              <a:rPr lang="en-US" sz="2000" b="1" dirty="0"/>
              <a:t>	1 – Poles of transfer function (</a:t>
            </a:r>
            <a:r>
              <a:rPr lang="en-US" sz="2000" b="1" i="1" u="sng" dirty="0"/>
              <a:t>all</a:t>
            </a:r>
            <a:r>
              <a:rPr lang="en-US" sz="2000" b="1" u="sng" dirty="0"/>
              <a:t> </a:t>
            </a:r>
            <a:r>
              <a:rPr lang="en-US" sz="2000" b="1" dirty="0"/>
              <a:t>poles must be </a:t>
            </a:r>
            <a:r>
              <a:rPr lang="en-US" sz="2000" b="1" i="1" u="sng" dirty="0"/>
              <a:t>negative </a:t>
            </a:r>
            <a:r>
              <a:rPr lang="en-US" sz="2000" b="1" dirty="0"/>
              <a:t>for stable </a:t>
            </a:r>
            <a:r>
              <a:rPr lang="en-US" sz="2000" b="1" dirty="0" err="1"/>
              <a:t>tf</a:t>
            </a:r>
            <a:r>
              <a:rPr lang="en-US" sz="2000" b="1" dirty="0"/>
              <a:t>)</a:t>
            </a:r>
          </a:p>
          <a:p>
            <a:pPr marL="0" indent="0">
              <a:buNone/>
            </a:pPr>
            <a:r>
              <a:rPr lang="en-US" sz="2000" b="1" dirty="0"/>
              <a:t>	2 – Eigen values of matrix A in State-space Domain </a:t>
            </a:r>
          </a:p>
          <a:p>
            <a:pPr marL="0" indent="0">
              <a:buNone/>
            </a:pPr>
            <a:r>
              <a:rPr lang="en-US" sz="2000" b="1" dirty="0"/>
              <a:t>								(</a:t>
            </a:r>
            <a:r>
              <a:rPr lang="en-US" sz="2000" b="1" i="1" u="sng" dirty="0"/>
              <a:t>all </a:t>
            </a:r>
            <a:r>
              <a:rPr lang="en-US" sz="2000" b="1" dirty="0"/>
              <a:t>eigenvalues must be </a:t>
            </a:r>
            <a:r>
              <a:rPr lang="en-US" sz="2000" b="1" i="1" u="sng" dirty="0"/>
              <a:t>negative </a:t>
            </a:r>
            <a:r>
              <a:rPr lang="en-US" sz="2000" b="1" dirty="0"/>
              <a:t>for stable </a:t>
            </a:r>
            <a:r>
              <a:rPr lang="en-US" sz="2000" b="1" dirty="0" err="1"/>
              <a:t>ss</a:t>
            </a:r>
            <a:r>
              <a:rPr lang="en-US" sz="2000" b="1" dirty="0"/>
              <a:t> model)</a:t>
            </a:r>
          </a:p>
          <a:p>
            <a:pPr marL="0" indent="0">
              <a:buNone/>
            </a:pPr>
            <a:r>
              <a:rPr lang="en-US" sz="2000" b="1" dirty="0"/>
              <a:t>	3 – Step Response (should be </a:t>
            </a:r>
            <a:r>
              <a:rPr lang="en-US" sz="2000" b="1" u="sng" dirty="0"/>
              <a:t>bounded</a:t>
            </a:r>
            <a:r>
              <a:rPr lang="en-US" sz="2000" b="1" dirty="0"/>
              <a:t> response for stability)</a:t>
            </a:r>
          </a:p>
          <a:p>
            <a:pPr marL="0" indent="0">
              <a:buNone/>
            </a:pPr>
            <a:r>
              <a:rPr lang="en-US" sz="2000" b="1" dirty="0"/>
              <a:t>Who will compute poles of 5</a:t>
            </a:r>
            <a:r>
              <a:rPr lang="en-US" sz="2000" b="1" baseline="30000" dirty="0"/>
              <a:t>th</a:t>
            </a:r>
            <a:r>
              <a:rPr lang="en-US" sz="2000" b="1" dirty="0"/>
              <a:t> Order Transfer function by hand? </a:t>
            </a:r>
          </a:p>
        </p:txBody>
      </p:sp>
    </p:spTree>
    <p:extLst>
      <p:ext uri="{BB962C8B-B14F-4D97-AF65-F5344CB8AC3E}">
        <p14:creationId xmlns:p14="http://schemas.microsoft.com/office/powerpoint/2010/main" val="3795511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Routh Hurwitz Stability Criteria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 today’s lecture, we will study a technique to check stability of higher order systems</a:t>
            </a:r>
          </a:p>
          <a:p>
            <a:endParaRPr lang="en-US" b="1" dirty="0"/>
          </a:p>
          <a:p>
            <a:r>
              <a:rPr lang="en-US" b="1" dirty="0"/>
              <a:t>If you CAN compute poles of high order systems, that’s perfect</a:t>
            </a:r>
          </a:p>
          <a:p>
            <a:r>
              <a:rPr lang="en-US" b="1" dirty="0"/>
              <a:t>For example</a:t>
            </a:r>
          </a:p>
          <a:p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9210" y="4523342"/>
            <a:ext cx="5403431" cy="1361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641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Routh Hurwitz Stability Criteria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590480"/>
          </a:xfrm>
        </p:spPr>
        <p:txBody>
          <a:bodyPr>
            <a:normAutofit/>
          </a:bodyPr>
          <a:lstStyle/>
          <a:p>
            <a:r>
              <a:rPr lang="en-US" b="1" dirty="0"/>
              <a:t>But if you can NOT easily compute poles, then what to do?</a:t>
            </a:r>
          </a:p>
          <a:p>
            <a:endParaRPr lang="en-US" b="1" dirty="0"/>
          </a:p>
          <a:p>
            <a:r>
              <a:rPr lang="en-US" b="1" dirty="0"/>
              <a:t>How to check stability of high order systems? </a:t>
            </a:r>
          </a:p>
          <a:p>
            <a:endParaRPr lang="en-US" b="1" dirty="0"/>
          </a:p>
          <a:p>
            <a:r>
              <a:rPr lang="en-US" b="1" dirty="0"/>
              <a:t>Routh Hurwitz is a technique to check stability of high order systems</a:t>
            </a:r>
          </a:p>
          <a:p>
            <a:pPr lvl="1"/>
            <a:r>
              <a:rPr lang="en-US" b="1" dirty="0"/>
              <a:t>(Remember: Its is a technique to check stability – NOT to compute poles)</a:t>
            </a:r>
          </a:p>
          <a:p>
            <a:r>
              <a:rPr lang="en-US" b="1" dirty="0"/>
              <a:t>Let us study this technique in next slide</a:t>
            </a:r>
          </a:p>
        </p:txBody>
      </p:sp>
    </p:spTree>
    <p:extLst>
      <p:ext uri="{BB962C8B-B14F-4D97-AF65-F5344CB8AC3E}">
        <p14:creationId xmlns:p14="http://schemas.microsoft.com/office/powerpoint/2010/main" val="4014003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FDE07FE2-B6DA-4BB2-815C-EA050DC3A9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1" y="1295400"/>
            <a:ext cx="4876800" cy="104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24" name="Rectangle 4">
            <a:extLst>
              <a:ext uri="{FF2B5EF4-FFF2-40B4-BE49-F238E27FC236}">
                <a16:creationId xmlns:a16="http://schemas.microsoft.com/office/drawing/2014/main" id="{480334A3-378F-4784-B164-121A8B135B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8958" y="1530657"/>
            <a:ext cx="369844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dirty="0">
                <a:latin typeface="Arial" panose="020B0604020202020204" pitchFamily="34" charset="0"/>
              </a:rPr>
              <a:t>Step 1: Compute Closed Loop </a:t>
            </a:r>
            <a:r>
              <a:rPr lang="en-US" altLang="en-US" b="1" i="1" dirty="0" err="1">
                <a:latin typeface="Arial" panose="020B0604020202020204" pitchFamily="34" charset="0"/>
              </a:rPr>
              <a:t>tf</a:t>
            </a:r>
            <a:endParaRPr lang="en-US" altLang="en-US" sz="1600" i="1" dirty="0"/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DD2FC45B-8EFC-4A1A-9749-8909905C60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115" y="2336800"/>
            <a:ext cx="420711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dirty="0">
                <a:latin typeface="Arial" panose="020B0604020202020204" pitchFamily="34" charset="0"/>
              </a:rPr>
              <a:t>Step 2: Develop Routh-Hurwitz Table</a:t>
            </a:r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0010404A-0257-433E-B5B9-C210947237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8958" y="5844761"/>
            <a:ext cx="90915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>
                <a:latin typeface="Arial" panose="020B0604020202020204" pitchFamily="34" charset="0"/>
              </a:rPr>
              <a:t>Step 3: Interpretation: The number of RHP poles = The number of SIGN CHANGES of COL 1</a:t>
            </a:r>
          </a:p>
        </p:txBody>
      </p:sp>
      <p:graphicFrame>
        <p:nvGraphicFramePr>
          <p:cNvPr id="5125" name="Object 5">
            <a:extLst>
              <a:ext uri="{FF2B5EF4-FFF2-40B4-BE49-F238E27FC236}">
                <a16:creationId xmlns:a16="http://schemas.microsoft.com/office/drawing/2014/main" id="{78727DEF-D792-482C-A10D-5288C66CA0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4043536"/>
              </p:ext>
            </p:extLst>
          </p:nvPr>
        </p:nvGraphicFramePr>
        <p:xfrm>
          <a:off x="3413125" y="2743201"/>
          <a:ext cx="5416550" cy="303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5511786" imgH="3092099" progId="Word.Document.8">
                  <p:embed/>
                </p:oleObj>
              </mc:Choice>
              <mc:Fallback>
                <p:oleObj name="Document" r:id="rId3" imgW="5511786" imgH="309209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3125" y="2743201"/>
                        <a:ext cx="5416550" cy="303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itle 1"/>
          <p:cNvSpPr txBox="1">
            <a:spLocks/>
          </p:cNvSpPr>
          <p:nvPr/>
        </p:nvSpPr>
        <p:spPr>
          <a:xfrm>
            <a:off x="1378958" y="701019"/>
            <a:ext cx="9601196" cy="526534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600" b="1" dirty="0"/>
              <a:t>Steps of Routh Hurwitz Stability Criteria </a:t>
            </a:r>
          </a:p>
        </p:txBody>
      </p:sp>
    </p:spTree>
    <p:extLst>
      <p:ext uri="{BB962C8B-B14F-4D97-AF65-F5344CB8AC3E}">
        <p14:creationId xmlns:p14="http://schemas.microsoft.com/office/powerpoint/2010/main" val="2090114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6" grpId="0" autoUpdateAnimBg="0"/>
      <p:bldP spid="5127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>
            <a:extLst>
              <a:ext uri="{FF2B5EF4-FFF2-40B4-BE49-F238E27FC236}">
                <a16:creationId xmlns:a16="http://schemas.microsoft.com/office/drawing/2014/main" id="{4AA9029F-DF8A-46DA-8637-AE2A95AF95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9265" y="881004"/>
            <a:ext cx="755847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 dirty="0">
                <a:latin typeface="Arial" panose="020B0604020202020204" pitchFamily="34" charset="0"/>
              </a:rPr>
              <a:t>Example: Determine whether the close-loop system is stable.</a:t>
            </a:r>
            <a:endParaRPr lang="en-US" altLang="en-US" sz="2000" dirty="0"/>
          </a:p>
        </p:txBody>
      </p:sp>
      <p:graphicFrame>
        <p:nvGraphicFramePr>
          <p:cNvPr id="6149" name="Object 5">
            <a:extLst>
              <a:ext uri="{FF2B5EF4-FFF2-40B4-BE49-F238E27FC236}">
                <a16:creationId xmlns:a16="http://schemas.microsoft.com/office/drawing/2014/main" id="{CDAA00A7-B687-485C-B02F-C3D700C5FB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76800" y="3276601"/>
          <a:ext cx="1912938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65160" imgH="419040" progId="Equation.3">
                  <p:embed/>
                </p:oleObj>
              </mc:Choice>
              <mc:Fallback>
                <p:oleObj name="Equation" r:id="rId2" imgW="96516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3276601"/>
                        <a:ext cx="1912938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0" name="Text Box 6">
            <a:extLst>
              <a:ext uri="{FF2B5EF4-FFF2-40B4-BE49-F238E27FC236}">
                <a16:creationId xmlns:a16="http://schemas.microsoft.com/office/drawing/2014/main" id="{070705B0-1929-4285-9DDB-5FC1588A8C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2743201"/>
            <a:ext cx="5124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latin typeface="Arial" panose="020B0604020202020204" pitchFamily="34" charset="0"/>
              </a:rPr>
              <a:t>Step 1: Find the closed-loop transfer function</a:t>
            </a:r>
          </a:p>
        </p:txBody>
      </p:sp>
      <p:pic>
        <p:nvPicPr>
          <p:cNvPr id="6151" name="Picture 7">
            <a:extLst>
              <a:ext uri="{FF2B5EF4-FFF2-40B4-BE49-F238E27FC236}">
                <a16:creationId xmlns:a16="http://schemas.microsoft.com/office/drawing/2014/main" id="{3693C59E-2D5C-452E-A226-00C17236F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447801"/>
            <a:ext cx="5297488" cy="119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>
            <a:extLst>
              <a:ext uri="{FF2B5EF4-FFF2-40B4-BE49-F238E27FC236}">
                <a16:creationId xmlns:a16="http://schemas.microsoft.com/office/drawing/2014/main" id="{88FA632F-3A0F-4BBB-BF63-0D218C7E89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1" y="4495800"/>
            <a:ext cx="4576763" cy="10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6621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E57BB7EF-962C-4EF5-BC68-A91F9F1B5A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1241" y="852488"/>
            <a:ext cx="3282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dirty="0">
                <a:latin typeface="Arial" panose="020B0604020202020204" pitchFamily="34" charset="0"/>
              </a:rPr>
              <a:t>Step 2: Develop Routh Table</a:t>
            </a:r>
            <a:endParaRPr lang="en-US" altLang="en-US" dirty="0"/>
          </a:p>
        </p:txBody>
      </p:sp>
      <p:graphicFrame>
        <p:nvGraphicFramePr>
          <p:cNvPr id="39939" name="Object 3">
            <a:extLst>
              <a:ext uri="{FF2B5EF4-FFF2-40B4-BE49-F238E27FC236}">
                <a16:creationId xmlns:a16="http://schemas.microsoft.com/office/drawing/2014/main" id="{098D35C3-7347-4D8F-891F-3790AAD5B5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2025073"/>
              </p:ext>
            </p:extLst>
          </p:nvPr>
        </p:nvGraphicFramePr>
        <p:xfrm>
          <a:off x="2380562" y="1215530"/>
          <a:ext cx="8249254" cy="38375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852596" imgH="2728489" progId="Word.Document.8">
                  <p:embed/>
                </p:oleObj>
              </mc:Choice>
              <mc:Fallback>
                <p:oleObj name="Document" r:id="rId2" imgW="5852596" imgH="272848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0562" y="1215530"/>
                        <a:ext cx="8249254" cy="38375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2" name="Rectangle 6">
            <a:extLst>
              <a:ext uri="{FF2B5EF4-FFF2-40B4-BE49-F238E27FC236}">
                <a16:creationId xmlns:a16="http://schemas.microsoft.com/office/drawing/2014/main" id="{35ECDE7E-38FC-4E4F-955B-CD93055707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1937" y="5282377"/>
            <a:ext cx="4572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 b="1" dirty="0">
                <a:latin typeface="Arial" panose="020B0604020202020204" pitchFamily="34" charset="0"/>
              </a:rPr>
              <a:t>TWO</a:t>
            </a:r>
            <a:r>
              <a:rPr lang="en-US" altLang="en-US" sz="1600" dirty="0">
                <a:latin typeface="Arial" panose="020B0604020202020204" pitchFamily="34" charset="0"/>
              </a:rPr>
              <a:t> sign changes: Thus </a:t>
            </a:r>
            <a:r>
              <a:rPr lang="en-US" altLang="en-US" sz="1600" b="1" dirty="0">
                <a:latin typeface="Arial" panose="020B0604020202020204" pitchFamily="34" charset="0"/>
              </a:rPr>
              <a:t>2 RHP Poles </a:t>
            </a:r>
          </a:p>
        </p:txBody>
      </p:sp>
      <p:sp>
        <p:nvSpPr>
          <p:cNvPr id="39943" name="Text Box 7">
            <a:extLst>
              <a:ext uri="{FF2B5EF4-FFF2-40B4-BE49-F238E27FC236}">
                <a16:creationId xmlns:a16="http://schemas.microsoft.com/office/drawing/2014/main" id="{52587655-C12D-413C-92F5-A544145A96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1937" y="5701612"/>
            <a:ext cx="31861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dirty="0">
                <a:latin typeface="Arial" panose="020B0604020202020204" pitchFamily="34" charset="0"/>
              </a:rPr>
              <a:t>Therefore, system is </a:t>
            </a:r>
            <a:r>
              <a:rPr lang="en-US" altLang="en-US" sz="1600" b="1" dirty="0">
                <a:latin typeface="Arial" panose="020B0604020202020204" pitchFamily="34" charset="0"/>
              </a:rPr>
              <a:t>UNSTABLE</a:t>
            </a:r>
          </a:p>
        </p:txBody>
      </p:sp>
      <p:sp>
        <p:nvSpPr>
          <p:cNvPr id="39944" name="Rectangle 8">
            <a:extLst>
              <a:ext uri="{FF2B5EF4-FFF2-40B4-BE49-F238E27FC236}">
                <a16:creationId xmlns:a16="http://schemas.microsoft.com/office/drawing/2014/main" id="{CC458238-3E87-4EAB-BE57-0016A22E6D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0562" y="4832979"/>
            <a:ext cx="3321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dirty="0">
                <a:latin typeface="Arial" panose="020B0604020202020204" pitchFamily="34" charset="0"/>
              </a:rPr>
              <a:t>Step 3: Interpret Routh Table</a:t>
            </a:r>
          </a:p>
        </p:txBody>
      </p:sp>
    </p:spTree>
    <p:extLst>
      <p:ext uri="{BB962C8B-B14F-4D97-AF65-F5344CB8AC3E}">
        <p14:creationId xmlns:p14="http://schemas.microsoft.com/office/powerpoint/2010/main" val="2520096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2" grpId="0" autoUpdateAnimBg="0"/>
      <p:bldP spid="39943" grpId="0" autoUpdateAnimBg="0"/>
      <p:bldP spid="39944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F6C52364-8CF2-4C2D-90B6-4A75B0BFA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762001"/>
            <a:ext cx="4038600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98" name="Rectangle 6">
            <a:extLst>
              <a:ext uri="{FF2B5EF4-FFF2-40B4-BE49-F238E27FC236}">
                <a16:creationId xmlns:a16="http://schemas.microsoft.com/office/drawing/2014/main" id="{12C1B0A8-B266-4469-B31A-44876DD352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5251" y="5354198"/>
            <a:ext cx="77724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 dirty="0">
                <a:latin typeface="Arial" panose="020B0604020202020204" pitchFamily="34" charset="0"/>
              </a:rPr>
              <a:t>2 sign changes: 2 RHP (UNSTABLE)</a:t>
            </a:r>
          </a:p>
          <a:p>
            <a:r>
              <a:rPr lang="en-US" altLang="en-US" sz="1600" b="1" dirty="0">
                <a:latin typeface="Arial" panose="020B0604020202020204" pitchFamily="34" charset="0"/>
              </a:rPr>
              <a:t>Poles: 2 LHP and 2 LHP</a:t>
            </a:r>
            <a:endParaRPr lang="en-US" altLang="en-US" sz="2400" b="1" dirty="0">
              <a:latin typeface="Arial" panose="020B0604020202020204" pitchFamily="34" charset="0"/>
            </a:endParaRPr>
          </a:p>
        </p:txBody>
      </p:sp>
      <p:sp>
        <p:nvSpPr>
          <p:cNvPr id="8202" name="Text Box 10">
            <a:extLst>
              <a:ext uri="{FF2B5EF4-FFF2-40B4-BE49-F238E27FC236}">
                <a16:creationId xmlns:a16="http://schemas.microsoft.com/office/drawing/2014/main" id="{E3AA5489-8318-42EA-8920-13AC78CAE3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0125" y="722313"/>
            <a:ext cx="1390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dirty="0">
                <a:latin typeface="Arial" panose="020B0604020202020204" pitchFamily="34" charset="0"/>
              </a:rPr>
              <a:t>Example 2:</a:t>
            </a:r>
          </a:p>
        </p:txBody>
      </p:sp>
      <p:graphicFrame>
        <p:nvGraphicFramePr>
          <p:cNvPr id="8206" name="Object 14">
            <a:extLst>
              <a:ext uri="{FF2B5EF4-FFF2-40B4-BE49-F238E27FC236}">
                <a16:creationId xmlns:a16="http://schemas.microsoft.com/office/drawing/2014/main" id="{A7E2FADF-EBC9-4592-8C5E-B4D5247CB9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43400" y="1676401"/>
          <a:ext cx="280035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2005729" imgH="393529" progId="Equation.3">
                  <p:embed/>
                </p:oleObj>
              </mc:Choice>
              <mc:Fallback>
                <p:oleObj r:id="rId3" imgW="2005729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1676401"/>
                        <a:ext cx="2800350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270" name="Group 78">
            <a:extLst>
              <a:ext uri="{FF2B5EF4-FFF2-40B4-BE49-F238E27FC236}">
                <a16:creationId xmlns:a16="http://schemas.microsoft.com/office/drawing/2014/main" id="{F91B92B9-2577-4498-BFA0-30F6DBA2B640}"/>
              </a:ext>
            </a:extLst>
          </p:cNvPr>
          <p:cNvGrpSpPr>
            <a:grpSpLocks/>
          </p:cNvGrpSpPr>
          <p:nvPr/>
        </p:nvGrpSpPr>
        <p:grpSpPr bwMode="auto">
          <a:xfrm>
            <a:off x="2971799" y="2285999"/>
            <a:ext cx="6183217" cy="2902945"/>
            <a:chOff x="-3" y="247"/>
            <a:chExt cx="3921" cy="2216"/>
          </a:xfrm>
        </p:grpSpPr>
        <p:grpSp>
          <p:nvGrpSpPr>
            <p:cNvPr id="8268" name="Group 76">
              <a:extLst>
                <a:ext uri="{FF2B5EF4-FFF2-40B4-BE49-F238E27FC236}">
                  <a16:creationId xmlns:a16="http://schemas.microsoft.com/office/drawing/2014/main" id="{79B685D6-9AC8-4AD4-8737-FDF12660A9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250"/>
              <a:ext cx="3915" cy="2210"/>
              <a:chOff x="0" y="250"/>
              <a:chExt cx="3915" cy="2210"/>
            </a:xfrm>
          </p:grpSpPr>
          <p:grpSp>
            <p:nvGrpSpPr>
              <p:cNvPr id="8229" name="Group 37">
                <a:extLst>
                  <a:ext uri="{FF2B5EF4-FFF2-40B4-BE49-F238E27FC236}">
                    <a16:creationId xmlns:a16="http://schemas.microsoft.com/office/drawing/2014/main" id="{D7F112FC-7A74-4EB6-9C3C-5C1EA91A645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250"/>
                <a:ext cx="381" cy="442"/>
                <a:chOff x="0" y="250"/>
                <a:chExt cx="381" cy="442"/>
              </a:xfrm>
            </p:grpSpPr>
            <p:sp>
              <p:nvSpPr>
                <p:cNvPr id="8208" name="Rectangle 16">
                  <a:extLst>
                    <a:ext uri="{FF2B5EF4-FFF2-40B4-BE49-F238E27FC236}">
                      <a16:creationId xmlns:a16="http://schemas.microsoft.com/office/drawing/2014/main" id="{65ECAD2C-7BEE-4AAC-8A63-300B2D4E562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250"/>
                  <a:ext cx="295" cy="44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GB" altLang="en-US" sz="1600" i="1">
                      <a:cs typeface="Times New Roman" panose="02020603050405020304" pitchFamily="18" charset="0"/>
                    </a:rPr>
                    <a:t>s</a:t>
                  </a:r>
                  <a:r>
                    <a:rPr lang="en-GB" altLang="en-US" sz="1600" baseline="30000">
                      <a:cs typeface="Times New Roman" panose="02020603050405020304" pitchFamily="18" charset="0"/>
                    </a:rPr>
                    <a:t>4</a:t>
                  </a:r>
                  <a:endParaRPr lang="en-GB" altLang="en-US">
                    <a:cs typeface="Times New Roman" panose="02020603050405020304" pitchFamily="18" charset="0"/>
                  </a:endParaRPr>
                </a:p>
                <a:p>
                  <a:pPr algn="ctr"/>
                  <a:endParaRPr lang="en-GB" altLang="en-US" sz="2400"/>
                </a:p>
              </p:txBody>
            </p:sp>
            <p:sp>
              <p:nvSpPr>
                <p:cNvPr id="8228" name="Rectangle 36">
                  <a:extLst>
                    <a:ext uri="{FF2B5EF4-FFF2-40B4-BE49-F238E27FC236}">
                      <a16:creationId xmlns:a16="http://schemas.microsoft.com/office/drawing/2014/main" id="{12B2FDFE-2CAE-4725-9457-DB7EA5CABF0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250"/>
                  <a:ext cx="381" cy="44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8231" name="Group 39">
                <a:extLst>
                  <a:ext uri="{FF2B5EF4-FFF2-40B4-BE49-F238E27FC236}">
                    <a16:creationId xmlns:a16="http://schemas.microsoft.com/office/drawing/2014/main" id="{0DD778DF-0A3C-4C49-8C7A-3A0B69A0A94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1" y="250"/>
                <a:ext cx="1166" cy="442"/>
                <a:chOff x="381" y="250"/>
                <a:chExt cx="1166" cy="442"/>
              </a:xfrm>
            </p:grpSpPr>
            <p:sp>
              <p:nvSpPr>
                <p:cNvPr id="8209" name="Rectangle 17">
                  <a:extLst>
                    <a:ext uri="{FF2B5EF4-FFF2-40B4-BE49-F238E27FC236}">
                      <a16:creationId xmlns:a16="http://schemas.microsoft.com/office/drawing/2014/main" id="{F0CB84A3-06C1-45BD-9E56-F2AA39403A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4" y="250"/>
                  <a:ext cx="1080" cy="44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GB" altLang="en-US" sz="1600">
                      <a:cs typeface="Times New Roman" panose="02020603050405020304" pitchFamily="18" charset="0"/>
                    </a:rPr>
                    <a:t>1</a:t>
                  </a:r>
                  <a:endParaRPr lang="en-GB" altLang="en-US">
                    <a:cs typeface="Times New Roman" panose="02020603050405020304" pitchFamily="18" charset="0"/>
                  </a:endParaRPr>
                </a:p>
                <a:p>
                  <a:pPr algn="ctr"/>
                  <a:endParaRPr lang="en-GB" altLang="en-US" sz="2400"/>
                </a:p>
              </p:txBody>
            </p:sp>
            <p:sp>
              <p:nvSpPr>
                <p:cNvPr id="8230" name="Rectangle 38">
                  <a:extLst>
                    <a:ext uri="{FF2B5EF4-FFF2-40B4-BE49-F238E27FC236}">
                      <a16:creationId xmlns:a16="http://schemas.microsoft.com/office/drawing/2014/main" id="{2944CD99-FC1B-4535-8171-422B8E8807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1" y="250"/>
                  <a:ext cx="1166" cy="44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8233" name="Group 41">
                <a:extLst>
                  <a:ext uri="{FF2B5EF4-FFF2-40B4-BE49-F238E27FC236}">
                    <a16:creationId xmlns:a16="http://schemas.microsoft.com/office/drawing/2014/main" id="{313E92E8-5FB0-4581-8E28-EA362FCAB2F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47" y="250"/>
                <a:ext cx="1202" cy="442"/>
                <a:chOff x="1547" y="250"/>
                <a:chExt cx="1202" cy="442"/>
              </a:xfrm>
            </p:grpSpPr>
            <p:sp>
              <p:nvSpPr>
                <p:cNvPr id="8210" name="Rectangle 18">
                  <a:extLst>
                    <a:ext uri="{FF2B5EF4-FFF2-40B4-BE49-F238E27FC236}">
                      <a16:creationId xmlns:a16="http://schemas.microsoft.com/office/drawing/2014/main" id="{58FCA253-A683-4B13-B573-B60D8D7727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90" y="250"/>
                  <a:ext cx="1116" cy="44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GB" altLang="en-US" sz="1600">
                      <a:cs typeface="Times New Roman" panose="02020603050405020304" pitchFamily="18" charset="0"/>
                    </a:rPr>
                    <a:t>11</a:t>
                  </a:r>
                  <a:endParaRPr lang="en-GB" altLang="en-US">
                    <a:cs typeface="Times New Roman" panose="02020603050405020304" pitchFamily="18" charset="0"/>
                  </a:endParaRPr>
                </a:p>
                <a:p>
                  <a:pPr algn="ctr"/>
                  <a:endParaRPr lang="en-GB" altLang="en-US" sz="2400"/>
                </a:p>
              </p:txBody>
            </p:sp>
            <p:sp>
              <p:nvSpPr>
                <p:cNvPr id="8232" name="Rectangle 40">
                  <a:extLst>
                    <a:ext uri="{FF2B5EF4-FFF2-40B4-BE49-F238E27FC236}">
                      <a16:creationId xmlns:a16="http://schemas.microsoft.com/office/drawing/2014/main" id="{AE91AB05-923C-4A35-90F1-A97D92F6D79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47" y="250"/>
                  <a:ext cx="1202" cy="44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8235" name="Group 43">
                <a:extLst>
                  <a:ext uri="{FF2B5EF4-FFF2-40B4-BE49-F238E27FC236}">
                    <a16:creationId xmlns:a16="http://schemas.microsoft.com/office/drawing/2014/main" id="{D3609A2D-79DB-462E-8F13-3B28FAC411C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49" y="250"/>
                <a:ext cx="1166" cy="442"/>
                <a:chOff x="2749" y="250"/>
                <a:chExt cx="1166" cy="442"/>
              </a:xfrm>
            </p:grpSpPr>
            <p:sp>
              <p:nvSpPr>
                <p:cNvPr id="8211" name="Rectangle 19">
                  <a:extLst>
                    <a:ext uri="{FF2B5EF4-FFF2-40B4-BE49-F238E27FC236}">
                      <a16:creationId xmlns:a16="http://schemas.microsoft.com/office/drawing/2014/main" id="{0914F891-7DC4-45A2-96DE-BA62E645E9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92" y="250"/>
                  <a:ext cx="1080" cy="44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GB" altLang="en-US" sz="1600">
                      <a:cs typeface="Times New Roman" panose="02020603050405020304" pitchFamily="18" charset="0"/>
                    </a:rPr>
                    <a:t>200</a:t>
                  </a:r>
                  <a:endParaRPr lang="en-GB" altLang="en-US">
                    <a:cs typeface="Times New Roman" panose="02020603050405020304" pitchFamily="18" charset="0"/>
                  </a:endParaRPr>
                </a:p>
                <a:p>
                  <a:pPr algn="ctr"/>
                  <a:endParaRPr lang="en-GB" altLang="en-US" sz="2400"/>
                </a:p>
              </p:txBody>
            </p:sp>
            <p:sp>
              <p:nvSpPr>
                <p:cNvPr id="8234" name="Rectangle 42">
                  <a:extLst>
                    <a:ext uri="{FF2B5EF4-FFF2-40B4-BE49-F238E27FC236}">
                      <a16:creationId xmlns:a16="http://schemas.microsoft.com/office/drawing/2014/main" id="{EACD844B-B7CF-4FD9-9A8E-76CD3C76D3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49" y="250"/>
                  <a:ext cx="1166" cy="44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8237" name="Group 45">
                <a:extLst>
                  <a:ext uri="{FF2B5EF4-FFF2-40B4-BE49-F238E27FC236}">
                    <a16:creationId xmlns:a16="http://schemas.microsoft.com/office/drawing/2014/main" id="{6BCA866F-9DC7-4046-BDD9-1B5C48F1B19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692"/>
                <a:ext cx="381" cy="442"/>
                <a:chOff x="0" y="692"/>
                <a:chExt cx="381" cy="442"/>
              </a:xfrm>
            </p:grpSpPr>
            <p:sp>
              <p:nvSpPr>
                <p:cNvPr id="8212" name="Rectangle 20">
                  <a:extLst>
                    <a:ext uri="{FF2B5EF4-FFF2-40B4-BE49-F238E27FC236}">
                      <a16:creationId xmlns:a16="http://schemas.microsoft.com/office/drawing/2014/main" id="{A7AB74BA-7CC1-49A5-A7AB-DFFE4C7A91B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692"/>
                  <a:ext cx="295" cy="44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GB" altLang="en-US" sz="1600" i="1">
                      <a:cs typeface="Times New Roman" panose="02020603050405020304" pitchFamily="18" charset="0"/>
                    </a:rPr>
                    <a:t>s</a:t>
                  </a:r>
                  <a:r>
                    <a:rPr lang="en-GB" altLang="en-US" sz="1600" baseline="30000">
                      <a:cs typeface="Times New Roman" panose="02020603050405020304" pitchFamily="18" charset="0"/>
                    </a:rPr>
                    <a:t>3</a:t>
                  </a:r>
                  <a:endParaRPr lang="en-GB" altLang="en-US">
                    <a:cs typeface="Times New Roman" panose="02020603050405020304" pitchFamily="18" charset="0"/>
                  </a:endParaRPr>
                </a:p>
                <a:p>
                  <a:pPr algn="ctr"/>
                  <a:endParaRPr lang="en-GB" altLang="en-US" sz="2400"/>
                </a:p>
              </p:txBody>
            </p:sp>
            <p:sp>
              <p:nvSpPr>
                <p:cNvPr id="8236" name="Rectangle 44">
                  <a:extLst>
                    <a:ext uri="{FF2B5EF4-FFF2-40B4-BE49-F238E27FC236}">
                      <a16:creationId xmlns:a16="http://schemas.microsoft.com/office/drawing/2014/main" id="{D55B13D4-04FD-44BF-B879-EFE09BEF06F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692"/>
                  <a:ext cx="381" cy="44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8239" name="Group 47">
                <a:extLst>
                  <a:ext uri="{FF2B5EF4-FFF2-40B4-BE49-F238E27FC236}">
                    <a16:creationId xmlns:a16="http://schemas.microsoft.com/office/drawing/2014/main" id="{71EC8CE5-826D-409E-9DFA-7833E27AA0E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1" y="692"/>
                <a:ext cx="1166" cy="442"/>
                <a:chOff x="381" y="692"/>
                <a:chExt cx="1166" cy="442"/>
              </a:xfrm>
            </p:grpSpPr>
            <p:sp>
              <p:nvSpPr>
                <p:cNvPr id="8213" name="Rectangle 21">
                  <a:extLst>
                    <a:ext uri="{FF2B5EF4-FFF2-40B4-BE49-F238E27FC236}">
                      <a16:creationId xmlns:a16="http://schemas.microsoft.com/office/drawing/2014/main" id="{A09397FE-46EA-418C-B3A8-6ABD6C2012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4" y="692"/>
                  <a:ext cx="1080" cy="44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GB" altLang="en-US" sz="1600">
                      <a:cs typeface="Times New Roman" panose="02020603050405020304" pitchFamily="18" charset="0"/>
                    </a:rPr>
                    <a:t>6   </a:t>
                  </a:r>
                  <a:r>
                    <a:rPr lang="en-GB" altLang="en-US" sz="1600" b="1">
                      <a:cs typeface="Times New Roman" panose="02020603050405020304" pitchFamily="18" charset="0"/>
                    </a:rPr>
                    <a:t>1</a:t>
                  </a:r>
                  <a:endParaRPr lang="en-GB" altLang="en-US">
                    <a:cs typeface="Times New Roman" panose="02020603050405020304" pitchFamily="18" charset="0"/>
                  </a:endParaRPr>
                </a:p>
                <a:p>
                  <a:pPr algn="ctr"/>
                  <a:endParaRPr lang="en-GB" altLang="en-US" sz="2400"/>
                </a:p>
              </p:txBody>
            </p:sp>
            <p:sp>
              <p:nvSpPr>
                <p:cNvPr id="8238" name="Rectangle 46">
                  <a:extLst>
                    <a:ext uri="{FF2B5EF4-FFF2-40B4-BE49-F238E27FC236}">
                      <a16:creationId xmlns:a16="http://schemas.microsoft.com/office/drawing/2014/main" id="{21487326-EF3D-423D-8F17-4379D61A70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1" y="692"/>
                  <a:ext cx="1166" cy="44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8241" name="Group 49">
                <a:extLst>
                  <a:ext uri="{FF2B5EF4-FFF2-40B4-BE49-F238E27FC236}">
                    <a16:creationId xmlns:a16="http://schemas.microsoft.com/office/drawing/2014/main" id="{0E39C6A9-637F-4FF4-88F6-3EA3359A169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47" y="692"/>
                <a:ext cx="1202" cy="442"/>
                <a:chOff x="1547" y="692"/>
                <a:chExt cx="1202" cy="442"/>
              </a:xfrm>
            </p:grpSpPr>
            <p:sp>
              <p:nvSpPr>
                <p:cNvPr id="8214" name="Rectangle 22">
                  <a:extLst>
                    <a:ext uri="{FF2B5EF4-FFF2-40B4-BE49-F238E27FC236}">
                      <a16:creationId xmlns:a16="http://schemas.microsoft.com/office/drawing/2014/main" id="{16420217-1801-451A-894E-4A0D5F12CF0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90" y="692"/>
                  <a:ext cx="1116" cy="44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GB" altLang="en-US" sz="1600">
                      <a:cs typeface="Times New Roman" panose="02020603050405020304" pitchFamily="18" charset="0"/>
                    </a:rPr>
                    <a:t>6    </a:t>
                  </a:r>
                  <a:r>
                    <a:rPr lang="en-GB" altLang="en-US" sz="1600" b="1">
                      <a:cs typeface="Times New Roman" panose="02020603050405020304" pitchFamily="18" charset="0"/>
                    </a:rPr>
                    <a:t>1</a:t>
                  </a:r>
                  <a:endParaRPr lang="en-GB" altLang="en-US">
                    <a:cs typeface="Times New Roman" panose="02020603050405020304" pitchFamily="18" charset="0"/>
                  </a:endParaRPr>
                </a:p>
                <a:p>
                  <a:pPr algn="ctr"/>
                  <a:endParaRPr lang="en-GB" altLang="en-US" sz="2400"/>
                </a:p>
              </p:txBody>
            </p:sp>
            <p:sp>
              <p:nvSpPr>
                <p:cNvPr id="8240" name="Rectangle 48">
                  <a:extLst>
                    <a:ext uri="{FF2B5EF4-FFF2-40B4-BE49-F238E27FC236}">
                      <a16:creationId xmlns:a16="http://schemas.microsoft.com/office/drawing/2014/main" id="{75004070-057B-452C-8487-8E4467CB8C8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47" y="692"/>
                  <a:ext cx="1202" cy="44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8243" name="Group 51">
                <a:extLst>
                  <a:ext uri="{FF2B5EF4-FFF2-40B4-BE49-F238E27FC236}">
                    <a16:creationId xmlns:a16="http://schemas.microsoft.com/office/drawing/2014/main" id="{DBB51EB5-BEB7-4F02-A29F-C3E9D3B536C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49" y="692"/>
                <a:ext cx="1166" cy="442"/>
                <a:chOff x="2749" y="692"/>
                <a:chExt cx="1166" cy="442"/>
              </a:xfrm>
            </p:grpSpPr>
            <p:sp>
              <p:nvSpPr>
                <p:cNvPr id="8215" name="Rectangle 23">
                  <a:extLst>
                    <a:ext uri="{FF2B5EF4-FFF2-40B4-BE49-F238E27FC236}">
                      <a16:creationId xmlns:a16="http://schemas.microsoft.com/office/drawing/2014/main" id="{1B7D6174-AA47-422B-968E-874FE72B89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92" y="692"/>
                  <a:ext cx="1080" cy="44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GB" altLang="en-US" sz="1600" b="1">
                      <a:cs typeface="Times New Roman" panose="02020603050405020304" pitchFamily="18" charset="0"/>
                    </a:rPr>
                    <a:t>0</a:t>
                  </a:r>
                  <a:endParaRPr lang="en-GB" altLang="en-US">
                    <a:cs typeface="Times New Roman" panose="02020603050405020304" pitchFamily="18" charset="0"/>
                  </a:endParaRPr>
                </a:p>
                <a:p>
                  <a:pPr algn="ctr"/>
                  <a:endParaRPr lang="en-GB" altLang="en-US" sz="2400"/>
                </a:p>
              </p:txBody>
            </p:sp>
            <p:sp>
              <p:nvSpPr>
                <p:cNvPr id="8242" name="Rectangle 50">
                  <a:extLst>
                    <a:ext uri="{FF2B5EF4-FFF2-40B4-BE49-F238E27FC236}">
                      <a16:creationId xmlns:a16="http://schemas.microsoft.com/office/drawing/2014/main" id="{AE27CF0C-EEDF-4FD7-9A98-18F579AE04C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49" y="692"/>
                  <a:ext cx="1166" cy="44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8245" name="Group 53">
                <a:extLst>
                  <a:ext uri="{FF2B5EF4-FFF2-40B4-BE49-F238E27FC236}">
                    <a16:creationId xmlns:a16="http://schemas.microsoft.com/office/drawing/2014/main" id="{6A6CD901-22E2-4F50-A79E-A6F2CCD15C0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1134"/>
                <a:ext cx="381" cy="442"/>
                <a:chOff x="0" y="1134"/>
                <a:chExt cx="381" cy="442"/>
              </a:xfrm>
            </p:grpSpPr>
            <p:sp>
              <p:nvSpPr>
                <p:cNvPr id="8216" name="Rectangle 24">
                  <a:extLst>
                    <a:ext uri="{FF2B5EF4-FFF2-40B4-BE49-F238E27FC236}">
                      <a16:creationId xmlns:a16="http://schemas.microsoft.com/office/drawing/2014/main" id="{CACC349F-392D-4450-9601-9ED32FDCBA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1134"/>
                  <a:ext cx="295" cy="44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GB" altLang="en-US" sz="1600" i="1">
                      <a:cs typeface="Times New Roman" panose="02020603050405020304" pitchFamily="18" charset="0"/>
                    </a:rPr>
                    <a:t>s</a:t>
                  </a:r>
                  <a:r>
                    <a:rPr lang="en-GB" altLang="en-US" sz="1600" baseline="30000">
                      <a:cs typeface="Times New Roman" panose="02020603050405020304" pitchFamily="18" charset="0"/>
                    </a:rPr>
                    <a:t>2</a:t>
                  </a:r>
                  <a:endParaRPr lang="en-GB" altLang="en-US">
                    <a:cs typeface="Times New Roman" panose="02020603050405020304" pitchFamily="18" charset="0"/>
                  </a:endParaRPr>
                </a:p>
                <a:p>
                  <a:pPr algn="ctr"/>
                  <a:endParaRPr lang="en-GB" altLang="en-US" sz="2400"/>
                </a:p>
              </p:txBody>
            </p:sp>
            <p:sp>
              <p:nvSpPr>
                <p:cNvPr id="8244" name="Rectangle 52">
                  <a:extLst>
                    <a:ext uri="{FF2B5EF4-FFF2-40B4-BE49-F238E27FC236}">
                      <a16:creationId xmlns:a16="http://schemas.microsoft.com/office/drawing/2014/main" id="{AAD28BB1-FD4D-4DA1-9979-5759AA8001C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1134"/>
                  <a:ext cx="381" cy="44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8247" name="Group 55">
                <a:extLst>
                  <a:ext uri="{FF2B5EF4-FFF2-40B4-BE49-F238E27FC236}">
                    <a16:creationId xmlns:a16="http://schemas.microsoft.com/office/drawing/2014/main" id="{1AD821FA-B471-4EBC-A68C-70D9C389D29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1" y="1134"/>
                <a:ext cx="1166" cy="442"/>
                <a:chOff x="381" y="1134"/>
                <a:chExt cx="1166" cy="442"/>
              </a:xfrm>
            </p:grpSpPr>
            <p:sp>
              <p:nvSpPr>
                <p:cNvPr id="8217" name="Rectangle 25">
                  <a:extLst>
                    <a:ext uri="{FF2B5EF4-FFF2-40B4-BE49-F238E27FC236}">
                      <a16:creationId xmlns:a16="http://schemas.microsoft.com/office/drawing/2014/main" id="{A4CE33DD-7260-4E04-AFC1-8E1AB06774A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4" y="1134"/>
                  <a:ext cx="1080" cy="44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GB" altLang="en-US" sz="1600">
                      <a:cs typeface="Times New Roman" panose="02020603050405020304" pitchFamily="18" charset="0"/>
                    </a:rPr>
                    <a:t>10   </a:t>
                  </a:r>
                  <a:r>
                    <a:rPr lang="en-GB" altLang="en-US" sz="1600" b="1">
                      <a:cs typeface="Times New Roman" panose="02020603050405020304" pitchFamily="18" charset="0"/>
                    </a:rPr>
                    <a:t>1</a:t>
                  </a:r>
                  <a:endParaRPr lang="en-GB" altLang="en-US">
                    <a:cs typeface="Times New Roman" panose="02020603050405020304" pitchFamily="18" charset="0"/>
                  </a:endParaRPr>
                </a:p>
                <a:p>
                  <a:pPr algn="ctr"/>
                  <a:endParaRPr lang="en-GB" altLang="en-US" sz="2400"/>
                </a:p>
              </p:txBody>
            </p:sp>
            <p:sp>
              <p:nvSpPr>
                <p:cNvPr id="8246" name="Rectangle 54">
                  <a:extLst>
                    <a:ext uri="{FF2B5EF4-FFF2-40B4-BE49-F238E27FC236}">
                      <a16:creationId xmlns:a16="http://schemas.microsoft.com/office/drawing/2014/main" id="{FF3BB57E-C1AE-4037-85B0-913ADC4B7E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1" y="1134"/>
                  <a:ext cx="1166" cy="44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8249" name="Group 57">
                <a:extLst>
                  <a:ext uri="{FF2B5EF4-FFF2-40B4-BE49-F238E27FC236}">
                    <a16:creationId xmlns:a16="http://schemas.microsoft.com/office/drawing/2014/main" id="{8905A7B2-9383-470C-B4C7-C0A47DE4644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47" y="1134"/>
                <a:ext cx="1202" cy="442"/>
                <a:chOff x="1547" y="1134"/>
                <a:chExt cx="1202" cy="442"/>
              </a:xfrm>
            </p:grpSpPr>
            <p:sp>
              <p:nvSpPr>
                <p:cNvPr id="8218" name="Rectangle 26">
                  <a:extLst>
                    <a:ext uri="{FF2B5EF4-FFF2-40B4-BE49-F238E27FC236}">
                      <a16:creationId xmlns:a16="http://schemas.microsoft.com/office/drawing/2014/main" id="{D899B770-F554-4D40-942A-2911D3D2270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90" y="1134"/>
                  <a:ext cx="1116" cy="44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GB" altLang="en-US" sz="1600">
                      <a:cs typeface="Times New Roman" panose="02020603050405020304" pitchFamily="18" charset="0"/>
                    </a:rPr>
                    <a:t>200   </a:t>
                  </a:r>
                  <a:r>
                    <a:rPr lang="en-GB" altLang="en-US" sz="1600" b="1">
                      <a:cs typeface="Times New Roman" panose="02020603050405020304" pitchFamily="18" charset="0"/>
                    </a:rPr>
                    <a:t>20</a:t>
                  </a:r>
                  <a:endParaRPr lang="en-GB" altLang="en-US">
                    <a:cs typeface="Times New Roman" panose="02020603050405020304" pitchFamily="18" charset="0"/>
                  </a:endParaRPr>
                </a:p>
                <a:p>
                  <a:pPr algn="ctr"/>
                  <a:endParaRPr lang="en-GB" altLang="en-US" sz="2400"/>
                </a:p>
              </p:txBody>
            </p:sp>
            <p:sp>
              <p:nvSpPr>
                <p:cNvPr id="8248" name="Rectangle 56">
                  <a:extLst>
                    <a:ext uri="{FF2B5EF4-FFF2-40B4-BE49-F238E27FC236}">
                      <a16:creationId xmlns:a16="http://schemas.microsoft.com/office/drawing/2014/main" id="{BBD0E5BB-C4B8-42D3-A6D4-E9A0B105949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47" y="1134"/>
                  <a:ext cx="1202" cy="44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8251" name="Group 59">
                <a:extLst>
                  <a:ext uri="{FF2B5EF4-FFF2-40B4-BE49-F238E27FC236}">
                    <a16:creationId xmlns:a16="http://schemas.microsoft.com/office/drawing/2014/main" id="{D8CD297C-4102-44E2-8A8A-17BCBF84364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49" y="1134"/>
                <a:ext cx="1166" cy="442"/>
                <a:chOff x="2749" y="1134"/>
                <a:chExt cx="1166" cy="442"/>
              </a:xfrm>
            </p:grpSpPr>
            <p:sp>
              <p:nvSpPr>
                <p:cNvPr id="8219" name="Rectangle 27">
                  <a:extLst>
                    <a:ext uri="{FF2B5EF4-FFF2-40B4-BE49-F238E27FC236}">
                      <a16:creationId xmlns:a16="http://schemas.microsoft.com/office/drawing/2014/main" id="{35D8A795-5360-4EC3-8A5B-7581875A03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92" y="1134"/>
                  <a:ext cx="1080" cy="44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GB" altLang="en-US" sz="1600">
                      <a:cs typeface="Times New Roman" panose="02020603050405020304" pitchFamily="18" charset="0"/>
                    </a:rPr>
                    <a:t>0</a:t>
                  </a:r>
                  <a:endParaRPr lang="en-GB" altLang="en-US">
                    <a:cs typeface="Times New Roman" panose="02020603050405020304" pitchFamily="18" charset="0"/>
                  </a:endParaRPr>
                </a:p>
                <a:p>
                  <a:pPr algn="ctr"/>
                  <a:endParaRPr lang="en-GB" altLang="en-US" sz="2400"/>
                </a:p>
              </p:txBody>
            </p:sp>
            <p:sp>
              <p:nvSpPr>
                <p:cNvPr id="8250" name="Rectangle 58">
                  <a:extLst>
                    <a:ext uri="{FF2B5EF4-FFF2-40B4-BE49-F238E27FC236}">
                      <a16:creationId xmlns:a16="http://schemas.microsoft.com/office/drawing/2014/main" id="{FA8E75B7-85BE-4087-9F1C-C0965025902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49" y="1134"/>
                  <a:ext cx="1166" cy="44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8253" name="Group 61">
                <a:extLst>
                  <a:ext uri="{FF2B5EF4-FFF2-40B4-BE49-F238E27FC236}">
                    <a16:creationId xmlns:a16="http://schemas.microsoft.com/office/drawing/2014/main" id="{8A39EAFE-A1FC-445A-B598-72DFDB7AA4D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1576"/>
                <a:ext cx="381" cy="442"/>
                <a:chOff x="0" y="1576"/>
                <a:chExt cx="381" cy="442"/>
              </a:xfrm>
            </p:grpSpPr>
            <p:sp>
              <p:nvSpPr>
                <p:cNvPr id="8220" name="Rectangle 28">
                  <a:extLst>
                    <a:ext uri="{FF2B5EF4-FFF2-40B4-BE49-F238E27FC236}">
                      <a16:creationId xmlns:a16="http://schemas.microsoft.com/office/drawing/2014/main" id="{781A6341-6CD2-46E0-817C-DDC4A8D0816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1576"/>
                  <a:ext cx="295" cy="44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GB" altLang="en-US" sz="1600" i="1">
                      <a:cs typeface="Times New Roman" panose="02020603050405020304" pitchFamily="18" charset="0"/>
                    </a:rPr>
                    <a:t>s</a:t>
                  </a:r>
                  <a:r>
                    <a:rPr lang="en-GB" altLang="en-US" sz="1600" baseline="30000">
                      <a:cs typeface="Times New Roman" panose="02020603050405020304" pitchFamily="18" charset="0"/>
                    </a:rPr>
                    <a:t>1</a:t>
                  </a:r>
                  <a:endParaRPr lang="en-GB" altLang="en-US">
                    <a:cs typeface="Times New Roman" panose="02020603050405020304" pitchFamily="18" charset="0"/>
                  </a:endParaRPr>
                </a:p>
                <a:p>
                  <a:pPr algn="ctr"/>
                  <a:endParaRPr lang="en-GB" altLang="en-US" sz="2400"/>
                </a:p>
              </p:txBody>
            </p:sp>
            <p:sp>
              <p:nvSpPr>
                <p:cNvPr id="8252" name="Rectangle 60">
                  <a:extLst>
                    <a:ext uri="{FF2B5EF4-FFF2-40B4-BE49-F238E27FC236}">
                      <a16:creationId xmlns:a16="http://schemas.microsoft.com/office/drawing/2014/main" id="{2BED38D0-4B79-4D4E-8955-F14A1D3F346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1576"/>
                  <a:ext cx="381" cy="44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8255" name="Group 63">
                <a:extLst>
                  <a:ext uri="{FF2B5EF4-FFF2-40B4-BE49-F238E27FC236}">
                    <a16:creationId xmlns:a16="http://schemas.microsoft.com/office/drawing/2014/main" id="{429E648E-69E6-4E8D-8BE6-C956A051603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1" y="1576"/>
                <a:ext cx="1166" cy="442"/>
                <a:chOff x="381" y="1576"/>
                <a:chExt cx="1166" cy="442"/>
              </a:xfrm>
            </p:grpSpPr>
            <p:sp>
              <p:nvSpPr>
                <p:cNvPr id="8221" name="Rectangle 29">
                  <a:extLst>
                    <a:ext uri="{FF2B5EF4-FFF2-40B4-BE49-F238E27FC236}">
                      <a16:creationId xmlns:a16="http://schemas.microsoft.com/office/drawing/2014/main" id="{998EFC6B-F7CF-4061-8081-60BA2AD61DC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4" y="1576"/>
                  <a:ext cx="1080" cy="44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GB" altLang="en-US" sz="1600">
                      <a:cs typeface="Times New Roman" panose="02020603050405020304" pitchFamily="18" charset="0"/>
                    </a:rPr>
                    <a:t>-19</a:t>
                  </a:r>
                  <a:endParaRPr lang="en-GB" altLang="en-US">
                    <a:cs typeface="Times New Roman" panose="02020603050405020304" pitchFamily="18" charset="0"/>
                  </a:endParaRPr>
                </a:p>
                <a:p>
                  <a:pPr algn="ctr"/>
                  <a:endParaRPr lang="en-GB" altLang="en-US" sz="2400"/>
                </a:p>
              </p:txBody>
            </p:sp>
            <p:sp>
              <p:nvSpPr>
                <p:cNvPr id="8254" name="Rectangle 62">
                  <a:extLst>
                    <a:ext uri="{FF2B5EF4-FFF2-40B4-BE49-F238E27FC236}">
                      <a16:creationId xmlns:a16="http://schemas.microsoft.com/office/drawing/2014/main" id="{438E4FC7-6717-4246-8B81-DBEE429622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1" y="1576"/>
                  <a:ext cx="1166" cy="44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8257" name="Group 65">
                <a:extLst>
                  <a:ext uri="{FF2B5EF4-FFF2-40B4-BE49-F238E27FC236}">
                    <a16:creationId xmlns:a16="http://schemas.microsoft.com/office/drawing/2014/main" id="{568E62E6-4C02-4800-98B8-1C2AB531F92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47" y="1576"/>
                <a:ext cx="1202" cy="442"/>
                <a:chOff x="1547" y="1576"/>
                <a:chExt cx="1202" cy="442"/>
              </a:xfrm>
            </p:grpSpPr>
            <p:sp>
              <p:nvSpPr>
                <p:cNvPr id="8222" name="Rectangle 30">
                  <a:extLst>
                    <a:ext uri="{FF2B5EF4-FFF2-40B4-BE49-F238E27FC236}">
                      <a16:creationId xmlns:a16="http://schemas.microsoft.com/office/drawing/2014/main" id="{5F1815CE-6121-4E15-A1CD-866E35999B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90" y="1576"/>
                  <a:ext cx="1116" cy="44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GB" altLang="en-US" sz="1600">
                      <a:cs typeface="Times New Roman" panose="02020603050405020304" pitchFamily="18" charset="0"/>
                    </a:rPr>
                    <a:t>0</a:t>
                  </a:r>
                  <a:endParaRPr lang="en-GB" altLang="en-US">
                    <a:cs typeface="Times New Roman" panose="02020603050405020304" pitchFamily="18" charset="0"/>
                  </a:endParaRPr>
                </a:p>
                <a:p>
                  <a:pPr algn="ctr"/>
                  <a:endParaRPr lang="en-GB" altLang="en-US" sz="2400"/>
                </a:p>
              </p:txBody>
            </p:sp>
            <p:sp>
              <p:nvSpPr>
                <p:cNvPr id="8256" name="Rectangle 64">
                  <a:extLst>
                    <a:ext uri="{FF2B5EF4-FFF2-40B4-BE49-F238E27FC236}">
                      <a16:creationId xmlns:a16="http://schemas.microsoft.com/office/drawing/2014/main" id="{91B913FB-1647-4299-AAB8-F2317EB00FC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47" y="1576"/>
                  <a:ext cx="1202" cy="44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8259" name="Group 67">
                <a:extLst>
                  <a:ext uri="{FF2B5EF4-FFF2-40B4-BE49-F238E27FC236}">
                    <a16:creationId xmlns:a16="http://schemas.microsoft.com/office/drawing/2014/main" id="{05E24A7C-A850-41CC-9A90-A00791C24A8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49" y="1576"/>
                <a:ext cx="1166" cy="442"/>
                <a:chOff x="2749" y="1576"/>
                <a:chExt cx="1166" cy="442"/>
              </a:xfrm>
            </p:grpSpPr>
            <p:sp>
              <p:nvSpPr>
                <p:cNvPr id="8223" name="Rectangle 31">
                  <a:extLst>
                    <a:ext uri="{FF2B5EF4-FFF2-40B4-BE49-F238E27FC236}">
                      <a16:creationId xmlns:a16="http://schemas.microsoft.com/office/drawing/2014/main" id="{D10D1FE8-D5C7-49B8-B12B-0C582286B7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92" y="1576"/>
                  <a:ext cx="1080" cy="44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GB" altLang="en-US" sz="1600">
                      <a:cs typeface="Times New Roman" panose="02020603050405020304" pitchFamily="18" charset="0"/>
                    </a:rPr>
                    <a:t>0</a:t>
                  </a:r>
                  <a:endParaRPr lang="en-GB" altLang="en-US">
                    <a:cs typeface="Times New Roman" panose="02020603050405020304" pitchFamily="18" charset="0"/>
                  </a:endParaRPr>
                </a:p>
                <a:p>
                  <a:pPr algn="ctr"/>
                  <a:endParaRPr lang="en-GB" altLang="en-US" sz="2400"/>
                </a:p>
              </p:txBody>
            </p:sp>
            <p:sp>
              <p:nvSpPr>
                <p:cNvPr id="8258" name="Rectangle 66">
                  <a:extLst>
                    <a:ext uri="{FF2B5EF4-FFF2-40B4-BE49-F238E27FC236}">
                      <a16:creationId xmlns:a16="http://schemas.microsoft.com/office/drawing/2014/main" id="{586010B0-9BD9-4678-ACB6-0625DB17CE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49" y="1576"/>
                  <a:ext cx="1166" cy="44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8261" name="Group 69">
                <a:extLst>
                  <a:ext uri="{FF2B5EF4-FFF2-40B4-BE49-F238E27FC236}">
                    <a16:creationId xmlns:a16="http://schemas.microsoft.com/office/drawing/2014/main" id="{76793234-570A-4A87-B21C-72FC5777F27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2018"/>
                <a:ext cx="381" cy="442"/>
                <a:chOff x="0" y="2018"/>
                <a:chExt cx="381" cy="442"/>
              </a:xfrm>
            </p:grpSpPr>
            <p:sp>
              <p:nvSpPr>
                <p:cNvPr id="8224" name="Rectangle 32">
                  <a:extLst>
                    <a:ext uri="{FF2B5EF4-FFF2-40B4-BE49-F238E27FC236}">
                      <a16:creationId xmlns:a16="http://schemas.microsoft.com/office/drawing/2014/main" id="{FF829C07-FE7F-4107-B5FA-F5003A79578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2018"/>
                  <a:ext cx="295" cy="44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GB" altLang="en-US" sz="1600" i="1">
                      <a:cs typeface="Times New Roman" panose="02020603050405020304" pitchFamily="18" charset="0"/>
                    </a:rPr>
                    <a:t>s</a:t>
                  </a:r>
                  <a:r>
                    <a:rPr lang="en-GB" altLang="en-US" sz="1600" baseline="30000">
                      <a:cs typeface="Times New Roman" panose="02020603050405020304" pitchFamily="18" charset="0"/>
                    </a:rPr>
                    <a:t>0</a:t>
                  </a:r>
                  <a:endParaRPr lang="en-GB" altLang="en-US">
                    <a:cs typeface="Times New Roman" panose="02020603050405020304" pitchFamily="18" charset="0"/>
                  </a:endParaRPr>
                </a:p>
                <a:p>
                  <a:pPr algn="ctr"/>
                  <a:endParaRPr lang="en-GB" altLang="en-US" sz="2400"/>
                </a:p>
              </p:txBody>
            </p:sp>
            <p:sp>
              <p:nvSpPr>
                <p:cNvPr id="8260" name="Rectangle 68">
                  <a:extLst>
                    <a:ext uri="{FF2B5EF4-FFF2-40B4-BE49-F238E27FC236}">
                      <a16:creationId xmlns:a16="http://schemas.microsoft.com/office/drawing/2014/main" id="{586D13A7-C797-4A5B-AFC0-BE6B3C7BEE5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2018"/>
                  <a:ext cx="381" cy="44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8263" name="Group 71">
                <a:extLst>
                  <a:ext uri="{FF2B5EF4-FFF2-40B4-BE49-F238E27FC236}">
                    <a16:creationId xmlns:a16="http://schemas.microsoft.com/office/drawing/2014/main" id="{43C257A5-FE82-4C20-8175-F8238167296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1" y="2018"/>
                <a:ext cx="1166" cy="442"/>
                <a:chOff x="381" y="2018"/>
                <a:chExt cx="1166" cy="442"/>
              </a:xfrm>
            </p:grpSpPr>
            <p:sp>
              <p:nvSpPr>
                <p:cNvPr id="8225" name="Rectangle 33">
                  <a:extLst>
                    <a:ext uri="{FF2B5EF4-FFF2-40B4-BE49-F238E27FC236}">
                      <a16:creationId xmlns:a16="http://schemas.microsoft.com/office/drawing/2014/main" id="{DC861A03-C958-48A7-97A8-CA2F051BCF2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4" y="2018"/>
                  <a:ext cx="1080" cy="44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GB" altLang="en-US" sz="1600">
                      <a:cs typeface="Times New Roman" panose="02020603050405020304" pitchFamily="18" charset="0"/>
                    </a:rPr>
                    <a:t>20</a:t>
                  </a:r>
                  <a:endParaRPr lang="en-GB" altLang="en-US">
                    <a:cs typeface="Times New Roman" panose="02020603050405020304" pitchFamily="18" charset="0"/>
                  </a:endParaRPr>
                </a:p>
                <a:p>
                  <a:pPr algn="ctr"/>
                  <a:endParaRPr lang="en-GB" altLang="en-US" sz="2400"/>
                </a:p>
              </p:txBody>
            </p:sp>
            <p:sp>
              <p:nvSpPr>
                <p:cNvPr id="8262" name="Rectangle 70">
                  <a:extLst>
                    <a:ext uri="{FF2B5EF4-FFF2-40B4-BE49-F238E27FC236}">
                      <a16:creationId xmlns:a16="http://schemas.microsoft.com/office/drawing/2014/main" id="{844A1E98-20BD-4E7B-BAE4-56B1A3D155C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1" y="2018"/>
                  <a:ext cx="1166" cy="44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8265" name="Group 73">
                <a:extLst>
                  <a:ext uri="{FF2B5EF4-FFF2-40B4-BE49-F238E27FC236}">
                    <a16:creationId xmlns:a16="http://schemas.microsoft.com/office/drawing/2014/main" id="{62772F6A-1F65-46DC-BBB5-8F098768EBA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47" y="2018"/>
                <a:ext cx="1202" cy="442"/>
                <a:chOff x="1547" y="2018"/>
                <a:chExt cx="1202" cy="442"/>
              </a:xfrm>
            </p:grpSpPr>
            <p:sp>
              <p:nvSpPr>
                <p:cNvPr id="8226" name="Rectangle 34">
                  <a:extLst>
                    <a:ext uri="{FF2B5EF4-FFF2-40B4-BE49-F238E27FC236}">
                      <a16:creationId xmlns:a16="http://schemas.microsoft.com/office/drawing/2014/main" id="{18FF0194-2ACE-48C6-9FC5-C83E164ABF2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90" y="2018"/>
                  <a:ext cx="1116" cy="44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GB" altLang="en-US" sz="1600">
                      <a:cs typeface="Times New Roman" panose="02020603050405020304" pitchFamily="18" charset="0"/>
                    </a:rPr>
                    <a:t>0</a:t>
                  </a:r>
                  <a:endParaRPr lang="en-GB" altLang="en-US">
                    <a:cs typeface="Times New Roman" panose="02020603050405020304" pitchFamily="18" charset="0"/>
                  </a:endParaRPr>
                </a:p>
                <a:p>
                  <a:pPr algn="ctr"/>
                  <a:endParaRPr lang="en-GB" altLang="en-US" sz="2400"/>
                </a:p>
              </p:txBody>
            </p:sp>
            <p:sp>
              <p:nvSpPr>
                <p:cNvPr id="8264" name="Rectangle 72">
                  <a:extLst>
                    <a:ext uri="{FF2B5EF4-FFF2-40B4-BE49-F238E27FC236}">
                      <a16:creationId xmlns:a16="http://schemas.microsoft.com/office/drawing/2014/main" id="{85D946D3-16AE-4344-BE7E-6E1AA7867E7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47" y="2018"/>
                  <a:ext cx="1202" cy="44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8267" name="Group 75">
                <a:extLst>
                  <a:ext uri="{FF2B5EF4-FFF2-40B4-BE49-F238E27FC236}">
                    <a16:creationId xmlns:a16="http://schemas.microsoft.com/office/drawing/2014/main" id="{AEE70A04-6F5A-480B-A657-40D7180BE25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49" y="2018"/>
                <a:ext cx="1166" cy="442"/>
                <a:chOff x="2749" y="2018"/>
                <a:chExt cx="1166" cy="442"/>
              </a:xfrm>
            </p:grpSpPr>
            <p:sp>
              <p:nvSpPr>
                <p:cNvPr id="8227" name="Rectangle 35">
                  <a:extLst>
                    <a:ext uri="{FF2B5EF4-FFF2-40B4-BE49-F238E27FC236}">
                      <a16:creationId xmlns:a16="http://schemas.microsoft.com/office/drawing/2014/main" id="{9546A267-3669-4958-8C53-C61A0CC142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92" y="2018"/>
                  <a:ext cx="1080" cy="44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GB" altLang="en-US" sz="1600">
                      <a:cs typeface="Times New Roman" panose="02020603050405020304" pitchFamily="18" charset="0"/>
                    </a:rPr>
                    <a:t>0</a:t>
                  </a:r>
                  <a:endParaRPr lang="en-GB" altLang="en-US">
                    <a:cs typeface="Times New Roman" panose="02020603050405020304" pitchFamily="18" charset="0"/>
                  </a:endParaRPr>
                </a:p>
                <a:p>
                  <a:pPr algn="ctr"/>
                  <a:endParaRPr lang="en-GB" altLang="en-US" sz="2400"/>
                </a:p>
              </p:txBody>
            </p:sp>
            <p:sp>
              <p:nvSpPr>
                <p:cNvPr id="8266" name="Rectangle 74">
                  <a:extLst>
                    <a:ext uri="{FF2B5EF4-FFF2-40B4-BE49-F238E27FC236}">
                      <a16:creationId xmlns:a16="http://schemas.microsoft.com/office/drawing/2014/main" id="{BEF4A00D-D351-440A-A92C-584676713E7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49" y="2018"/>
                  <a:ext cx="1166" cy="44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8269" name="Rectangle 77">
              <a:extLst>
                <a:ext uri="{FF2B5EF4-FFF2-40B4-BE49-F238E27FC236}">
                  <a16:creationId xmlns:a16="http://schemas.microsoft.com/office/drawing/2014/main" id="{A076CF4C-2D25-4A43-BD0E-3AB68C345A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" y="247"/>
              <a:ext cx="3921" cy="2216"/>
            </a:xfrm>
            <a:prstGeom prst="rect">
              <a:avLst/>
            </a:prstGeom>
            <a:noFill/>
            <a:ln w="11112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55213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 autoUpdateAnimBg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77</TotalTime>
  <Words>592</Words>
  <Application>Microsoft Office PowerPoint</Application>
  <PresentationFormat>Widescreen</PresentationFormat>
  <Paragraphs>108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Garamond</vt:lpstr>
      <vt:lpstr>Symbol</vt:lpstr>
      <vt:lpstr>Organic</vt:lpstr>
      <vt:lpstr>Equation</vt:lpstr>
      <vt:lpstr>Document</vt:lpstr>
      <vt:lpstr>Equation.3</vt:lpstr>
      <vt:lpstr>Week 12 – DCSE  7th Semester</vt:lpstr>
      <vt:lpstr>PowerPoint Presentation</vt:lpstr>
      <vt:lpstr>Stability Checking techniques</vt:lpstr>
      <vt:lpstr>Routh Hurwitz Stability Criteria </vt:lpstr>
      <vt:lpstr>Routh Hurwitz Stability Criteria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UET Peshawar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7 – DCSE 7th Semester</dc:title>
  <dc:creator>Salman Ahmed</dc:creator>
  <cp:lastModifiedBy>Salman Ahmed</cp:lastModifiedBy>
  <cp:revision>12</cp:revision>
  <dcterms:created xsi:type="dcterms:W3CDTF">2019-11-03T04:24:32Z</dcterms:created>
  <dcterms:modified xsi:type="dcterms:W3CDTF">2021-02-15T16:29:52Z</dcterms:modified>
</cp:coreProperties>
</file>