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80" r:id="rId2"/>
    <p:sldId id="319" r:id="rId3"/>
    <p:sldId id="257" r:id="rId4"/>
    <p:sldId id="358" r:id="rId5"/>
    <p:sldId id="361" r:id="rId6"/>
    <p:sldId id="316" r:id="rId7"/>
    <p:sldId id="362" r:id="rId8"/>
    <p:sldId id="363" r:id="rId9"/>
    <p:sldId id="364" r:id="rId10"/>
    <p:sldId id="365" r:id="rId11"/>
    <p:sldId id="366" r:id="rId12"/>
    <p:sldId id="360" r:id="rId13"/>
    <p:sldId id="262" r:id="rId14"/>
    <p:sldId id="367" r:id="rId15"/>
    <p:sldId id="264" r:id="rId16"/>
    <p:sldId id="348" r:id="rId17"/>
    <p:sldId id="265" r:id="rId18"/>
    <p:sldId id="359" r:id="rId19"/>
    <p:sldId id="271" r:id="rId20"/>
    <p:sldId id="268" r:id="rId21"/>
    <p:sldId id="269" r:id="rId22"/>
    <p:sldId id="270" r:id="rId23"/>
    <p:sldId id="263" r:id="rId24"/>
    <p:sldId id="267" r:id="rId25"/>
    <p:sldId id="266" r:id="rId26"/>
    <p:sldId id="346" r:id="rId27"/>
    <p:sldId id="274" r:id="rId28"/>
    <p:sldId id="275" r:id="rId29"/>
    <p:sldId id="351" r:id="rId30"/>
    <p:sldId id="356" r:id="rId31"/>
    <p:sldId id="284" r:id="rId32"/>
    <p:sldId id="285" r:id="rId33"/>
    <p:sldId id="286" r:id="rId34"/>
    <p:sldId id="357" r:id="rId35"/>
    <p:sldId id="287" r:id="rId36"/>
    <p:sldId id="288" r:id="rId37"/>
    <p:sldId id="289" r:id="rId38"/>
    <p:sldId id="290" r:id="rId39"/>
    <p:sldId id="291" r:id="rId40"/>
    <p:sldId id="294" r:id="rId41"/>
    <p:sldId id="318" r:id="rId42"/>
    <p:sldId id="296" r:id="rId43"/>
    <p:sldId id="312" r:id="rId44"/>
    <p:sldId id="353" r:id="rId45"/>
    <p:sldId id="298" r:id="rId46"/>
    <p:sldId id="299" r:id="rId47"/>
    <p:sldId id="322" r:id="rId48"/>
    <p:sldId id="300" r:id="rId49"/>
    <p:sldId id="324" r:id="rId50"/>
  </p:sldIdLst>
  <p:sldSz cx="9144000" cy="6858000" type="screen4x3"/>
  <p:notesSz cx="7053263" cy="93091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aq Ahmad" initials="AA" lastIdx="4" clrIdx="0">
    <p:extLst>
      <p:ext uri="{19B8F6BF-5375-455C-9EA6-DF929625EA0E}">
        <p15:presenceInfo xmlns:p15="http://schemas.microsoft.com/office/powerpoint/2012/main" userId="ff1ee688cf3d55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FFCC"/>
    <a:srgbClr val="996633"/>
    <a:srgbClr val="333399"/>
    <a:srgbClr val="003300"/>
    <a:srgbClr val="336600"/>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291" autoAdjust="0"/>
  </p:normalViewPr>
  <p:slideViewPr>
    <p:cSldViewPr>
      <p:cViewPr varScale="1">
        <p:scale>
          <a:sx n="68" d="100"/>
          <a:sy n="68" d="100"/>
        </p:scale>
        <p:origin x="810" y="72"/>
      </p:cViewPr>
      <p:guideLst>
        <p:guide orient="horz" pos="2160"/>
        <p:guide pos="2880"/>
      </p:guideLst>
    </p:cSldViewPr>
  </p:slideViewPr>
  <p:outlineViewPr>
    <p:cViewPr>
      <p:scale>
        <a:sx n="33" d="100"/>
        <a:sy n="33" d="100"/>
      </p:scale>
      <p:origin x="0" y="-21840"/>
    </p:cViewPr>
  </p:outlineViewPr>
  <p:notesTextViewPr>
    <p:cViewPr>
      <p:scale>
        <a:sx n="100" d="100"/>
        <a:sy n="100" d="100"/>
      </p:scale>
      <p:origin x="0" y="0"/>
    </p:cViewPr>
  </p:notesTextViewPr>
  <p:sorterViewPr>
    <p:cViewPr>
      <p:scale>
        <a:sx n="90" d="100"/>
        <a:sy n="90" d="100"/>
      </p:scale>
      <p:origin x="0" y="-20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4T22:39:56.809" idx="1">
    <p:pos x="2863" y="791"/>
    <p:text>It emphasizes the use of scientific methods to improve efficiency and productivity.</p:text>
    <p:extLst>
      <p:ext uri="{C676402C-5697-4E1C-873F-D02D1690AC5C}">
        <p15:threadingInfo xmlns:p15="http://schemas.microsoft.com/office/powerpoint/2012/main" timeZoneBias="-300"/>
      </p:ext>
    </p:extLst>
  </p:cm>
  <p:cm authorId="1" dt="2023-04-04T22:53:37.354" idx="3">
    <p:pos x="2863" y="887"/>
    <p:text>Taylor believed that work processes could be analyzed and broken down into their component parts, and that each part could be studied to identify the most efficient way of performing it.</p:text>
    <p:extLst>
      <p:ext uri="{C676402C-5697-4E1C-873F-D02D1690AC5C}">
        <p15:threadingInfo xmlns:p15="http://schemas.microsoft.com/office/powerpoint/2012/main" timeZoneBias="-300">
          <p15:parentCm authorId="1" idx="1"/>
        </p15:threadingInfo>
      </p:ext>
    </p:extLst>
  </p:cm>
  <p:cm authorId="1" dt="2023-04-04T22:41:46.201" idx="2">
    <p:pos x="3439" y="2072"/>
    <p:text>It emphasizes the importance of management functions such as planning, organizing, coordinating, commanding, and controlling.
managers should be trained to perform these functions effectively so that organization get their goal successfully.</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04T23:56:30.426" idx="4">
    <p:pos x="2760" y="1178"/>
    <p:text>Management science is a discipline that uses mathematical modeling and analytical methods to help solve complex business problems.</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55938" cy="465138"/>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defRPr sz="1200">
                <a:latin typeface="Times New Roman" charset="0"/>
              </a:defRPr>
            </a:lvl1pPr>
          </a:lstStyle>
          <a:p>
            <a:pPr>
              <a:defRPr/>
            </a:pPr>
            <a:endParaRPr lang="en-US"/>
          </a:p>
        </p:txBody>
      </p:sp>
      <p:sp>
        <p:nvSpPr>
          <p:cNvPr id="5123" name="Rectangle 3"/>
          <p:cNvSpPr>
            <a:spLocks noGrp="1" noChangeArrowheads="1"/>
          </p:cNvSpPr>
          <p:nvPr>
            <p:ph type="dt" sz="quarter" idx="1"/>
          </p:nvPr>
        </p:nvSpPr>
        <p:spPr bwMode="auto">
          <a:xfrm>
            <a:off x="3997325" y="0"/>
            <a:ext cx="3055938" cy="465138"/>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5124" name="Rectangle 4"/>
          <p:cNvSpPr>
            <a:spLocks noGrp="1" noChangeArrowheads="1"/>
          </p:cNvSpPr>
          <p:nvPr>
            <p:ph type="ftr" sz="quarter" idx="2"/>
          </p:nvPr>
        </p:nvSpPr>
        <p:spPr bwMode="auto">
          <a:xfrm>
            <a:off x="0" y="8843963"/>
            <a:ext cx="3055938" cy="465137"/>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defRPr sz="1200">
                <a:latin typeface="Times New Roman" charset="0"/>
              </a:defRPr>
            </a:lvl1pPr>
          </a:lstStyle>
          <a:p>
            <a:pPr>
              <a:defRPr/>
            </a:pPr>
            <a:endParaRPr lang="en-US"/>
          </a:p>
        </p:txBody>
      </p:sp>
      <p:sp>
        <p:nvSpPr>
          <p:cNvPr id="5125" name="Rectangle 5"/>
          <p:cNvSpPr>
            <a:spLocks noGrp="1" noChangeArrowheads="1"/>
          </p:cNvSpPr>
          <p:nvPr>
            <p:ph type="sldNum" sz="quarter" idx="3"/>
          </p:nvPr>
        </p:nvSpPr>
        <p:spPr bwMode="auto">
          <a:xfrm>
            <a:off x="3997325" y="8843963"/>
            <a:ext cx="3055938" cy="465137"/>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a:defRPr sz="1200"/>
            </a:lvl1pPr>
          </a:lstStyle>
          <a:p>
            <a:fld id="{1E5093DA-40D2-4DB6-8D09-FB10DB67900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55938" cy="465138"/>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defRPr sz="1200">
                <a:latin typeface="Times New Roman" charset="0"/>
              </a:defRPr>
            </a:lvl1pPr>
          </a:lstStyle>
          <a:p>
            <a:pPr>
              <a:defRPr/>
            </a:pPr>
            <a:endParaRPr lang="en-US"/>
          </a:p>
        </p:txBody>
      </p:sp>
      <p:sp>
        <p:nvSpPr>
          <p:cNvPr id="4099" name="Rectangle 3"/>
          <p:cNvSpPr>
            <a:spLocks noGrp="1" noChangeArrowheads="1"/>
          </p:cNvSpPr>
          <p:nvPr>
            <p:ph type="dt" idx="1"/>
          </p:nvPr>
        </p:nvSpPr>
        <p:spPr bwMode="auto">
          <a:xfrm>
            <a:off x="3997325" y="0"/>
            <a:ext cx="3055938" cy="465138"/>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9800" y="4421188"/>
            <a:ext cx="5173663" cy="4189412"/>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43963"/>
            <a:ext cx="3055938" cy="465137"/>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defRPr sz="1200">
                <a:latin typeface="Times New Roman" charset="0"/>
              </a:defRPr>
            </a:lvl1pPr>
          </a:lstStyle>
          <a:p>
            <a:pPr>
              <a:defRPr/>
            </a:pPr>
            <a:endParaRPr lang="en-US"/>
          </a:p>
        </p:txBody>
      </p:sp>
      <p:sp>
        <p:nvSpPr>
          <p:cNvPr id="4103" name="Rectangle 7"/>
          <p:cNvSpPr>
            <a:spLocks noGrp="1" noChangeArrowheads="1"/>
          </p:cNvSpPr>
          <p:nvPr>
            <p:ph type="sldNum" sz="quarter" idx="5"/>
          </p:nvPr>
        </p:nvSpPr>
        <p:spPr bwMode="auto">
          <a:xfrm>
            <a:off x="3997325" y="8843963"/>
            <a:ext cx="3055938" cy="465137"/>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a:defRPr sz="1200"/>
            </a:lvl1pPr>
          </a:lstStyle>
          <a:p>
            <a:fld id="{A0DE49A5-D39C-4EE1-9B65-483C175270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A439E0-9072-47FF-B3F9-BABBD14D042F}" type="slidenum">
              <a:rPr lang="en-US" altLang="en-US" sz="1200"/>
              <a:pPr eaLnBrk="1" hangingPunct="1"/>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2227"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9</a:t>
            </a:r>
          </a:p>
        </p:txBody>
      </p:sp>
      <p:sp>
        <p:nvSpPr>
          <p:cNvPr id="52228"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2229"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2230" name="Rectangle 6"/>
          <p:cNvSpPr>
            <a:spLocks noGrp="1" noRot="1" noChangeAspect="1" noChangeArrowheads="1" noTextEdit="1"/>
          </p:cNvSpPr>
          <p:nvPr>
            <p:ph type="sldImg"/>
          </p:nvPr>
        </p:nvSpPr>
        <p:spPr>
          <a:xfrm>
            <a:off x="1208088" y="704850"/>
            <a:ext cx="4637087" cy="3478213"/>
          </a:xfrm>
          <a:ln w="12700" cap="flat"/>
        </p:spPr>
      </p:sp>
      <p:sp>
        <p:nvSpPr>
          <p:cNvPr id="5223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0" i="0" dirty="0">
                <a:solidFill>
                  <a:srgbClr val="D1D5DB"/>
                </a:solidFill>
                <a:effectLst/>
                <a:latin typeface="Söhne"/>
              </a:rPr>
              <a:t>Planning: Setting goals and objectives, developing strategies to achieve them, and creating plans for the use of resources.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0" i="0" dirty="0">
                <a:solidFill>
                  <a:srgbClr val="D1D5DB"/>
                </a:solidFill>
                <a:effectLst/>
                <a:latin typeface="Söhne"/>
              </a:rPr>
              <a:t>Organizing: Coordinating resources, including personnel, finances, and materials, to achieve the goals and objectives.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0" i="0" dirty="0">
                <a:solidFill>
                  <a:srgbClr val="D1D5DB"/>
                </a:solidFill>
                <a:effectLst/>
                <a:latin typeface="Söhne"/>
              </a:rPr>
              <a:t>Leading: Motivating and directing employees to work towards achieving the goals and objectives.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dirty="0"/>
              <a:t>Controlling  Monitoring organizational progress towards goals.</a:t>
            </a:r>
          </a:p>
          <a:p>
            <a:pPr marL="171450" indent="-171450" eaLnBrk="1" hangingPunct="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251"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17</a:t>
            </a:r>
          </a:p>
        </p:txBody>
      </p:sp>
      <p:sp>
        <p:nvSpPr>
          <p:cNvPr id="53252"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253"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254" name="Rectangle 6"/>
          <p:cNvSpPr>
            <a:spLocks noGrp="1" noRot="1" noChangeAspect="1" noChangeArrowheads="1" noTextEdit="1"/>
          </p:cNvSpPr>
          <p:nvPr>
            <p:ph type="sldImg"/>
          </p:nvPr>
        </p:nvSpPr>
        <p:spPr>
          <a:xfrm>
            <a:off x="1208088" y="704850"/>
            <a:ext cx="4637087" cy="3478213"/>
          </a:xfrm>
          <a:ln w="12700" cap="flat"/>
        </p:spPr>
      </p:sp>
      <p:sp>
        <p:nvSpPr>
          <p:cNvPr id="5325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4275"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17</a:t>
            </a:r>
          </a:p>
        </p:txBody>
      </p:sp>
      <p:sp>
        <p:nvSpPr>
          <p:cNvPr id="54276"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4277"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4278" name="Rectangle 6"/>
          <p:cNvSpPr>
            <a:spLocks noGrp="1" noRot="1" noChangeAspect="1" noChangeArrowheads="1" noTextEdit="1"/>
          </p:cNvSpPr>
          <p:nvPr>
            <p:ph type="sldImg"/>
          </p:nvPr>
        </p:nvSpPr>
        <p:spPr>
          <a:xfrm>
            <a:off x="1208088" y="704850"/>
            <a:ext cx="4637087" cy="3478213"/>
          </a:xfrm>
          <a:ln w="12700" cap="flat"/>
        </p:spPr>
      </p:sp>
      <p:sp>
        <p:nvSpPr>
          <p:cNvPr id="5427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5299"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18</a:t>
            </a:r>
          </a:p>
        </p:txBody>
      </p:sp>
      <p:sp>
        <p:nvSpPr>
          <p:cNvPr id="55300"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5301"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5302" name="Rectangle 6"/>
          <p:cNvSpPr>
            <a:spLocks noGrp="1" noRot="1" noChangeAspect="1" noChangeArrowheads="1" noTextEdit="1"/>
          </p:cNvSpPr>
          <p:nvPr>
            <p:ph type="sldImg"/>
          </p:nvPr>
        </p:nvSpPr>
        <p:spPr>
          <a:xfrm>
            <a:off x="1208088" y="704850"/>
            <a:ext cx="4637087" cy="3478213"/>
          </a:xfrm>
          <a:ln w="12700" cap="flat"/>
        </p:spPr>
      </p:sp>
      <p:sp>
        <p:nvSpPr>
          <p:cNvPr id="5530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6323"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4</a:t>
            </a:r>
          </a:p>
        </p:txBody>
      </p:sp>
      <p:sp>
        <p:nvSpPr>
          <p:cNvPr id="56324"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6325"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6326" name="Rectangle 6"/>
          <p:cNvSpPr>
            <a:spLocks noGrp="1" noRot="1" noChangeAspect="1" noChangeArrowheads="1" noTextEdit="1"/>
          </p:cNvSpPr>
          <p:nvPr>
            <p:ph type="sldImg"/>
          </p:nvPr>
        </p:nvSpPr>
        <p:spPr>
          <a:xfrm>
            <a:off x="1208088" y="704850"/>
            <a:ext cx="4637087" cy="3478213"/>
          </a:xfrm>
          <a:ln w="12700" cap="flat"/>
        </p:spPr>
      </p:sp>
      <p:sp>
        <p:nvSpPr>
          <p:cNvPr id="5632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7347"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5</a:t>
            </a:r>
          </a:p>
        </p:txBody>
      </p:sp>
      <p:sp>
        <p:nvSpPr>
          <p:cNvPr id="57348"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7349"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7350" name="Rectangle 6"/>
          <p:cNvSpPr>
            <a:spLocks noGrp="1" noRot="1" noChangeAspect="1" noChangeArrowheads="1" noTextEdit="1"/>
          </p:cNvSpPr>
          <p:nvPr>
            <p:ph type="sldImg"/>
          </p:nvPr>
        </p:nvSpPr>
        <p:spPr>
          <a:xfrm>
            <a:off x="1208088" y="704850"/>
            <a:ext cx="4637087" cy="3478213"/>
          </a:xfrm>
          <a:ln w="12700" cap="flat"/>
        </p:spPr>
      </p:sp>
      <p:sp>
        <p:nvSpPr>
          <p:cNvPr id="5735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71"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7</a:t>
            </a:r>
          </a:p>
        </p:txBody>
      </p:sp>
      <p:sp>
        <p:nvSpPr>
          <p:cNvPr id="58372"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73"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74" name="Rectangle 6"/>
          <p:cNvSpPr>
            <a:spLocks noGrp="1" noRot="1" noChangeAspect="1" noChangeArrowheads="1" noTextEdit="1"/>
          </p:cNvSpPr>
          <p:nvPr>
            <p:ph type="sldImg"/>
          </p:nvPr>
        </p:nvSpPr>
        <p:spPr>
          <a:xfrm>
            <a:off x="1208088" y="704850"/>
            <a:ext cx="4637087" cy="3478213"/>
          </a:xfrm>
          <a:ln w="12700" cap="flat"/>
        </p:spPr>
      </p:sp>
      <p:sp>
        <p:nvSpPr>
          <p:cNvPr id="583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9395"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9</a:t>
            </a:r>
          </a:p>
        </p:txBody>
      </p:sp>
      <p:sp>
        <p:nvSpPr>
          <p:cNvPr id="59396"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9397"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9398" name="Rectangle 6"/>
          <p:cNvSpPr>
            <a:spLocks noGrp="1" noRot="1" noChangeAspect="1" noChangeArrowheads="1" noTextEdit="1"/>
          </p:cNvSpPr>
          <p:nvPr>
            <p:ph type="sldImg"/>
          </p:nvPr>
        </p:nvSpPr>
        <p:spPr>
          <a:xfrm>
            <a:off x="1208088" y="704850"/>
            <a:ext cx="4637087" cy="3478213"/>
          </a:xfrm>
          <a:ln w="12700" cap="flat"/>
        </p:spPr>
      </p:sp>
      <p:sp>
        <p:nvSpPr>
          <p:cNvPr id="5939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0419"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12</a:t>
            </a:r>
          </a:p>
        </p:txBody>
      </p:sp>
      <p:sp>
        <p:nvSpPr>
          <p:cNvPr id="60420"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0421"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0422" name="Rectangle 6"/>
          <p:cNvSpPr>
            <a:spLocks noGrp="1" noRot="1" noChangeAspect="1" noChangeArrowheads="1" noTextEdit="1"/>
          </p:cNvSpPr>
          <p:nvPr>
            <p:ph type="sldImg"/>
          </p:nvPr>
        </p:nvSpPr>
        <p:spPr>
          <a:xfrm>
            <a:off x="1208088" y="704850"/>
            <a:ext cx="4637087" cy="3478213"/>
          </a:xfrm>
          <a:ln w="12700" cap="flat"/>
        </p:spPr>
      </p:sp>
      <p:sp>
        <p:nvSpPr>
          <p:cNvPr id="6042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443"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21</a:t>
            </a:r>
          </a:p>
        </p:txBody>
      </p:sp>
      <p:sp>
        <p:nvSpPr>
          <p:cNvPr id="61444"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445"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446" name="Rectangle 6"/>
          <p:cNvSpPr>
            <a:spLocks noGrp="1" noRot="1" noChangeAspect="1" noChangeArrowheads="1" noTextEdit="1"/>
          </p:cNvSpPr>
          <p:nvPr>
            <p:ph type="sldImg"/>
          </p:nvPr>
        </p:nvSpPr>
        <p:spPr>
          <a:xfrm>
            <a:off x="1208088" y="704850"/>
            <a:ext cx="4637087" cy="3478213"/>
          </a:xfrm>
          <a:ln w="12700" cap="flat"/>
        </p:spPr>
      </p:sp>
      <p:sp>
        <p:nvSpPr>
          <p:cNvPr id="6144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D1D5DB"/>
                </a:solidFill>
                <a:effectLst/>
                <a:latin typeface="Söhne"/>
              </a:rPr>
              <a:t>Management refers to the process of planning, organizing, directing, and controlling resources, including people, finances, and materials, in order to achieve specific goals and objectives. It involves making decisions, delegating tasks, and motivating employees to work towards common goals.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0DE49A5-D39C-4EE1-9B65-483C17527086}" type="slidenum">
              <a:rPr lang="en-US" altLang="en-US" smtClean="0"/>
              <a:pPr/>
              <a:t>5</a:t>
            </a:fld>
            <a:endParaRPr lang="en-US" altLang="en-US"/>
          </a:p>
        </p:txBody>
      </p:sp>
    </p:spTree>
    <p:extLst>
      <p:ext uri="{BB962C8B-B14F-4D97-AF65-F5344CB8AC3E}">
        <p14:creationId xmlns:p14="http://schemas.microsoft.com/office/powerpoint/2010/main" val="1754051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2467"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21</a:t>
            </a:r>
          </a:p>
        </p:txBody>
      </p:sp>
      <p:sp>
        <p:nvSpPr>
          <p:cNvPr id="62468"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2469"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2470" name="Rectangle 6"/>
          <p:cNvSpPr>
            <a:spLocks noGrp="1" noRot="1" noChangeAspect="1" noChangeArrowheads="1" noTextEdit="1"/>
          </p:cNvSpPr>
          <p:nvPr>
            <p:ph type="sldImg"/>
          </p:nvPr>
        </p:nvSpPr>
        <p:spPr>
          <a:xfrm>
            <a:off x="1208088" y="704850"/>
            <a:ext cx="4637087" cy="3478213"/>
          </a:xfrm>
          <a:ln w="12700" cap="flat"/>
        </p:spPr>
      </p:sp>
      <p:sp>
        <p:nvSpPr>
          <p:cNvPr id="6247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491"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23</a:t>
            </a:r>
          </a:p>
        </p:txBody>
      </p:sp>
      <p:sp>
        <p:nvSpPr>
          <p:cNvPr id="63492"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493"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494" name="Rectangle 6"/>
          <p:cNvSpPr>
            <a:spLocks noGrp="1" noRot="1" noChangeAspect="1" noChangeArrowheads="1" noTextEdit="1"/>
          </p:cNvSpPr>
          <p:nvPr>
            <p:ph type="sldImg"/>
          </p:nvPr>
        </p:nvSpPr>
        <p:spPr>
          <a:xfrm>
            <a:off x="1208088" y="704850"/>
            <a:ext cx="4637087" cy="3478213"/>
          </a:xfrm>
          <a:ln w="12700" cap="flat"/>
        </p:spPr>
      </p:sp>
      <p:sp>
        <p:nvSpPr>
          <p:cNvPr id="634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15"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23</a:t>
            </a:r>
          </a:p>
        </p:txBody>
      </p:sp>
      <p:sp>
        <p:nvSpPr>
          <p:cNvPr id="64516"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17"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18" name="Rectangle 6"/>
          <p:cNvSpPr>
            <a:spLocks noGrp="1" noRot="1" noChangeAspect="1" noChangeArrowheads="1" noTextEdit="1"/>
          </p:cNvSpPr>
          <p:nvPr>
            <p:ph type="sldImg"/>
          </p:nvPr>
        </p:nvSpPr>
        <p:spPr>
          <a:xfrm>
            <a:off x="1208088" y="704850"/>
            <a:ext cx="4637087" cy="3478213"/>
          </a:xfrm>
          <a:ln w="12700" cap="flat"/>
        </p:spPr>
      </p:sp>
      <p:sp>
        <p:nvSpPr>
          <p:cNvPr id="645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39"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26</a:t>
            </a:r>
          </a:p>
        </p:txBody>
      </p:sp>
      <p:sp>
        <p:nvSpPr>
          <p:cNvPr id="65540"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41"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42" name="Rectangle 6"/>
          <p:cNvSpPr>
            <a:spLocks noGrp="1" noRot="1" noChangeAspect="1" noChangeArrowheads="1" noTextEdit="1"/>
          </p:cNvSpPr>
          <p:nvPr>
            <p:ph type="sldImg"/>
          </p:nvPr>
        </p:nvSpPr>
        <p:spPr>
          <a:xfrm>
            <a:off x="1208088" y="704850"/>
            <a:ext cx="4637087" cy="3478213"/>
          </a:xfrm>
          <a:ln w="12700" cap="flat"/>
        </p:spPr>
      </p:sp>
      <p:sp>
        <p:nvSpPr>
          <p:cNvPr id="6554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6563"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28</a:t>
            </a:r>
          </a:p>
        </p:txBody>
      </p:sp>
      <p:sp>
        <p:nvSpPr>
          <p:cNvPr id="66564"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6565"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6566" name="Rectangle 6"/>
          <p:cNvSpPr>
            <a:spLocks noGrp="1" noRot="1" noChangeAspect="1" noChangeArrowheads="1" noTextEdit="1"/>
          </p:cNvSpPr>
          <p:nvPr>
            <p:ph type="sldImg"/>
          </p:nvPr>
        </p:nvSpPr>
        <p:spPr>
          <a:xfrm>
            <a:off x="1208088" y="704850"/>
            <a:ext cx="4637087" cy="3478213"/>
          </a:xfrm>
          <a:ln w="12700" cap="flat"/>
        </p:spPr>
      </p:sp>
      <p:sp>
        <p:nvSpPr>
          <p:cNvPr id="6656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7587"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28</a:t>
            </a:r>
          </a:p>
        </p:txBody>
      </p:sp>
      <p:sp>
        <p:nvSpPr>
          <p:cNvPr id="67588"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7589"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7590" name="Rectangle 6"/>
          <p:cNvSpPr>
            <a:spLocks noGrp="1" noRot="1" noChangeAspect="1" noChangeArrowheads="1" noTextEdit="1"/>
          </p:cNvSpPr>
          <p:nvPr>
            <p:ph type="sldImg"/>
          </p:nvPr>
        </p:nvSpPr>
        <p:spPr>
          <a:xfrm>
            <a:off x="1208088" y="704850"/>
            <a:ext cx="4637087" cy="3478213"/>
          </a:xfrm>
          <a:ln w="12700" cap="flat"/>
        </p:spPr>
      </p:sp>
      <p:sp>
        <p:nvSpPr>
          <p:cNvPr id="6759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8611"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31</a:t>
            </a:r>
          </a:p>
        </p:txBody>
      </p:sp>
      <p:sp>
        <p:nvSpPr>
          <p:cNvPr id="68612"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8613"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8614" name="Rectangle 6"/>
          <p:cNvSpPr>
            <a:spLocks noGrp="1" noRot="1" noChangeAspect="1" noChangeArrowheads="1" noTextEdit="1"/>
          </p:cNvSpPr>
          <p:nvPr>
            <p:ph type="sldImg"/>
          </p:nvPr>
        </p:nvSpPr>
        <p:spPr>
          <a:xfrm>
            <a:off x="1208088" y="704850"/>
            <a:ext cx="4637087" cy="3478213"/>
          </a:xfrm>
          <a:ln w="12700" cap="flat"/>
        </p:spPr>
      </p:sp>
      <p:sp>
        <p:nvSpPr>
          <p:cNvPr id="6861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9635"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31</a:t>
            </a:r>
          </a:p>
        </p:txBody>
      </p:sp>
      <p:sp>
        <p:nvSpPr>
          <p:cNvPr id="69636"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9637"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9638" name="Rectangle 6"/>
          <p:cNvSpPr>
            <a:spLocks noGrp="1" noRot="1" noChangeAspect="1" noChangeArrowheads="1" noTextEdit="1"/>
          </p:cNvSpPr>
          <p:nvPr>
            <p:ph type="sldImg"/>
          </p:nvPr>
        </p:nvSpPr>
        <p:spPr>
          <a:xfrm>
            <a:off x="1208088" y="704850"/>
            <a:ext cx="4637087" cy="3478213"/>
          </a:xfrm>
          <a:ln w="12700" cap="flat"/>
        </p:spPr>
      </p:sp>
      <p:sp>
        <p:nvSpPr>
          <p:cNvPr id="6963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0DE49A5-D39C-4EE1-9B65-483C17527086}" type="slidenum">
              <a:rPr lang="en-US" altLang="en-US" smtClean="0"/>
              <a:pPr/>
              <a:t>6</a:t>
            </a:fld>
            <a:endParaRPr lang="en-US" altLang="en-US"/>
          </a:p>
        </p:txBody>
      </p:sp>
    </p:spTree>
    <p:extLst>
      <p:ext uri="{BB962C8B-B14F-4D97-AF65-F5344CB8AC3E}">
        <p14:creationId xmlns:p14="http://schemas.microsoft.com/office/powerpoint/2010/main" val="298198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E49A5-D39C-4EE1-9B65-483C17527086}" type="slidenum">
              <a:rPr lang="en-US" altLang="en-US" smtClean="0"/>
              <a:pPr/>
              <a:t>7</a:t>
            </a:fld>
            <a:endParaRPr lang="en-US" altLang="en-US"/>
          </a:p>
        </p:txBody>
      </p:sp>
    </p:spTree>
    <p:extLst>
      <p:ext uri="{BB962C8B-B14F-4D97-AF65-F5344CB8AC3E}">
        <p14:creationId xmlns:p14="http://schemas.microsoft.com/office/powerpoint/2010/main" val="4114294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D1D5DB"/>
                </a:solidFill>
                <a:effectLst/>
                <a:latin typeface="Söhne"/>
              </a:rPr>
              <a:t>Overall, managers are responsible for ensuring that the organization is working effectively and efficiently towards its goals.</a:t>
            </a:r>
            <a:endParaRPr lang="en-US" dirty="0"/>
          </a:p>
        </p:txBody>
      </p:sp>
      <p:sp>
        <p:nvSpPr>
          <p:cNvPr id="4" name="Slide Number Placeholder 3"/>
          <p:cNvSpPr>
            <a:spLocks noGrp="1"/>
          </p:cNvSpPr>
          <p:nvPr>
            <p:ph type="sldNum" sz="quarter" idx="5"/>
          </p:nvPr>
        </p:nvSpPr>
        <p:spPr/>
        <p:txBody>
          <a:bodyPr/>
          <a:lstStyle/>
          <a:p>
            <a:fld id="{A0DE49A5-D39C-4EE1-9B65-483C17527086}" type="slidenum">
              <a:rPr lang="en-US" altLang="en-US" smtClean="0"/>
              <a:pPr/>
              <a:t>12</a:t>
            </a:fld>
            <a:endParaRPr lang="en-US" altLang="en-US"/>
          </a:p>
        </p:txBody>
      </p:sp>
    </p:spTree>
    <p:extLst>
      <p:ext uri="{BB962C8B-B14F-4D97-AF65-F5344CB8AC3E}">
        <p14:creationId xmlns:p14="http://schemas.microsoft.com/office/powerpoint/2010/main" val="185556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0179"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5</a:t>
            </a:r>
          </a:p>
        </p:txBody>
      </p:sp>
      <p:sp>
        <p:nvSpPr>
          <p:cNvPr id="50180"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0181"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0182" name="Rectangle 6"/>
          <p:cNvSpPr>
            <a:spLocks noGrp="1" noRot="1" noChangeAspect="1" noChangeArrowheads="1" noTextEdit="1"/>
          </p:cNvSpPr>
          <p:nvPr>
            <p:ph type="sldImg"/>
          </p:nvPr>
        </p:nvSpPr>
        <p:spPr>
          <a:xfrm>
            <a:off x="1208088" y="704850"/>
            <a:ext cx="4637087" cy="3478213"/>
          </a:xfrm>
          <a:ln w="12700" cap="flat"/>
        </p:spPr>
      </p:sp>
      <p:sp>
        <p:nvSpPr>
          <p:cNvPr id="5018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997325"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203" name="Rectangle 3"/>
          <p:cNvSpPr>
            <a:spLocks noChangeArrowheads="1"/>
          </p:cNvSpPr>
          <p:nvPr/>
        </p:nvSpPr>
        <p:spPr bwMode="auto">
          <a:xfrm>
            <a:off x="3997325"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24" tIns="45450" rIns="92524" bIns="45450"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200"/>
              <a:t>6</a:t>
            </a:r>
          </a:p>
        </p:txBody>
      </p:sp>
      <p:sp>
        <p:nvSpPr>
          <p:cNvPr id="51204" name="Rectangle 4"/>
          <p:cNvSpPr>
            <a:spLocks noChangeArrowheads="1"/>
          </p:cNvSpPr>
          <p:nvPr/>
        </p:nvSpPr>
        <p:spPr bwMode="auto">
          <a:xfrm>
            <a:off x="0" y="8843963"/>
            <a:ext cx="30559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205" name="Rectangle 5"/>
          <p:cNvSpPr>
            <a:spLocks noChangeArrowheads="1"/>
          </p:cNvSpP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497" tIns="46749" rIns="93497" bIns="46749"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206" name="Rectangle 6"/>
          <p:cNvSpPr>
            <a:spLocks noGrp="1" noRot="1" noChangeAspect="1" noChangeArrowheads="1" noTextEdit="1"/>
          </p:cNvSpPr>
          <p:nvPr>
            <p:ph type="sldImg"/>
          </p:nvPr>
        </p:nvSpPr>
        <p:spPr>
          <a:xfrm>
            <a:off x="1208088" y="704850"/>
            <a:ext cx="4637087" cy="3478213"/>
          </a:xfrm>
          <a:ln w="12700" cap="flat"/>
        </p:spPr>
      </p:sp>
      <p:sp>
        <p:nvSpPr>
          <p:cNvPr id="5120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4" tIns="45450" rIns="92524" bIns="45450"/>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D1D5DB"/>
                </a:solidFill>
                <a:effectLst/>
                <a:latin typeface="Söhne"/>
              </a:rPr>
              <a:t>Managers are individuals who are responsible for planning and decision making, organizing, leading, and controlling the resources of a group or organization.</a:t>
            </a:r>
          </a:p>
          <a:p>
            <a:endParaRPr lang="en-US" dirty="0"/>
          </a:p>
        </p:txBody>
      </p:sp>
      <p:sp>
        <p:nvSpPr>
          <p:cNvPr id="4" name="Slide Number Placeholder 3"/>
          <p:cNvSpPr>
            <a:spLocks noGrp="1"/>
          </p:cNvSpPr>
          <p:nvPr>
            <p:ph type="sldNum" sz="quarter" idx="5"/>
          </p:nvPr>
        </p:nvSpPr>
        <p:spPr/>
        <p:txBody>
          <a:bodyPr/>
          <a:lstStyle/>
          <a:p>
            <a:fld id="{A0DE49A5-D39C-4EE1-9B65-483C17527086}" type="slidenum">
              <a:rPr lang="en-US" altLang="en-US" smtClean="0"/>
              <a:pPr/>
              <a:t>17</a:t>
            </a:fld>
            <a:endParaRPr lang="en-US" altLang="en-US"/>
          </a:p>
        </p:txBody>
      </p:sp>
    </p:spTree>
    <p:extLst>
      <p:ext uri="{BB962C8B-B14F-4D97-AF65-F5344CB8AC3E}">
        <p14:creationId xmlns:p14="http://schemas.microsoft.com/office/powerpoint/2010/main" val="3017107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E49A5-D39C-4EE1-9B65-483C17527086}" type="slidenum">
              <a:rPr lang="en-US" altLang="en-US" smtClean="0"/>
              <a:pPr/>
              <a:t>20</a:t>
            </a:fld>
            <a:endParaRPr lang="en-US" altLang="en-US"/>
          </a:p>
        </p:txBody>
      </p:sp>
    </p:spTree>
    <p:extLst>
      <p:ext uri="{BB962C8B-B14F-4D97-AF65-F5344CB8AC3E}">
        <p14:creationId xmlns:p14="http://schemas.microsoft.com/office/powerpoint/2010/main" val="196214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A9E8158A-2656-4EEC-9696-D89C9810DA59}" type="slidenum">
              <a:rPr lang="en-US" altLang="en-US"/>
              <a:pPr/>
              <a:t>‹#›</a:t>
            </a:fld>
            <a:endParaRPr lang="en-US" altLang="en-US"/>
          </a:p>
        </p:txBody>
      </p:sp>
    </p:spTree>
    <p:extLst>
      <p:ext uri="{BB962C8B-B14F-4D97-AF65-F5344CB8AC3E}">
        <p14:creationId xmlns:p14="http://schemas.microsoft.com/office/powerpoint/2010/main" val="253471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09E6B370-6875-4BF5-925B-90617724ACB0}" type="slidenum">
              <a:rPr lang="en-US" altLang="en-US"/>
              <a:pPr/>
              <a:t>‹#›</a:t>
            </a:fld>
            <a:endParaRPr lang="en-US" altLang="en-US"/>
          </a:p>
        </p:txBody>
      </p:sp>
    </p:spTree>
    <p:extLst>
      <p:ext uri="{BB962C8B-B14F-4D97-AF65-F5344CB8AC3E}">
        <p14:creationId xmlns:p14="http://schemas.microsoft.com/office/powerpoint/2010/main" val="93635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90513"/>
            <a:ext cx="2019300" cy="5805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90513"/>
            <a:ext cx="5905500" cy="5805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581FF290-FB3C-436E-8EBE-3ADF66F15993}" type="slidenum">
              <a:rPr lang="en-US" altLang="en-US"/>
              <a:pPr/>
              <a:t>‹#›</a:t>
            </a:fld>
            <a:endParaRPr lang="en-US" altLang="en-US"/>
          </a:p>
        </p:txBody>
      </p:sp>
    </p:spTree>
    <p:extLst>
      <p:ext uri="{BB962C8B-B14F-4D97-AF65-F5344CB8AC3E}">
        <p14:creationId xmlns:p14="http://schemas.microsoft.com/office/powerpoint/2010/main" val="291495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C3DA570A-BD40-4AED-A848-A9584640021C}" type="slidenum">
              <a:rPr lang="en-US" altLang="en-US"/>
              <a:pPr/>
              <a:t>‹#›</a:t>
            </a:fld>
            <a:endParaRPr lang="en-US" altLang="en-US"/>
          </a:p>
        </p:txBody>
      </p:sp>
    </p:spTree>
    <p:extLst>
      <p:ext uri="{BB962C8B-B14F-4D97-AF65-F5344CB8AC3E}">
        <p14:creationId xmlns:p14="http://schemas.microsoft.com/office/powerpoint/2010/main" val="398618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952DC084-92B9-4F0A-9BBE-E2BF0C8CE265}" type="slidenum">
              <a:rPr lang="en-US" altLang="en-US"/>
              <a:pPr/>
              <a:t>‹#›</a:t>
            </a:fld>
            <a:endParaRPr lang="en-US" altLang="en-US"/>
          </a:p>
        </p:txBody>
      </p:sp>
    </p:spTree>
    <p:extLst>
      <p:ext uri="{BB962C8B-B14F-4D97-AF65-F5344CB8AC3E}">
        <p14:creationId xmlns:p14="http://schemas.microsoft.com/office/powerpoint/2010/main" val="39557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A8C7EB2F-86E6-4B6E-8085-EFCC24BC919C}" type="slidenum">
              <a:rPr lang="en-US" altLang="en-US"/>
              <a:pPr/>
              <a:t>‹#›</a:t>
            </a:fld>
            <a:endParaRPr lang="en-US" altLang="en-US"/>
          </a:p>
        </p:txBody>
      </p:sp>
    </p:spTree>
    <p:extLst>
      <p:ext uri="{BB962C8B-B14F-4D97-AF65-F5344CB8AC3E}">
        <p14:creationId xmlns:p14="http://schemas.microsoft.com/office/powerpoint/2010/main" val="68940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6402210A-2FF5-4E9F-A88C-4ABDD9F98D7A}" type="slidenum">
              <a:rPr lang="en-US" altLang="en-US"/>
              <a:pPr/>
              <a:t>‹#›</a:t>
            </a:fld>
            <a:endParaRPr lang="en-US" altLang="en-US"/>
          </a:p>
        </p:txBody>
      </p:sp>
    </p:spTree>
    <p:extLst>
      <p:ext uri="{BB962C8B-B14F-4D97-AF65-F5344CB8AC3E}">
        <p14:creationId xmlns:p14="http://schemas.microsoft.com/office/powerpoint/2010/main" val="333821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206D0E68-535B-4FE4-B811-35A50226B16E}" type="slidenum">
              <a:rPr lang="en-US" altLang="en-US"/>
              <a:pPr/>
              <a:t>‹#›</a:t>
            </a:fld>
            <a:endParaRPr lang="en-US" altLang="en-US"/>
          </a:p>
        </p:txBody>
      </p:sp>
    </p:spTree>
    <p:extLst>
      <p:ext uri="{BB962C8B-B14F-4D97-AF65-F5344CB8AC3E}">
        <p14:creationId xmlns:p14="http://schemas.microsoft.com/office/powerpoint/2010/main" val="195522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646B3621-D9E1-4E9F-A36C-8346C3CD26B5}" type="slidenum">
              <a:rPr lang="en-US" altLang="en-US"/>
              <a:pPr/>
              <a:t>‹#›</a:t>
            </a:fld>
            <a:endParaRPr lang="en-US" altLang="en-US"/>
          </a:p>
        </p:txBody>
      </p:sp>
    </p:spTree>
    <p:extLst>
      <p:ext uri="{BB962C8B-B14F-4D97-AF65-F5344CB8AC3E}">
        <p14:creationId xmlns:p14="http://schemas.microsoft.com/office/powerpoint/2010/main" val="388160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38A4EC67-44E6-4AFB-8E86-F68B584DADCE}" type="slidenum">
              <a:rPr lang="en-US" altLang="en-US"/>
              <a:pPr/>
              <a:t>‹#›</a:t>
            </a:fld>
            <a:endParaRPr lang="en-US" altLang="en-US"/>
          </a:p>
        </p:txBody>
      </p:sp>
    </p:spTree>
    <p:extLst>
      <p:ext uri="{BB962C8B-B14F-4D97-AF65-F5344CB8AC3E}">
        <p14:creationId xmlns:p14="http://schemas.microsoft.com/office/powerpoint/2010/main" val="316457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ltLang="en-US"/>
              <a:t>1</a:t>
            </a:r>
            <a:r>
              <a:rPr lang="en-US" altLang="en-US">
                <a:cs typeface="Times New Roman" panose="02020603050405020304" pitchFamily="18" charset="0"/>
              </a:rPr>
              <a:t>–</a:t>
            </a:r>
            <a:fld id="{399D92E0-C97C-40E4-B126-069863AE73BE}" type="slidenum">
              <a:rPr lang="en-US" altLang="en-US"/>
              <a:pPr/>
              <a:t>‹#›</a:t>
            </a:fld>
            <a:endParaRPr lang="en-US" altLang="en-US"/>
          </a:p>
        </p:txBody>
      </p:sp>
    </p:spTree>
    <p:extLst>
      <p:ext uri="{BB962C8B-B14F-4D97-AF65-F5344CB8AC3E}">
        <p14:creationId xmlns:p14="http://schemas.microsoft.com/office/powerpoint/2010/main" val="17293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533400" y="6400800"/>
            <a:ext cx="4419600" cy="304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0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7467600" y="6477000"/>
            <a:ext cx="1143000" cy="2286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defRPr sz="1000">
                <a:latin typeface="Arial" panose="020B0604020202020204" pitchFamily="34" charset="0"/>
              </a:defRPr>
            </a:lvl1pPr>
          </a:lstStyle>
          <a:p>
            <a:r>
              <a:rPr lang="en-US" altLang="en-US"/>
              <a:t>1</a:t>
            </a:r>
            <a:r>
              <a:rPr lang="en-US" altLang="en-US">
                <a:cs typeface="Times New Roman" panose="02020603050405020304" pitchFamily="18" charset="0"/>
              </a:rPr>
              <a:t>–</a:t>
            </a:r>
            <a:fld id="{72525383-9D19-463D-B501-7210B494A317}" type="slidenum">
              <a:rPr lang="en-US" altLang="en-US"/>
              <a:pPr/>
              <a:t>‹#›</a:t>
            </a:fld>
            <a:endParaRPr lang="en-US" altLang="en-US"/>
          </a:p>
        </p:txBody>
      </p:sp>
      <p:sp>
        <p:nvSpPr>
          <p:cNvPr id="1026" name="Rectangle 2"/>
          <p:cNvSpPr>
            <a:spLocks noGrp="1" noChangeArrowheads="1"/>
          </p:cNvSpPr>
          <p:nvPr>
            <p:ph type="title"/>
          </p:nvPr>
        </p:nvSpPr>
        <p:spPr bwMode="blackWhite">
          <a:xfrm>
            <a:off x="533400" y="290513"/>
            <a:ext cx="8077200" cy="769937"/>
          </a:xfrm>
          <a:prstGeom prst="rect">
            <a:avLst/>
          </a:prstGeom>
          <a:gradFill rotWithShape="0">
            <a:gsLst>
              <a:gs pos="0">
                <a:srgbClr val="339933">
                  <a:gamma/>
                  <a:shade val="66275"/>
                  <a:invGamma/>
                </a:srgbClr>
              </a:gs>
              <a:gs pos="50000">
                <a:srgbClr val="339933"/>
              </a:gs>
              <a:gs pos="100000">
                <a:srgbClr val="339933">
                  <a:gamma/>
                  <a:shade val="66275"/>
                  <a:invGamma/>
                </a:srgbClr>
              </a:gs>
            </a:gsLst>
            <a:lin ang="5400000" scaled="1"/>
          </a:gradFill>
          <a:ln w="9525">
            <a:solidFill>
              <a:srgbClr val="4D4D4D"/>
            </a:solidFill>
            <a:miter lim="800000"/>
            <a:headEnd/>
            <a:tailEnd/>
          </a:ln>
          <a:effectLst/>
        </p:spPr>
        <p:txBody>
          <a:bodyPr vert="horz" wrap="square" lIns="91440" tIns="137160" rIns="91440" bIns="137160" numCol="1" anchor="t" anchorCtr="1" compatLnSpc="1">
            <a:prstTxWarp prst="textNoShape">
              <a:avLst/>
            </a:prstTxWarp>
            <a:spAutoFit/>
          </a:bodyPr>
          <a:lstStyle/>
          <a:p>
            <a:pPr lvl="0"/>
            <a:endParaRPr lang="en-US"/>
          </a:p>
        </p:txBody>
      </p:sp>
      <p:sp>
        <p:nvSpPr>
          <p:cNvPr id="1038" name="Rectangle 14"/>
          <p:cNvSpPr>
            <a:spLocks noGrp="1" noChangeArrowheads="1"/>
          </p:cNvSpPr>
          <p:nvPr>
            <p:ph type="body" idx="1"/>
          </p:nvPr>
        </p:nvSpPr>
        <p:spPr bwMode="auto">
          <a:xfrm>
            <a:off x="533400" y="12192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out)">
                                      <p:cBhvr>
                                        <p:cTn id="7" dur="5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8">
                                            <p:txEl>
                                              <p:pRg st="0" end="0"/>
                                            </p:txEl>
                                          </p:spTgt>
                                        </p:tgtEl>
                                        <p:attrNameLst>
                                          <p:attrName>style.visibility</p:attrName>
                                        </p:attrNameLst>
                                      </p:cBhvr>
                                      <p:to>
                                        <p:strVal val="visible"/>
                                      </p:to>
                                    </p:set>
                                    <p:animEffect transition="in" filter="wipe(left)">
                                      <p:cBhvr>
                                        <p:cTn id="12" dur="500"/>
                                        <p:tgtEl>
                                          <p:spTgt spid="1038">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38">
                                            <p:txEl>
                                              <p:pRg st="1" end="1"/>
                                            </p:txEl>
                                          </p:spTgt>
                                        </p:tgtEl>
                                        <p:attrNameLst>
                                          <p:attrName>style.visibility</p:attrName>
                                        </p:attrNameLst>
                                      </p:cBhvr>
                                      <p:to>
                                        <p:strVal val="visible"/>
                                      </p:to>
                                    </p:set>
                                    <p:animEffect transition="in" filter="wipe(left)">
                                      <p:cBhvr>
                                        <p:cTn id="15" dur="500"/>
                                        <p:tgtEl>
                                          <p:spTgt spid="1038">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38">
                                            <p:txEl>
                                              <p:pRg st="2" end="2"/>
                                            </p:txEl>
                                          </p:spTgt>
                                        </p:tgtEl>
                                        <p:attrNameLst>
                                          <p:attrName>style.visibility</p:attrName>
                                        </p:attrNameLst>
                                      </p:cBhvr>
                                      <p:to>
                                        <p:strVal val="visible"/>
                                      </p:to>
                                    </p:set>
                                    <p:animEffect transition="in" filter="wipe(left)">
                                      <p:cBhvr>
                                        <p:cTn id="18" dur="500"/>
                                        <p:tgtEl>
                                          <p:spTgt spid="1038">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38">
                                            <p:txEl>
                                              <p:pRg st="3" end="3"/>
                                            </p:txEl>
                                          </p:spTgt>
                                        </p:tgtEl>
                                        <p:attrNameLst>
                                          <p:attrName>style.visibility</p:attrName>
                                        </p:attrNameLst>
                                      </p:cBhvr>
                                      <p:to>
                                        <p:strVal val="visible"/>
                                      </p:to>
                                    </p:set>
                                    <p:animEffect transition="in" filter="wipe(left)">
                                      <p:cBhvr>
                                        <p:cTn id="21" dur="500"/>
                                        <p:tgtEl>
                                          <p:spTgt spid="1038">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38">
                                            <p:txEl>
                                              <p:pRg st="4" end="4"/>
                                            </p:txEl>
                                          </p:spTgt>
                                        </p:tgtEl>
                                        <p:attrNameLst>
                                          <p:attrName>style.visibility</p:attrName>
                                        </p:attrNameLst>
                                      </p:cBhvr>
                                      <p:to>
                                        <p:strVal val="visible"/>
                                      </p:to>
                                    </p:set>
                                    <p:animEffect transition="in" filter="wipe(left)">
                                      <p:cBhvr>
                                        <p:cTn id="24" dur="500"/>
                                        <p:tgtEl>
                                          <p:spTgt spid="10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autoUpdateAnimBg="0"/>
      <p:bldP spid="1038" grpId="0" build="p" autoUpdateAnimBg="0">
        <p:tmplLst>
          <p:tmpl lvl="1">
            <p:tnLst>
              <p:par>
                <p:cTn presetID="22" presetClass="entr" presetSubtype="8" fill="hold" nodeType="click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Lst>
      </p:bldP>
    </p:bldLst>
  </p:timing>
  <p:hf hdr="0" ftr="0" dt="0"/>
  <p:txStyles>
    <p:titleStyle>
      <a:lvl1pPr algn="ctr" rtl="0" eaLnBrk="0" fontAlgn="base" hangingPunct="0">
        <a:spcBef>
          <a:spcPct val="0"/>
        </a:spcBef>
        <a:spcAft>
          <a:spcPct val="0"/>
        </a:spcAft>
        <a:defRPr sz="3200">
          <a:solidFill>
            <a:srgbClr val="FFFFE5"/>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FFFE5"/>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E5"/>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E5"/>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E5"/>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rgbClr val="FFFFE5"/>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rgbClr val="FFFFE5"/>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rgbClr val="FFFFE5"/>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rgbClr val="FFFFE5"/>
          </a:solidFill>
          <a:effectLst>
            <a:outerShdw blurRad="38100" dist="38100" dir="2700000" algn="tl">
              <a:srgbClr val="000000"/>
            </a:outerShdw>
          </a:effectLst>
          <a:latin typeface="Arial" charset="0"/>
        </a:defRPr>
      </a:lvl9pPr>
    </p:titleStyle>
    <p:bodyStyle>
      <a:lvl1pPr marL="222250" indent="-222250" algn="l" rtl="0" eaLnBrk="0" fontAlgn="base" hangingPunct="0">
        <a:spcBef>
          <a:spcPct val="20000"/>
        </a:spcBef>
        <a:spcAft>
          <a:spcPct val="0"/>
        </a:spcAft>
        <a:buChar char="•"/>
        <a:defRPr sz="2800">
          <a:solidFill>
            <a:srgbClr val="990033"/>
          </a:solidFill>
          <a:latin typeface="+mn-lt"/>
          <a:ea typeface="+mn-ea"/>
          <a:cs typeface="+mn-cs"/>
        </a:defRPr>
      </a:lvl1pPr>
      <a:lvl2pPr marL="519113" indent="-182563" algn="l" rtl="0" eaLnBrk="0" fontAlgn="base" hangingPunct="0">
        <a:spcBef>
          <a:spcPct val="20000"/>
        </a:spcBef>
        <a:spcAft>
          <a:spcPct val="0"/>
        </a:spcAft>
        <a:buChar char="–"/>
        <a:defRPr sz="2400">
          <a:solidFill>
            <a:srgbClr val="003300"/>
          </a:solidFill>
          <a:latin typeface="+mn-lt"/>
        </a:defRPr>
      </a:lvl2pPr>
      <a:lvl3pPr marL="909638" indent="-174625" algn="l" rtl="0" eaLnBrk="0" fontAlgn="base" hangingPunct="0">
        <a:spcBef>
          <a:spcPct val="20000"/>
        </a:spcBef>
        <a:spcAft>
          <a:spcPct val="0"/>
        </a:spcAft>
        <a:buChar char="•"/>
        <a:defRPr sz="2400">
          <a:solidFill>
            <a:schemeClr val="tx1"/>
          </a:solidFill>
          <a:latin typeface="Times New Roman" charset="0"/>
        </a:defRPr>
      </a:lvl3pPr>
      <a:lvl4pPr marL="1196975" indent="-173038" algn="l" rtl="0" eaLnBrk="0" fontAlgn="base" hangingPunct="0">
        <a:spcBef>
          <a:spcPct val="20000"/>
        </a:spcBef>
        <a:spcAft>
          <a:spcPct val="0"/>
        </a:spcAft>
        <a:buChar char="–"/>
        <a:defRPr sz="2000">
          <a:solidFill>
            <a:schemeClr val="tx1"/>
          </a:solidFill>
          <a:latin typeface="Times New Roman" charset="0"/>
        </a:defRPr>
      </a:lvl4pPr>
      <a:lvl5pPr marL="1595438" indent="-160338" algn="l" rtl="0" eaLnBrk="0" fontAlgn="base" hangingPunct="0">
        <a:spcBef>
          <a:spcPct val="20000"/>
        </a:spcBef>
        <a:spcAft>
          <a:spcPct val="0"/>
        </a:spcAft>
        <a:buChar char="»"/>
        <a:defRPr sz="2000">
          <a:solidFill>
            <a:schemeClr val="tx1"/>
          </a:solidFill>
          <a:latin typeface="Times New Roman" charset="0"/>
        </a:defRPr>
      </a:lvl5pPr>
      <a:lvl6pPr marL="2052638" indent="-160338" algn="l" rtl="0" fontAlgn="base">
        <a:spcBef>
          <a:spcPct val="20000"/>
        </a:spcBef>
        <a:spcAft>
          <a:spcPct val="0"/>
        </a:spcAft>
        <a:buChar char="»"/>
        <a:defRPr sz="2000">
          <a:solidFill>
            <a:schemeClr val="tx1"/>
          </a:solidFill>
          <a:latin typeface="Times New Roman" charset="0"/>
        </a:defRPr>
      </a:lvl6pPr>
      <a:lvl7pPr marL="2509838" indent="-160338" algn="l" rtl="0" fontAlgn="base">
        <a:spcBef>
          <a:spcPct val="20000"/>
        </a:spcBef>
        <a:spcAft>
          <a:spcPct val="0"/>
        </a:spcAft>
        <a:buChar char="»"/>
        <a:defRPr sz="2000">
          <a:solidFill>
            <a:schemeClr val="tx1"/>
          </a:solidFill>
          <a:latin typeface="Times New Roman" charset="0"/>
        </a:defRPr>
      </a:lvl7pPr>
      <a:lvl8pPr marL="2967038" indent="-160338" algn="l" rtl="0" fontAlgn="base">
        <a:spcBef>
          <a:spcPct val="20000"/>
        </a:spcBef>
        <a:spcAft>
          <a:spcPct val="0"/>
        </a:spcAft>
        <a:buChar char="»"/>
        <a:defRPr sz="2000">
          <a:solidFill>
            <a:schemeClr val="tx1"/>
          </a:solidFill>
          <a:latin typeface="Times New Roman" charset="0"/>
        </a:defRPr>
      </a:lvl8pPr>
      <a:lvl9pPr marL="3424238" indent="-160338" algn="l" rtl="0" fontAlgn="base">
        <a:spcBef>
          <a:spcPct val="20000"/>
        </a:spcBef>
        <a:spcAft>
          <a:spcPct val="0"/>
        </a:spcAft>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6C5E69"/>
            </a:gs>
            <a:gs pos="50000">
              <a:srgbClr val="C3B5BD"/>
            </a:gs>
            <a:gs pos="100000">
              <a:srgbClr val="6C5E69"/>
            </a:gs>
          </a:gsLst>
          <a:lin ang="5400000" scaled="1"/>
        </a:gradFill>
        <a:effectLst/>
      </p:bgPr>
    </p:bg>
    <p:spTree>
      <p:nvGrpSpPr>
        <p:cNvPr id="1" name=""/>
        <p:cNvGrpSpPr/>
        <p:nvPr/>
      </p:nvGrpSpPr>
      <p:grpSpPr>
        <a:xfrm>
          <a:off x="0" y="0"/>
          <a:ext cx="0" cy="0"/>
          <a:chOff x="0" y="0"/>
          <a:chExt cx="0" cy="0"/>
        </a:xfrm>
      </p:grpSpPr>
      <p:pic>
        <p:nvPicPr>
          <p:cNvPr id="5122" name="Picture 2" descr="FOM Cover01"/>
          <p:cNvPicPr>
            <a:picLocks noChangeAspect="1" noChangeArrowheads="1"/>
          </p:cNvPicPr>
          <p:nvPr/>
        </p:nvPicPr>
        <p:blipFill>
          <a:blip r:embed="rId3">
            <a:extLst>
              <a:ext uri="{28A0092B-C50C-407E-A947-70E740481C1C}">
                <a14:useLocalDpi xmlns:a14="http://schemas.microsoft.com/office/drawing/2010/main" val="0"/>
              </a:ext>
            </a:extLst>
          </a:blip>
          <a:srcRect l="986" t="992"/>
          <a:stretch>
            <a:fillRect/>
          </a:stretch>
        </p:blipFill>
        <p:spPr bwMode="auto">
          <a:xfrm>
            <a:off x="7938" y="0"/>
            <a:ext cx="4195762" cy="4495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23" name="Text Box 3"/>
          <p:cNvSpPr txBox="1">
            <a:spLocks noChangeArrowheads="1"/>
          </p:cNvSpPr>
          <p:nvPr/>
        </p:nvSpPr>
        <p:spPr bwMode="auto">
          <a:xfrm>
            <a:off x="4419600" y="1325563"/>
            <a:ext cx="434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4400"/>
              <a:t>Fundamentals of</a:t>
            </a:r>
            <a:endParaRPr lang="en-US" altLang="en-US" sz="4000">
              <a:solidFill>
                <a:srgbClr val="FFFF99"/>
              </a:solidFill>
            </a:endParaRPr>
          </a:p>
        </p:txBody>
      </p:sp>
      <p:sp>
        <p:nvSpPr>
          <p:cNvPr id="5124" name="Line 4"/>
          <p:cNvSpPr>
            <a:spLocks noChangeShapeType="1"/>
          </p:cNvSpPr>
          <p:nvPr/>
        </p:nvSpPr>
        <p:spPr bwMode="auto">
          <a:xfrm>
            <a:off x="4724400" y="2620963"/>
            <a:ext cx="381000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Text Box 5"/>
          <p:cNvSpPr txBox="1">
            <a:spLocks noChangeArrowheads="1"/>
          </p:cNvSpPr>
          <p:nvPr/>
        </p:nvSpPr>
        <p:spPr bwMode="auto">
          <a:xfrm>
            <a:off x="4584700" y="2697163"/>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Core Concepts &amp; Applications</a:t>
            </a:r>
          </a:p>
        </p:txBody>
      </p:sp>
      <p:sp>
        <p:nvSpPr>
          <p:cNvPr id="352262" name="Text Box 6"/>
          <p:cNvSpPr txBox="1">
            <a:spLocks noChangeArrowheads="1"/>
          </p:cNvSpPr>
          <p:nvPr/>
        </p:nvSpPr>
        <p:spPr bwMode="auto">
          <a:xfrm>
            <a:off x="6248400" y="3154363"/>
            <a:ext cx="2286000" cy="701675"/>
          </a:xfrm>
          <a:prstGeom prst="rect">
            <a:avLst/>
          </a:prstGeom>
          <a:noFill/>
          <a:ln w="9525">
            <a:noFill/>
            <a:miter lim="800000"/>
            <a:headEnd/>
            <a:tailEnd/>
          </a:ln>
          <a:effectLst/>
        </p:spPr>
        <p:txBody>
          <a:bodyPr>
            <a:spAutoFit/>
          </a:bodyPr>
          <a:lstStyle/>
          <a:p>
            <a:pPr algn="r">
              <a:spcBef>
                <a:spcPct val="50000"/>
              </a:spcBef>
              <a:defRPr/>
            </a:pPr>
            <a:r>
              <a:rPr lang="en-US" sz="2800">
                <a:solidFill>
                  <a:srgbClr val="FFFF99"/>
                </a:solidFill>
                <a:effectLst>
                  <a:outerShdw blurRad="38100" dist="38100" dir="2700000" algn="tl">
                    <a:srgbClr val="000000"/>
                  </a:outerShdw>
                </a:effectLst>
                <a:latin typeface="Times New Roman" charset="0"/>
              </a:rPr>
              <a:t>Griffin</a:t>
            </a:r>
            <a:br>
              <a:rPr lang="en-US" sz="2800">
                <a:solidFill>
                  <a:srgbClr val="FFFF99"/>
                </a:solidFill>
                <a:effectLst>
                  <a:outerShdw blurRad="38100" dist="38100" dir="2700000" algn="tl">
                    <a:srgbClr val="000000"/>
                  </a:outerShdw>
                </a:effectLst>
                <a:latin typeface="Times New Roman" charset="0"/>
              </a:rPr>
            </a:br>
            <a:r>
              <a:rPr lang="en-US" sz="1200" b="1">
                <a:latin typeface="Arial" charset="0"/>
              </a:rPr>
              <a:t>Eighth Edition</a:t>
            </a:r>
          </a:p>
        </p:txBody>
      </p:sp>
      <p:sp>
        <p:nvSpPr>
          <p:cNvPr id="2055" name="Text Box 8"/>
          <p:cNvSpPr txBox="1">
            <a:spLocks noChangeArrowheads="1"/>
          </p:cNvSpPr>
          <p:nvPr/>
        </p:nvSpPr>
        <p:spPr bwMode="auto">
          <a:xfrm>
            <a:off x="4457700" y="1919288"/>
            <a:ext cx="4343400" cy="701675"/>
          </a:xfrm>
          <a:prstGeom prst="rect">
            <a:avLst/>
          </a:prstGeom>
          <a:noFill/>
          <a:ln w="9525">
            <a:noFill/>
            <a:miter lim="800000"/>
            <a:headEnd/>
            <a:tailEnd/>
          </a:ln>
          <a:effectLst>
            <a:outerShdw dist="35921" dir="2700000" algn="ctr" rotWithShape="0">
              <a:srgbClr val="5F5F5F"/>
            </a:outerShdw>
          </a:effectLst>
        </p:spPr>
        <p:txBody>
          <a:bodyPr>
            <a:spAutoFit/>
          </a:bodyPr>
          <a:lstStyle/>
          <a:p>
            <a:pPr algn="ctr">
              <a:spcBef>
                <a:spcPct val="50000"/>
              </a:spcBef>
              <a:defRPr/>
            </a:pPr>
            <a:r>
              <a:rPr lang="en-US" sz="4000">
                <a:solidFill>
                  <a:srgbClr val="FFFF99"/>
                </a:solidFill>
                <a:latin typeface="Times New Roman" charset="0"/>
              </a:rPr>
              <a:t>MANAGEMENT</a:t>
            </a:r>
          </a:p>
        </p:txBody>
      </p:sp>
      <p:sp>
        <p:nvSpPr>
          <p:cNvPr id="352265" name="Rectangle 9"/>
          <p:cNvSpPr>
            <a:spLocks noChangeArrowheads="1"/>
          </p:cNvSpPr>
          <p:nvPr/>
        </p:nvSpPr>
        <p:spPr bwMode="auto">
          <a:xfrm>
            <a:off x="4953000" y="6354763"/>
            <a:ext cx="3886200" cy="274637"/>
          </a:xfrm>
          <a:prstGeom prst="rect">
            <a:avLst/>
          </a:prstGeom>
          <a:noFill/>
          <a:ln w="9525">
            <a:noFill/>
            <a:miter lim="800000"/>
            <a:headEnd/>
            <a:tailEnd/>
          </a:ln>
          <a:effectLst/>
        </p:spPr>
        <p:txBody>
          <a:bodyPr anchor="b">
            <a:spAutoFit/>
          </a:bodyPr>
          <a:lstStyle/>
          <a:p>
            <a:pPr algn="r">
              <a:spcBef>
                <a:spcPct val="50000"/>
              </a:spcBef>
              <a:defRPr/>
            </a:pPr>
            <a:r>
              <a:rPr lang="en-US" sz="1200" dirty="0">
                <a:solidFill>
                  <a:schemeClr val="bg1"/>
                </a:solidFill>
                <a:effectLst>
                  <a:outerShdw blurRad="38100" dist="38100" dir="2700000" algn="tl">
                    <a:srgbClr val="000000"/>
                  </a:outerShdw>
                </a:effectLst>
                <a:latin typeface="Arial" charset="0"/>
              </a:rPr>
              <a:t>.</a:t>
            </a:r>
          </a:p>
        </p:txBody>
      </p:sp>
      <p:sp>
        <p:nvSpPr>
          <p:cNvPr id="5129" name="Rectangle 12" descr="Recycled paper"/>
          <p:cNvSpPr>
            <a:spLocks noGrp="1" noChangeArrowheads="1"/>
          </p:cNvSpPr>
          <p:nvPr>
            <p:ph type="ctrTitle"/>
          </p:nvPr>
        </p:nvSpPr>
        <p:spPr bwMode="auto">
          <a:xfrm>
            <a:off x="0" y="4508500"/>
            <a:ext cx="9140825" cy="1600200"/>
          </a:xfrm>
          <a:blipFill dpi="0" rotWithShape="0">
            <a:blip r:embed="rId4"/>
            <a:srcRect/>
            <a:tile tx="0" ty="0" sx="100000" sy="100000" flip="none" algn="tl"/>
          </a:blipFill>
          <a:ln w="19050" cap="flat">
            <a:solidFill>
              <a:schemeClr val="tx1"/>
            </a:solidFill>
          </a:ln>
        </p:spPr>
        <p:txBody>
          <a:bodyPr tIns="45720" bIns="45720" anchor="ctr"/>
          <a:lstStyle/>
          <a:p>
            <a:pPr algn="l" eaLnBrk="1" hangingPunct="1"/>
            <a:r>
              <a:rPr lang="en-US" altLang="en-US" sz="2000" b="1">
                <a:solidFill>
                  <a:schemeClr val="tx1"/>
                </a:solidFill>
                <a:effectLst/>
              </a:rPr>
              <a:t>Chapter 1</a:t>
            </a:r>
            <a:br>
              <a:rPr lang="en-US" altLang="en-US" sz="2800" b="1">
                <a:solidFill>
                  <a:srgbClr val="CC3300"/>
                </a:solidFill>
                <a:effectLst/>
              </a:rPr>
            </a:br>
            <a:r>
              <a:rPr lang="en-US" altLang="en-US" b="1">
                <a:solidFill>
                  <a:srgbClr val="990033"/>
                </a:solidFill>
                <a:effectLst/>
              </a:rPr>
              <a:t>Understanding the Manager’s Job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144593" y="857251"/>
            <a:ext cx="6855082" cy="5141513"/>
          </a:xfrm>
          <a:custGeom>
            <a:avLst/>
            <a:gdLst>
              <a:gd name="connsiteX0" fmla="*/ 0 w 10075278"/>
              <a:gd name="connsiteY0" fmla="*/ 0 h 7556754"/>
              <a:gd name="connsiteX1" fmla="*/ 0 w 10075278"/>
              <a:gd name="connsiteY1" fmla="*/ 7556754 h 7556754"/>
              <a:gd name="connsiteX2" fmla="*/ 10075278 w 10075278"/>
              <a:gd name="connsiteY2" fmla="*/ 7556754 h 7556754"/>
              <a:gd name="connsiteX3" fmla="*/ 10075278 w 10075278"/>
              <a:gd name="connsiteY3" fmla="*/ 0 h 7556754"/>
              <a:gd name="connsiteX4" fmla="*/ 0 w 10075278"/>
              <a:gd name="connsiteY4" fmla="*/ 0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278" h="7556754">
                <a:moveTo>
                  <a:pt x="0" y="0"/>
                </a:moveTo>
                <a:lnTo>
                  <a:pt x="0" y="7556754"/>
                </a:lnTo>
                <a:lnTo>
                  <a:pt x="10075278" y="7556754"/>
                </a:lnTo>
                <a:lnTo>
                  <a:pt x="1007527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3" name="Freeform 3"/>
          <p:cNvSpPr/>
          <p:nvPr/>
        </p:nvSpPr>
        <p:spPr>
          <a:xfrm>
            <a:off x="1144324" y="856991"/>
            <a:ext cx="6855005" cy="5141513"/>
          </a:xfrm>
          <a:custGeom>
            <a:avLst/>
            <a:gdLst>
              <a:gd name="connsiteX0" fmla="*/ 10068687 w 10075164"/>
              <a:gd name="connsiteY0" fmla="*/ 7550276 h 7556754"/>
              <a:gd name="connsiteX1" fmla="*/ 10068687 w 10075164"/>
              <a:gd name="connsiteY1" fmla="*/ 6476 h 7556754"/>
              <a:gd name="connsiteX2" fmla="*/ 6477 w 10075164"/>
              <a:gd name="connsiteY2" fmla="*/ 6476 h 7556754"/>
              <a:gd name="connsiteX3" fmla="*/ 6477 w 10075164"/>
              <a:gd name="connsiteY3" fmla="*/ 7550276 h 7556754"/>
              <a:gd name="connsiteX4" fmla="*/ 10068687 w 10075164"/>
              <a:gd name="connsiteY4" fmla="*/ 7550276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164" h="7556754">
                <a:moveTo>
                  <a:pt x="10068686" y="7550276"/>
                </a:moveTo>
                <a:lnTo>
                  <a:pt x="10068687" y="6476"/>
                </a:lnTo>
                <a:lnTo>
                  <a:pt x="6477" y="6476"/>
                </a:lnTo>
                <a:lnTo>
                  <a:pt x="6477" y="7550276"/>
                </a:lnTo>
                <a:lnTo>
                  <a:pt x="10068687" y="75502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2" name="TextBox 1"/>
          <p:cNvSpPr txBox="1"/>
          <p:nvPr/>
        </p:nvSpPr>
        <p:spPr>
          <a:xfrm>
            <a:off x="7475345" y="5713441"/>
            <a:ext cx="109004" cy="174663"/>
          </a:xfrm>
          <a:prstGeom prst="rect">
            <a:avLst/>
          </a:prstGeom>
          <a:noFill/>
        </p:spPr>
        <p:txBody>
          <a:bodyPr wrap="none" lIns="0" tIns="0" rIns="0" rtlCol="0">
            <a:spAutoFit/>
          </a:bodyPr>
          <a:lstStyle/>
          <a:p>
            <a:pPr>
              <a:lnSpc>
                <a:spcPts val="953"/>
              </a:lnSpc>
            </a:pPr>
            <a:r>
              <a:rPr lang="en-US" altLang="zh-CN" sz="898" dirty="0">
                <a:solidFill>
                  <a:srgbClr val="000000"/>
                </a:solidFill>
                <a:latin typeface="Garamond" pitchFamily="18" charset="0"/>
                <a:cs typeface="Garamond" pitchFamily="18" charset="0"/>
              </a:rPr>
              <a:t>14</a:t>
            </a:r>
          </a:p>
        </p:txBody>
      </p:sp>
      <p:sp>
        <p:nvSpPr>
          <p:cNvPr id="5" name="TextBox 1"/>
          <p:cNvSpPr txBox="1"/>
          <p:nvPr/>
        </p:nvSpPr>
        <p:spPr>
          <a:xfrm>
            <a:off x="1547683" y="1617651"/>
            <a:ext cx="2284280" cy="202235"/>
          </a:xfrm>
          <a:prstGeom prst="rect">
            <a:avLst/>
          </a:prstGeom>
          <a:noFill/>
        </p:spPr>
        <p:txBody>
          <a:bodyPr wrap="none" lIns="0" tIns="0" rIns="0" rtlCol="0">
            <a:spAutoFit/>
          </a:bodyPr>
          <a:lstStyle/>
          <a:p>
            <a:pPr>
              <a:lnSpc>
                <a:spcPts val="1225"/>
              </a:lnSpc>
            </a:pPr>
            <a:r>
              <a:rPr lang="en-US" altLang="zh-CN" sz="1352" u="sng" dirty="0">
                <a:solidFill>
                  <a:srgbClr val="000000"/>
                </a:solidFill>
                <a:cs typeface="Times New Roman" pitchFamily="18" charset="0"/>
              </a:rPr>
              <a:t>Step 4: Use a consistent criterion</a:t>
            </a:r>
          </a:p>
        </p:txBody>
      </p:sp>
      <p:sp>
        <p:nvSpPr>
          <p:cNvPr id="6" name="TextBox 1"/>
          <p:cNvSpPr txBox="1"/>
          <p:nvPr/>
        </p:nvSpPr>
        <p:spPr>
          <a:xfrm>
            <a:off x="1547683" y="1842314"/>
            <a:ext cx="5280292" cy="610424"/>
          </a:xfrm>
          <a:prstGeom prst="rect">
            <a:avLst/>
          </a:prstGeom>
          <a:noFill/>
        </p:spPr>
        <p:txBody>
          <a:bodyPr wrap="none" lIns="0" tIns="0" rIns="0" rtlCol="0">
            <a:spAutoFit/>
          </a:bodyPr>
          <a:lstStyle/>
          <a:p>
            <a:pPr>
              <a:lnSpc>
                <a:spcPts val="1225"/>
              </a:lnSpc>
            </a:pPr>
            <a:r>
              <a:rPr lang="en-US" altLang="zh-CN" sz="1352" dirty="0">
                <a:solidFill>
                  <a:srgbClr val="000000"/>
                </a:solidFill>
                <a:cs typeface="Times New Roman" pitchFamily="18" charset="0"/>
              </a:rPr>
              <a:t>Let</a:t>
            </a:r>
            <a:r>
              <a:rPr lang="en-US" altLang="zh-CN" sz="1352" dirty="0">
                <a:cs typeface="Times New Roman" pitchFamily="18" charset="0"/>
              </a:rPr>
              <a:t> </a:t>
            </a:r>
            <a:r>
              <a:rPr lang="en-US" altLang="zh-CN" sz="1352" dirty="0">
                <a:solidFill>
                  <a:srgbClr val="000000"/>
                </a:solidFill>
                <a:cs typeface="Times New Roman" pitchFamily="18" charset="0"/>
              </a:rPr>
              <a:t>us</a:t>
            </a:r>
            <a:r>
              <a:rPr lang="en-US" altLang="zh-CN" sz="1352" dirty="0">
                <a:cs typeface="Times New Roman" pitchFamily="18" charset="0"/>
              </a:rPr>
              <a:t> </a:t>
            </a:r>
            <a:r>
              <a:rPr lang="en-US" altLang="zh-CN" sz="1352" dirty="0">
                <a:solidFill>
                  <a:srgbClr val="000000"/>
                </a:solidFill>
                <a:cs typeface="Times New Roman" pitchFamily="18" charset="0"/>
              </a:rPr>
              <a:t>just</a:t>
            </a:r>
            <a:r>
              <a:rPr lang="en-US" altLang="zh-CN" sz="1352" dirty="0">
                <a:cs typeface="Times New Roman" pitchFamily="18" charset="0"/>
              </a:rPr>
              <a:t> </a:t>
            </a:r>
            <a:r>
              <a:rPr lang="en-US" altLang="zh-CN" sz="1352" dirty="0">
                <a:solidFill>
                  <a:srgbClr val="000000"/>
                </a:solidFill>
                <a:cs typeface="Times New Roman" pitchFamily="18" charset="0"/>
              </a:rPr>
              <a:t>focus</a:t>
            </a:r>
            <a:r>
              <a:rPr lang="en-US" altLang="zh-CN" sz="1352" dirty="0">
                <a:cs typeface="Times New Roman" pitchFamily="18" charset="0"/>
              </a:rPr>
              <a:t> </a:t>
            </a:r>
            <a:r>
              <a:rPr lang="en-US" altLang="zh-CN" sz="1352" dirty="0">
                <a:solidFill>
                  <a:srgbClr val="000000"/>
                </a:solidFill>
                <a:cs typeface="Times New Roman" pitchFamily="18" charset="0"/>
              </a:rPr>
              <a:t>on</a:t>
            </a:r>
            <a:r>
              <a:rPr lang="en-US" altLang="zh-CN" sz="1352" dirty="0">
                <a:cs typeface="Times New Roman" pitchFamily="18" charset="0"/>
              </a:rPr>
              <a:t> </a:t>
            </a:r>
            <a:r>
              <a:rPr lang="en-US" altLang="zh-CN" sz="1352" dirty="0">
                <a:solidFill>
                  <a:srgbClr val="000000"/>
                </a:solidFill>
                <a:cs typeface="Times New Roman" pitchFamily="18" charset="0"/>
              </a:rPr>
              <a:t>your</a:t>
            </a:r>
            <a:r>
              <a:rPr lang="en-US" altLang="zh-CN" sz="1352" dirty="0">
                <a:cs typeface="Times New Roman" pitchFamily="18" charset="0"/>
              </a:rPr>
              <a:t> </a:t>
            </a:r>
            <a:r>
              <a:rPr lang="en-US" altLang="zh-CN" sz="1352" dirty="0">
                <a:solidFill>
                  <a:srgbClr val="000000"/>
                </a:solidFill>
                <a:cs typeface="Times New Roman" pitchFamily="18" charset="0"/>
              </a:rPr>
              <a:t>asset</a:t>
            </a:r>
            <a:r>
              <a:rPr lang="en-US" altLang="zh-CN" sz="1352" dirty="0">
                <a:cs typeface="Times New Roman" pitchFamily="18" charset="0"/>
              </a:rPr>
              <a:t> </a:t>
            </a:r>
            <a:r>
              <a:rPr lang="en-US" altLang="zh-CN" sz="1352" dirty="0">
                <a:solidFill>
                  <a:srgbClr val="000000"/>
                </a:solidFill>
                <a:cs typeface="Times New Roman" pitchFamily="18" charset="0"/>
              </a:rPr>
              <a:t>value</a:t>
            </a:r>
            <a:r>
              <a:rPr lang="en-US" altLang="zh-CN" sz="1352" dirty="0">
                <a:cs typeface="Times New Roman" pitchFamily="18" charset="0"/>
              </a:rPr>
              <a:t> </a:t>
            </a:r>
            <a:r>
              <a:rPr lang="en-US" altLang="zh-CN" sz="1352" dirty="0">
                <a:solidFill>
                  <a:srgbClr val="000000"/>
                </a:solidFill>
                <a:cs typeface="Times New Roman" pitchFamily="18" charset="0"/>
              </a:rPr>
              <a:t>immediately</a:t>
            </a:r>
            <a:r>
              <a:rPr lang="en-US" altLang="zh-CN" sz="1352" dirty="0">
                <a:cs typeface="Times New Roman" pitchFamily="18" charset="0"/>
              </a:rPr>
              <a:t> </a:t>
            </a:r>
            <a:r>
              <a:rPr lang="en-US" altLang="zh-CN" sz="1352" dirty="0">
                <a:solidFill>
                  <a:srgbClr val="000000"/>
                </a:solidFill>
                <a:cs typeface="Times New Roman" pitchFamily="18" charset="0"/>
              </a:rPr>
              <a:t>after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decision</a:t>
            </a:r>
            <a:r>
              <a:rPr lang="en-US" altLang="zh-CN" sz="1352" dirty="0">
                <a:cs typeface="Times New Roman" pitchFamily="18" charset="0"/>
              </a:rPr>
              <a:t> </a:t>
            </a:r>
            <a:r>
              <a:rPr lang="en-US" altLang="zh-CN" sz="1352" dirty="0">
                <a:solidFill>
                  <a:srgbClr val="000000"/>
                </a:solidFill>
                <a:cs typeface="Times New Roman" pitchFamily="18" charset="0"/>
              </a:rPr>
              <a:t>is</a:t>
            </a:r>
            <a:r>
              <a:rPr lang="en-US" altLang="zh-CN" sz="1352" dirty="0">
                <a:cs typeface="Times New Roman" pitchFamily="18" charset="0"/>
              </a:rPr>
              <a:t> </a:t>
            </a:r>
            <a:r>
              <a:rPr lang="en-US" altLang="zh-CN" sz="1352" dirty="0">
                <a:solidFill>
                  <a:srgbClr val="000000"/>
                </a:solidFill>
                <a:cs typeface="Times New Roman" pitchFamily="18" charset="0"/>
              </a:rPr>
              <a:t>made.</a:t>
            </a:r>
          </a:p>
          <a:p>
            <a:pPr>
              <a:lnSpc>
                <a:spcPts val="1565"/>
              </a:lnSpc>
            </a:pPr>
            <a:r>
              <a:rPr lang="en-US" altLang="zh-CN" sz="1352" dirty="0">
                <a:solidFill>
                  <a:srgbClr val="000000"/>
                </a:solidFill>
                <a:cs typeface="Times New Roman" pitchFamily="18" charset="0"/>
              </a:rPr>
              <a:t>(We</a:t>
            </a:r>
            <a:r>
              <a:rPr lang="en-US" altLang="zh-CN" sz="1352" dirty="0">
                <a:cs typeface="Times New Roman" pitchFamily="18" charset="0"/>
              </a:rPr>
              <a:t> </a:t>
            </a:r>
            <a:r>
              <a:rPr lang="en-US" altLang="zh-CN" sz="1352" dirty="0">
                <a:solidFill>
                  <a:srgbClr val="000000"/>
                </a:solidFill>
                <a:cs typeface="Times New Roman" pitchFamily="18" charset="0"/>
              </a:rPr>
              <a:t>are</a:t>
            </a:r>
            <a:r>
              <a:rPr lang="en-US" altLang="zh-CN" sz="1352" dirty="0">
                <a:cs typeface="Times New Roman" pitchFamily="18" charset="0"/>
              </a:rPr>
              <a:t> </a:t>
            </a:r>
            <a:r>
              <a:rPr lang="en-US" altLang="zh-CN" sz="1352" dirty="0">
                <a:solidFill>
                  <a:srgbClr val="000000"/>
                </a:solidFill>
                <a:cs typeface="Times New Roman" pitchFamily="18" charset="0"/>
              </a:rPr>
              <a:t>ignoring</a:t>
            </a:r>
            <a:r>
              <a:rPr lang="en-US" altLang="zh-CN" sz="1352" dirty="0">
                <a:cs typeface="Times New Roman" pitchFamily="18" charset="0"/>
              </a:rPr>
              <a:t> </a:t>
            </a:r>
            <a:r>
              <a:rPr lang="en-US" altLang="zh-CN" sz="1352" dirty="0">
                <a:solidFill>
                  <a:srgbClr val="000000"/>
                </a:solidFill>
                <a:cs typeface="Times New Roman" pitchFamily="18" charset="0"/>
              </a:rPr>
              <a:t>other</a:t>
            </a:r>
            <a:r>
              <a:rPr lang="en-US" altLang="zh-CN" sz="1352" dirty="0">
                <a:cs typeface="Times New Roman" pitchFamily="18" charset="0"/>
              </a:rPr>
              <a:t> </a:t>
            </a:r>
            <a:r>
              <a:rPr lang="en-US" altLang="zh-CN" sz="1352" dirty="0">
                <a:solidFill>
                  <a:srgbClr val="000000"/>
                </a:solidFill>
                <a:cs typeface="Times New Roman" pitchFamily="18" charset="0"/>
              </a:rPr>
              <a:t>things,</a:t>
            </a:r>
            <a:r>
              <a:rPr lang="en-US" altLang="zh-CN" sz="1352" dirty="0">
                <a:cs typeface="Times New Roman" pitchFamily="18" charset="0"/>
              </a:rPr>
              <a:t> </a:t>
            </a:r>
            <a:r>
              <a:rPr lang="en-US" altLang="zh-CN" sz="1352" dirty="0">
                <a:solidFill>
                  <a:srgbClr val="000000"/>
                </a:solidFill>
                <a:cs typeface="Times New Roman" pitchFamily="18" charset="0"/>
              </a:rPr>
              <a:t>such</a:t>
            </a:r>
            <a:r>
              <a:rPr lang="en-US" altLang="zh-CN" sz="1352" dirty="0">
                <a:cs typeface="Times New Roman" pitchFamily="18" charset="0"/>
              </a:rPr>
              <a:t> </a:t>
            </a:r>
            <a:r>
              <a:rPr lang="en-US" altLang="zh-CN" sz="1352" dirty="0">
                <a:solidFill>
                  <a:srgbClr val="000000"/>
                </a:solidFill>
                <a:cs typeface="Times New Roman" pitchFamily="18" charset="0"/>
              </a:rPr>
              <a:t>as</a:t>
            </a:r>
            <a:r>
              <a:rPr lang="en-US" altLang="zh-CN" sz="1352" dirty="0">
                <a:cs typeface="Times New Roman" pitchFamily="18" charset="0"/>
              </a:rPr>
              <a:t> </a:t>
            </a:r>
            <a:r>
              <a:rPr lang="en-US" altLang="zh-CN" sz="1352" dirty="0">
                <a:solidFill>
                  <a:srgbClr val="000000"/>
                </a:solidFill>
                <a:cs typeface="Times New Roman" pitchFamily="18" charset="0"/>
              </a:rPr>
              <a:t>higher</a:t>
            </a:r>
            <a:r>
              <a:rPr lang="en-US" altLang="zh-CN" sz="1352" dirty="0">
                <a:cs typeface="Times New Roman" pitchFamily="18" charset="0"/>
              </a:rPr>
              <a:t> </a:t>
            </a:r>
            <a:r>
              <a:rPr lang="en-US" altLang="zh-CN" sz="1352" dirty="0">
                <a:solidFill>
                  <a:srgbClr val="000000"/>
                </a:solidFill>
                <a:cs typeface="Times New Roman" pitchFamily="18" charset="0"/>
              </a:rPr>
              <a:t>future</a:t>
            </a:r>
            <a:r>
              <a:rPr lang="en-US" altLang="zh-CN" sz="1352" dirty="0">
                <a:cs typeface="Times New Roman" pitchFamily="18" charset="0"/>
              </a:rPr>
              <a:t> </a:t>
            </a:r>
            <a:r>
              <a:rPr lang="en-US" altLang="zh-CN" sz="1352" dirty="0">
                <a:solidFill>
                  <a:srgbClr val="000000"/>
                </a:solidFill>
                <a:cs typeface="Times New Roman" pitchFamily="18" charset="0"/>
              </a:rPr>
              <a:t>insurance</a:t>
            </a:r>
            <a:r>
              <a:rPr lang="en-US" altLang="zh-CN" sz="1352" dirty="0">
                <a:cs typeface="Times New Roman" pitchFamily="18" charset="0"/>
              </a:rPr>
              <a:t> </a:t>
            </a:r>
            <a:r>
              <a:rPr lang="en-US" altLang="zh-CN" sz="1352" dirty="0">
                <a:solidFill>
                  <a:srgbClr val="000000"/>
                </a:solidFill>
                <a:cs typeface="Times New Roman" pitchFamily="18" charset="0"/>
              </a:rPr>
              <a:t>costs,</a:t>
            </a:r>
            <a:r>
              <a:rPr lang="en-US" altLang="zh-CN" sz="1352" dirty="0">
                <a:cs typeface="Times New Roman" pitchFamily="18" charset="0"/>
              </a:rPr>
              <a:t> </a:t>
            </a:r>
            <a:r>
              <a:rPr lang="en-US" altLang="zh-CN" sz="1352" dirty="0">
                <a:solidFill>
                  <a:srgbClr val="000000"/>
                </a:solidFill>
                <a:cs typeface="Times New Roman" pitchFamily="18" charset="0"/>
              </a:rPr>
              <a:t>resell</a:t>
            </a:r>
          </a:p>
          <a:p>
            <a:pPr>
              <a:lnSpc>
                <a:spcPts val="1565"/>
              </a:lnSpc>
            </a:pPr>
            <a:r>
              <a:rPr lang="en-US" altLang="zh-CN" sz="1352" dirty="0">
                <a:solidFill>
                  <a:srgbClr val="000000"/>
                </a:solidFill>
                <a:cs typeface="Times New Roman" pitchFamily="18" charset="0"/>
              </a:rPr>
              <a:t>value</a:t>
            </a:r>
            <a:r>
              <a:rPr lang="en-US" altLang="zh-CN" sz="1352" dirty="0">
                <a:cs typeface="Times New Roman" pitchFamily="18" charset="0"/>
              </a:rPr>
              <a:t> </a:t>
            </a:r>
            <a:r>
              <a:rPr lang="en-US" altLang="zh-CN" sz="1352" dirty="0">
                <a:solidFill>
                  <a:srgbClr val="000000"/>
                </a:solidFill>
                <a:cs typeface="Times New Roman" pitchFamily="18" charset="0"/>
              </a:rPr>
              <a:t>of</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etc.)</a:t>
            </a:r>
          </a:p>
        </p:txBody>
      </p:sp>
      <p:sp>
        <p:nvSpPr>
          <p:cNvPr id="7" name="TextBox 1"/>
          <p:cNvSpPr txBox="1"/>
          <p:nvPr/>
        </p:nvSpPr>
        <p:spPr>
          <a:xfrm>
            <a:off x="1547683" y="2645919"/>
            <a:ext cx="2260234" cy="202235"/>
          </a:xfrm>
          <a:prstGeom prst="rect">
            <a:avLst/>
          </a:prstGeom>
          <a:noFill/>
        </p:spPr>
        <p:txBody>
          <a:bodyPr wrap="none" lIns="0" tIns="0" rIns="0" rtlCol="0">
            <a:spAutoFit/>
          </a:bodyPr>
          <a:lstStyle/>
          <a:p>
            <a:pPr>
              <a:lnSpc>
                <a:spcPts val="1225"/>
              </a:lnSpc>
            </a:pPr>
            <a:r>
              <a:rPr lang="en-US" altLang="zh-CN" sz="1352" u="sng" dirty="0">
                <a:solidFill>
                  <a:srgbClr val="000000"/>
                </a:solidFill>
                <a:cs typeface="Times New Roman" pitchFamily="18" charset="0"/>
              </a:rPr>
              <a:t>Step 5: Compare the alternatives</a:t>
            </a:r>
          </a:p>
        </p:txBody>
      </p:sp>
      <p:sp>
        <p:nvSpPr>
          <p:cNvPr id="8" name="TextBox 1"/>
          <p:cNvSpPr txBox="1"/>
          <p:nvPr/>
        </p:nvSpPr>
        <p:spPr>
          <a:xfrm>
            <a:off x="1547683" y="3060682"/>
            <a:ext cx="5330049" cy="202235"/>
          </a:xfrm>
          <a:prstGeom prst="rect">
            <a:avLst/>
          </a:prstGeom>
          <a:noFill/>
        </p:spPr>
        <p:txBody>
          <a:bodyPr wrap="none" lIns="0" tIns="0" rIns="0" rtlCol="0">
            <a:spAutoFit/>
          </a:bodyPr>
          <a:lstStyle/>
          <a:p>
            <a:pPr>
              <a:lnSpc>
                <a:spcPts val="1225"/>
              </a:lnSpc>
            </a:pPr>
            <a:r>
              <a:rPr lang="en-US" altLang="zh-CN" sz="1352" dirty="0">
                <a:solidFill>
                  <a:srgbClr val="000000"/>
                </a:solidFill>
                <a:cs typeface="Times New Roman" pitchFamily="18" charset="0"/>
              </a:rPr>
              <a:t>(A)</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wrecked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&amp;</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2nd-hand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$10,000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$7,000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$3,000</a:t>
            </a:r>
          </a:p>
        </p:txBody>
      </p:sp>
      <p:sp>
        <p:nvSpPr>
          <p:cNvPr id="9" name="TextBox 1"/>
          <p:cNvSpPr txBox="1"/>
          <p:nvPr/>
        </p:nvSpPr>
        <p:spPr>
          <a:xfrm>
            <a:off x="1547683" y="3475447"/>
            <a:ext cx="3920945" cy="202235"/>
          </a:xfrm>
          <a:prstGeom prst="rect">
            <a:avLst/>
          </a:prstGeom>
          <a:noFill/>
        </p:spPr>
        <p:txBody>
          <a:bodyPr wrap="none" lIns="0" tIns="0" rIns="0" rtlCol="0">
            <a:spAutoFit/>
          </a:bodyPr>
          <a:lstStyle/>
          <a:p>
            <a:pPr>
              <a:lnSpc>
                <a:spcPts val="1225"/>
              </a:lnSpc>
            </a:pPr>
            <a:r>
              <a:rPr lang="en-US" altLang="zh-CN" sz="1352" dirty="0">
                <a:solidFill>
                  <a:srgbClr val="000000"/>
                </a:solidFill>
                <a:cs typeface="Times New Roman" pitchFamily="18" charset="0"/>
              </a:rPr>
              <a:t>(B)</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keep</a:t>
            </a:r>
            <a:r>
              <a:rPr lang="en-US" altLang="zh-CN" sz="1352" dirty="0">
                <a:cs typeface="Times New Roman" pitchFamily="18" charset="0"/>
              </a:rPr>
              <a:t> </a:t>
            </a:r>
            <a:r>
              <a:rPr lang="en-US" altLang="zh-CN" sz="1352" dirty="0">
                <a:solidFill>
                  <a:srgbClr val="000000"/>
                </a:solidFill>
                <a:cs typeface="Times New Roman" pitchFamily="18" charset="0"/>
              </a:rPr>
              <a:t>it.</a:t>
            </a:r>
            <a:r>
              <a:rPr lang="en-US" altLang="zh-CN" sz="1352" dirty="0">
                <a:cs typeface="Times New Roman" pitchFamily="18" charset="0"/>
              </a:rPr>
              <a:t> </a:t>
            </a:r>
            <a:r>
              <a:rPr lang="en-US" altLang="zh-CN" sz="1352" dirty="0">
                <a:solidFill>
                  <a:srgbClr val="0000FF"/>
                </a:solidFill>
                <a:cs typeface="Times New Roman" pitchFamily="18" charset="0"/>
              </a:rPr>
              <a:t>$4,500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$1,000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$3,500</a:t>
            </a:r>
          </a:p>
        </p:txBody>
      </p:sp>
      <p:sp>
        <p:nvSpPr>
          <p:cNvPr id="10" name="TextBox 1"/>
          <p:cNvSpPr txBox="1"/>
          <p:nvPr/>
        </p:nvSpPr>
        <p:spPr>
          <a:xfrm>
            <a:off x="1547683" y="3890209"/>
            <a:ext cx="5403274" cy="405239"/>
          </a:xfrm>
          <a:prstGeom prst="rect">
            <a:avLst/>
          </a:prstGeom>
          <a:noFill/>
        </p:spPr>
        <p:txBody>
          <a:bodyPr wrap="none" lIns="0" tIns="0" rIns="0" rtlCol="0">
            <a:spAutoFit/>
          </a:bodyPr>
          <a:lstStyle/>
          <a:p>
            <a:pPr>
              <a:lnSpc>
                <a:spcPts val="1225"/>
              </a:lnSpc>
            </a:pPr>
            <a:r>
              <a:rPr lang="en-US" altLang="zh-CN" sz="1352" dirty="0">
                <a:solidFill>
                  <a:srgbClr val="000000"/>
                </a:solidFill>
                <a:cs typeface="Times New Roman" pitchFamily="18" charset="0"/>
              </a:rPr>
              <a:t>(C)</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it,</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then</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$10,000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$6,500</a:t>
            </a:r>
          </a:p>
          <a:p>
            <a:pPr>
              <a:lnSpc>
                <a:spcPts val="1565"/>
              </a:lnSpc>
            </a:pP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$3,500</a:t>
            </a:r>
          </a:p>
        </p:txBody>
      </p:sp>
      <p:sp>
        <p:nvSpPr>
          <p:cNvPr id="11" name="TextBox 1"/>
          <p:cNvSpPr txBox="1"/>
          <p:nvPr/>
        </p:nvSpPr>
        <p:spPr>
          <a:xfrm>
            <a:off x="1547683" y="4503714"/>
            <a:ext cx="4967707" cy="405239"/>
          </a:xfrm>
          <a:prstGeom prst="rect">
            <a:avLst/>
          </a:prstGeom>
          <a:noFill/>
        </p:spPr>
        <p:txBody>
          <a:bodyPr wrap="none" lIns="0" tIns="0" rIns="0" rtlCol="0">
            <a:spAutoFit/>
          </a:bodyPr>
          <a:lstStyle/>
          <a:p>
            <a:pPr>
              <a:lnSpc>
                <a:spcPts val="1225"/>
              </a:lnSpc>
            </a:pPr>
            <a:r>
              <a:rPr lang="en-US" altLang="zh-CN" sz="1352" dirty="0">
                <a:solidFill>
                  <a:srgbClr val="000000"/>
                </a:solidFill>
                <a:cs typeface="Times New Roman" pitchFamily="18" charset="0"/>
              </a:rPr>
              <a:t>(D)</a:t>
            </a:r>
            <a:r>
              <a:rPr lang="en-US" altLang="zh-CN" sz="1352" dirty="0">
                <a:cs typeface="Times New Roman" pitchFamily="18" charset="0"/>
              </a:rPr>
              <a:t> </a:t>
            </a:r>
            <a:r>
              <a:rPr lang="en-US" altLang="zh-CN" sz="1352" dirty="0">
                <a:solidFill>
                  <a:srgbClr val="000000"/>
                </a:solidFill>
                <a:cs typeface="Times New Roman" pitchFamily="18" charset="0"/>
              </a:rPr>
              <a:t>Let</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part-time</a:t>
            </a:r>
            <a:r>
              <a:rPr lang="en-US" altLang="zh-CN" sz="1352" dirty="0">
                <a:cs typeface="Times New Roman" pitchFamily="18" charset="0"/>
              </a:rPr>
              <a:t> </a:t>
            </a:r>
            <a:r>
              <a:rPr lang="en-US" altLang="zh-CN" sz="1352" dirty="0">
                <a:solidFill>
                  <a:srgbClr val="000000"/>
                </a:solidFill>
                <a:cs typeface="Times New Roman" pitchFamily="18" charset="0"/>
              </a:rPr>
              <a:t>technician</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rent</a:t>
            </a:r>
            <a:r>
              <a:rPr lang="en-US" altLang="zh-CN" sz="1352" dirty="0">
                <a:cs typeface="Times New Roman" pitchFamily="18" charset="0"/>
              </a:rPr>
              <a:t> </a:t>
            </a:r>
            <a:r>
              <a:rPr lang="en-US" altLang="zh-CN" sz="1352" dirty="0">
                <a:solidFill>
                  <a:srgbClr val="000000"/>
                </a:solidFill>
                <a:cs typeface="Times New Roman" pitchFamily="18" charset="0"/>
              </a:rPr>
              <a:t>in</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meantime.</a:t>
            </a:r>
          </a:p>
          <a:p>
            <a:pPr>
              <a:lnSpc>
                <a:spcPts val="1565"/>
              </a:lnSpc>
            </a:pPr>
            <a:r>
              <a:rPr lang="en-US" altLang="zh-CN" sz="1352" dirty="0">
                <a:solidFill>
                  <a:srgbClr val="000000"/>
                </a:solidFill>
                <a:cs typeface="Times New Roman" pitchFamily="18" charset="0"/>
              </a:rPr>
              <a:t>Afterwards,</a:t>
            </a:r>
            <a:r>
              <a:rPr lang="en-US" altLang="zh-CN" sz="1352" dirty="0">
                <a:cs typeface="Times New Roman" pitchFamily="18" charset="0"/>
              </a:rPr>
              <a:t> </a:t>
            </a:r>
            <a:r>
              <a:rPr lang="en-US" altLang="zh-CN" sz="1352" dirty="0">
                <a:solidFill>
                  <a:srgbClr val="000000"/>
                </a:solidFill>
                <a:cs typeface="Times New Roman" pitchFamily="18" charset="0"/>
              </a:rPr>
              <a:t>keep</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$4,500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$500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$4,000</a:t>
            </a:r>
          </a:p>
        </p:txBody>
      </p:sp>
      <p:sp>
        <p:nvSpPr>
          <p:cNvPr id="12" name="TextBox 1"/>
          <p:cNvSpPr txBox="1"/>
          <p:nvPr/>
        </p:nvSpPr>
        <p:spPr>
          <a:xfrm>
            <a:off x="1547683" y="5134499"/>
            <a:ext cx="5099216" cy="610424"/>
          </a:xfrm>
          <a:prstGeom prst="rect">
            <a:avLst/>
          </a:prstGeom>
          <a:noFill/>
        </p:spPr>
        <p:txBody>
          <a:bodyPr wrap="none" lIns="0" tIns="0" rIns="0" rtlCol="0">
            <a:spAutoFit/>
          </a:bodyPr>
          <a:lstStyle/>
          <a:p>
            <a:pPr>
              <a:lnSpc>
                <a:spcPts val="1225"/>
              </a:lnSpc>
            </a:pPr>
            <a:r>
              <a:rPr lang="en-US" altLang="zh-CN" sz="1352" dirty="0">
                <a:solidFill>
                  <a:srgbClr val="000000"/>
                </a:solidFill>
                <a:cs typeface="Times New Roman" pitchFamily="18" charset="0"/>
              </a:rPr>
              <a:t>(E)</a:t>
            </a:r>
            <a:r>
              <a:rPr lang="en-US" altLang="zh-CN" sz="1352" dirty="0">
                <a:cs typeface="Times New Roman" pitchFamily="18" charset="0"/>
              </a:rPr>
              <a:t> </a:t>
            </a:r>
            <a:r>
              <a:rPr lang="en-US" altLang="zh-CN" sz="1352" dirty="0">
                <a:solidFill>
                  <a:srgbClr val="000000"/>
                </a:solidFill>
                <a:cs typeface="Times New Roman" pitchFamily="18" charset="0"/>
              </a:rPr>
              <a:t>Let</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part-time</a:t>
            </a:r>
            <a:r>
              <a:rPr lang="en-US" altLang="zh-CN" sz="1352" dirty="0">
                <a:cs typeface="Times New Roman" pitchFamily="18" charset="0"/>
              </a:rPr>
              <a:t> </a:t>
            </a:r>
            <a:r>
              <a:rPr lang="en-US" altLang="zh-CN" sz="1352" dirty="0">
                <a:solidFill>
                  <a:srgbClr val="000000"/>
                </a:solidFill>
                <a:cs typeface="Times New Roman" pitchFamily="18" charset="0"/>
              </a:rPr>
              <a:t>technician</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rent</a:t>
            </a:r>
            <a:r>
              <a:rPr lang="en-US" altLang="zh-CN" sz="1352" dirty="0">
                <a:cs typeface="Times New Roman" pitchFamily="18" charset="0"/>
              </a:rPr>
              <a:t> </a:t>
            </a:r>
            <a:r>
              <a:rPr lang="en-US" altLang="zh-CN" sz="1352" dirty="0">
                <a:solidFill>
                  <a:srgbClr val="000000"/>
                </a:solidFill>
                <a:cs typeface="Times New Roman" pitchFamily="18" charset="0"/>
              </a:rPr>
              <a:t>in</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meantime.</a:t>
            </a:r>
          </a:p>
          <a:p>
            <a:pPr>
              <a:lnSpc>
                <a:spcPts val="1565"/>
              </a:lnSpc>
            </a:pPr>
            <a:r>
              <a:rPr lang="en-US" altLang="zh-CN" sz="1352" dirty="0">
                <a:solidFill>
                  <a:srgbClr val="000000"/>
                </a:solidFill>
                <a:cs typeface="Times New Roman" pitchFamily="18" charset="0"/>
              </a:rPr>
              <a:t>Afterwards,</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$10,000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$6,000</a:t>
            </a:r>
            <a:r>
              <a:rPr lang="en-US" altLang="zh-CN" sz="1352" dirty="0">
                <a:cs typeface="Times New Roman" pitchFamily="18" charset="0"/>
              </a:rPr>
              <a:t> </a:t>
            </a:r>
            <a:r>
              <a:rPr lang="en-US" altLang="zh-CN" sz="1352" dirty="0">
                <a:solidFill>
                  <a:srgbClr val="0000FF"/>
                </a:solidFill>
                <a:cs typeface="Times New Roman" pitchFamily="18" charset="0"/>
              </a:rPr>
              <a:t>=</a:t>
            </a:r>
          </a:p>
          <a:p>
            <a:pPr>
              <a:lnSpc>
                <a:spcPts val="1565"/>
              </a:lnSpc>
            </a:pPr>
            <a:r>
              <a:rPr lang="en-US" altLang="zh-CN" sz="1352" dirty="0">
                <a:solidFill>
                  <a:srgbClr val="0000FF"/>
                </a:solidFill>
                <a:cs typeface="Times New Roman" pitchFamily="18" charset="0"/>
              </a:rPr>
              <a:t>$4,000</a:t>
            </a:r>
          </a:p>
        </p:txBody>
      </p:sp>
      <p:sp>
        <p:nvSpPr>
          <p:cNvPr id="13" name="TextBox 1"/>
          <p:cNvSpPr txBox="1"/>
          <p:nvPr/>
        </p:nvSpPr>
        <p:spPr>
          <a:xfrm>
            <a:off x="1547683" y="1004146"/>
            <a:ext cx="5056897" cy="419667"/>
          </a:xfrm>
          <a:prstGeom prst="rect">
            <a:avLst/>
          </a:prstGeom>
          <a:noFill/>
        </p:spPr>
        <p:txBody>
          <a:bodyPr wrap="none" lIns="0" tIns="0" rIns="0" rtlCol="0">
            <a:spAutoFit/>
          </a:bodyPr>
          <a:lstStyle/>
          <a:p>
            <a:pPr>
              <a:lnSpc>
                <a:spcPts val="2858"/>
              </a:lnSpc>
            </a:pPr>
            <a:r>
              <a:rPr lang="en-US" altLang="zh-CN" sz="3147" dirty="0">
                <a:solidFill>
                  <a:srgbClr val="006533"/>
                </a:solidFill>
                <a:cs typeface="Times New Roman" pitchFamily="18" charset="0"/>
              </a:rPr>
              <a:t>Example:</a:t>
            </a:r>
            <a:r>
              <a:rPr lang="en-US" altLang="zh-CN" sz="3147" dirty="0">
                <a:cs typeface="Times New Roman" pitchFamily="18" charset="0"/>
              </a:rPr>
              <a:t> </a:t>
            </a:r>
            <a:r>
              <a:rPr lang="en-US" altLang="zh-CN" sz="3147" dirty="0">
                <a:solidFill>
                  <a:srgbClr val="006533"/>
                </a:solidFill>
                <a:cs typeface="Times New Roman" pitchFamily="18" charset="0"/>
              </a:rPr>
              <a:t>Buy,</a:t>
            </a:r>
            <a:r>
              <a:rPr lang="en-US" altLang="zh-CN" sz="3147" dirty="0">
                <a:cs typeface="Times New Roman" pitchFamily="18" charset="0"/>
              </a:rPr>
              <a:t> </a:t>
            </a:r>
            <a:r>
              <a:rPr lang="en-US" altLang="zh-CN" sz="3147" dirty="0">
                <a:solidFill>
                  <a:srgbClr val="006533"/>
                </a:solidFill>
                <a:cs typeface="Times New Roman" pitchFamily="18" charset="0"/>
              </a:rPr>
              <a:t>Rent</a:t>
            </a:r>
            <a:r>
              <a:rPr lang="en-US" altLang="zh-CN" sz="3147" dirty="0">
                <a:cs typeface="Times New Roman" pitchFamily="18" charset="0"/>
              </a:rPr>
              <a:t> </a:t>
            </a:r>
            <a:r>
              <a:rPr lang="en-US" altLang="zh-CN" sz="3147" dirty="0">
                <a:solidFill>
                  <a:srgbClr val="006533"/>
                </a:solidFill>
                <a:cs typeface="Times New Roman" pitchFamily="18" charset="0"/>
              </a:rPr>
              <a:t>or</a:t>
            </a:r>
            <a:r>
              <a:rPr lang="en-US" altLang="zh-CN" sz="3147" dirty="0">
                <a:cs typeface="Times New Roman" pitchFamily="18" charset="0"/>
              </a:rPr>
              <a:t> </a:t>
            </a:r>
            <a:r>
              <a:rPr lang="en-US" altLang="zh-CN" sz="3147" dirty="0">
                <a:solidFill>
                  <a:srgbClr val="006533"/>
                </a:solidFill>
                <a:cs typeface="Times New Roman" pitchFamily="18" charset="0"/>
              </a:rPr>
              <a:t>Repair?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144593" y="857251"/>
            <a:ext cx="6855082" cy="5141513"/>
          </a:xfrm>
          <a:custGeom>
            <a:avLst/>
            <a:gdLst>
              <a:gd name="connsiteX0" fmla="*/ 0 w 10075278"/>
              <a:gd name="connsiteY0" fmla="*/ 0 h 7556754"/>
              <a:gd name="connsiteX1" fmla="*/ 0 w 10075278"/>
              <a:gd name="connsiteY1" fmla="*/ 7556754 h 7556754"/>
              <a:gd name="connsiteX2" fmla="*/ 10075278 w 10075278"/>
              <a:gd name="connsiteY2" fmla="*/ 7556754 h 7556754"/>
              <a:gd name="connsiteX3" fmla="*/ 10075278 w 10075278"/>
              <a:gd name="connsiteY3" fmla="*/ 0 h 7556754"/>
              <a:gd name="connsiteX4" fmla="*/ 0 w 10075278"/>
              <a:gd name="connsiteY4" fmla="*/ 0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278" h="7556754">
                <a:moveTo>
                  <a:pt x="0" y="0"/>
                </a:moveTo>
                <a:lnTo>
                  <a:pt x="0" y="7556754"/>
                </a:lnTo>
                <a:lnTo>
                  <a:pt x="10075278" y="7556754"/>
                </a:lnTo>
                <a:lnTo>
                  <a:pt x="1007527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3" name="Freeform 3"/>
          <p:cNvSpPr/>
          <p:nvPr/>
        </p:nvSpPr>
        <p:spPr>
          <a:xfrm>
            <a:off x="1144324" y="856991"/>
            <a:ext cx="6855005" cy="5141513"/>
          </a:xfrm>
          <a:custGeom>
            <a:avLst/>
            <a:gdLst>
              <a:gd name="connsiteX0" fmla="*/ 10068687 w 10075164"/>
              <a:gd name="connsiteY0" fmla="*/ 7550276 h 7556754"/>
              <a:gd name="connsiteX1" fmla="*/ 10068687 w 10075164"/>
              <a:gd name="connsiteY1" fmla="*/ 6476 h 7556754"/>
              <a:gd name="connsiteX2" fmla="*/ 6477 w 10075164"/>
              <a:gd name="connsiteY2" fmla="*/ 6476 h 7556754"/>
              <a:gd name="connsiteX3" fmla="*/ 6477 w 10075164"/>
              <a:gd name="connsiteY3" fmla="*/ 7550276 h 7556754"/>
              <a:gd name="connsiteX4" fmla="*/ 10068687 w 10075164"/>
              <a:gd name="connsiteY4" fmla="*/ 7550276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164" h="7556754">
                <a:moveTo>
                  <a:pt x="10068686" y="7550276"/>
                </a:moveTo>
                <a:lnTo>
                  <a:pt x="10068687" y="6476"/>
                </a:lnTo>
                <a:lnTo>
                  <a:pt x="6477" y="6476"/>
                </a:lnTo>
                <a:lnTo>
                  <a:pt x="6477" y="7550276"/>
                </a:lnTo>
                <a:lnTo>
                  <a:pt x="10068687" y="75502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pic>
        <p:nvPicPr>
          <p:cNvPr id="1027" name="Picture 3"/>
          <p:cNvPicPr>
            <a:picLocks noChangeAspect="1" noChangeArrowheads="1"/>
          </p:cNvPicPr>
          <p:nvPr/>
        </p:nvPicPr>
        <p:blipFill>
          <a:blip r:embed="rId2"/>
          <a:srcRect/>
          <a:stretch>
            <a:fillRect/>
          </a:stretch>
        </p:blipFill>
        <p:spPr bwMode="auto">
          <a:xfrm>
            <a:off x="1953806" y="3864287"/>
            <a:ext cx="2194790" cy="1909640"/>
          </a:xfrm>
          <a:prstGeom prst="rect">
            <a:avLst/>
          </a:prstGeom>
          <a:noFill/>
        </p:spPr>
      </p:pic>
      <p:pic>
        <p:nvPicPr>
          <p:cNvPr id="5" name="Picture 3"/>
          <p:cNvPicPr>
            <a:picLocks noChangeAspect="1" noChangeArrowheads="1"/>
          </p:cNvPicPr>
          <p:nvPr/>
        </p:nvPicPr>
        <p:blipFill>
          <a:blip r:embed="rId3"/>
          <a:srcRect/>
          <a:stretch>
            <a:fillRect/>
          </a:stretch>
        </p:blipFill>
        <p:spPr bwMode="auto">
          <a:xfrm>
            <a:off x="4900355" y="4045745"/>
            <a:ext cx="2350327" cy="1555364"/>
          </a:xfrm>
          <a:prstGeom prst="rect">
            <a:avLst/>
          </a:prstGeom>
          <a:noFill/>
        </p:spPr>
      </p:pic>
      <p:sp>
        <p:nvSpPr>
          <p:cNvPr id="2" name="TextBox 1"/>
          <p:cNvSpPr txBox="1"/>
          <p:nvPr/>
        </p:nvSpPr>
        <p:spPr>
          <a:xfrm>
            <a:off x="7475345" y="5713441"/>
            <a:ext cx="109004" cy="174663"/>
          </a:xfrm>
          <a:prstGeom prst="rect">
            <a:avLst/>
          </a:prstGeom>
          <a:noFill/>
        </p:spPr>
        <p:txBody>
          <a:bodyPr wrap="none" lIns="0" tIns="0" rIns="0" rtlCol="0">
            <a:spAutoFit/>
          </a:bodyPr>
          <a:lstStyle/>
          <a:p>
            <a:pPr>
              <a:lnSpc>
                <a:spcPts val="953"/>
              </a:lnSpc>
            </a:pPr>
            <a:r>
              <a:rPr lang="en-US" altLang="zh-CN" sz="898" dirty="0">
                <a:solidFill>
                  <a:srgbClr val="000000"/>
                </a:solidFill>
                <a:latin typeface="Garamond" pitchFamily="18" charset="0"/>
                <a:cs typeface="Garamond" pitchFamily="18" charset="0"/>
              </a:rPr>
              <a:t>15</a:t>
            </a:r>
          </a:p>
        </p:txBody>
      </p:sp>
      <p:sp>
        <p:nvSpPr>
          <p:cNvPr id="6" name="TextBox 1"/>
          <p:cNvSpPr txBox="1"/>
          <p:nvPr/>
        </p:nvSpPr>
        <p:spPr>
          <a:xfrm>
            <a:off x="1547683" y="1073274"/>
            <a:ext cx="5357236" cy="2465675"/>
          </a:xfrm>
          <a:prstGeom prst="rect">
            <a:avLst/>
          </a:prstGeom>
          <a:noFill/>
        </p:spPr>
        <p:txBody>
          <a:bodyPr wrap="none" lIns="0" tIns="0" rIns="0" rtlCol="0">
            <a:spAutoFit/>
          </a:bodyPr>
          <a:lstStyle/>
          <a:p>
            <a:pPr>
              <a:lnSpc>
                <a:spcPts val="2858"/>
              </a:lnSpc>
            </a:pPr>
            <a:r>
              <a:rPr lang="en-US" altLang="zh-CN" sz="3147" dirty="0">
                <a:solidFill>
                  <a:srgbClr val="006533"/>
                </a:solidFill>
                <a:cs typeface="Times New Roman" pitchFamily="18" charset="0"/>
              </a:rPr>
              <a:t>Example:</a:t>
            </a:r>
            <a:r>
              <a:rPr lang="en-US" altLang="zh-CN" sz="3147" dirty="0">
                <a:cs typeface="Times New Roman" pitchFamily="18" charset="0"/>
              </a:rPr>
              <a:t> </a:t>
            </a:r>
            <a:r>
              <a:rPr lang="en-US" altLang="zh-CN" sz="3147" dirty="0">
                <a:solidFill>
                  <a:srgbClr val="006533"/>
                </a:solidFill>
                <a:cs typeface="Times New Roman" pitchFamily="18" charset="0"/>
              </a:rPr>
              <a:t>Buy,</a:t>
            </a:r>
            <a:r>
              <a:rPr lang="en-US" altLang="zh-CN" sz="3147" dirty="0">
                <a:cs typeface="Times New Roman" pitchFamily="18" charset="0"/>
              </a:rPr>
              <a:t> </a:t>
            </a:r>
            <a:r>
              <a:rPr lang="en-US" altLang="zh-CN" sz="3147" dirty="0">
                <a:solidFill>
                  <a:srgbClr val="006533"/>
                </a:solidFill>
                <a:cs typeface="Times New Roman" pitchFamily="18" charset="0"/>
              </a:rPr>
              <a:t>Rent</a:t>
            </a:r>
            <a:r>
              <a:rPr lang="en-US" altLang="zh-CN" sz="3147" dirty="0">
                <a:cs typeface="Times New Roman" pitchFamily="18" charset="0"/>
              </a:rPr>
              <a:t> </a:t>
            </a:r>
            <a:r>
              <a:rPr lang="en-US" altLang="zh-CN" sz="3147" dirty="0">
                <a:solidFill>
                  <a:srgbClr val="006533"/>
                </a:solidFill>
                <a:cs typeface="Times New Roman" pitchFamily="18" charset="0"/>
              </a:rPr>
              <a:t>or</a:t>
            </a:r>
            <a:r>
              <a:rPr lang="en-US" altLang="zh-CN" sz="3147" dirty="0">
                <a:cs typeface="Times New Roman" pitchFamily="18" charset="0"/>
              </a:rPr>
              <a:t> </a:t>
            </a:r>
            <a:r>
              <a:rPr lang="en-US" altLang="zh-CN" sz="3147" dirty="0">
                <a:solidFill>
                  <a:srgbClr val="006533"/>
                </a:solidFill>
                <a:cs typeface="Times New Roman" pitchFamily="18" charset="0"/>
              </a:rPr>
              <a:t>Repair?</a:t>
            </a:r>
          </a:p>
          <a:p>
            <a:pPr>
              <a:lnSpc>
                <a:spcPts val="680"/>
              </a:lnSpc>
            </a:pPr>
            <a:endParaRPr lang="en-US" altLang="zh-CN" sz="1225" dirty="0"/>
          </a:p>
          <a:p>
            <a:pPr>
              <a:lnSpc>
                <a:spcPts val="680"/>
              </a:lnSpc>
            </a:pPr>
            <a:endParaRPr lang="en-US" altLang="zh-CN" sz="1225" dirty="0"/>
          </a:p>
          <a:p>
            <a:pPr>
              <a:lnSpc>
                <a:spcPts val="1905"/>
              </a:lnSpc>
            </a:pPr>
            <a:r>
              <a:rPr lang="en-US" altLang="zh-CN" sz="1352" u="sng" dirty="0">
                <a:solidFill>
                  <a:srgbClr val="000000"/>
                </a:solidFill>
                <a:cs typeface="Times New Roman" pitchFamily="18" charset="0"/>
              </a:rPr>
              <a:t>Step 6: Choose a preferred alternative after considering risk and uncertainties</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From</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asset</a:t>
            </a:r>
            <a:r>
              <a:rPr lang="en-US" altLang="zh-CN" sz="1352" dirty="0">
                <a:cs typeface="Times New Roman" pitchFamily="18" charset="0"/>
              </a:rPr>
              <a:t> </a:t>
            </a:r>
            <a:r>
              <a:rPr lang="en-US" altLang="zh-CN" sz="1352" dirty="0">
                <a:solidFill>
                  <a:srgbClr val="000000"/>
                </a:solidFill>
                <a:cs typeface="Times New Roman" pitchFamily="18" charset="0"/>
              </a:rPr>
              <a:t>value</a:t>
            </a:r>
            <a:r>
              <a:rPr lang="en-US" altLang="zh-CN" sz="1352" dirty="0">
                <a:cs typeface="Times New Roman" pitchFamily="18" charset="0"/>
              </a:rPr>
              <a:t> </a:t>
            </a:r>
            <a:r>
              <a:rPr lang="en-US" altLang="zh-CN" sz="1352" dirty="0">
                <a:solidFill>
                  <a:srgbClr val="000000"/>
                </a:solidFill>
                <a:cs typeface="Times New Roman" pitchFamily="18" charset="0"/>
              </a:rPr>
              <a:t>point-of-view,</a:t>
            </a:r>
            <a:r>
              <a:rPr lang="en-US" altLang="zh-CN" sz="1352" dirty="0">
                <a:cs typeface="Times New Roman" pitchFamily="18" charset="0"/>
              </a:rPr>
              <a:t> </a:t>
            </a:r>
            <a:r>
              <a:rPr lang="en-US" altLang="zh-CN" sz="1352" dirty="0">
                <a:solidFill>
                  <a:srgbClr val="000000"/>
                </a:solidFill>
                <a:cs typeface="Times New Roman" pitchFamily="18" charset="0"/>
              </a:rPr>
              <a:t>(D)</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(E)</a:t>
            </a:r>
            <a:r>
              <a:rPr lang="en-US" altLang="zh-CN" sz="1352" dirty="0">
                <a:cs typeface="Times New Roman" pitchFamily="18" charset="0"/>
              </a:rPr>
              <a:t> </a:t>
            </a:r>
            <a:r>
              <a:rPr lang="en-US" altLang="zh-CN" sz="1352" dirty="0">
                <a:solidFill>
                  <a:srgbClr val="000000"/>
                </a:solidFill>
                <a:cs typeface="Times New Roman" pitchFamily="18" charset="0"/>
              </a:rPr>
              <a:t>are</a:t>
            </a:r>
            <a:r>
              <a:rPr lang="en-US" altLang="zh-CN" sz="1352" dirty="0">
                <a:cs typeface="Times New Roman" pitchFamily="18" charset="0"/>
              </a:rPr>
              <a:t> </a:t>
            </a:r>
            <a:r>
              <a:rPr lang="en-US" altLang="zh-CN" sz="1352" dirty="0">
                <a:solidFill>
                  <a:srgbClr val="000000"/>
                </a:solidFill>
                <a:cs typeface="Times New Roman" pitchFamily="18" charset="0"/>
              </a:rPr>
              <a:t>equally</a:t>
            </a:r>
            <a:r>
              <a:rPr lang="en-US" altLang="zh-CN" sz="1352" dirty="0">
                <a:cs typeface="Times New Roman" pitchFamily="18" charset="0"/>
              </a:rPr>
              <a:t> </a:t>
            </a:r>
            <a:r>
              <a:rPr lang="en-US" altLang="zh-CN" sz="1352" dirty="0">
                <a:solidFill>
                  <a:srgbClr val="000000"/>
                </a:solidFill>
                <a:cs typeface="Times New Roman" pitchFamily="18" charset="0"/>
              </a:rPr>
              <a:t>good.</a:t>
            </a:r>
            <a:r>
              <a:rPr lang="en-US" altLang="zh-CN" sz="1352" dirty="0">
                <a:cs typeface="Times New Roman" pitchFamily="18" charset="0"/>
              </a:rPr>
              <a:t> </a:t>
            </a:r>
            <a:r>
              <a:rPr lang="en-US" altLang="zh-CN" sz="1352" dirty="0">
                <a:solidFill>
                  <a:srgbClr val="000000"/>
                </a:solidFill>
                <a:cs typeface="Times New Roman" pitchFamily="18" charset="0"/>
              </a:rPr>
              <a:t>To</a:t>
            </a:r>
          </a:p>
          <a:p>
            <a:pPr>
              <a:lnSpc>
                <a:spcPts val="1565"/>
              </a:lnSpc>
            </a:pPr>
            <a:r>
              <a:rPr lang="en-US" altLang="zh-CN" sz="1352" dirty="0">
                <a:solidFill>
                  <a:srgbClr val="000000"/>
                </a:solidFill>
                <a:cs typeface="Times New Roman" pitchFamily="18" charset="0"/>
              </a:rPr>
              <a:t>differentiate</a:t>
            </a:r>
            <a:r>
              <a:rPr lang="en-US" altLang="zh-CN" sz="1352" dirty="0">
                <a:cs typeface="Times New Roman" pitchFamily="18" charset="0"/>
              </a:rPr>
              <a:t> </a:t>
            </a:r>
            <a:r>
              <a:rPr lang="en-US" altLang="zh-CN" sz="1352" dirty="0">
                <a:solidFill>
                  <a:srgbClr val="000000"/>
                </a:solidFill>
                <a:cs typeface="Times New Roman" pitchFamily="18" charset="0"/>
              </a:rPr>
              <a:t>them,</a:t>
            </a:r>
            <a:r>
              <a:rPr lang="en-US" altLang="zh-CN" sz="1352" dirty="0">
                <a:cs typeface="Times New Roman" pitchFamily="18" charset="0"/>
              </a:rPr>
              <a:t> </a:t>
            </a:r>
            <a:r>
              <a:rPr lang="en-US" altLang="zh-CN" sz="1352" dirty="0">
                <a:solidFill>
                  <a:srgbClr val="000000"/>
                </a:solidFill>
                <a:cs typeface="Times New Roman" pitchFamily="18" charset="0"/>
              </a:rPr>
              <a:t>we</a:t>
            </a:r>
            <a:r>
              <a:rPr lang="en-US" altLang="zh-CN" sz="1352" dirty="0">
                <a:cs typeface="Times New Roman" pitchFamily="18" charset="0"/>
              </a:rPr>
              <a:t> </a:t>
            </a:r>
            <a:r>
              <a:rPr lang="en-US" altLang="zh-CN" sz="1352" dirty="0">
                <a:solidFill>
                  <a:srgbClr val="000000"/>
                </a:solidFill>
                <a:cs typeface="Times New Roman" pitchFamily="18" charset="0"/>
              </a:rPr>
              <a:t>need</a:t>
            </a:r>
            <a:r>
              <a:rPr lang="en-US" altLang="zh-CN" sz="1352" dirty="0">
                <a:cs typeface="Times New Roman" pitchFamily="18" charset="0"/>
              </a:rPr>
              <a:t> </a:t>
            </a:r>
            <a:r>
              <a:rPr lang="en-US" altLang="zh-CN" sz="1352" dirty="0">
                <a:solidFill>
                  <a:srgbClr val="000000"/>
                </a:solidFill>
                <a:cs typeface="Times New Roman" pitchFamily="18" charset="0"/>
              </a:rPr>
              <a:t>other</a:t>
            </a:r>
            <a:r>
              <a:rPr lang="en-US" altLang="zh-CN" sz="1352" dirty="0">
                <a:cs typeface="Times New Roman" pitchFamily="18" charset="0"/>
              </a:rPr>
              <a:t> </a:t>
            </a:r>
            <a:r>
              <a:rPr lang="en-US" altLang="zh-CN" sz="1352" dirty="0">
                <a:solidFill>
                  <a:srgbClr val="000000"/>
                </a:solidFill>
                <a:cs typeface="Times New Roman" pitchFamily="18" charset="0"/>
              </a:rPr>
              <a:t>criteria.</a:t>
            </a:r>
            <a:r>
              <a:rPr lang="en-US" altLang="zh-CN" sz="1352" dirty="0">
                <a:cs typeface="Times New Roman" pitchFamily="18" charset="0"/>
              </a:rPr>
              <a:t> </a:t>
            </a:r>
            <a:r>
              <a:rPr lang="en-US" altLang="zh-CN" sz="1352" dirty="0">
                <a:solidFill>
                  <a:srgbClr val="000000"/>
                </a:solidFill>
                <a:cs typeface="Times New Roman" pitchFamily="18" charset="0"/>
              </a:rPr>
              <a:t>Say,</a:t>
            </a:r>
            <a:r>
              <a:rPr lang="en-US" altLang="zh-CN" sz="1352" dirty="0">
                <a:cs typeface="Times New Roman" pitchFamily="18" charset="0"/>
              </a:rPr>
              <a:t> </a:t>
            </a:r>
            <a:r>
              <a:rPr lang="en-US" altLang="zh-CN" sz="1352" dirty="0">
                <a:solidFill>
                  <a:srgbClr val="000000"/>
                </a:solidFill>
                <a:cs typeface="Times New Roman" pitchFamily="18" charset="0"/>
              </a:rPr>
              <a:t>if</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repaired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has</a:t>
            </a:r>
            <a:r>
              <a:rPr lang="en-US" altLang="zh-CN" sz="1352" dirty="0">
                <a:cs typeface="Times New Roman" pitchFamily="18" charset="0"/>
              </a:rPr>
              <a:t> </a:t>
            </a:r>
            <a:r>
              <a:rPr lang="en-US" altLang="zh-CN" sz="1352" dirty="0">
                <a:solidFill>
                  <a:srgbClr val="000000"/>
                </a:solidFill>
                <a:cs typeface="Times New Roman" pitchFamily="18" charset="0"/>
              </a:rPr>
              <a:t>a</a:t>
            </a:r>
            <a:r>
              <a:rPr lang="en-US" altLang="zh-CN" sz="1352" dirty="0">
                <a:cs typeface="Times New Roman" pitchFamily="18" charset="0"/>
              </a:rPr>
              <a:t> </a:t>
            </a:r>
            <a:r>
              <a:rPr lang="en-US" altLang="zh-CN" sz="1352" dirty="0">
                <a:solidFill>
                  <a:srgbClr val="000000"/>
                </a:solidFill>
                <a:cs typeface="Times New Roman" pitchFamily="18" charset="0"/>
              </a:rPr>
              <a:t>higher</a:t>
            </a:r>
          </a:p>
          <a:p>
            <a:pPr>
              <a:lnSpc>
                <a:spcPts val="1565"/>
              </a:lnSpc>
            </a:pPr>
            <a:r>
              <a:rPr lang="en-US" altLang="zh-CN" sz="1352" dirty="0">
                <a:solidFill>
                  <a:srgbClr val="000000"/>
                </a:solidFill>
                <a:cs typeface="Times New Roman" pitchFamily="18" charset="0"/>
              </a:rPr>
              <a:t>risk</a:t>
            </a:r>
            <a:r>
              <a:rPr lang="en-US" altLang="zh-CN" sz="1352" dirty="0">
                <a:cs typeface="Times New Roman" pitchFamily="18" charset="0"/>
              </a:rPr>
              <a:t> </a:t>
            </a:r>
            <a:r>
              <a:rPr lang="en-US" altLang="zh-CN" sz="1352" dirty="0">
                <a:solidFill>
                  <a:srgbClr val="000000"/>
                </a:solidFill>
                <a:cs typeface="Times New Roman" pitchFamily="18" charset="0"/>
              </a:rPr>
              <a:t>of</a:t>
            </a:r>
            <a:r>
              <a:rPr lang="en-US" altLang="zh-CN" sz="1352" dirty="0">
                <a:cs typeface="Times New Roman" pitchFamily="18" charset="0"/>
              </a:rPr>
              <a:t> </a:t>
            </a:r>
            <a:r>
              <a:rPr lang="en-US" altLang="zh-CN" sz="1352" dirty="0">
                <a:solidFill>
                  <a:srgbClr val="000000"/>
                </a:solidFill>
                <a:cs typeface="Times New Roman" pitchFamily="18" charset="0"/>
              </a:rPr>
              <a:t>failing,</a:t>
            </a:r>
            <a:r>
              <a:rPr lang="en-US" altLang="zh-CN" sz="1352" dirty="0">
                <a:cs typeface="Times New Roman" pitchFamily="18" charset="0"/>
              </a:rPr>
              <a:t> </a:t>
            </a:r>
            <a:r>
              <a:rPr lang="en-US" altLang="zh-CN" sz="1352" dirty="0">
                <a:solidFill>
                  <a:srgbClr val="000000"/>
                </a:solidFill>
                <a:cs typeface="Times New Roman" pitchFamily="18" charset="0"/>
              </a:rPr>
              <a:t>then</a:t>
            </a:r>
            <a:r>
              <a:rPr lang="en-US" altLang="zh-CN" sz="1352" dirty="0">
                <a:cs typeface="Times New Roman" pitchFamily="18" charset="0"/>
              </a:rPr>
              <a:t> </a:t>
            </a:r>
            <a:r>
              <a:rPr lang="en-US" altLang="zh-CN" sz="1352" dirty="0">
                <a:solidFill>
                  <a:srgbClr val="000000"/>
                </a:solidFill>
                <a:cs typeface="Times New Roman" pitchFamily="18" charset="0"/>
              </a:rPr>
              <a:t>we</a:t>
            </a:r>
            <a:r>
              <a:rPr lang="en-US" altLang="zh-CN" sz="1352" dirty="0">
                <a:cs typeface="Times New Roman" pitchFamily="18" charset="0"/>
              </a:rPr>
              <a:t> </a:t>
            </a:r>
            <a:r>
              <a:rPr lang="en-US" altLang="zh-CN" sz="1352" dirty="0">
                <a:solidFill>
                  <a:srgbClr val="000000"/>
                </a:solidFill>
                <a:cs typeface="Times New Roman" pitchFamily="18" charset="0"/>
              </a:rPr>
              <a:t>would</a:t>
            </a:r>
            <a:r>
              <a:rPr lang="en-US" altLang="zh-CN" sz="1352" dirty="0">
                <a:cs typeface="Times New Roman" pitchFamily="18" charset="0"/>
              </a:rPr>
              <a:t> </a:t>
            </a:r>
            <a:r>
              <a:rPr lang="en-US" altLang="zh-CN" sz="1352" dirty="0">
                <a:solidFill>
                  <a:srgbClr val="000000"/>
                </a:solidFill>
                <a:cs typeface="Times New Roman" pitchFamily="18" charset="0"/>
              </a:rPr>
              <a:t>prefer</a:t>
            </a:r>
            <a:r>
              <a:rPr lang="en-US" altLang="zh-CN" sz="1352" dirty="0">
                <a:cs typeface="Times New Roman" pitchFamily="18" charset="0"/>
              </a:rPr>
              <a:t> </a:t>
            </a:r>
            <a:r>
              <a:rPr lang="en-US" altLang="zh-CN" sz="1352" dirty="0">
                <a:solidFill>
                  <a:srgbClr val="000000"/>
                </a:solidFill>
                <a:cs typeface="Times New Roman" pitchFamily="18" charset="0"/>
              </a:rPr>
              <a:t>(E).</a:t>
            </a:r>
          </a:p>
          <a:p>
            <a:pPr>
              <a:lnSpc>
                <a:spcPts val="680"/>
              </a:lnSpc>
            </a:pPr>
            <a:endParaRPr lang="en-US" altLang="zh-CN" sz="1225" dirty="0"/>
          </a:p>
          <a:p>
            <a:pPr>
              <a:lnSpc>
                <a:spcPts val="680"/>
              </a:lnSpc>
            </a:pPr>
            <a:endParaRPr lang="en-US" altLang="zh-CN" sz="1225" dirty="0"/>
          </a:p>
          <a:p>
            <a:pPr>
              <a:lnSpc>
                <a:spcPts val="1837"/>
              </a:lnSpc>
            </a:pPr>
            <a:r>
              <a:rPr lang="en-US" altLang="zh-CN" sz="1352" u="sng" dirty="0">
                <a:solidFill>
                  <a:srgbClr val="000000"/>
                </a:solidFill>
                <a:cs typeface="Times New Roman" pitchFamily="18" charset="0"/>
              </a:rPr>
              <a:t>Step 7: Revisit the decision</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Road</a:t>
            </a:r>
            <a:r>
              <a:rPr lang="en-US" altLang="zh-CN" sz="1352" dirty="0">
                <a:cs typeface="Times New Roman" pitchFamily="18" charset="0"/>
              </a:rPr>
              <a:t> </a:t>
            </a:r>
            <a:r>
              <a:rPr lang="en-US" altLang="zh-CN" sz="1352" dirty="0">
                <a:solidFill>
                  <a:srgbClr val="000000"/>
                </a:solidFill>
                <a:cs typeface="Times New Roman" pitchFamily="18" charset="0"/>
              </a:rPr>
              <a:t>test</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newer</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confirm</a:t>
            </a:r>
            <a:r>
              <a:rPr lang="en-US" altLang="zh-CN" sz="1352" dirty="0">
                <a:cs typeface="Times New Roman" pitchFamily="18" charset="0"/>
              </a:rPr>
              <a:t> </a:t>
            </a:r>
            <a:r>
              <a:rPr lang="en-US" altLang="zh-CN" sz="1352" dirty="0">
                <a:solidFill>
                  <a:srgbClr val="000000"/>
                </a:solidFill>
                <a:cs typeface="Times New Roman" pitchFamily="18" charset="0"/>
              </a:rPr>
              <a:t>your</a:t>
            </a:r>
            <a:r>
              <a:rPr lang="en-US" altLang="zh-CN" sz="1352" dirty="0">
                <a:cs typeface="Times New Roman" pitchFamily="18" charset="0"/>
              </a:rPr>
              <a:t> </a:t>
            </a:r>
            <a:r>
              <a:rPr lang="en-US" altLang="zh-CN" sz="1352" dirty="0">
                <a:solidFill>
                  <a:srgbClr val="000000"/>
                </a:solidFill>
                <a:cs typeface="Times New Roman" pitchFamily="18" charset="0"/>
              </a:rPr>
              <a:t>decision.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buFontTx/>
              <a:buNone/>
              <a:defRPr/>
            </a:pPr>
            <a:r>
              <a:rPr lang="en-US" dirty="0"/>
              <a:t>Four questions?</a:t>
            </a:r>
          </a:p>
          <a:p>
            <a:pPr marL="514350" indent="-514350">
              <a:buFontTx/>
              <a:buAutoNum type="arabicPeriod"/>
              <a:defRPr/>
            </a:pPr>
            <a:r>
              <a:rPr lang="en-US" dirty="0"/>
              <a:t>Who are managers?</a:t>
            </a:r>
          </a:p>
          <a:p>
            <a:pPr marL="514350" indent="-514350">
              <a:buFontTx/>
              <a:buAutoNum type="arabicPeriod"/>
              <a:defRPr/>
            </a:pPr>
            <a:r>
              <a:rPr lang="en-US" dirty="0"/>
              <a:t>What do managers do?</a:t>
            </a:r>
          </a:p>
          <a:p>
            <a:pPr marL="514350" indent="-514350">
              <a:buFontTx/>
              <a:buAutoNum type="arabicPeriod"/>
              <a:defRPr/>
            </a:pPr>
            <a:r>
              <a:rPr lang="en-US" dirty="0"/>
              <a:t>What is management?</a:t>
            </a:r>
          </a:p>
          <a:p>
            <a:pPr marL="514350" indent="-514350">
              <a:buFontTx/>
              <a:buAutoNum type="arabicPeriod"/>
              <a:defRPr/>
            </a:pPr>
            <a:r>
              <a:rPr lang="en-US" dirty="0"/>
              <a:t>Why study management?</a:t>
            </a:r>
          </a:p>
          <a:p>
            <a:pPr marL="514350" indent="-514350">
              <a:buFontTx/>
              <a:buNone/>
              <a:defRPr/>
            </a:pPr>
            <a:endParaRPr lang="en-US" dirty="0"/>
          </a:p>
        </p:txBody>
      </p:sp>
      <p:sp>
        <p:nvSpPr>
          <p:cNvPr id="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F5249680-A51C-44EB-A3E3-0FDD870B01AB}" type="slidenum">
              <a:rPr lang="en-US" altLang="en-US" sz="1000">
                <a:latin typeface="Arial" panose="020B0604020202020204" pitchFamily="34" charset="0"/>
              </a:rPr>
              <a:pPr eaLnBrk="1" hangingPunct="1"/>
              <a:t>12</a:t>
            </a:fld>
            <a:endParaRPr lang="en-US" altLang="en-US" sz="10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013E3590-4EBD-4F0C-8B2A-79B37EBEB351}" type="slidenum">
              <a:rPr lang="en-US" altLang="en-US" sz="1000">
                <a:latin typeface="Arial" panose="020B0604020202020204" pitchFamily="34" charset="0"/>
              </a:rPr>
              <a:pPr eaLnBrk="1" hangingPunct="1"/>
              <a:t>13</a:t>
            </a:fld>
            <a:endParaRPr lang="en-US" altLang="en-US" sz="1000">
              <a:latin typeface="Arial" panose="020B0604020202020204" pitchFamily="34" charset="0"/>
            </a:endParaRPr>
          </a:p>
        </p:txBody>
      </p:sp>
      <p:sp>
        <p:nvSpPr>
          <p:cNvPr id="325637" name="Rectangle 5"/>
          <p:cNvSpPr>
            <a:spLocks noGrp="1" noChangeArrowheads="1"/>
          </p:cNvSpPr>
          <p:nvPr>
            <p:ph type="title"/>
          </p:nvPr>
        </p:nvSpPr>
        <p:spPr/>
        <p:txBody>
          <a:bodyPr/>
          <a:lstStyle/>
          <a:p>
            <a:pPr eaLnBrk="1" hangingPunct="1">
              <a:defRPr/>
            </a:pPr>
            <a:r>
              <a:rPr lang="en-US" dirty="0"/>
              <a:t>What is Management?</a:t>
            </a:r>
          </a:p>
        </p:txBody>
      </p:sp>
      <p:sp>
        <p:nvSpPr>
          <p:cNvPr id="325638" name="Rectangle 6"/>
          <p:cNvSpPr>
            <a:spLocks noGrp="1" noChangeArrowheads="1"/>
          </p:cNvSpPr>
          <p:nvPr>
            <p:ph type="body" idx="1"/>
          </p:nvPr>
        </p:nvSpPr>
        <p:spPr>
          <a:xfrm>
            <a:off x="533400" y="1219200"/>
            <a:ext cx="8077200" cy="5029200"/>
          </a:xfrm>
        </p:spPr>
        <p:txBody>
          <a:bodyPr/>
          <a:lstStyle/>
          <a:p>
            <a:pPr marL="0" indent="0" eaLnBrk="1" hangingPunct="1">
              <a:buFontTx/>
              <a:buNone/>
            </a:pPr>
            <a:r>
              <a:rPr lang="en-US" altLang="en-US" sz="2400" b="1" u="sng" dirty="0">
                <a:solidFill>
                  <a:schemeClr val="tx1"/>
                </a:solidFill>
              </a:rPr>
              <a:t>According to </a:t>
            </a:r>
            <a:r>
              <a:rPr lang="en-US" altLang="en-US" sz="2400" b="1" i="1" u="sng" dirty="0">
                <a:solidFill>
                  <a:schemeClr val="tx1"/>
                </a:solidFill>
              </a:rPr>
              <a:t>Ricky W</a:t>
            </a:r>
            <a:r>
              <a:rPr lang="en-US" altLang="en-US" sz="2400" b="1" u="sng" dirty="0">
                <a:solidFill>
                  <a:schemeClr val="tx1"/>
                </a:solidFill>
              </a:rPr>
              <a:t>. </a:t>
            </a:r>
            <a:r>
              <a:rPr lang="en-US" altLang="en-US" sz="2400" b="1" i="1" u="sng" dirty="0">
                <a:solidFill>
                  <a:schemeClr val="tx1"/>
                </a:solidFill>
              </a:rPr>
              <a:t>Griffin</a:t>
            </a:r>
            <a:r>
              <a:rPr lang="en-US" altLang="en-US" sz="2400" b="1" u="sng" dirty="0">
                <a:solidFill>
                  <a:schemeClr val="tx1"/>
                </a:solidFill>
              </a:rPr>
              <a:t>:</a:t>
            </a:r>
          </a:p>
          <a:p>
            <a:pPr marL="0" indent="0" eaLnBrk="1" hangingPunct="1">
              <a:buFontTx/>
              <a:buNone/>
            </a:pPr>
            <a:r>
              <a:rPr lang="en-US" altLang="en-US" dirty="0"/>
              <a:t>A set of activities</a:t>
            </a:r>
          </a:p>
          <a:p>
            <a:pPr marL="114300" lvl="1" indent="0" eaLnBrk="1" hangingPunct="1">
              <a:buFontTx/>
              <a:buNone/>
            </a:pPr>
            <a:r>
              <a:rPr lang="en-US" altLang="en-US" dirty="0"/>
              <a:t>planning and decision making, organizing, leading, and controlling</a:t>
            </a:r>
          </a:p>
          <a:p>
            <a:pPr marL="0" indent="0" eaLnBrk="1" hangingPunct="1">
              <a:buFontTx/>
              <a:buNone/>
            </a:pPr>
            <a:r>
              <a:rPr lang="en-US" altLang="en-US" dirty="0"/>
              <a:t>directed at an organization’s resources </a:t>
            </a:r>
          </a:p>
          <a:p>
            <a:pPr marL="114300" lvl="1" indent="0" eaLnBrk="1" hangingPunct="1">
              <a:buFontTx/>
              <a:buNone/>
            </a:pPr>
            <a:r>
              <a:rPr lang="en-US" altLang="en-US" dirty="0"/>
              <a:t>human, financial, physical, and information</a:t>
            </a:r>
          </a:p>
          <a:p>
            <a:pPr marL="0" indent="0" eaLnBrk="1" hangingPunct="1">
              <a:buFontTx/>
              <a:buNone/>
            </a:pPr>
            <a:r>
              <a:rPr lang="en-US" altLang="en-US" dirty="0"/>
              <a:t>with the aim of achieving organizational goals</a:t>
            </a:r>
            <a:br>
              <a:rPr lang="en-US" altLang="en-US" dirty="0"/>
            </a:br>
            <a:r>
              <a:rPr lang="en-US" altLang="en-US" dirty="0"/>
              <a:t>in an efficient and effective</a:t>
            </a:r>
            <a:br>
              <a:rPr lang="en-US" altLang="en-US" dirty="0"/>
            </a:br>
            <a:r>
              <a:rPr lang="en-US" altLang="en-US" dirty="0"/>
              <a:t>manner.</a:t>
            </a:r>
          </a:p>
        </p:txBody>
      </p:sp>
      <p:pic>
        <p:nvPicPr>
          <p:cNvPr id="10245" name="Picture 4" descr="pe0156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688" y="4452938"/>
            <a:ext cx="3668712"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box(out)">
                                      <p:cBhvr>
                                        <p:cTn id="7" dur="500"/>
                                        <p:tgtEl>
                                          <p:spTgt spid="325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5638">
                                            <p:txEl>
                                              <p:pRg st="0" end="0"/>
                                            </p:txEl>
                                          </p:spTgt>
                                        </p:tgtEl>
                                        <p:attrNameLst>
                                          <p:attrName>style.visibility</p:attrName>
                                        </p:attrNameLst>
                                      </p:cBhvr>
                                      <p:to>
                                        <p:strVal val="visible"/>
                                      </p:to>
                                    </p:set>
                                    <p:animEffect transition="in" filter="wipe(up)">
                                      <p:cBhvr>
                                        <p:cTn id="12" dur="500"/>
                                        <p:tgtEl>
                                          <p:spTgt spid="3256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5638">
                                            <p:txEl>
                                              <p:pRg st="1" end="1"/>
                                            </p:txEl>
                                          </p:spTgt>
                                        </p:tgtEl>
                                        <p:attrNameLst>
                                          <p:attrName>style.visibility</p:attrName>
                                        </p:attrNameLst>
                                      </p:cBhvr>
                                      <p:to>
                                        <p:strVal val="visible"/>
                                      </p:to>
                                    </p:set>
                                    <p:animEffect transition="in" filter="wipe(up)">
                                      <p:cBhvr>
                                        <p:cTn id="17" dur="500"/>
                                        <p:tgtEl>
                                          <p:spTgt spid="325638">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25638">
                                            <p:txEl>
                                              <p:pRg st="2" end="2"/>
                                            </p:txEl>
                                          </p:spTgt>
                                        </p:tgtEl>
                                        <p:attrNameLst>
                                          <p:attrName>style.visibility</p:attrName>
                                        </p:attrNameLst>
                                      </p:cBhvr>
                                      <p:to>
                                        <p:strVal val="visible"/>
                                      </p:to>
                                    </p:set>
                                    <p:animEffect transition="in" filter="wipe(up)">
                                      <p:cBhvr>
                                        <p:cTn id="20" dur="500"/>
                                        <p:tgtEl>
                                          <p:spTgt spid="32563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5638">
                                            <p:txEl>
                                              <p:pRg st="3" end="3"/>
                                            </p:txEl>
                                          </p:spTgt>
                                        </p:tgtEl>
                                        <p:attrNameLst>
                                          <p:attrName>style.visibility</p:attrName>
                                        </p:attrNameLst>
                                      </p:cBhvr>
                                      <p:to>
                                        <p:strVal val="visible"/>
                                      </p:to>
                                    </p:set>
                                    <p:animEffect transition="in" filter="wipe(up)">
                                      <p:cBhvr>
                                        <p:cTn id="25" dur="500"/>
                                        <p:tgtEl>
                                          <p:spTgt spid="325638">
                                            <p:txEl>
                                              <p:pRg st="3" end="3"/>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25638">
                                            <p:txEl>
                                              <p:pRg st="4" end="4"/>
                                            </p:txEl>
                                          </p:spTgt>
                                        </p:tgtEl>
                                        <p:attrNameLst>
                                          <p:attrName>style.visibility</p:attrName>
                                        </p:attrNameLst>
                                      </p:cBhvr>
                                      <p:to>
                                        <p:strVal val="visible"/>
                                      </p:to>
                                    </p:set>
                                    <p:animEffect transition="in" filter="wipe(up)">
                                      <p:cBhvr>
                                        <p:cTn id="28" dur="500"/>
                                        <p:tgtEl>
                                          <p:spTgt spid="325638">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25638">
                                            <p:txEl>
                                              <p:pRg st="5" end="5"/>
                                            </p:txEl>
                                          </p:spTgt>
                                        </p:tgtEl>
                                        <p:attrNameLst>
                                          <p:attrName>style.visibility</p:attrName>
                                        </p:attrNameLst>
                                      </p:cBhvr>
                                      <p:to>
                                        <p:strVal val="visible"/>
                                      </p:to>
                                    </p:set>
                                    <p:animEffect transition="in" filter="wipe(up)">
                                      <p:cBhvr>
                                        <p:cTn id="33" dur="500"/>
                                        <p:tgtEl>
                                          <p:spTgt spid="3256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autoUpdateAnimBg="0"/>
      <p:bldP spid="32563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924B-15FF-45FB-9F9E-CA3AA83C7B8A}"/>
              </a:ext>
            </a:extLst>
          </p:cNvPr>
          <p:cNvSpPr>
            <a:spLocks noGrp="1"/>
          </p:cNvSpPr>
          <p:nvPr>
            <p:ph type="title"/>
          </p:nvPr>
        </p:nvSpPr>
        <p:spPr/>
        <p:txBody>
          <a:bodyPr/>
          <a:lstStyle/>
          <a:p>
            <a:r>
              <a:rPr lang="en-US" dirty="0"/>
              <a:t>Project Attributes </a:t>
            </a:r>
          </a:p>
        </p:txBody>
      </p:sp>
      <p:sp>
        <p:nvSpPr>
          <p:cNvPr id="3" name="Content Placeholder 2">
            <a:extLst>
              <a:ext uri="{FF2B5EF4-FFF2-40B4-BE49-F238E27FC236}">
                <a16:creationId xmlns:a16="http://schemas.microsoft.com/office/drawing/2014/main" id="{BC624599-3F29-451C-B889-554B5F2FE8E6}"/>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A project has distinctive attributes that distinguish it from </a:t>
            </a:r>
            <a:r>
              <a:rPr lang="en-US" b="0" i="0" dirty="0">
                <a:solidFill>
                  <a:srgbClr val="000000"/>
                </a:solidFill>
                <a:effectLst/>
                <a:highlight>
                  <a:srgbClr val="FFFF00"/>
                </a:highlight>
                <a:latin typeface="Times New Roman" panose="02020603050405020304" pitchFamily="18" charset="0"/>
              </a:rPr>
              <a:t>ongoing work or business operations</a:t>
            </a:r>
            <a:r>
              <a:rPr lang="en-US" b="0" i="0" dirty="0">
                <a:solidFill>
                  <a:srgbClr val="000000"/>
                </a:solidFill>
                <a:effectLst/>
                <a:latin typeface="Times New Roman" panose="02020603050405020304" pitchFamily="18" charset="0"/>
              </a:rPr>
              <a:t>. Projects are temporary in nature. </a:t>
            </a:r>
          </a:p>
          <a:p>
            <a:r>
              <a:rPr lang="en-US" b="0" i="0" dirty="0">
                <a:solidFill>
                  <a:srgbClr val="000000"/>
                </a:solidFill>
                <a:effectLst/>
                <a:latin typeface="Times New Roman" panose="02020603050405020304" pitchFamily="18" charset="0"/>
              </a:rPr>
              <a:t>They are not an everyday business process and have definitive start dates and end dates. </a:t>
            </a:r>
          </a:p>
          <a:p>
            <a:r>
              <a:rPr lang="en-US" b="0" i="0" dirty="0">
                <a:solidFill>
                  <a:srgbClr val="000000"/>
                </a:solidFill>
                <a:effectLst/>
                <a:latin typeface="Times New Roman" panose="02020603050405020304" pitchFamily="18" charset="0"/>
              </a:rPr>
              <a:t>This characteristic is important because a large part of the project effort is dedicated to ensuring that the project is completed at the appointed time. </a:t>
            </a:r>
          </a:p>
          <a:p>
            <a:r>
              <a:rPr lang="en-US" b="0" i="0" dirty="0">
                <a:solidFill>
                  <a:srgbClr val="000000"/>
                </a:solidFill>
                <a:effectLst/>
                <a:latin typeface="Times New Roman" panose="02020603050405020304" pitchFamily="18" charset="0"/>
              </a:rPr>
              <a:t>To do this, schedules are created showing when tasks should begin and end.</a:t>
            </a:r>
          </a:p>
          <a:p>
            <a:r>
              <a:rPr lang="en-US" b="0" i="0" dirty="0">
                <a:solidFill>
                  <a:srgbClr val="000000"/>
                </a:solidFill>
                <a:effectLst/>
                <a:latin typeface="Times New Roman" panose="02020603050405020304" pitchFamily="18" charset="0"/>
              </a:rPr>
              <a:t> Projects can last minutes, hours, days, weeks, months, or years.</a:t>
            </a:r>
            <a:endParaRPr lang="en-US" dirty="0"/>
          </a:p>
        </p:txBody>
      </p:sp>
      <p:sp>
        <p:nvSpPr>
          <p:cNvPr id="4" name="Slide Number Placeholder 3">
            <a:extLst>
              <a:ext uri="{FF2B5EF4-FFF2-40B4-BE49-F238E27FC236}">
                <a16:creationId xmlns:a16="http://schemas.microsoft.com/office/drawing/2014/main" id="{EE6E9144-074B-44AB-9FBB-20FEEBA3CC91}"/>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14</a:t>
            </a:fld>
            <a:endParaRPr lang="en-US" altLang="en-US"/>
          </a:p>
        </p:txBody>
      </p:sp>
    </p:spTree>
    <p:extLst>
      <p:ext uri="{BB962C8B-B14F-4D97-AF65-F5344CB8AC3E}">
        <p14:creationId xmlns:p14="http://schemas.microsoft.com/office/powerpoint/2010/main" val="271397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69191849-3890-4C26-B288-F0178A3E0A59}" type="slidenum">
              <a:rPr lang="en-US" altLang="en-US" sz="1000">
                <a:latin typeface="Arial" panose="020B0604020202020204" pitchFamily="34" charset="0"/>
              </a:rPr>
              <a:pPr eaLnBrk="1" hangingPunct="1"/>
              <a:t>15</a:t>
            </a:fld>
            <a:endParaRPr lang="en-US" altLang="en-US" sz="1000">
              <a:latin typeface="Arial" panose="020B0604020202020204" pitchFamily="34" charset="0"/>
            </a:endParaRPr>
          </a:p>
        </p:txBody>
      </p:sp>
      <p:sp>
        <p:nvSpPr>
          <p:cNvPr id="328706" name="Rectangle 2"/>
          <p:cNvSpPr>
            <a:spLocks noGrp="1" noChangeArrowheads="1"/>
          </p:cNvSpPr>
          <p:nvPr>
            <p:ph type="title"/>
          </p:nvPr>
        </p:nvSpPr>
        <p:spPr/>
        <p:txBody>
          <a:bodyPr/>
          <a:lstStyle/>
          <a:p>
            <a:pPr eaLnBrk="1" hangingPunct="1">
              <a:defRPr/>
            </a:pPr>
            <a:r>
              <a:rPr lang="en-US"/>
              <a:t>Basic Purpose of Management</a:t>
            </a:r>
          </a:p>
        </p:txBody>
      </p:sp>
      <p:sp>
        <p:nvSpPr>
          <p:cNvPr id="328707" name="Rectangle 3"/>
          <p:cNvSpPr>
            <a:spLocks noGrp="1" noChangeArrowheads="1"/>
          </p:cNvSpPr>
          <p:nvPr>
            <p:ph type="subTitle" idx="4294967295"/>
          </p:nvPr>
        </p:nvSpPr>
        <p:spPr>
          <a:xfrm>
            <a:off x="2117725" y="1371600"/>
            <a:ext cx="4908550" cy="1598613"/>
          </a:xfrm>
          <a:noFill/>
        </p:spPr>
        <p:txBody>
          <a:bodyPr lIns="90488" tIns="44450" rIns="90488" bIns="44450"/>
          <a:lstStyle/>
          <a:p>
            <a:pPr marL="0" indent="0" algn="ctr" eaLnBrk="1" hangingPunct="1">
              <a:buFontTx/>
              <a:buNone/>
            </a:pPr>
            <a:r>
              <a:rPr lang="en-US" altLang="en-US" sz="4800"/>
              <a:t>EFFICIENTLY</a:t>
            </a:r>
            <a:br>
              <a:rPr lang="en-US" altLang="en-US" sz="4800"/>
            </a:br>
            <a:r>
              <a:rPr lang="en-US" altLang="en-US" i="1">
                <a:solidFill>
                  <a:schemeClr val="tx2"/>
                </a:solidFill>
              </a:rPr>
              <a:t>Using resources wisely and</a:t>
            </a:r>
            <a:br>
              <a:rPr lang="en-US" altLang="en-US" i="1">
                <a:solidFill>
                  <a:schemeClr val="tx2"/>
                </a:solidFill>
              </a:rPr>
            </a:br>
            <a:r>
              <a:rPr lang="en-US" altLang="en-US" i="1">
                <a:solidFill>
                  <a:schemeClr val="tx2"/>
                </a:solidFill>
              </a:rPr>
              <a:t>in a cost-effective way</a:t>
            </a:r>
          </a:p>
        </p:txBody>
      </p:sp>
      <p:sp>
        <p:nvSpPr>
          <p:cNvPr id="328708" name="Rectangle 4"/>
          <p:cNvSpPr>
            <a:spLocks noChangeArrowheads="1"/>
          </p:cNvSpPr>
          <p:nvPr/>
        </p:nvSpPr>
        <p:spPr bwMode="auto">
          <a:xfrm>
            <a:off x="1979613" y="3811588"/>
            <a:ext cx="521017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800">
                <a:solidFill>
                  <a:srgbClr val="008000"/>
                </a:solidFill>
                <a:latin typeface="Arial" panose="020B0604020202020204" pitchFamily="34" charset="0"/>
              </a:rPr>
              <a:t>EFFECTIVELY</a:t>
            </a:r>
            <a:br>
              <a:rPr lang="en-US" altLang="en-US" sz="4400">
                <a:solidFill>
                  <a:srgbClr val="008000"/>
                </a:solidFill>
                <a:latin typeface="Arial" panose="020B0604020202020204" pitchFamily="34" charset="0"/>
              </a:rPr>
            </a:br>
            <a:r>
              <a:rPr lang="en-US" altLang="en-US" sz="2800" i="1">
                <a:solidFill>
                  <a:schemeClr val="tx2"/>
                </a:solidFill>
                <a:latin typeface="Arial" panose="020B0604020202020204" pitchFamily="34" charset="0"/>
              </a:rPr>
              <a:t>Making the right decisions and</a:t>
            </a:r>
            <a:br>
              <a:rPr lang="en-US" altLang="en-US" sz="2800" i="1">
                <a:solidFill>
                  <a:schemeClr val="tx2"/>
                </a:solidFill>
                <a:latin typeface="Arial" panose="020B0604020202020204" pitchFamily="34" charset="0"/>
              </a:rPr>
            </a:br>
            <a:r>
              <a:rPr lang="en-US" altLang="en-US" sz="2800" i="1">
                <a:solidFill>
                  <a:schemeClr val="tx2"/>
                </a:solidFill>
                <a:latin typeface="Arial" panose="020B0604020202020204" pitchFamily="34" charset="0"/>
              </a:rPr>
              <a:t>successfully implementing them</a:t>
            </a:r>
          </a:p>
        </p:txBody>
      </p:sp>
      <p:grpSp>
        <p:nvGrpSpPr>
          <p:cNvPr id="2" name="Group 5"/>
          <p:cNvGrpSpPr>
            <a:grpSpLocks/>
          </p:cNvGrpSpPr>
          <p:nvPr/>
        </p:nvGrpSpPr>
        <p:grpSpPr bwMode="auto">
          <a:xfrm>
            <a:off x="1428750" y="3175000"/>
            <a:ext cx="6267450" cy="466725"/>
            <a:chOff x="900" y="2000"/>
            <a:chExt cx="3948" cy="294"/>
          </a:xfrm>
        </p:grpSpPr>
        <p:sp>
          <p:nvSpPr>
            <p:cNvPr id="11271" name="Line 6"/>
            <p:cNvSpPr>
              <a:spLocks noChangeShapeType="1"/>
            </p:cNvSpPr>
            <p:nvPr/>
          </p:nvSpPr>
          <p:spPr bwMode="blackWhite">
            <a:xfrm>
              <a:off x="900" y="2160"/>
              <a:ext cx="394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711" name="Text Box 7"/>
            <p:cNvSpPr txBox="1">
              <a:spLocks noChangeArrowheads="1"/>
            </p:cNvSpPr>
            <p:nvPr/>
          </p:nvSpPr>
          <p:spPr bwMode="blackWhite">
            <a:xfrm>
              <a:off x="2616" y="2000"/>
              <a:ext cx="528" cy="294"/>
            </a:xfrm>
            <a:prstGeom prst="rect">
              <a:avLst/>
            </a:prstGeom>
            <a:solidFill>
              <a:srgbClr val="666699"/>
            </a:solidFill>
            <a:ln w="9525">
              <a:solidFill>
                <a:schemeClr val="tx1"/>
              </a:solidFill>
              <a:miter lim="800000"/>
              <a:headEnd/>
              <a:tailEnd/>
            </a:ln>
            <a:effectLst/>
          </p:spPr>
          <p:txBody>
            <a:bodyPr>
              <a:spAutoFit/>
            </a:bodyPr>
            <a:lstStyle/>
            <a:p>
              <a:pPr algn="ctr">
                <a:spcBef>
                  <a:spcPct val="50000"/>
                </a:spcBef>
                <a:defRPr/>
              </a:pPr>
              <a:r>
                <a:rPr lang="en-US" b="1">
                  <a:solidFill>
                    <a:schemeClr val="bg1"/>
                  </a:solidFill>
                  <a:effectLst>
                    <a:outerShdw blurRad="38100" dist="38100" dir="2700000" algn="tl">
                      <a:srgbClr val="000000"/>
                    </a:outerShdw>
                  </a:effectLst>
                  <a:latin typeface="Arial" charset="0"/>
                </a:rPr>
                <a:t>And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8706"/>
                                        </p:tgtEl>
                                        <p:attrNameLst>
                                          <p:attrName>style.visibility</p:attrName>
                                        </p:attrNameLst>
                                      </p:cBhvr>
                                      <p:to>
                                        <p:strVal val="visible"/>
                                      </p:to>
                                    </p:set>
                                    <p:animEffect transition="in" filter="box(out)">
                                      <p:cBhvr>
                                        <p:cTn id="7" dur="500"/>
                                        <p:tgtEl>
                                          <p:spTgt spid="328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8707">
                                            <p:txEl>
                                              <p:pRg st="0" end="0"/>
                                            </p:txEl>
                                          </p:spTgt>
                                        </p:tgtEl>
                                        <p:attrNameLst>
                                          <p:attrName>style.visibility</p:attrName>
                                        </p:attrNameLst>
                                      </p:cBhvr>
                                      <p:to>
                                        <p:strVal val="visible"/>
                                      </p:to>
                                    </p:set>
                                    <p:animEffect transition="in" filter="box(out)">
                                      <p:cBhvr>
                                        <p:cTn id="12" dur="500"/>
                                        <p:tgtEl>
                                          <p:spTgt spid="328707">
                                            <p:txEl>
                                              <p:pRg st="0" end="0"/>
                                            </p:txEl>
                                          </p:spTgt>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par>
                          <p:cTn id="17" fill="hold" nodeType="afterGroup">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328708"/>
                                        </p:tgtEl>
                                        <p:attrNameLst>
                                          <p:attrName>style.visibility</p:attrName>
                                        </p:attrNameLst>
                                      </p:cBhvr>
                                      <p:to>
                                        <p:strVal val="visible"/>
                                      </p:to>
                                    </p:set>
                                    <p:animEffect transition="in" filter="box(out)">
                                      <p:cBhvr>
                                        <p:cTn id="20" dur="500"/>
                                        <p:tgtEl>
                                          <p:spTgt spid="3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animBg="1" autoUpdateAnimBg="0"/>
      <p:bldP spid="328707" grpId="0" build="p" autoUpdateAnimBg="0"/>
      <p:bldP spid="32870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785F66E9-72BA-47F1-925B-24C0FD11B66E}" type="slidenum">
              <a:rPr lang="en-US" altLang="en-US" sz="1000">
                <a:latin typeface="Arial" panose="020B0604020202020204" pitchFamily="34" charset="0"/>
              </a:rPr>
              <a:pPr eaLnBrk="1" hangingPunct="1"/>
              <a:t>16</a:t>
            </a:fld>
            <a:endParaRPr lang="en-US" altLang="en-US" sz="1000">
              <a:latin typeface="Arial" panose="020B0604020202020204" pitchFamily="34" charset="0"/>
            </a:endParaRPr>
          </a:p>
        </p:txBody>
      </p:sp>
      <p:sp>
        <p:nvSpPr>
          <p:cNvPr id="462850" name="Rectangle 2"/>
          <p:cNvSpPr>
            <a:spLocks noGrp="1" noChangeArrowheads="1"/>
          </p:cNvSpPr>
          <p:nvPr>
            <p:ph type="title"/>
          </p:nvPr>
        </p:nvSpPr>
        <p:spPr>
          <a:xfrm>
            <a:off x="457200" y="914400"/>
            <a:ext cx="3581400" cy="1744663"/>
          </a:xfrm>
        </p:spPr>
        <p:txBody>
          <a:bodyPr/>
          <a:lstStyle/>
          <a:p>
            <a:pPr eaLnBrk="1" hangingPunct="1">
              <a:defRPr/>
            </a:pPr>
            <a:r>
              <a:rPr lang="en-US"/>
              <a:t>Efficiency</a:t>
            </a:r>
            <a:br>
              <a:rPr lang="en-US"/>
            </a:br>
            <a:r>
              <a:rPr lang="en-US"/>
              <a:t>versus</a:t>
            </a:r>
            <a:br>
              <a:rPr lang="en-US"/>
            </a:br>
            <a:r>
              <a:rPr lang="en-US"/>
              <a:t>Effectiveness</a:t>
            </a:r>
          </a:p>
        </p:txBody>
      </p:sp>
      <p:sp>
        <p:nvSpPr>
          <p:cNvPr id="12292" name="Text Box 7"/>
          <p:cNvSpPr txBox="1">
            <a:spLocks noChangeArrowheads="1"/>
          </p:cNvSpPr>
          <p:nvPr/>
        </p:nvSpPr>
        <p:spPr bwMode="auto">
          <a:xfrm>
            <a:off x="457200" y="5638800"/>
            <a:ext cx="396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000"/>
              <a:t>Source: Van Fleet, David D., </a:t>
            </a:r>
            <a:r>
              <a:rPr lang="en-US" altLang="en-US" sz="1000" i="1"/>
              <a:t>Contemporary Management</a:t>
            </a:r>
            <a:r>
              <a:rPr lang="en-US" altLang="en-US" sz="1000"/>
              <a:t>, Second Edition. Copyright © 1991 by Houghton Mifflin Company.  Used with permissions.</a:t>
            </a:r>
          </a:p>
        </p:txBody>
      </p:sp>
      <p:pic>
        <p:nvPicPr>
          <p:cNvPr id="12293" name="Picture 8" descr="ch01_e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81000"/>
            <a:ext cx="359727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C964DACF-B104-4897-B575-D68B3C34DFB7}" type="slidenum">
              <a:rPr lang="en-US" altLang="en-US" sz="1000">
                <a:latin typeface="Arial" panose="020B0604020202020204" pitchFamily="34" charset="0"/>
              </a:rPr>
              <a:pPr eaLnBrk="1" hangingPunct="1"/>
              <a:t>17</a:t>
            </a:fld>
            <a:endParaRPr lang="en-US" altLang="en-US" sz="1000">
              <a:latin typeface="Arial" panose="020B0604020202020204" pitchFamily="34" charset="0"/>
            </a:endParaRPr>
          </a:p>
        </p:txBody>
      </p:sp>
      <p:sp>
        <p:nvSpPr>
          <p:cNvPr id="330759" name="Rectangle 7"/>
          <p:cNvSpPr>
            <a:spLocks noGrp="1" noChangeArrowheads="1"/>
          </p:cNvSpPr>
          <p:nvPr>
            <p:ph type="title"/>
          </p:nvPr>
        </p:nvSpPr>
        <p:spPr/>
        <p:txBody>
          <a:bodyPr/>
          <a:lstStyle/>
          <a:p>
            <a:pPr eaLnBrk="1" hangingPunct="1">
              <a:defRPr/>
            </a:pPr>
            <a:r>
              <a:rPr lang="en-US"/>
              <a:t>What is a Manager?</a:t>
            </a:r>
          </a:p>
        </p:txBody>
      </p:sp>
      <p:sp>
        <p:nvSpPr>
          <p:cNvPr id="13316" name="Rectangle 8"/>
          <p:cNvSpPr>
            <a:spLocks noGrp="1" noChangeArrowheads="1"/>
          </p:cNvSpPr>
          <p:nvPr>
            <p:ph type="body" idx="1"/>
          </p:nvPr>
        </p:nvSpPr>
        <p:spPr/>
        <p:txBody>
          <a:bodyPr/>
          <a:lstStyle/>
          <a:p>
            <a:pPr eaLnBrk="1" hangingPunct="1">
              <a:buFontTx/>
              <a:buNone/>
            </a:pPr>
            <a:r>
              <a:rPr lang="en-US" altLang="en-US" b="1" u="sng">
                <a:solidFill>
                  <a:schemeClr val="tx1"/>
                </a:solidFill>
              </a:rPr>
              <a:t>According to </a:t>
            </a:r>
            <a:r>
              <a:rPr lang="en-US" altLang="en-US" b="1" i="1" u="sng">
                <a:solidFill>
                  <a:schemeClr val="tx1"/>
                </a:solidFill>
              </a:rPr>
              <a:t>Ricky W</a:t>
            </a:r>
            <a:r>
              <a:rPr lang="en-US" altLang="en-US" b="1" u="sng">
                <a:solidFill>
                  <a:schemeClr val="tx1"/>
                </a:solidFill>
              </a:rPr>
              <a:t>. </a:t>
            </a:r>
            <a:r>
              <a:rPr lang="en-US" altLang="en-US" b="1" i="1" u="sng">
                <a:solidFill>
                  <a:schemeClr val="tx1"/>
                </a:solidFill>
              </a:rPr>
              <a:t>Griffin</a:t>
            </a:r>
            <a:r>
              <a:rPr lang="en-US" altLang="en-US" b="1" u="sng">
                <a:solidFill>
                  <a:schemeClr val="tx1"/>
                </a:solidFill>
              </a:rPr>
              <a:t>:</a:t>
            </a:r>
            <a:endParaRPr lang="en-US" altLang="en-US"/>
          </a:p>
          <a:p>
            <a:pPr eaLnBrk="1" hangingPunct="1"/>
            <a:r>
              <a:rPr lang="en-US" altLang="en-US"/>
              <a:t>Someone whose primary responsibility is to carry out the management process.</a:t>
            </a:r>
          </a:p>
          <a:p>
            <a:pPr eaLnBrk="1" hangingPunct="1"/>
            <a:r>
              <a:rPr lang="en-US" altLang="en-US"/>
              <a:t>Someone who plans and makes decisions, organizes, leads, and controls </a:t>
            </a:r>
            <a:br>
              <a:rPr lang="en-US" altLang="en-US"/>
            </a:br>
            <a:r>
              <a:rPr lang="en-US" altLang="en-US"/>
              <a:t>human, financial, physical, </a:t>
            </a:r>
            <a:br>
              <a:rPr lang="en-US" altLang="en-US"/>
            </a:br>
            <a:r>
              <a:rPr lang="en-US" altLang="en-US"/>
              <a:t>and information resources.</a:t>
            </a:r>
          </a:p>
        </p:txBody>
      </p:sp>
      <p:pic>
        <p:nvPicPr>
          <p:cNvPr id="13317" name="Picture 4" descr="bd0499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5495925" y="3276600"/>
            <a:ext cx="31146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Manager</a:t>
            </a:r>
          </a:p>
        </p:txBody>
      </p:sp>
      <p:sp>
        <p:nvSpPr>
          <p:cNvPr id="14339" name="Content Placeholder 2"/>
          <p:cNvSpPr>
            <a:spLocks noGrp="1"/>
          </p:cNvSpPr>
          <p:nvPr>
            <p:ph idx="1"/>
          </p:nvPr>
        </p:nvSpPr>
        <p:spPr/>
        <p:txBody>
          <a:bodyPr/>
          <a:lstStyle/>
          <a:p>
            <a:pPr algn="just"/>
            <a:r>
              <a:rPr lang="en-US" altLang="en-US" sz="2000">
                <a:solidFill>
                  <a:schemeClr val="tx1"/>
                </a:solidFill>
              </a:rPr>
              <a:t>An individual who is in charge of a certain group of tasks, or a certain subset of a company. A manager often has a staff of people who report to him or her.</a:t>
            </a:r>
          </a:p>
          <a:p>
            <a:r>
              <a:rPr lang="en-US" altLang="en-US" sz="2000">
                <a:solidFill>
                  <a:schemeClr val="tx1"/>
                </a:solidFill>
              </a:rPr>
              <a:t>As an example, a restaurant will often have a front-of-house manager who helps the patrons, and supervises the hosts; or</a:t>
            </a:r>
          </a:p>
          <a:p>
            <a:r>
              <a:rPr lang="en-US" altLang="en-US" sz="2000">
                <a:solidFill>
                  <a:schemeClr val="tx1"/>
                </a:solidFill>
              </a:rPr>
              <a:t>a specific office project can have a manager, known simply as the project manager. </a:t>
            </a:r>
          </a:p>
          <a:p>
            <a:r>
              <a:rPr lang="en-US" altLang="en-US" sz="2000">
                <a:solidFill>
                  <a:schemeClr val="tx1"/>
                </a:solidFill>
              </a:rPr>
              <a:t>Certain departments within a company designate their managers to be line managers, while others are known as staff managers, depending upon the function of the department.</a:t>
            </a:r>
            <a:br>
              <a:rPr lang="en-US" altLang="en-US" sz="2000">
                <a:solidFill>
                  <a:schemeClr val="tx1"/>
                </a:solidFill>
              </a:rPr>
            </a:br>
            <a:endParaRPr lang="en-US" altLang="en-US" sz="2000">
              <a:solidFill>
                <a:schemeClr val="tx1"/>
              </a:solidFill>
            </a:endParaRPr>
          </a:p>
        </p:txBody>
      </p:sp>
      <p:sp>
        <p:nvSpPr>
          <p:cNvPr id="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C428F284-AC66-4913-A172-5C046AC280E3}" type="slidenum">
              <a:rPr lang="en-US" altLang="en-US" sz="1000">
                <a:latin typeface="Arial" panose="020B0604020202020204" pitchFamily="34" charset="0"/>
              </a:rPr>
              <a:pPr eaLnBrk="1" hangingPunct="1"/>
              <a:t>18</a:t>
            </a:fld>
            <a:endParaRPr lang="en-US" altLang="en-US" sz="10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A2C916DA-B752-435D-82FA-A6A390E35C90}" type="slidenum">
              <a:rPr lang="en-US" altLang="en-US" sz="1000">
                <a:latin typeface="Arial" panose="020B0604020202020204" pitchFamily="34" charset="0"/>
              </a:rPr>
              <a:pPr eaLnBrk="1" hangingPunct="1"/>
              <a:t>19</a:t>
            </a:fld>
            <a:endParaRPr lang="en-US" altLang="en-US" sz="1000">
              <a:latin typeface="Arial" panose="020B0604020202020204" pitchFamily="34" charset="0"/>
            </a:endParaRPr>
          </a:p>
        </p:txBody>
      </p:sp>
      <p:sp>
        <p:nvSpPr>
          <p:cNvPr id="337951" name="Rectangle 31"/>
          <p:cNvSpPr>
            <a:spLocks noGrp="1" noChangeArrowheads="1"/>
          </p:cNvSpPr>
          <p:nvPr>
            <p:ph type="title"/>
          </p:nvPr>
        </p:nvSpPr>
        <p:spPr/>
        <p:txBody>
          <a:bodyPr/>
          <a:lstStyle/>
          <a:p>
            <a:pPr eaLnBrk="1" hangingPunct="1">
              <a:defRPr/>
            </a:pPr>
            <a:r>
              <a:rPr lang="en-US"/>
              <a:t>Kinds of Managers by Level and Area</a:t>
            </a:r>
          </a:p>
        </p:txBody>
      </p:sp>
      <p:grpSp>
        <p:nvGrpSpPr>
          <p:cNvPr id="2" name="Group 3"/>
          <p:cNvGrpSpPr>
            <a:grpSpLocks/>
          </p:cNvGrpSpPr>
          <p:nvPr/>
        </p:nvGrpSpPr>
        <p:grpSpPr bwMode="auto">
          <a:xfrm>
            <a:off x="1206500" y="1447800"/>
            <a:ext cx="5848350" cy="4773613"/>
            <a:chOff x="760" y="968"/>
            <a:chExt cx="3684" cy="3007"/>
          </a:xfrm>
        </p:grpSpPr>
        <p:sp>
          <p:nvSpPr>
            <p:cNvPr id="15366" name="Freeform 4"/>
            <p:cNvSpPr>
              <a:spLocks/>
            </p:cNvSpPr>
            <p:nvPr/>
          </p:nvSpPr>
          <p:spPr bwMode="auto">
            <a:xfrm>
              <a:off x="1867" y="2433"/>
              <a:ext cx="2522" cy="725"/>
            </a:xfrm>
            <a:custGeom>
              <a:avLst/>
              <a:gdLst>
                <a:gd name="T0" fmla="*/ 2103 w 2522"/>
                <a:gd name="T1" fmla="*/ 0 h 725"/>
                <a:gd name="T2" fmla="*/ 2522 w 2522"/>
                <a:gd name="T3" fmla="*/ 725 h 725"/>
                <a:gd name="T4" fmla="*/ 0 w 2522"/>
                <a:gd name="T5" fmla="*/ 725 h 725"/>
                <a:gd name="T6" fmla="*/ 419 w 2522"/>
                <a:gd name="T7" fmla="*/ 0 h 725"/>
                <a:gd name="T8" fmla="*/ 2103 w 2522"/>
                <a:gd name="T9" fmla="*/ 0 h 725"/>
                <a:gd name="T10" fmla="*/ 0 60000 65536"/>
                <a:gd name="T11" fmla="*/ 0 60000 65536"/>
                <a:gd name="T12" fmla="*/ 0 60000 65536"/>
                <a:gd name="T13" fmla="*/ 0 60000 65536"/>
                <a:gd name="T14" fmla="*/ 0 60000 65536"/>
                <a:gd name="T15" fmla="*/ 0 w 2522"/>
                <a:gd name="T16" fmla="*/ 0 h 725"/>
                <a:gd name="T17" fmla="*/ 2522 w 2522"/>
                <a:gd name="T18" fmla="*/ 725 h 725"/>
              </a:gdLst>
              <a:ahLst/>
              <a:cxnLst>
                <a:cxn ang="T10">
                  <a:pos x="T0" y="T1"/>
                </a:cxn>
                <a:cxn ang="T11">
                  <a:pos x="T2" y="T3"/>
                </a:cxn>
                <a:cxn ang="T12">
                  <a:pos x="T4" y="T5"/>
                </a:cxn>
                <a:cxn ang="T13">
                  <a:pos x="T6" y="T7"/>
                </a:cxn>
                <a:cxn ang="T14">
                  <a:pos x="T8" y="T9"/>
                </a:cxn>
              </a:cxnLst>
              <a:rect l="T15" t="T16" r="T17" b="T18"/>
              <a:pathLst>
                <a:path w="2522" h="725">
                  <a:moveTo>
                    <a:pt x="2103" y="0"/>
                  </a:moveTo>
                  <a:lnTo>
                    <a:pt x="2522" y="725"/>
                  </a:lnTo>
                  <a:lnTo>
                    <a:pt x="0" y="725"/>
                  </a:lnTo>
                  <a:lnTo>
                    <a:pt x="419" y="0"/>
                  </a:lnTo>
                  <a:lnTo>
                    <a:pt x="2103" y="0"/>
                  </a:lnTo>
                  <a:close/>
                </a:path>
              </a:pathLst>
            </a:custGeom>
            <a:solidFill>
              <a:srgbClr val="FEE679"/>
            </a:solidFill>
            <a:ln w="3175">
              <a:solidFill>
                <a:srgbClr val="FEE679"/>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7" name="Freeform 5"/>
            <p:cNvSpPr>
              <a:spLocks/>
            </p:cNvSpPr>
            <p:nvPr/>
          </p:nvSpPr>
          <p:spPr bwMode="auto">
            <a:xfrm>
              <a:off x="2286" y="1708"/>
              <a:ext cx="1684" cy="725"/>
            </a:xfrm>
            <a:custGeom>
              <a:avLst/>
              <a:gdLst>
                <a:gd name="T0" fmla="*/ 1262 w 1684"/>
                <a:gd name="T1" fmla="*/ 0 h 725"/>
                <a:gd name="T2" fmla="*/ 1684 w 1684"/>
                <a:gd name="T3" fmla="*/ 725 h 725"/>
                <a:gd name="T4" fmla="*/ 0 w 1684"/>
                <a:gd name="T5" fmla="*/ 725 h 725"/>
                <a:gd name="T6" fmla="*/ 422 w 1684"/>
                <a:gd name="T7" fmla="*/ 0 h 725"/>
                <a:gd name="T8" fmla="*/ 1262 w 1684"/>
                <a:gd name="T9" fmla="*/ 0 h 725"/>
                <a:gd name="T10" fmla="*/ 0 60000 65536"/>
                <a:gd name="T11" fmla="*/ 0 60000 65536"/>
                <a:gd name="T12" fmla="*/ 0 60000 65536"/>
                <a:gd name="T13" fmla="*/ 0 60000 65536"/>
                <a:gd name="T14" fmla="*/ 0 60000 65536"/>
                <a:gd name="T15" fmla="*/ 0 w 1684"/>
                <a:gd name="T16" fmla="*/ 0 h 725"/>
                <a:gd name="T17" fmla="*/ 1684 w 1684"/>
                <a:gd name="T18" fmla="*/ 725 h 725"/>
              </a:gdLst>
              <a:ahLst/>
              <a:cxnLst>
                <a:cxn ang="T10">
                  <a:pos x="T0" y="T1"/>
                </a:cxn>
                <a:cxn ang="T11">
                  <a:pos x="T2" y="T3"/>
                </a:cxn>
                <a:cxn ang="T12">
                  <a:pos x="T4" y="T5"/>
                </a:cxn>
                <a:cxn ang="T13">
                  <a:pos x="T6" y="T7"/>
                </a:cxn>
                <a:cxn ang="T14">
                  <a:pos x="T8" y="T9"/>
                </a:cxn>
              </a:cxnLst>
              <a:rect l="T15" t="T16" r="T17" b="T18"/>
              <a:pathLst>
                <a:path w="1684" h="725">
                  <a:moveTo>
                    <a:pt x="1262" y="0"/>
                  </a:moveTo>
                  <a:lnTo>
                    <a:pt x="1684" y="725"/>
                  </a:lnTo>
                  <a:lnTo>
                    <a:pt x="0" y="725"/>
                  </a:lnTo>
                  <a:lnTo>
                    <a:pt x="422" y="0"/>
                  </a:lnTo>
                  <a:lnTo>
                    <a:pt x="1262" y="0"/>
                  </a:lnTo>
                  <a:close/>
                </a:path>
              </a:pathLst>
            </a:custGeom>
            <a:solidFill>
              <a:srgbClr val="BEC5E0"/>
            </a:solidFill>
            <a:ln w="3175">
              <a:solidFill>
                <a:srgbClr val="BEC5E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8" name="Freeform 6"/>
            <p:cNvSpPr>
              <a:spLocks/>
            </p:cNvSpPr>
            <p:nvPr/>
          </p:nvSpPr>
          <p:spPr bwMode="auto">
            <a:xfrm>
              <a:off x="2708" y="982"/>
              <a:ext cx="840" cy="726"/>
            </a:xfrm>
            <a:custGeom>
              <a:avLst/>
              <a:gdLst>
                <a:gd name="T0" fmla="*/ 840 w 840"/>
                <a:gd name="T1" fmla="*/ 726 h 726"/>
                <a:gd name="T2" fmla="*/ 420 w 840"/>
                <a:gd name="T3" fmla="*/ 0 h 726"/>
                <a:gd name="T4" fmla="*/ 0 w 840"/>
                <a:gd name="T5" fmla="*/ 726 h 726"/>
                <a:gd name="T6" fmla="*/ 840 w 840"/>
                <a:gd name="T7" fmla="*/ 726 h 726"/>
                <a:gd name="T8" fmla="*/ 0 60000 65536"/>
                <a:gd name="T9" fmla="*/ 0 60000 65536"/>
                <a:gd name="T10" fmla="*/ 0 60000 65536"/>
                <a:gd name="T11" fmla="*/ 0 60000 65536"/>
                <a:gd name="T12" fmla="*/ 0 w 840"/>
                <a:gd name="T13" fmla="*/ 0 h 726"/>
                <a:gd name="T14" fmla="*/ 840 w 840"/>
                <a:gd name="T15" fmla="*/ 726 h 726"/>
              </a:gdLst>
              <a:ahLst/>
              <a:cxnLst>
                <a:cxn ang="T8">
                  <a:pos x="T0" y="T1"/>
                </a:cxn>
                <a:cxn ang="T9">
                  <a:pos x="T2" y="T3"/>
                </a:cxn>
                <a:cxn ang="T10">
                  <a:pos x="T4" y="T5"/>
                </a:cxn>
                <a:cxn ang="T11">
                  <a:pos x="T6" y="T7"/>
                </a:cxn>
              </a:cxnLst>
              <a:rect l="T12" t="T13" r="T14" b="T15"/>
              <a:pathLst>
                <a:path w="840" h="726">
                  <a:moveTo>
                    <a:pt x="840" y="726"/>
                  </a:moveTo>
                  <a:lnTo>
                    <a:pt x="420" y="0"/>
                  </a:lnTo>
                  <a:lnTo>
                    <a:pt x="0" y="726"/>
                  </a:lnTo>
                  <a:lnTo>
                    <a:pt x="840" y="726"/>
                  </a:lnTo>
                  <a:close/>
                </a:path>
              </a:pathLst>
            </a:custGeom>
            <a:solidFill>
              <a:srgbClr val="FB8D6C"/>
            </a:solidFill>
            <a:ln w="3175">
              <a:solidFill>
                <a:srgbClr val="FB8D6C"/>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9" name="Rectangle 7"/>
            <p:cNvSpPr>
              <a:spLocks noChangeArrowheads="1"/>
            </p:cNvSpPr>
            <p:nvPr/>
          </p:nvSpPr>
          <p:spPr bwMode="auto">
            <a:xfrm rot="-2700000">
              <a:off x="1632" y="3387"/>
              <a:ext cx="52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dirty="0">
                  <a:solidFill>
                    <a:srgbClr val="000000"/>
                  </a:solidFill>
                  <a:latin typeface="Arial" panose="020B0604020202020204" pitchFamily="34" charset="0"/>
                </a:rPr>
                <a:t>Marketing</a:t>
              </a:r>
              <a:endParaRPr lang="en-US" altLang="en-US" sz="1400" b="1" dirty="0">
                <a:latin typeface="Arial" panose="020B0604020202020204" pitchFamily="34" charset="0"/>
              </a:endParaRPr>
            </a:p>
          </p:txBody>
        </p:sp>
        <p:sp>
          <p:nvSpPr>
            <p:cNvPr id="15370" name="Rectangle 8"/>
            <p:cNvSpPr>
              <a:spLocks noChangeArrowheads="1"/>
            </p:cNvSpPr>
            <p:nvPr/>
          </p:nvSpPr>
          <p:spPr bwMode="auto">
            <a:xfrm rot="-2700000">
              <a:off x="3148" y="3472"/>
              <a:ext cx="7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Administration</a:t>
              </a:r>
              <a:endParaRPr lang="en-US" altLang="en-US" sz="1400" b="1">
                <a:latin typeface="Arial" panose="020B0604020202020204" pitchFamily="34" charset="0"/>
              </a:endParaRPr>
            </a:p>
          </p:txBody>
        </p:sp>
        <p:sp>
          <p:nvSpPr>
            <p:cNvPr id="15371" name="Rectangle 9"/>
            <p:cNvSpPr>
              <a:spLocks noChangeArrowheads="1"/>
            </p:cNvSpPr>
            <p:nvPr/>
          </p:nvSpPr>
          <p:spPr bwMode="auto">
            <a:xfrm rot="-2700000">
              <a:off x="3984" y="3353"/>
              <a:ext cx="29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Other</a:t>
              </a:r>
              <a:endParaRPr lang="en-US" altLang="en-US" sz="1400" b="1">
                <a:latin typeface="Arial" panose="020B0604020202020204" pitchFamily="34" charset="0"/>
              </a:endParaRPr>
            </a:p>
          </p:txBody>
        </p:sp>
        <p:sp>
          <p:nvSpPr>
            <p:cNvPr id="15372" name="Rectangle 10"/>
            <p:cNvSpPr>
              <a:spLocks noChangeArrowheads="1"/>
            </p:cNvSpPr>
            <p:nvPr/>
          </p:nvSpPr>
          <p:spPr bwMode="auto">
            <a:xfrm rot="-2700000">
              <a:off x="2592" y="3511"/>
              <a:ext cx="9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Human resources</a:t>
              </a:r>
              <a:endParaRPr lang="en-US" altLang="en-US" sz="1400" b="1">
                <a:latin typeface="Arial" panose="020B0604020202020204" pitchFamily="34" charset="0"/>
              </a:endParaRPr>
            </a:p>
          </p:txBody>
        </p:sp>
        <p:sp>
          <p:nvSpPr>
            <p:cNvPr id="15373" name="Rectangle 11"/>
            <p:cNvSpPr>
              <a:spLocks noChangeArrowheads="1"/>
            </p:cNvSpPr>
            <p:nvPr/>
          </p:nvSpPr>
          <p:spPr bwMode="auto">
            <a:xfrm rot="-2700000">
              <a:off x="2448" y="3396"/>
              <a:ext cx="5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Operations</a:t>
              </a:r>
              <a:endParaRPr lang="en-US" altLang="en-US" sz="1400" b="1">
                <a:latin typeface="Arial" panose="020B0604020202020204" pitchFamily="34" charset="0"/>
              </a:endParaRPr>
            </a:p>
          </p:txBody>
        </p:sp>
        <p:sp>
          <p:nvSpPr>
            <p:cNvPr id="15374" name="Rectangle 12"/>
            <p:cNvSpPr>
              <a:spLocks noChangeArrowheads="1"/>
            </p:cNvSpPr>
            <p:nvPr/>
          </p:nvSpPr>
          <p:spPr bwMode="auto">
            <a:xfrm rot="-2700000">
              <a:off x="2112" y="3373"/>
              <a:ext cx="42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dirty="0">
                  <a:solidFill>
                    <a:srgbClr val="000000"/>
                  </a:solidFill>
                  <a:latin typeface="Arial" panose="020B0604020202020204" pitchFamily="34" charset="0"/>
                </a:rPr>
                <a:t>Finance</a:t>
              </a:r>
              <a:endParaRPr lang="en-US" altLang="en-US" sz="1400" b="1" dirty="0">
                <a:latin typeface="Arial" panose="020B0604020202020204" pitchFamily="34" charset="0"/>
              </a:endParaRPr>
            </a:p>
          </p:txBody>
        </p:sp>
        <p:sp>
          <p:nvSpPr>
            <p:cNvPr id="15375" name="Rectangle 13"/>
            <p:cNvSpPr>
              <a:spLocks noChangeArrowheads="1"/>
            </p:cNvSpPr>
            <p:nvPr/>
          </p:nvSpPr>
          <p:spPr bwMode="auto">
            <a:xfrm>
              <a:off x="1264" y="1995"/>
              <a:ext cx="10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600" b="1">
                  <a:solidFill>
                    <a:srgbClr val="000000"/>
                  </a:solidFill>
                  <a:latin typeface="Arial" panose="020B0604020202020204" pitchFamily="34" charset="0"/>
                </a:rPr>
                <a:t>Middle managers</a:t>
              </a:r>
              <a:endParaRPr lang="en-US" altLang="en-US" sz="1600" b="1">
                <a:latin typeface="Arial" panose="020B0604020202020204" pitchFamily="34" charset="0"/>
              </a:endParaRPr>
            </a:p>
          </p:txBody>
        </p:sp>
        <p:sp>
          <p:nvSpPr>
            <p:cNvPr id="15376" name="Rectangle 14"/>
            <p:cNvSpPr>
              <a:spLocks noChangeArrowheads="1"/>
            </p:cNvSpPr>
            <p:nvPr/>
          </p:nvSpPr>
          <p:spPr bwMode="auto">
            <a:xfrm>
              <a:off x="1104" y="3802"/>
              <a:ext cx="1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800" b="1">
                  <a:solidFill>
                    <a:srgbClr val="990033"/>
                  </a:solidFill>
                  <a:latin typeface="Arial" panose="020B0604020202020204" pitchFamily="34" charset="0"/>
                </a:rPr>
                <a:t>Areas of Management</a:t>
              </a:r>
            </a:p>
          </p:txBody>
        </p:sp>
        <p:sp>
          <p:nvSpPr>
            <p:cNvPr id="15377" name="Rectangle 15"/>
            <p:cNvSpPr>
              <a:spLocks noChangeArrowheads="1"/>
            </p:cNvSpPr>
            <p:nvPr/>
          </p:nvSpPr>
          <p:spPr bwMode="auto">
            <a:xfrm>
              <a:off x="1336" y="968"/>
              <a:ext cx="15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800" b="1">
                  <a:solidFill>
                    <a:srgbClr val="333399"/>
                  </a:solidFill>
                  <a:latin typeface="Arial" panose="020B0604020202020204" pitchFamily="34" charset="0"/>
                </a:rPr>
                <a:t>Levels of Management</a:t>
              </a:r>
            </a:p>
          </p:txBody>
        </p:sp>
        <p:sp>
          <p:nvSpPr>
            <p:cNvPr id="15378" name="Rectangle 16"/>
            <p:cNvSpPr>
              <a:spLocks noChangeArrowheads="1"/>
            </p:cNvSpPr>
            <p:nvPr/>
          </p:nvSpPr>
          <p:spPr bwMode="auto">
            <a:xfrm>
              <a:off x="760" y="2713"/>
              <a:ext cx="11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600" b="1">
                  <a:solidFill>
                    <a:srgbClr val="000000"/>
                  </a:solidFill>
                  <a:latin typeface="Arial" panose="020B0604020202020204" pitchFamily="34" charset="0"/>
                </a:rPr>
                <a:t>First-line managers</a:t>
              </a:r>
              <a:endParaRPr lang="en-US" altLang="en-US" sz="1600" b="1">
                <a:latin typeface="Arial" panose="020B0604020202020204" pitchFamily="34" charset="0"/>
              </a:endParaRPr>
            </a:p>
          </p:txBody>
        </p:sp>
        <p:sp>
          <p:nvSpPr>
            <p:cNvPr id="15379" name="Rectangle 17"/>
            <p:cNvSpPr>
              <a:spLocks noChangeArrowheads="1"/>
            </p:cNvSpPr>
            <p:nvPr/>
          </p:nvSpPr>
          <p:spPr bwMode="auto">
            <a:xfrm>
              <a:off x="1807" y="1301"/>
              <a:ext cx="8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600" b="1">
                  <a:solidFill>
                    <a:srgbClr val="000000"/>
                  </a:solidFill>
                  <a:latin typeface="Arial" panose="020B0604020202020204" pitchFamily="34" charset="0"/>
                </a:rPr>
                <a:t>Top managers</a:t>
              </a:r>
              <a:endParaRPr lang="en-US" altLang="en-US" sz="1600" b="1">
                <a:latin typeface="Arial" panose="020B0604020202020204" pitchFamily="34" charset="0"/>
              </a:endParaRPr>
            </a:p>
          </p:txBody>
        </p:sp>
        <p:sp>
          <p:nvSpPr>
            <p:cNvPr id="15380" name="Freeform 18"/>
            <p:cNvSpPr>
              <a:spLocks/>
            </p:cNvSpPr>
            <p:nvPr/>
          </p:nvSpPr>
          <p:spPr bwMode="auto">
            <a:xfrm>
              <a:off x="3128" y="982"/>
              <a:ext cx="474" cy="761"/>
            </a:xfrm>
            <a:custGeom>
              <a:avLst/>
              <a:gdLst>
                <a:gd name="T0" fmla="*/ 420 w 474"/>
                <a:gd name="T1" fmla="*/ 726 h 761"/>
                <a:gd name="T2" fmla="*/ 474 w 474"/>
                <a:gd name="T3" fmla="*/ 761 h 761"/>
                <a:gd name="T4" fmla="*/ 54 w 474"/>
                <a:gd name="T5" fmla="*/ 38 h 761"/>
                <a:gd name="T6" fmla="*/ 0 w 474"/>
                <a:gd name="T7" fmla="*/ 0 h 761"/>
                <a:gd name="T8" fmla="*/ 420 w 474"/>
                <a:gd name="T9" fmla="*/ 726 h 761"/>
                <a:gd name="T10" fmla="*/ 0 60000 65536"/>
                <a:gd name="T11" fmla="*/ 0 60000 65536"/>
                <a:gd name="T12" fmla="*/ 0 60000 65536"/>
                <a:gd name="T13" fmla="*/ 0 60000 65536"/>
                <a:gd name="T14" fmla="*/ 0 60000 65536"/>
                <a:gd name="T15" fmla="*/ 0 w 474"/>
                <a:gd name="T16" fmla="*/ 0 h 761"/>
                <a:gd name="T17" fmla="*/ 474 w 474"/>
                <a:gd name="T18" fmla="*/ 761 h 761"/>
              </a:gdLst>
              <a:ahLst/>
              <a:cxnLst>
                <a:cxn ang="T10">
                  <a:pos x="T0" y="T1"/>
                </a:cxn>
                <a:cxn ang="T11">
                  <a:pos x="T2" y="T3"/>
                </a:cxn>
                <a:cxn ang="T12">
                  <a:pos x="T4" y="T5"/>
                </a:cxn>
                <a:cxn ang="T13">
                  <a:pos x="T6" y="T7"/>
                </a:cxn>
                <a:cxn ang="T14">
                  <a:pos x="T8" y="T9"/>
                </a:cxn>
              </a:cxnLst>
              <a:rect l="T15" t="T16" r="T17" b="T18"/>
              <a:pathLst>
                <a:path w="474" h="761">
                  <a:moveTo>
                    <a:pt x="420" y="726"/>
                  </a:moveTo>
                  <a:lnTo>
                    <a:pt x="474" y="761"/>
                  </a:lnTo>
                  <a:lnTo>
                    <a:pt x="54" y="38"/>
                  </a:lnTo>
                  <a:lnTo>
                    <a:pt x="0" y="0"/>
                  </a:lnTo>
                  <a:lnTo>
                    <a:pt x="420" y="726"/>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1" name="Freeform 19"/>
            <p:cNvSpPr>
              <a:spLocks/>
            </p:cNvSpPr>
            <p:nvPr/>
          </p:nvSpPr>
          <p:spPr bwMode="auto">
            <a:xfrm>
              <a:off x="3548" y="1708"/>
              <a:ext cx="476" cy="762"/>
            </a:xfrm>
            <a:custGeom>
              <a:avLst/>
              <a:gdLst>
                <a:gd name="T0" fmla="*/ 422 w 476"/>
                <a:gd name="T1" fmla="*/ 725 h 762"/>
                <a:gd name="T2" fmla="*/ 476 w 476"/>
                <a:gd name="T3" fmla="*/ 762 h 762"/>
                <a:gd name="T4" fmla="*/ 54 w 476"/>
                <a:gd name="T5" fmla="*/ 35 h 762"/>
                <a:gd name="T6" fmla="*/ 0 w 476"/>
                <a:gd name="T7" fmla="*/ 0 h 762"/>
                <a:gd name="T8" fmla="*/ 422 w 476"/>
                <a:gd name="T9" fmla="*/ 725 h 762"/>
                <a:gd name="T10" fmla="*/ 0 60000 65536"/>
                <a:gd name="T11" fmla="*/ 0 60000 65536"/>
                <a:gd name="T12" fmla="*/ 0 60000 65536"/>
                <a:gd name="T13" fmla="*/ 0 60000 65536"/>
                <a:gd name="T14" fmla="*/ 0 60000 65536"/>
                <a:gd name="T15" fmla="*/ 0 w 476"/>
                <a:gd name="T16" fmla="*/ 0 h 762"/>
                <a:gd name="T17" fmla="*/ 476 w 476"/>
                <a:gd name="T18" fmla="*/ 762 h 762"/>
              </a:gdLst>
              <a:ahLst/>
              <a:cxnLst>
                <a:cxn ang="T10">
                  <a:pos x="T0" y="T1"/>
                </a:cxn>
                <a:cxn ang="T11">
                  <a:pos x="T2" y="T3"/>
                </a:cxn>
                <a:cxn ang="T12">
                  <a:pos x="T4" y="T5"/>
                </a:cxn>
                <a:cxn ang="T13">
                  <a:pos x="T6" y="T7"/>
                </a:cxn>
                <a:cxn ang="T14">
                  <a:pos x="T8" y="T9"/>
                </a:cxn>
              </a:cxnLst>
              <a:rect l="T15" t="T16" r="T17" b="T18"/>
              <a:pathLst>
                <a:path w="476" h="762">
                  <a:moveTo>
                    <a:pt x="422" y="725"/>
                  </a:moveTo>
                  <a:lnTo>
                    <a:pt x="476" y="762"/>
                  </a:lnTo>
                  <a:lnTo>
                    <a:pt x="54" y="35"/>
                  </a:lnTo>
                  <a:lnTo>
                    <a:pt x="0" y="0"/>
                  </a:lnTo>
                  <a:lnTo>
                    <a:pt x="422" y="725"/>
                  </a:lnTo>
                  <a:close/>
                </a:path>
              </a:pathLst>
            </a:custGeom>
            <a:solidFill>
              <a:srgbClr val="A2A8B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2" name="Freeform 20"/>
            <p:cNvSpPr>
              <a:spLocks/>
            </p:cNvSpPr>
            <p:nvPr/>
          </p:nvSpPr>
          <p:spPr bwMode="auto">
            <a:xfrm>
              <a:off x="3970" y="2433"/>
              <a:ext cx="474" cy="763"/>
            </a:xfrm>
            <a:custGeom>
              <a:avLst/>
              <a:gdLst>
                <a:gd name="T0" fmla="*/ 419 w 474"/>
                <a:gd name="T1" fmla="*/ 725 h 763"/>
                <a:gd name="T2" fmla="*/ 474 w 474"/>
                <a:gd name="T3" fmla="*/ 763 h 763"/>
                <a:gd name="T4" fmla="*/ 54 w 474"/>
                <a:gd name="T5" fmla="*/ 37 h 763"/>
                <a:gd name="T6" fmla="*/ 0 w 474"/>
                <a:gd name="T7" fmla="*/ 0 h 763"/>
                <a:gd name="T8" fmla="*/ 419 w 474"/>
                <a:gd name="T9" fmla="*/ 725 h 763"/>
                <a:gd name="T10" fmla="*/ 0 60000 65536"/>
                <a:gd name="T11" fmla="*/ 0 60000 65536"/>
                <a:gd name="T12" fmla="*/ 0 60000 65536"/>
                <a:gd name="T13" fmla="*/ 0 60000 65536"/>
                <a:gd name="T14" fmla="*/ 0 60000 65536"/>
                <a:gd name="T15" fmla="*/ 0 w 474"/>
                <a:gd name="T16" fmla="*/ 0 h 763"/>
                <a:gd name="T17" fmla="*/ 474 w 474"/>
                <a:gd name="T18" fmla="*/ 763 h 763"/>
              </a:gdLst>
              <a:ahLst/>
              <a:cxnLst>
                <a:cxn ang="T10">
                  <a:pos x="T0" y="T1"/>
                </a:cxn>
                <a:cxn ang="T11">
                  <a:pos x="T2" y="T3"/>
                </a:cxn>
                <a:cxn ang="T12">
                  <a:pos x="T4" y="T5"/>
                </a:cxn>
                <a:cxn ang="T13">
                  <a:pos x="T6" y="T7"/>
                </a:cxn>
                <a:cxn ang="T14">
                  <a:pos x="T8" y="T9"/>
                </a:cxn>
              </a:cxnLst>
              <a:rect l="T15" t="T16" r="T17" b="T18"/>
              <a:pathLst>
                <a:path w="474" h="763">
                  <a:moveTo>
                    <a:pt x="419" y="725"/>
                  </a:moveTo>
                  <a:lnTo>
                    <a:pt x="474" y="763"/>
                  </a:lnTo>
                  <a:lnTo>
                    <a:pt x="54" y="37"/>
                  </a:lnTo>
                  <a:lnTo>
                    <a:pt x="0" y="0"/>
                  </a:lnTo>
                  <a:lnTo>
                    <a:pt x="419" y="725"/>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3" name="Freeform 21"/>
            <p:cNvSpPr>
              <a:spLocks/>
            </p:cNvSpPr>
            <p:nvPr/>
          </p:nvSpPr>
          <p:spPr bwMode="auto">
            <a:xfrm>
              <a:off x="1867" y="3158"/>
              <a:ext cx="2577" cy="38"/>
            </a:xfrm>
            <a:custGeom>
              <a:avLst/>
              <a:gdLst>
                <a:gd name="T0" fmla="*/ 0 w 2577"/>
                <a:gd name="T1" fmla="*/ 0 h 38"/>
                <a:gd name="T2" fmla="*/ 54 w 2577"/>
                <a:gd name="T3" fmla="*/ 38 h 38"/>
                <a:gd name="T4" fmla="*/ 2577 w 2577"/>
                <a:gd name="T5" fmla="*/ 38 h 38"/>
                <a:gd name="T6" fmla="*/ 2522 w 2577"/>
                <a:gd name="T7" fmla="*/ 0 h 38"/>
                <a:gd name="T8" fmla="*/ 0 w 2577"/>
                <a:gd name="T9" fmla="*/ 0 h 38"/>
                <a:gd name="T10" fmla="*/ 0 60000 65536"/>
                <a:gd name="T11" fmla="*/ 0 60000 65536"/>
                <a:gd name="T12" fmla="*/ 0 60000 65536"/>
                <a:gd name="T13" fmla="*/ 0 60000 65536"/>
                <a:gd name="T14" fmla="*/ 0 60000 65536"/>
                <a:gd name="T15" fmla="*/ 0 w 2577"/>
                <a:gd name="T16" fmla="*/ 0 h 38"/>
                <a:gd name="T17" fmla="*/ 2577 w 2577"/>
                <a:gd name="T18" fmla="*/ 38 h 38"/>
              </a:gdLst>
              <a:ahLst/>
              <a:cxnLst>
                <a:cxn ang="T10">
                  <a:pos x="T0" y="T1"/>
                </a:cxn>
                <a:cxn ang="T11">
                  <a:pos x="T2" y="T3"/>
                </a:cxn>
                <a:cxn ang="T12">
                  <a:pos x="T4" y="T5"/>
                </a:cxn>
                <a:cxn ang="T13">
                  <a:pos x="T6" y="T7"/>
                </a:cxn>
                <a:cxn ang="T14">
                  <a:pos x="T8" y="T9"/>
                </a:cxn>
              </a:cxnLst>
              <a:rect l="T15" t="T16" r="T17" b="T18"/>
              <a:pathLst>
                <a:path w="2577" h="38">
                  <a:moveTo>
                    <a:pt x="0" y="0"/>
                  </a:moveTo>
                  <a:lnTo>
                    <a:pt x="54" y="38"/>
                  </a:lnTo>
                  <a:lnTo>
                    <a:pt x="2577" y="38"/>
                  </a:lnTo>
                  <a:lnTo>
                    <a:pt x="2522" y="0"/>
                  </a:lnTo>
                  <a:lnTo>
                    <a:pt x="0"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4" name="Freeform 22"/>
            <p:cNvSpPr>
              <a:spLocks/>
            </p:cNvSpPr>
            <p:nvPr/>
          </p:nvSpPr>
          <p:spPr bwMode="auto">
            <a:xfrm>
              <a:off x="2286" y="982"/>
              <a:ext cx="842" cy="2214"/>
            </a:xfrm>
            <a:custGeom>
              <a:avLst/>
              <a:gdLst>
                <a:gd name="T0" fmla="*/ 842 w 842"/>
                <a:gd name="T1" fmla="*/ 0 h 2214"/>
                <a:gd name="T2" fmla="*/ 0 w 842"/>
                <a:gd name="T3" fmla="*/ 2176 h 2214"/>
                <a:gd name="T4" fmla="*/ 38 w 842"/>
                <a:gd name="T5" fmla="*/ 2214 h 2214"/>
                <a:gd name="T6" fmla="*/ 0 60000 65536"/>
                <a:gd name="T7" fmla="*/ 0 60000 65536"/>
                <a:gd name="T8" fmla="*/ 0 60000 65536"/>
                <a:gd name="T9" fmla="*/ 0 w 842"/>
                <a:gd name="T10" fmla="*/ 0 h 2214"/>
                <a:gd name="T11" fmla="*/ 842 w 842"/>
                <a:gd name="T12" fmla="*/ 2214 h 2214"/>
              </a:gdLst>
              <a:ahLst/>
              <a:cxnLst>
                <a:cxn ang="T6">
                  <a:pos x="T0" y="T1"/>
                </a:cxn>
                <a:cxn ang="T7">
                  <a:pos x="T2" y="T3"/>
                </a:cxn>
                <a:cxn ang="T8">
                  <a:pos x="T4" y="T5"/>
                </a:cxn>
              </a:cxnLst>
              <a:rect l="T9" t="T10" r="T11" b="T12"/>
              <a:pathLst>
                <a:path w="842" h="2214">
                  <a:moveTo>
                    <a:pt x="842" y="0"/>
                  </a:moveTo>
                  <a:lnTo>
                    <a:pt x="0" y="2176"/>
                  </a:lnTo>
                  <a:lnTo>
                    <a:pt x="38" y="2214"/>
                  </a:lnTo>
                </a:path>
              </a:pathLst>
            </a:custGeom>
            <a:noFill/>
            <a:ln w="3175">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5" name="Freeform 23"/>
            <p:cNvSpPr>
              <a:spLocks/>
            </p:cNvSpPr>
            <p:nvPr/>
          </p:nvSpPr>
          <p:spPr bwMode="auto">
            <a:xfrm>
              <a:off x="2708" y="982"/>
              <a:ext cx="420" cy="2214"/>
            </a:xfrm>
            <a:custGeom>
              <a:avLst/>
              <a:gdLst>
                <a:gd name="T0" fmla="*/ 420 w 420"/>
                <a:gd name="T1" fmla="*/ 0 h 2214"/>
                <a:gd name="T2" fmla="*/ 0 w 420"/>
                <a:gd name="T3" fmla="*/ 2176 h 2214"/>
                <a:gd name="T4" fmla="*/ 38 w 420"/>
                <a:gd name="T5" fmla="*/ 2214 h 2214"/>
                <a:gd name="T6" fmla="*/ 0 60000 65536"/>
                <a:gd name="T7" fmla="*/ 0 60000 65536"/>
                <a:gd name="T8" fmla="*/ 0 60000 65536"/>
                <a:gd name="T9" fmla="*/ 0 w 420"/>
                <a:gd name="T10" fmla="*/ 0 h 2214"/>
                <a:gd name="T11" fmla="*/ 420 w 420"/>
                <a:gd name="T12" fmla="*/ 2214 h 2214"/>
              </a:gdLst>
              <a:ahLst/>
              <a:cxnLst>
                <a:cxn ang="T6">
                  <a:pos x="T0" y="T1"/>
                </a:cxn>
                <a:cxn ang="T7">
                  <a:pos x="T2" y="T3"/>
                </a:cxn>
                <a:cxn ang="T8">
                  <a:pos x="T4" y="T5"/>
                </a:cxn>
              </a:cxnLst>
              <a:rect l="T9" t="T10" r="T11" b="T12"/>
              <a:pathLst>
                <a:path w="420" h="2214">
                  <a:moveTo>
                    <a:pt x="420" y="0"/>
                  </a:moveTo>
                  <a:lnTo>
                    <a:pt x="0" y="2176"/>
                  </a:lnTo>
                  <a:lnTo>
                    <a:pt x="38" y="2214"/>
                  </a:lnTo>
                </a:path>
              </a:pathLst>
            </a:custGeom>
            <a:noFill/>
            <a:ln w="3175">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6" name="Freeform 24"/>
            <p:cNvSpPr>
              <a:spLocks/>
            </p:cNvSpPr>
            <p:nvPr/>
          </p:nvSpPr>
          <p:spPr bwMode="auto">
            <a:xfrm>
              <a:off x="3128" y="982"/>
              <a:ext cx="38" cy="2214"/>
            </a:xfrm>
            <a:custGeom>
              <a:avLst/>
              <a:gdLst>
                <a:gd name="T0" fmla="*/ 0 w 38"/>
                <a:gd name="T1" fmla="*/ 0 h 2214"/>
                <a:gd name="T2" fmla="*/ 0 w 38"/>
                <a:gd name="T3" fmla="*/ 2176 h 2214"/>
                <a:gd name="T4" fmla="*/ 38 w 38"/>
                <a:gd name="T5" fmla="*/ 2214 h 2214"/>
                <a:gd name="T6" fmla="*/ 0 60000 65536"/>
                <a:gd name="T7" fmla="*/ 0 60000 65536"/>
                <a:gd name="T8" fmla="*/ 0 60000 65536"/>
                <a:gd name="T9" fmla="*/ 0 w 38"/>
                <a:gd name="T10" fmla="*/ 0 h 2214"/>
                <a:gd name="T11" fmla="*/ 38 w 38"/>
                <a:gd name="T12" fmla="*/ 2214 h 2214"/>
              </a:gdLst>
              <a:ahLst/>
              <a:cxnLst>
                <a:cxn ang="T6">
                  <a:pos x="T0" y="T1"/>
                </a:cxn>
                <a:cxn ang="T7">
                  <a:pos x="T2" y="T3"/>
                </a:cxn>
                <a:cxn ang="T8">
                  <a:pos x="T4" y="T5"/>
                </a:cxn>
              </a:cxnLst>
              <a:rect l="T9" t="T10" r="T11" b="T12"/>
              <a:pathLst>
                <a:path w="38" h="2214">
                  <a:moveTo>
                    <a:pt x="0" y="0"/>
                  </a:moveTo>
                  <a:lnTo>
                    <a:pt x="0" y="2176"/>
                  </a:lnTo>
                  <a:lnTo>
                    <a:pt x="38" y="2214"/>
                  </a:lnTo>
                </a:path>
              </a:pathLst>
            </a:custGeom>
            <a:noFill/>
            <a:ln w="3175">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7" name="Freeform 25"/>
            <p:cNvSpPr>
              <a:spLocks/>
            </p:cNvSpPr>
            <p:nvPr/>
          </p:nvSpPr>
          <p:spPr bwMode="auto">
            <a:xfrm>
              <a:off x="3128" y="982"/>
              <a:ext cx="460" cy="2214"/>
            </a:xfrm>
            <a:custGeom>
              <a:avLst/>
              <a:gdLst>
                <a:gd name="T0" fmla="*/ 0 w 460"/>
                <a:gd name="T1" fmla="*/ 0 h 2214"/>
                <a:gd name="T2" fmla="*/ 422 w 460"/>
                <a:gd name="T3" fmla="*/ 2176 h 2214"/>
                <a:gd name="T4" fmla="*/ 460 w 460"/>
                <a:gd name="T5" fmla="*/ 2214 h 2214"/>
                <a:gd name="T6" fmla="*/ 0 60000 65536"/>
                <a:gd name="T7" fmla="*/ 0 60000 65536"/>
                <a:gd name="T8" fmla="*/ 0 60000 65536"/>
                <a:gd name="T9" fmla="*/ 0 w 460"/>
                <a:gd name="T10" fmla="*/ 0 h 2214"/>
                <a:gd name="T11" fmla="*/ 460 w 460"/>
                <a:gd name="T12" fmla="*/ 2214 h 2214"/>
              </a:gdLst>
              <a:ahLst/>
              <a:cxnLst>
                <a:cxn ang="T6">
                  <a:pos x="T0" y="T1"/>
                </a:cxn>
                <a:cxn ang="T7">
                  <a:pos x="T2" y="T3"/>
                </a:cxn>
                <a:cxn ang="T8">
                  <a:pos x="T4" y="T5"/>
                </a:cxn>
              </a:cxnLst>
              <a:rect l="T9" t="T10" r="T11" b="T12"/>
              <a:pathLst>
                <a:path w="460" h="2214">
                  <a:moveTo>
                    <a:pt x="0" y="0"/>
                  </a:moveTo>
                  <a:lnTo>
                    <a:pt x="422" y="2176"/>
                  </a:lnTo>
                  <a:lnTo>
                    <a:pt x="460" y="2214"/>
                  </a:lnTo>
                </a:path>
              </a:pathLst>
            </a:custGeom>
            <a:noFill/>
            <a:ln w="3175">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8" name="Freeform 26"/>
            <p:cNvSpPr>
              <a:spLocks/>
            </p:cNvSpPr>
            <p:nvPr/>
          </p:nvSpPr>
          <p:spPr bwMode="auto">
            <a:xfrm>
              <a:off x="3128" y="982"/>
              <a:ext cx="880" cy="2214"/>
            </a:xfrm>
            <a:custGeom>
              <a:avLst/>
              <a:gdLst>
                <a:gd name="T0" fmla="*/ 0 w 880"/>
                <a:gd name="T1" fmla="*/ 0 h 2214"/>
                <a:gd name="T2" fmla="*/ 842 w 880"/>
                <a:gd name="T3" fmla="*/ 2176 h 2214"/>
                <a:gd name="T4" fmla="*/ 880 w 880"/>
                <a:gd name="T5" fmla="*/ 2214 h 2214"/>
                <a:gd name="T6" fmla="*/ 0 60000 65536"/>
                <a:gd name="T7" fmla="*/ 0 60000 65536"/>
                <a:gd name="T8" fmla="*/ 0 60000 65536"/>
                <a:gd name="T9" fmla="*/ 0 w 880"/>
                <a:gd name="T10" fmla="*/ 0 h 2214"/>
                <a:gd name="T11" fmla="*/ 880 w 880"/>
                <a:gd name="T12" fmla="*/ 2214 h 2214"/>
              </a:gdLst>
              <a:ahLst/>
              <a:cxnLst>
                <a:cxn ang="T6">
                  <a:pos x="T0" y="T1"/>
                </a:cxn>
                <a:cxn ang="T7">
                  <a:pos x="T2" y="T3"/>
                </a:cxn>
                <a:cxn ang="T8">
                  <a:pos x="T4" y="T5"/>
                </a:cxn>
              </a:cxnLst>
              <a:rect l="T9" t="T10" r="T11" b="T12"/>
              <a:pathLst>
                <a:path w="880" h="2214">
                  <a:moveTo>
                    <a:pt x="0" y="0"/>
                  </a:moveTo>
                  <a:lnTo>
                    <a:pt x="842" y="2176"/>
                  </a:lnTo>
                  <a:lnTo>
                    <a:pt x="880" y="2214"/>
                  </a:lnTo>
                </a:path>
              </a:pathLst>
            </a:custGeom>
            <a:noFill/>
            <a:ln w="3175">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89" name="Freeform 27"/>
            <p:cNvSpPr>
              <a:spLocks/>
            </p:cNvSpPr>
            <p:nvPr/>
          </p:nvSpPr>
          <p:spPr bwMode="auto">
            <a:xfrm>
              <a:off x="2286" y="2433"/>
              <a:ext cx="1738" cy="37"/>
            </a:xfrm>
            <a:custGeom>
              <a:avLst/>
              <a:gdLst>
                <a:gd name="T0" fmla="*/ 0 w 1738"/>
                <a:gd name="T1" fmla="*/ 0 h 37"/>
                <a:gd name="T2" fmla="*/ 1684 w 1738"/>
                <a:gd name="T3" fmla="*/ 0 h 37"/>
                <a:gd name="T4" fmla="*/ 1738 w 1738"/>
                <a:gd name="T5" fmla="*/ 37 h 37"/>
                <a:gd name="T6" fmla="*/ 0 60000 65536"/>
                <a:gd name="T7" fmla="*/ 0 60000 65536"/>
                <a:gd name="T8" fmla="*/ 0 60000 65536"/>
                <a:gd name="T9" fmla="*/ 0 w 1738"/>
                <a:gd name="T10" fmla="*/ 0 h 37"/>
                <a:gd name="T11" fmla="*/ 1738 w 1738"/>
                <a:gd name="T12" fmla="*/ 37 h 37"/>
              </a:gdLst>
              <a:ahLst/>
              <a:cxnLst>
                <a:cxn ang="T6">
                  <a:pos x="T0" y="T1"/>
                </a:cxn>
                <a:cxn ang="T7">
                  <a:pos x="T2" y="T3"/>
                </a:cxn>
                <a:cxn ang="T8">
                  <a:pos x="T4" y="T5"/>
                </a:cxn>
              </a:cxnLst>
              <a:rect l="T9" t="T10" r="T11" b="T12"/>
              <a:pathLst>
                <a:path w="1738" h="37">
                  <a:moveTo>
                    <a:pt x="0" y="0"/>
                  </a:moveTo>
                  <a:lnTo>
                    <a:pt x="1684" y="0"/>
                  </a:lnTo>
                  <a:lnTo>
                    <a:pt x="1738" y="37"/>
                  </a:lnTo>
                </a:path>
              </a:pathLst>
            </a:custGeom>
            <a:noFill/>
            <a:ln w="3175">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90" name="Freeform 28"/>
            <p:cNvSpPr>
              <a:spLocks/>
            </p:cNvSpPr>
            <p:nvPr/>
          </p:nvSpPr>
          <p:spPr bwMode="auto">
            <a:xfrm>
              <a:off x="2708" y="1708"/>
              <a:ext cx="894" cy="35"/>
            </a:xfrm>
            <a:custGeom>
              <a:avLst/>
              <a:gdLst>
                <a:gd name="T0" fmla="*/ 0 w 894"/>
                <a:gd name="T1" fmla="*/ 0 h 35"/>
                <a:gd name="T2" fmla="*/ 840 w 894"/>
                <a:gd name="T3" fmla="*/ 0 h 35"/>
                <a:gd name="T4" fmla="*/ 894 w 894"/>
                <a:gd name="T5" fmla="*/ 35 h 35"/>
                <a:gd name="T6" fmla="*/ 0 60000 65536"/>
                <a:gd name="T7" fmla="*/ 0 60000 65536"/>
                <a:gd name="T8" fmla="*/ 0 60000 65536"/>
                <a:gd name="T9" fmla="*/ 0 w 894"/>
                <a:gd name="T10" fmla="*/ 0 h 35"/>
                <a:gd name="T11" fmla="*/ 894 w 894"/>
                <a:gd name="T12" fmla="*/ 35 h 35"/>
              </a:gdLst>
              <a:ahLst/>
              <a:cxnLst>
                <a:cxn ang="T6">
                  <a:pos x="T0" y="T1"/>
                </a:cxn>
                <a:cxn ang="T7">
                  <a:pos x="T2" y="T3"/>
                </a:cxn>
                <a:cxn ang="T8">
                  <a:pos x="T4" y="T5"/>
                </a:cxn>
              </a:cxnLst>
              <a:rect l="T9" t="T10" r="T11" b="T12"/>
              <a:pathLst>
                <a:path w="894" h="35">
                  <a:moveTo>
                    <a:pt x="0" y="0"/>
                  </a:moveTo>
                  <a:lnTo>
                    <a:pt x="840" y="0"/>
                  </a:lnTo>
                  <a:lnTo>
                    <a:pt x="894" y="35"/>
                  </a:lnTo>
                </a:path>
              </a:pathLst>
            </a:custGeom>
            <a:noFill/>
            <a:ln w="3175">
              <a:solidFill>
                <a:srgbClr val="7F7F7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5365" name="Text Box 29"/>
          <p:cNvSpPr txBox="1">
            <a:spLocks noChangeArrowheads="1"/>
          </p:cNvSpPr>
          <p:nvPr/>
        </p:nvSpPr>
        <p:spPr bwMode="auto">
          <a:xfrm>
            <a:off x="7391400" y="6278563"/>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altLang="en-US" sz="1800" i="1">
                <a:solidFill>
                  <a:srgbClr val="333399"/>
                </a:solidFill>
                <a:latin typeface="Arial" panose="020B0604020202020204" pitchFamily="34" charset="0"/>
              </a:rPr>
              <a:t>Figure </a:t>
            </a:r>
            <a:r>
              <a:rPr lang="en-US" altLang="en-US" sz="1600" b="1">
                <a:solidFill>
                  <a:srgbClr val="333399"/>
                </a:solidFill>
                <a:latin typeface="Arial" panose="020B0604020202020204" pitchFamily="34" charset="0"/>
              </a:rPr>
              <a:t>1.1</a:t>
            </a:r>
            <a:endParaRPr lang="en-US" altLang="en-US" sz="2000" b="1" baseline="-6000">
              <a:solidFill>
                <a:srgbClr val="33339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68EB56B4-2E1E-4C26-8952-FD2C4D02AA05}" type="slidenum">
              <a:rPr lang="en-US" altLang="en-US" sz="1000">
                <a:latin typeface="Arial" panose="020B0604020202020204" pitchFamily="34" charset="0"/>
              </a:rPr>
              <a:pPr eaLnBrk="1" hangingPunct="1"/>
              <a:t>2</a:t>
            </a:fld>
            <a:endParaRPr lang="en-US" altLang="en-US" sz="1000">
              <a:latin typeface="Arial" panose="020B0604020202020204" pitchFamily="34" charset="0"/>
            </a:endParaRPr>
          </a:p>
        </p:txBody>
      </p:sp>
      <p:sp>
        <p:nvSpPr>
          <p:cNvPr id="415753" name="Rectangle 9"/>
          <p:cNvSpPr>
            <a:spLocks noGrp="1" noChangeArrowheads="1"/>
          </p:cNvSpPr>
          <p:nvPr>
            <p:ph type="title"/>
          </p:nvPr>
        </p:nvSpPr>
        <p:spPr/>
        <p:txBody>
          <a:bodyPr/>
          <a:lstStyle/>
          <a:p>
            <a:pPr eaLnBrk="1" hangingPunct="1">
              <a:defRPr/>
            </a:pPr>
            <a:r>
              <a:rPr lang="en-US"/>
              <a:t>Chapter Outline</a:t>
            </a:r>
          </a:p>
        </p:txBody>
      </p:sp>
      <p:sp>
        <p:nvSpPr>
          <p:cNvPr id="6148" name="Rectangle 10"/>
          <p:cNvSpPr>
            <a:spLocks noGrp="1" noChangeArrowheads="1"/>
          </p:cNvSpPr>
          <p:nvPr>
            <p:ph type="body" idx="1"/>
          </p:nvPr>
        </p:nvSpPr>
        <p:spPr/>
        <p:txBody>
          <a:bodyPr/>
          <a:lstStyle/>
          <a:p>
            <a:pPr eaLnBrk="1" hangingPunct="1"/>
            <a:r>
              <a:rPr lang="en-US" altLang="en-US"/>
              <a:t>An Introduction to Management</a:t>
            </a:r>
          </a:p>
          <a:p>
            <a:pPr lvl="1" eaLnBrk="1" hangingPunct="1"/>
            <a:r>
              <a:rPr lang="en-US" altLang="en-US"/>
              <a:t>Kinds of Managers</a:t>
            </a:r>
          </a:p>
          <a:p>
            <a:pPr lvl="1" eaLnBrk="1" hangingPunct="1"/>
            <a:r>
              <a:rPr lang="en-US" altLang="en-US"/>
              <a:t>Basic Management Functions</a:t>
            </a:r>
          </a:p>
          <a:p>
            <a:pPr lvl="1" eaLnBrk="1" hangingPunct="1"/>
            <a:r>
              <a:rPr lang="en-US" altLang="en-US"/>
              <a:t>Fundamental Management Skills</a:t>
            </a:r>
          </a:p>
          <a:p>
            <a:pPr lvl="1" eaLnBrk="1" hangingPunct="1"/>
            <a:r>
              <a:rPr lang="en-US" altLang="en-US"/>
              <a:t>The Science and the Art of Management</a:t>
            </a:r>
          </a:p>
          <a:p>
            <a:pPr eaLnBrk="1" hangingPunct="1"/>
            <a:r>
              <a:rPr lang="en-US" altLang="en-US"/>
              <a:t>The Evolution of Management</a:t>
            </a:r>
          </a:p>
          <a:p>
            <a:pPr lvl="1" eaLnBrk="1" hangingPunct="1"/>
            <a:r>
              <a:rPr lang="en-US" altLang="en-US"/>
              <a:t>The Importance of Theory and History</a:t>
            </a:r>
          </a:p>
          <a:p>
            <a:pPr lvl="1" eaLnBrk="1" hangingPunct="1"/>
            <a:r>
              <a:rPr lang="en-US" altLang="en-US"/>
              <a:t>The Historical Context of Management</a:t>
            </a:r>
          </a:p>
          <a:p>
            <a:pPr lvl="1" eaLnBrk="1" hangingPunct="1"/>
            <a:r>
              <a:rPr lang="en-US" altLang="en-US"/>
              <a:t>The Classical Management Perspective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3EC3B0EF-2FD5-4830-AABA-238A67C26942}" type="slidenum">
              <a:rPr lang="en-US" altLang="en-US" sz="1000">
                <a:latin typeface="Arial" panose="020B0604020202020204" pitchFamily="34" charset="0"/>
              </a:rPr>
              <a:pPr eaLnBrk="1" hangingPunct="1"/>
              <a:t>20</a:t>
            </a:fld>
            <a:endParaRPr lang="en-US" altLang="en-US" sz="1000">
              <a:latin typeface="Arial" panose="020B0604020202020204" pitchFamily="34" charset="0"/>
            </a:endParaRPr>
          </a:p>
        </p:txBody>
      </p:sp>
      <p:sp>
        <p:nvSpPr>
          <p:cNvPr id="334856" name="Rectangle 8"/>
          <p:cNvSpPr>
            <a:spLocks noGrp="1" noChangeArrowheads="1"/>
          </p:cNvSpPr>
          <p:nvPr>
            <p:ph type="title"/>
          </p:nvPr>
        </p:nvSpPr>
        <p:spPr/>
        <p:txBody>
          <a:bodyPr/>
          <a:lstStyle/>
          <a:p>
            <a:pPr eaLnBrk="1" hangingPunct="1">
              <a:defRPr/>
            </a:pPr>
            <a:r>
              <a:rPr lang="en-US"/>
              <a:t>Kinds of Managers by Level</a:t>
            </a:r>
          </a:p>
        </p:txBody>
      </p:sp>
      <p:sp>
        <p:nvSpPr>
          <p:cNvPr id="16388" name="Rectangle 9"/>
          <p:cNvSpPr>
            <a:spLocks noGrp="1" noChangeArrowheads="1"/>
          </p:cNvSpPr>
          <p:nvPr>
            <p:ph type="body" idx="1"/>
          </p:nvPr>
        </p:nvSpPr>
        <p:spPr>
          <a:xfrm>
            <a:off x="533400" y="1219200"/>
            <a:ext cx="8077200" cy="5181600"/>
          </a:xfrm>
        </p:spPr>
        <p:txBody>
          <a:bodyPr/>
          <a:lstStyle/>
          <a:p>
            <a:pPr eaLnBrk="1" hangingPunct="1"/>
            <a:r>
              <a:rPr lang="en-US" altLang="en-US" dirty="0"/>
              <a:t>Top Managers</a:t>
            </a:r>
          </a:p>
          <a:p>
            <a:pPr lvl="1" eaLnBrk="1" hangingPunct="1"/>
            <a:r>
              <a:rPr lang="en-US" altLang="en-US" dirty="0"/>
              <a:t>The relatively small group of executives who manage the organization’s overall </a:t>
            </a:r>
            <a:r>
              <a:rPr lang="en-US" altLang="en-US" dirty="0">
                <a:solidFill>
                  <a:srgbClr val="FF0000"/>
                </a:solidFill>
              </a:rPr>
              <a:t>goals, strategy</a:t>
            </a:r>
            <a:r>
              <a:rPr lang="en-US" altLang="en-US" dirty="0"/>
              <a:t>, and </a:t>
            </a:r>
            <a:r>
              <a:rPr lang="en-US" altLang="en-US" dirty="0">
                <a:solidFill>
                  <a:srgbClr val="FF0000"/>
                </a:solidFill>
              </a:rPr>
              <a:t>operating policies</a:t>
            </a:r>
            <a:r>
              <a:rPr lang="en-US" altLang="en-US" dirty="0"/>
              <a:t>.</a:t>
            </a:r>
          </a:p>
          <a:p>
            <a:pPr eaLnBrk="1" hangingPunct="1"/>
            <a:r>
              <a:rPr lang="en-US" altLang="en-US" dirty="0"/>
              <a:t>Middle Managers</a:t>
            </a:r>
          </a:p>
          <a:p>
            <a:pPr lvl="1" eaLnBrk="1" hangingPunct="1"/>
            <a:r>
              <a:rPr lang="en-US" altLang="en-US" dirty="0"/>
              <a:t>Largest group of managers in organizations who are primarily responsible </a:t>
            </a:r>
            <a:r>
              <a:rPr lang="en-US" altLang="en-US" dirty="0">
                <a:solidFill>
                  <a:srgbClr val="FF0000"/>
                </a:solidFill>
              </a:rPr>
              <a:t>for implementing the policies and plans developed by top managers</a:t>
            </a:r>
            <a:r>
              <a:rPr lang="en-US" altLang="en-US" dirty="0"/>
              <a:t>. They supervise and coordinate the activities of lower-level managers.</a:t>
            </a:r>
          </a:p>
          <a:p>
            <a:pPr eaLnBrk="1" hangingPunct="1"/>
            <a:r>
              <a:rPr lang="en-US" altLang="en-US" dirty="0"/>
              <a:t>First-Line Managers</a:t>
            </a:r>
          </a:p>
          <a:p>
            <a:pPr lvl="1" eaLnBrk="1" hangingPunct="1"/>
            <a:r>
              <a:rPr lang="en-US" altLang="en-US" dirty="0"/>
              <a:t>Managers who supervise and coordinate the activities of operating employees.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DA8E3632-A50A-44C4-89B5-6A7BA14636A3}" type="slidenum">
              <a:rPr lang="en-US" altLang="en-US" sz="1000">
                <a:latin typeface="Arial" panose="020B0604020202020204" pitchFamily="34" charset="0"/>
              </a:rPr>
              <a:pPr eaLnBrk="1" hangingPunct="1"/>
              <a:t>21</a:t>
            </a:fld>
            <a:endParaRPr lang="en-US" altLang="en-US" sz="1000">
              <a:latin typeface="Arial" panose="020B0604020202020204" pitchFamily="34" charset="0"/>
            </a:endParaRPr>
          </a:p>
        </p:txBody>
      </p:sp>
      <p:sp>
        <p:nvSpPr>
          <p:cNvPr id="335876" name="Rectangle 4"/>
          <p:cNvSpPr>
            <a:spLocks noGrp="1" noChangeArrowheads="1"/>
          </p:cNvSpPr>
          <p:nvPr>
            <p:ph type="title"/>
          </p:nvPr>
        </p:nvSpPr>
        <p:spPr/>
        <p:txBody>
          <a:bodyPr/>
          <a:lstStyle/>
          <a:p>
            <a:pPr eaLnBrk="1" hangingPunct="1">
              <a:defRPr/>
            </a:pPr>
            <a:r>
              <a:rPr lang="en-US"/>
              <a:t>Kinds of Managers by Area</a:t>
            </a:r>
          </a:p>
        </p:txBody>
      </p:sp>
      <p:sp>
        <p:nvSpPr>
          <p:cNvPr id="17412" name="Rectangle 5"/>
          <p:cNvSpPr>
            <a:spLocks noGrp="1" noChangeArrowheads="1"/>
          </p:cNvSpPr>
          <p:nvPr>
            <p:ph type="body" idx="1"/>
          </p:nvPr>
        </p:nvSpPr>
        <p:spPr/>
        <p:txBody>
          <a:bodyPr/>
          <a:lstStyle/>
          <a:p>
            <a:pPr eaLnBrk="1" hangingPunct="1"/>
            <a:r>
              <a:rPr lang="en-US" altLang="en-US" dirty="0"/>
              <a:t>Marketing Managers</a:t>
            </a:r>
          </a:p>
          <a:p>
            <a:pPr lvl="1" eaLnBrk="1" hangingPunct="1"/>
            <a:r>
              <a:rPr lang="en-US" altLang="en-US" dirty="0"/>
              <a:t>Work in areas related </a:t>
            </a:r>
            <a:r>
              <a:rPr lang="en-US" altLang="en-US" dirty="0">
                <a:solidFill>
                  <a:srgbClr val="FF0000"/>
                </a:solidFill>
              </a:rPr>
              <a:t>to getting consumers and clients to buy the organization’s products </a:t>
            </a:r>
            <a:r>
              <a:rPr lang="en-US" altLang="en-US" dirty="0"/>
              <a:t>or services.</a:t>
            </a:r>
          </a:p>
          <a:p>
            <a:pPr eaLnBrk="1" hangingPunct="1"/>
            <a:r>
              <a:rPr lang="en-US" altLang="en-US" dirty="0"/>
              <a:t>Financial Managers</a:t>
            </a:r>
          </a:p>
          <a:p>
            <a:pPr lvl="1" eaLnBrk="1" hangingPunct="1"/>
            <a:r>
              <a:rPr lang="en-US" altLang="en-US" dirty="0"/>
              <a:t>Deal </a:t>
            </a:r>
            <a:r>
              <a:rPr lang="en-US" altLang="en-US" dirty="0">
                <a:solidFill>
                  <a:srgbClr val="FF0000"/>
                </a:solidFill>
              </a:rPr>
              <a:t>primarily with an organization’s financial resources.</a:t>
            </a:r>
          </a:p>
          <a:p>
            <a:pPr eaLnBrk="1" hangingPunct="1"/>
            <a:r>
              <a:rPr lang="en-US" altLang="en-US" dirty="0"/>
              <a:t>Operations Managers</a:t>
            </a:r>
          </a:p>
          <a:p>
            <a:pPr lvl="1" eaLnBrk="1" hangingPunct="1"/>
            <a:r>
              <a:rPr lang="en-US" altLang="en-US" dirty="0"/>
              <a:t>Concerned with </a:t>
            </a:r>
            <a:r>
              <a:rPr lang="en-US" altLang="en-US" dirty="0">
                <a:solidFill>
                  <a:srgbClr val="FF0000"/>
                </a:solidFill>
              </a:rPr>
              <a:t>creating and managing the systems </a:t>
            </a:r>
            <a:r>
              <a:rPr lang="en-US" altLang="en-US" dirty="0"/>
              <a:t>that create organization’s products and services.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F754D234-615D-4AC9-A7B8-15D32EA5E544}" type="slidenum">
              <a:rPr lang="en-US" altLang="en-US" sz="1000">
                <a:latin typeface="Arial" panose="020B0604020202020204" pitchFamily="34" charset="0"/>
              </a:rPr>
              <a:pPr eaLnBrk="1" hangingPunct="1"/>
              <a:t>22</a:t>
            </a:fld>
            <a:endParaRPr lang="en-US" altLang="en-US" sz="1000">
              <a:latin typeface="Arial" panose="020B0604020202020204" pitchFamily="34" charset="0"/>
            </a:endParaRPr>
          </a:p>
        </p:txBody>
      </p:sp>
      <p:sp>
        <p:nvSpPr>
          <p:cNvPr id="336902" name="Rectangle 6"/>
          <p:cNvSpPr>
            <a:spLocks noGrp="1" noChangeArrowheads="1"/>
          </p:cNvSpPr>
          <p:nvPr>
            <p:ph type="title"/>
          </p:nvPr>
        </p:nvSpPr>
        <p:spPr/>
        <p:txBody>
          <a:bodyPr/>
          <a:lstStyle/>
          <a:p>
            <a:pPr eaLnBrk="1" hangingPunct="1">
              <a:defRPr/>
            </a:pPr>
            <a:r>
              <a:rPr lang="en-US"/>
              <a:t>Kinds of Managers by Area (cont’d)</a:t>
            </a:r>
          </a:p>
        </p:txBody>
      </p:sp>
      <p:sp>
        <p:nvSpPr>
          <p:cNvPr id="18436" name="Rectangle 7"/>
          <p:cNvSpPr>
            <a:spLocks noGrp="1" noChangeArrowheads="1"/>
          </p:cNvSpPr>
          <p:nvPr>
            <p:ph type="body" idx="1"/>
          </p:nvPr>
        </p:nvSpPr>
        <p:spPr/>
        <p:txBody>
          <a:bodyPr/>
          <a:lstStyle/>
          <a:p>
            <a:pPr eaLnBrk="1" hangingPunct="1"/>
            <a:r>
              <a:rPr lang="en-US" altLang="en-US" dirty="0"/>
              <a:t>Human Resource Managers</a:t>
            </a:r>
          </a:p>
          <a:p>
            <a:pPr lvl="1" eaLnBrk="1" hangingPunct="1"/>
            <a:r>
              <a:rPr lang="en-US" altLang="en-US" dirty="0"/>
              <a:t>Involved in human resource planning, recruiting and selection, training and development, designing compensation and benefit systems, formulating performance appraisal systems.</a:t>
            </a:r>
          </a:p>
          <a:p>
            <a:pPr eaLnBrk="1" hangingPunct="1"/>
            <a:r>
              <a:rPr lang="en-US" altLang="en-US" dirty="0"/>
              <a:t>Administrative Managers</a:t>
            </a:r>
          </a:p>
          <a:p>
            <a:pPr lvl="1" eaLnBrk="1" hangingPunct="1"/>
            <a:r>
              <a:rPr lang="en-US" altLang="en-US" dirty="0">
                <a:solidFill>
                  <a:srgbClr val="FF0000"/>
                </a:solidFill>
              </a:rPr>
              <a:t>Generalists who are familiar with all functional areas of management </a:t>
            </a:r>
            <a:r>
              <a:rPr lang="en-US" altLang="en-US" dirty="0"/>
              <a:t>and who are not associated with any particular management specialty. </a:t>
            </a:r>
          </a:p>
          <a:p>
            <a:pPr eaLnBrk="1" hangingPunct="1"/>
            <a:r>
              <a:rPr lang="en-US" altLang="en-US" dirty="0"/>
              <a:t>Other Kinds of Managers</a:t>
            </a:r>
          </a:p>
          <a:p>
            <a:pPr lvl="1" eaLnBrk="1" hangingPunct="1"/>
            <a:r>
              <a:rPr lang="en-US" altLang="en-US" dirty="0">
                <a:solidFill>
                  <a:srgbClr val="FF0000"/>
                </a:solidFill>
              </a:rPr>
              <a:t>Specialized managerial positions directly related to the needs of the organization</a:t>
            </a:r>
            <a:r>
              <a:rPr lang="en-US" alt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508F2C9D-BD97-42F4-B497-302C08FCD51A}" type="slidenum">
              <a:rPr lang="en-US" altLang="en-US" sz="1000">
                <a:latin typeface="Arial" panose="020B0604020202020204" pitchFamily="34" charset="0"/>
              </a:rPr>
              <a:pPr eaLnBrk="1" hangingPunct="1"/>
              <a:t>23</a:t>
            </a:fld>
            <a:endParaRPr lang="en-US" altLang="en-US" sz="1000">
              <a:latin typeface="Arial" panose="020B0604020202020204" pitchFamily="34" charset="0"/>
            </a:endParaRPr>
          </a:p>
        </p:txBody>
      </p:sp>
      <p:sp>
        <p:nvSpPr>
          <p:cNvPr id="327682" name="Rectangle 2"/>
          <p:cNvSpPr>
            <a:spLocks noGrp="1" noChangeArrowheads="1"/>
          </p:cNvSpPr>
          <p:nvPr>
            <p:ph type="title"/>
          </p:nvPr>
        </p:nvSpPr>
        <p:spPr/>
        <p:txBody>
          <a:bodyPr/>
          <a:lstStyle/>
          <a:p>
            <a:pPr eaLnBrk="1" hangingPunct="1">
              <a:defRPr/>
            </a:pPr>
            <a:r>
              <a:rPr lang="en-US"/>
              <a:t>Management in Organizations</a:t>
            </a:r>
          </a:p>
        </p:txBody>
      </p:sp>
      <p:grpSp>
        <p:nvGrpSpPr>
          <p:cNvPr id="19460" name="Group 3"/>
          <p:cNvGrpSpPr>
            <a:grpSpLocks/>
          </p:cNvGrpSpPr>
          <p:nvPr/>
        </p:nvGrpSpPr>
        <p:grpSpPr bwMode="auto">
          <a:xfrm>
            <a:off x="304800" y="1831975"/>
            <a:ext cx="8521700" cy="3176588"/>
            <a:chOff x="192" y="1154"/>
            <a:chExt cx="5368" cy="2001"/>
          </a:xfrm>
        </p:grpSpPr>
        <p:sp>
          <p:nvSpPr>
            <p:cNvPr id="19461" name="Rectangle 4"/>
            <p:cNvSpPr>
              <a:spLocks noChangeArrowheads="1"/>
            </p:cNvSpPr>
            <p:nvPr/>
          </p:nvSpPr>
          <p:spPr bwMode="blackWhite">
            <a:xfrm>
              <a:off x="1875" y="1154"/>
              <a:ext cx="1957" cy="1957"/>
            </a:xfrm>
            <a:prstGeom prst="rect">
              <a:avLst/>
            </a:prstGeom>
            <a:solidFill>
              <a:srgbClr val="BEC5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2" name="Oval 5"/>
            <p:cNvSpPr>
              <a:spLocks noChangeArrowheads="1"/>
            </p:cNvSpPr>
            <p:nvPr/>
          </p:nvSpPr>
          <p:spPr bwMode="blackWhite">
            <a:xfrm>
              <a:off x="2041" y="1314"/>
              <a:ext cx="713" cy="713"/>
            </a:xfrm>
            <a:prstGeom prst="ellipse">
              <a:avLst/>
            </a:prstGeom>
            <a:solidFill>
              <a:srgbClr val="B3A255"/>
            </a:solidFill>
            <a:ln w="4763">
              <a:solidFill>
                <a:srgbClr val="B3A255"/>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3" name="Rectangle 6"/>
            <p:cNvSpPr>
              <a:spLocks noChangeArrowheads="1"/>
            </p:cNvSpPr>
            <p:nvPr/>
          </p:nvSpPr>
          <p:spPr bwMode="blackWhite">
            <a:xfrm>
              <a:off x="192" y="1748"/>
              <a:ext cx="1418" cy="785"/>
            </a:xfrm>
            <a:prstGeom prst="rect">
              <a:avLst/>
            </a:prstGeom>
            <a:solidFill>
              <a:srgbClr val="FB8D6C"/>
            </a:solidFill>
            <a:ln w="4763">
              <a:solidFill>
                <a:srgbClr val="FB8D6C"/>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4" name="Freeform 7"/>
            <p:cNvSpPr>
              <a:spLocks/>
            </p:cNvSpPr>
            <p:nvPr/>
          </p:nvSpPr>
          <p:spPr bwMode="blackWhite">
            <a:xfrm>
              <a:off x="1610" y="1748"/>
              <a:ext cx="44" cy="829"/>
            </a:xfrm>
            <a:custGeom>
              <a:avLst/>
              <a:gdLst>
                <a:gd name="T0" fmla="*/ 0 w 44"/>
                <a:gd name="T1" fmla="*/ 0 h 829"/>
                <a:gd name="T2" fmla="*/ 44 w 44"/>
                <a:gd name="T3" fmla="*/ 45 h 829"/>
                <a:gd name="T4" fmla="*/ 44 w 44"/>
                <a:gd name="T5" fmla="*/ 829 h 829"/>
                <a:gd name="T6" fmla="*/ 0 w 44"/>
                <a:gd name="T7" fmla="*/ 785 h 829"/>
                <a:gd name="T8" fmla="*/ 0 w 44"/>
                <a:gd name="T9" fmla="*/ 0 h 829"/>
                <a:gd name="T10" fmla="*/ 0 60000 65536"/>
                <a:gd name="T11" fmla="*/ 0 60000 65536"/>
                <a:gd name="T12" fmla="*/ 0 60000 65536"/>
                <a:gd name="T13" fmla="*/ 0 60000 65536"/>
                <a:gd name="T14" fmla="*/ 0 60000 65536"/>
                <a:gd name="T15" fmla="*/ 0 w 44"/>
                <a:gd name="T16" fmla="*/ 0 h 829"/>
                <a:gd name="T17" fmla="*/ 44 w 44"/>
                <a:gd name="T18" fmla="*/ 829 h 829"/>
              </a:gdLst>
              <a:ahLst/>
              <a:cxnLst>
                <a:cxn ang="T10">
                  <a:pos x="T0" y="T1"/>
                </a:cxn>
                <a:cxn ang="T11">
                  <a:pos x="T2" y="T3"/>
                </a:cxn>
                <a:cxn ang="T12">
                  <a:pos x="T4" y="T5"/>
                </a:cxn>
                <a:cxn ang="T13">
                  <a:pos x="T6" y="T7"/>
                </a:cxn>
                <a:cxn ang="T14">
                  <a:pos x="T8" y="T9"/>
                </a:cxn>
              </a:cxnLst>
              <a:rect l="T15" t="T16" r="T17" b="T18"/>
              <a:pathLst>
                <a:path w="44" h="829">
                  <a:moveTo>
                    <a:pt x="0" y="0"/>
                  </a:moveTo>
                  <a:lnTo>
                    <a:pt x="44" y="45"/>
                  </a:lnTo>
                  <a:lnTo>
                    <a:pt x="44" y="829"/>
                  </a:lnTo>
                  <a:lnTo>
                    <a:pt x="0" y="785"/>
                  </a:lnTo>
                  <a:lnTo>
                    <a:pt x="0" y="0"/>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5" name="Freeform 8"/>
            <p:cNvSpPr>
              <a:spLocks/>
            </p:cNvSpPr>
            <p:nvPr/>
          </p:nvSpPr>
          <p:spPr bwMode="blackWhite">
            <a:xfrm>
              <a:off x="192" y="2533"/>
              <a:ext cx="1462" cy="44"/>
            </a:xfrm>
            <a:custGeom>
              <a:avLst/>
              <a:gdLst>
                <a:gd name="T0" fmla="*/ 1462 w 1462"/>
                <a:gd name="T1" fmla="*/ 44 h 44"/>
                <a:gd name="T2" fmla="*/ 44 w 1462"/>
                <a:gd name="T3" fmla="*/ 44 h 44"/>
                <a:gd name="T4" fmla="*/ 0 w 1462"/>
                <a:gd name="T5" fmla="*/ 0 h 44"/>
                <a:gd name="T6" fmla="*/ 1418 w 1462"/>
                <a:gd name="T7" fmla="*/ 0 h 44"/>
                <a:gd name="T8" fmla="*/ 1462 w 1462"/>
                <a:gd name="T9" fmla="*/ 44 h 44"/>
                <a:gd name="T10" fmla="*/ 0 60000 65536"/>
                <a:gd name="T11" fmla="*/ 0 60000 65536"/>
                <a:gd name="T12" fmla="*/ 0 60000 65536"/>
                <a:gd name="T13" fmla="*/ 0 60000 65536"/>
                <a:gd name="T14" fmla="*/ 0 60000 65536"/>
                <a:gd name="T15" fmla="*/ 0 w 1462"/>
                <a:gd name="T16" fmla="*/ 0 h 44"/>
                <a:gd name="T17" fmla="*/ 1462 w 1462"/>
                <a:gd name="T18" fmla="*/ 44 h 44"/>
              </a:gdLst>
              <a:ahLst/>
              <a:cxnLst>
                <a:cxn ang="T10">
                  <a:pos x="T0" y="T1"/>
                </a:cxn>
                <a:cxn ang="T11">
                  <a:pos x="T2" y="T3"/>
                </a:cxn>
                <a:cxn ang="T12">
                  <a:pos x="T4" y="T5"/>
                </a:cxn>
                <a:cxn ang="T13">
                  <a:pos x="T6" y="T7"/>
                </a:cxn>
                <a:cxn ang="T14">
                  <a:pos x="T8" y="T9"/>
                </a:cxn>
              </a:cxnLst>
              <a:rect l="T15" t="T16" r="T17" b="T18"/>
              <a:pathLst>
                <a:path w="1462" h="44">
                  <a:moveTo>
                    <a:pt x="1462" y="44"/>
                  </a:moveTo>
                  <a:lnTo>
                    <a:pt x="44" y="44"/>
                  </a:lnTo>
                  <a:lnTo>
                    <a:pt x="0" y="0"/>
                  </a:lnTo>
                  <a:lnTo>
                    <a:pt x="1418" y="0"/>
                  </a:lnTo>
                  <a:lnTo>
                    <a:pt x="1462" y="44"/>
                  </a:lnTo>
                  <a:close/>
                </a:path>
              </a:pathLst>
            </a:cu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6" name="Rectangle 9"/>
            <p:cNvSpPr>
              <a:spLocks noChangeArrowheads="1"/>
            </p:cNvSpPr>
            <p:nvPr/>
          </p:nvSpPr>
          <p:spPr bwMode="blackWhite">
            <a:xfrm>
              <a:off x="4098" y="1746"/>
              <a:ext cx="1418" cy="784"/>
            </a:xfrm>
            <a:prstGeom prst="rect">
              <a:avLst/>
            </a:prstGeom>
            <a:solidFill>
              <a:srgbClr val="FB8D6C"/>
            </a:solidFill>
            <a:ln w="4763">
              <a:solidFill>
                <a:srgbClr val="FB8D6C"/>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7" name="Freeform 10"/>
            <p:cNvSpPr>
              <a:spLocks/>
            </p:cNvSpPr>
            <p:nvPr/>
          </p:nvSpPr>
          <p:spPr bwMode="blackWhite">
            <a:xfrm>
              <a:off x="5516" y="1746"/>
              <a:ext cx="44" cy="829"/>
            </a:xfrm>
            <a:custGeom>
              <a:avLst/>
              <a:gdLst>
                <a:gd name="T0" fmla="*/ 0 w 44"/>
                <a:gd name="T1" fmla="*/ 0 h 829"/>
                <a:gd name="T2" fmla="*/ 44 w 44"/>
                <a:gd name="T3" fmla="*/ 44 h 829"/>
                <a:gd name="T4" fmla="*/ 44 w 44"/>
                <a:gd name="T5" fmla="*/ 829 h 829"/>
                <a:gd name="T6" fmla="*/ 0 w 44"/>
                <a:gd name="T7" fmla="*/ 784 h 829"/>
                <a:gd name="T8" fmla="*/ 0 w 44"/>
                <a:gd name="T9" fmla="*/ 0 h 829"/>
                <a:gd name="T10" fmla="*/ 0 60000 65536"/>
                <a:gd name="T11" fmla="*/ 0 60000 65536"/>
                <a:gd name="T12" fmla="*/ 0 60000 65536"/>
                <a:gd name="T13" fmla="*/ 0 60000 65536"/>
                <a:gd name="T14" fmla="*/ 0 60000 65536"/>
                <a:gd name="T15" fmla="*/ 0 w 44"/>
                <a:gd name="T16" fmla="*/ 0 h 829"/>
                <a:gd name="T17" fmla="*/ 44 w 44"/>
                <a:gd name="T18" fmla="*/ 829 h 829"/>
              </a:gdLst>
              <a:ahLst/>
              <a:cxnLst>
                <a:cxn ang="T10">
                  <a:pos x="T0" y="T1"/>
                </a:cxn>
                <a:cxn ang="T11">
                  <a:pos x="T2" y="T3"/>
                </a:cxn>
                <a:cxn ang="T12">
                  <a:pos x="T4" y="T5"/>
                </a:cxn>
                <a:cxn ang="T13">
                  <a:pos x="T6" y="T7"/>
                </a:cxn>
                <a:cxn ang="T14">
                  <a:pos x="T8" y="T9"/>
                </a:cxn>
              </a:cxnLst>
              <a:rect l="T15" t="T16" r="T17" b="T18"/>
              <a:pathLst>
                <a:path w="44" h="829">
                  <a:moveTo>
                    <a:pt x="0" y="0"/>
                  </a:moveTo>
                  <a:lnTo>
                    <a:pt x="44" y="44"/>
                  </a:lnTo>
                  <a:lnTo>
                    <a:pt x="44" y="829"/>
                  </a:lnTo>
                  <a:lnTo>
                    <a:pt x="0" y="784"/>
                  </a:lnTo>
                  <a:lnTo>
                    <a:pt x="0" y="0"/>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8" name="Freeform 11"/>
            <p:cNvSpPr>
              <a:spLocks/>
            </p:cNvSpPr>
            <p:nvPr/>
          </p:nvSpPr>
          <p:spPr bwMode="blackWhite">
            <a:xfrm>
              <a:off x="4098" y="2530"/>
              <a:ext cx="1462" cy="45"/>
            </a:xfrm>
            <a:custGeom>
              <a:avLst/>
              <a:gdLst>
                <a:gd name="T0" fmla="*/ 1462 w 1462"/>
                <a:gd name="T1" fmla="*/ 45 h 45"/>
                <a:gd name="T2" fmla="*/ 44 w 1462"/>
                <a:gd name="T3" fmla="*/ 45 h 45"/>
                <a:gd name="T4" fmla="*/ 0 w 1462"/>
                <a:gd name="T5" fmla="*/ 0 h 45"/>
                <a:gd name="T6" fmla="*/ 1418 w 1462"/>
                <a:gd name="T7" fmla="*/ 0 h 45"/>
                <a:gd name="T8" fmla="*/ 1462 w 1462"/>
                <a:gd name="T9" fmla="*/ 45 h 45"/>
                <a:gd name="T10" fmla="*/ 0 60000 65536"/>
                <a:gd name="T11" fmla="*/ 0 60000 65536"/>
                <a:gd name="T12" fmla="*/ 0 60000 65536"/>
                <a:gd name="T13" fmla="*/ 0 60000 65536"/>
                <a:gd name="T14" fmla="*/ 0 60000 65536"/>
                <a:gd name="T15" fmla="*/ 0 w 1462"/>
                <a:gd name="T16" fmla="*/ 0 h 45"/>
                <a:gd name="T17" fmla="*/ 1462 w 1462"/>
                <a:gd name="T18" fmla="*/ 45 h 45"/>
              </a:gdLst>
              <a:ahLst/>
              <a:cxnLst>
                <a:cxn ang="T10">
                  <a:pos x="T0" y="T1"/>
                </a:cxn>
                <a:cxn ang="T11">
                  <a:pos x="T2" y="T3"/>
                </a:cxn>
                <a:cxn ang="T12">
                  <a:pos x="T4" y="T5"/>
                </a:cxn>
                <a:cxn ang="T13">
                  <a:pos x="T6" y="T7"/>
                </a:cxn>
                <a:cxn ang="T14">
                  <a:pos x="T8" y="T9"/>
                </a:cxn>
              </a:cxnLst>
              <a:rect l="T15" t="T16" r="T17" b="T18"/>
              <a:pathLst>
                <a:path w="1462" h="45">
                  <a:moveTo>
                    <a:pt x="1462" y="45"/>
                  </a:moveTo>
                  <a:lnTo>
                    <a:pt x="44" y="45"/>
                  </a:lnTo>
                  <a:lnTo>
                    <a:pt x="0" y="0"/>
                  </a:lnTo>
                  <a:lnTo>
                    <a:pt x="1418" y="0"/>
                  </a:lnTo>
                  <a:lnTo>
                    <a:pt x="1462" y="45"/>
                  </a:lnTo>
                  <a:close/>
                </a:path>
              </a:pathLst>
            </a:cu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9" name="Rectangle 12"/>
            <p:cNvSpPr>
              <a:spLocks noChangeArrowheads="1"/>
            </p:cNvSpPr>
            <p:nvPr/>
          </p:nvSpPr>
          <p:spPr bwMode="blackWhite">
            <a:xfrm>
              <a:off x="305" y="1832"/>
              <a:ext cx="13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Inputs from the environment</a:t>
              </a:r>
              <a:endParaRPr lang="en-US" altLang="en-US" sz="1200" b="1">
                <a:latin typeface="Arial" panose="020B0604020202020204" pitchFamily="34" charset="0"/>
              </a:endParaRPr>
            </a:p>
          </p:txBody>
        </p:sp>
        <p:sp>
          <p:nvSpPr>
            <p:cNvPr id="19470" name="Rectangle 13"/>
            <p:cNvSpPr>
              <a:spLocks noChangeArrowheads="1"/>
            </p:cNvSpPr>
            <p:nvPr/>
          </p:nvSpPr>
          <p:spPr bwMode="blackWhite">
            <a:xfrm>
              <a:off x="305" y="1953"/>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9471" name="Rectangle 14"/>
            <p:cNvSpPr>
              <a:spLocks noChangeArrowheads="1"/>
            </p:cNvSpPr>
            <p:nvPr/>
          </p:nvSpPr>
          <p:spPr bwMode="blackWhite">
            <a:xfrm>
              <a:off x="371" y="1953"/>
              <a:ext cx="8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Human resources</a:t>
              </a:r>
              <a:endParaRPr lang="en-US" altLang="en-US" sz="1200" b="1">
                <a:latin typeface="Arial" panose="020B0604020202020204" pitchFamily="34" charset="0"/>
              </a:endParaRPr>
            </a:p>
          </p:txBody>
        </p:sp>
        <p:sp>
          <p:nvSpPr>
            <p:cNvPr id="19472" name="Rectangle 15"/>
            <p:cNvSpPr>
              <a:spLocks noChangeArrowheads="1"/>
            </p:cNvSpPr>
            <p:nvPr/>
          </p:nvSpPr>
          <p:spPr bwMode="blackWhite">
            <a:xfrm>
              <a:off x="305" y="2075"/>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9473" name="Rectangle 16"/>
            <p:cNvSpPr>
              <a:spLocks noChangeArrowheads="1"/>
            </p:cNvSpPr>
            <p:nvPr/>
          </p:nvSpPr>
          <p:spPr bwMode="blackWhite">
            <a:xfrm>
              <a:off x="371" y="2075"/>
              <a:ext cx="90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Financial resources</a:t>
              </a:r>
              <a:endParaRPr lang="en-US" altLang="en-US" sz="1200" b="1">
                <a:latin typeface="Arial" panose="020B0604020202020204" pitchFamily="34" charset="0"/>
              </a:endParaRPr>
            </a:p>
          </p:txBody>
        </p:sp>
        <p:sp>
          <p:nvSpPr>
            <p:cNvPr id="19474" name="Rectangle 17"/>
            <p:cNvSpPr>
              <a:spLocks noChangeArrowheads="1"/>
            </p:cNvSpPr>
            <p:nvPr/>
          </p:nvSpPr>
          <p:spPr bwMode="blackWhite">
            <a:xfrm>
              <a:off x="305" y="2194"/>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9475" name="Rectangle 18"/>
            <p:cNvSpPr>
              <a:spLocks noChangeArrowheads="1"/>
            </p:cNvSpPr>
            <p:nvPr/>
          </p:nvSpPr>
          <p:spPr bwMode="blackWhite">
            <a:xfrm>
              <a:off x="371" y="2194"/>
              <a:ext cx="8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Physical resources</a:t>
              </a:r>
              <a:endParaRPr lang="en-US" altLang="en-US" sz="1200" b="1">
                <a:latin typeface="Arial" panose="020B0604020202020204" pitchFamily="34" charset="0"/>
              </a:endParaRPr>
            </a:p>
          </p:txBody>
        </p:sp>
        <p:sp>
          <p:nvSpPr>
            <p:cNvPr id="19476" name="Rectangle 19"/>
            <p:cNvSpPr>
              <a:spLocks noChangeArrowheads="1"/>
            </p:cNvSpPr>
            <p:nvPr/>
          </p:nvSpPr>
          <p:spPr bwMode="blackWhite">
            <a:xfrm>
              <a:off x="305" y="2315"/>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9477" name="Rectangle 20"/>
            <p:cNvSpPr>
              <a:spLocks noChangeArrowheads="1"/>
            </p:cNvSpPr>
            <p:nvPr/>
          </p:nvSpPr>
          <p:spPr bwMode="blackWhite">
            <a:xfrm>
              <a:off x="371" y="2315"/>
              <a:ext cx="101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Information resources</a:t>
              </a:r>
              <a:endParaRPr lang="en-US" altLang="en-US" sz="1200" b="1">
                <a:latin typeface="Arial" panose="020B0604020202020204" pitchFamily="34" charset="0"/>
              </a:endParaRPr>
            </a:p>
          </p:txBody>
        </p:sp>
        <p:sp>
          <p:nvSpPr>
            <p:cNvPr id="19478" name="Freeform 21"/>
            <p:cNvSpPr>
              <a:spLocks/>
            </p:cNvSpPr>
            <p:nvPr/>
          </p:nvSpPr>
          <p:spPr bwMode="blackWhite">
            <a:xfrm>
              <a:off x="3832" y="1154"/>
              <a:ext cx="45" cy="2001"/>
            </a:xfrm>
            <a:custGeom>
              <a:avLst/>
              <a:gdLst>
                <a:gd name="T0" fmla="*/ 0 w 45"/>
                <a:gd name="T1" fmla="*/ 0 h 2001"/>
                <a:gd name="T2" fmla="*/ 45 w 45"/>
                <a:gd name="T3" fmla="*/ 44 h 2001"/>
                <a:gd name="T4" fmla="*/ 45 w 45"/>
                <a:gd name="T5" fmla="*/ 2001 h 2001"/>
                <a:gd name="T6" fmla="*/ 0 w 45"/>
                <a:gd name="T7" fmla="*/ 1957 h 2001"/>
                <a:gd name="T8" fmla="*/ 0 w 45"/>
                <a:gd name="T9" fmla="*/ 0 h 2001"/>
                <a:gd name="T10" fmla="*/ 0 60000 65536"/>
                <a:gd name="T11" fmla="*/ 0 60000 65536"/>
                <a:gd name="T12" fmla="*/ 0 60000 65536"/>
                <a:gd name="T13" fmla="*/ 0 60000 65536"/>
                <a:gd name="T14" fmla="*/ 0 60000 65536"/>
                <a:gd name="T15" fmla="*/ 0 w 45"/>
                <a:gd name="T16" fmla="*/ 0 h 2001"/>
                <a:gd name="T17" fmla="*/ 45 w 45"/>
                <a:gd name="T18" fmla="*/ 2001 h 2001"/>
              </a:gdLst>
              <a:ahLst/>
              <a:cxnLst>
                <a:cxn ang="T10">
                  <a:pos x="T0" y="T1"/>
                </a:cxn>
                <a:cxn ang="T11">
                  <a:pos x="T2" y="T3"/>
                </a:cxn>
                <a:cxn ang="T12">
                  <a:pos x="T4" y="T5"/>
                </a:cxn>
                <a:cxn ang="T13">
                  <a:pos x="T6" y="T7"/>
                </a:cxn>
                <a:cxn ang="T14">
                  <a:pos x="T8" y="T9"/>
                </a:cxn>
              </a:cxnLst>
              <a:rect l="T15" t="T16" r="T17" b="T18"/>
              <a:pathLst>
                <a:path w="45" h="2001">
                  <a:moveTo>
                    <a:pt x="0" y="0"/>
                  </a:moveTo>
                  <a:lnTo>
                    <a:pt x="45" y="44"/>
                  </a:lnTo>
                  <a:lnTo>
                    <a:pt x="45" y="2001"/>
                  </a:lnTo>
                  <a:lnTo>
                    <a:pt x="0" y="1957"/>
                  </a:lnTo>
                  <a:lnTo>
                    <a:pt x="0" y="0"/>
                  </a:lnTo>
                  <a:close/>
                </a:path>
              </a:pathLst>
            </a:custGeom>
            <a:solidFill>
              <a:srgbClr val="A2A8B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79" name="Freeform 22"/>
            <p:cNvSpPr>
              <a:spLocks/>
            </p:cNvSpPr>
            <p:nvPr/>
          </p:nvSpPr>
          <p:spPr bwMode="blackWhite">
            <a:xfrm>
              <a:off x="1875" y="3111"/>
              <a:ext cx="2002" cy="44"/>
            </a:xfrm>
            <a:custGeom>
              <a:avLst/>
              <a:gdLst>
                <a:gd name="T0" fmla="*/ 2002 w 2002"/>
                <a:gd name="T1" fmla="*/ 44 h 44"/>
                <a:gd name="T2" fmla="*/ 44 w 2002"/>
                <a:gd name="T3" fmla="*/ 44 h 44"/>
                <a:gd name="T4" fmla="*/ 0 w 2002"/>
                <a:gd name="T5" fmla="*/ 0 h 44"/>
                <a:gd name="T6" fmla="*/ 1957 w 2002"/>
                <a:gd name="T7" fmla="*/ 0 h 44"/>
                <a:gd name="T8" fmla="*/ 2002 w 2002"/>
                <a:gd name="T9" fmla="*/ 44 h 44"/>
                <a:gd name="T10" fmla="*/ 0 60000 65536"/>
                <a:gd name="T11" fmla="*/ 0 60000 65536"/>
                <a:gd name="T12" fmla="*/ 0 60000 65536"/>
                <a:gd name="T13" fmla="*/ 0 60000 65536"/>
                <a:gd name="T14" fmla="*/ 0 60000 65536"/>
                <a:gd name="T15" fmla="*/ 0 w 2002"/>
                <a:gd name="T16" fmla="*/ 0 h 44"/>
                <a:gd name="T17" fmla="*/ 2002 w 2002"/>
                <a:gd name="T18" fmla="*/ 44 h 44"/>
              </a:gdLst>
              <a:ahLst/>
              <a:cxnLst>
                <a:cxn ang="T10">
                  <a:pos x="T0" y="T1"/>
                </a:cxn>
                <a:cxn ang="T11">
                  <a:pos x="T2" y="T3"/>
                </a:cxn>
                <a:cxn ang="T12">
                  <a:pos x="T4" y="T5"/>
                </a:cxn>
                <a:cxn ang="T13">
                  <a:pos x="T6" y="T7"/>
                </a:cxn>
                <a:cxn ang="T14">
                  <a:pos x="T8" y="T9"/>
                </a:cxn>
              </a:cxnLst>
              <a:rect l="T15" t="T16" r="T17" b="T18"/>
              <a:pathLst>
                <a:path w="2002" h="44">
                  <a:moveTo>
                    <a:pt x="2002" y="44"/>
                  </a:moveTo>
                  <a:lnTo>
                    <a:pt x="44" y="44"/>
                  </a:lnTo>
                  <a:lnTo>
                    <a:pt x="0" y="0"/>
                  </a:lnTo>
                  <a:lnTo>
                    <a:pt x="1957" y="0"/>
                  </a:lnTo>
                  <a:lnTo>
                    <a:pt x="2002" y="44"/>
                  </a:lnTo>
                  <a:close/>
                </a:path>
              </a:pathLst>
            </a:custGeom>
            <a:solidFill>
              <a:srgbClr val="868A9D"/>
            </a:solidFill>
            <a:ln w="4763">
              <a:solidFill>
                <a:srgbClr val="868A9D"/>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80" name="Freeform 23"/>
            <p:cNvSpPr>
              <a:spLocks/>
            </p:cNvSpPr>
            <p:nvPr/>
          </p:nvSpPr>
          <p:spPr bwMode="blackWhite">
            <a:xfrm>
              <a:off x="1820" y="2105"/>
              <a:ext cx="55" cy="61"/>
            </a:xfrm>
            <a:custGeom>
              <a:avLst/>
              <a:gdLst>
                <a:gd name="T0" fmla="*/ 0 w 55"/>
                <a:gd name="T1" fmla="*/ 61 h 61"/>
                <a:gd name="T2" fmla="*/ 55 w 55"/>
                <a:gd name="T3" fmla="*/ 30 h 61"/>
                <a:gd name="T4" fmla="*/ 0 w 55"/>
                <a:gd name="T5" fmla="*/ 0 h 61"/>
                <a:gd name="T6" fmla="*/ 0 w 55"/>
                <a:gd name="T7" fmla="*/ 61 h 61"/>
                <a:gd name="T8" fmla="*/ 0 60000 65536"/>
                <a:gd name="T9" fmla="*/ 0 60000 65536"/>
                <a:gd name="T10" fmla="*/ 0 60000 65536"/>
                <a:gd name="T11" fmla="*/ 0 60000 65536"/>
                <a:gd name="T12" fmla="*/ 0 w 55"/>
                <a:gd name="T13" fmla="*/ 0 h 61"/>
                <a:gd name="T14" fmla="*/ 55 w 55"/>
                <a:gd name="T15" fmla="*/ 61 h 61"/>
              </a:gdLst>
              <a:ahLst/>
              <a:cxnLst>
                <a:cxn ang="T8">
                  <a:pos x="T0" y="T1"/>
                </a:cxn>
                <a:cxn ang="T9">
                  <a:pos x="T2" y="T3"/>
                </a:cxn>
                <a:cxn ang="T10">
                  <a:pos x="T4" y="T5"/>
                </a:cxn>
                <a:cxn ang="T11">
                  <a:pos x="T6" y="T7"/>
                </a:cxn>
              </a:cxnLst>
              <a:rect l="T12" t="T13" r="T14" b="T15"/>
              <a:pathLst>
                <a:path w="55" h="61">
                  <a:moveTo>
                    <a:pt x="0" y="61"/>
                  </a:moveTo>
                  <a:lnTo>
                    <a:pt x="55" y="30"/>
                  </a:lnTo>
                  <a:lnTo>
                    <a:pt x="0" y="0"/>
                  </a:lnTo>
                  <a:lnTo>
                    <a:pt x="0" y="6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81" name="Line 24"/>
            <p:cNvSpPr>
              <a:spLocks noChangeShapeType="1"/>
            </p:cNvSpPr>
            <p:nvPr/>
          </p:nvSpPr>
          <p:spPr bwMode="blackWhite">
            <a:xfrm>
              <a:off x="1632" y="2135"/>
              <a:ext cx="204" cy="1"/>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Freeform 25"/>
            <p:cNvSpPr>
              <a:spLocks/>
            </p:cNvSpPr>
            <p:nvPr/>
          </p:nvSpPr>
          <p:spPr bwMode="blackWhite">
            <a:xfrm>
              <a:off x="4042" y="2105"/>
              <a:ext cx="56" cy="61"/>
            </a:xfrm>
            <a:custGeom>
              <a:avLst/>
              <a:gdLst>
                <a:gd name="T0" fmla="*/ 0 w 56"/>
                <a:gd name="T1" fmla="*/ 61 h 61"/>
                <a:gd name="T2" fmla="*/ 56 w 56"/>
                <a:gd name="T3" fmla="*/ 30 h 61"/>
                <a:gd name="T4" fmla="*/ 0 w 56"/>
                <a:gd name="T5" fmla="*/ 0 h 61"/>
                <a:gd name="T6" fmla="*/ 0 w 56"/>
                <a:gd name="T7" fmla="*/ 61 h 61"/>
                <a:gd name="T8" fmla="*/ 0 60000 65536"/>
                <a:gd name="T9" fmla="*/ 0 60000 65536"/>
                <a:gd name="T10" fmla="*/ 0 60000 65536"/>
                <a:gd name="T11" fmla="*/ 0 60000 65536"/>
                <a:gd name="T12" fmla="*/ 0 w 56"/>
                <a:gd name="T13" fmla="*/ 0 h 61"/>
                <a:gd name="T14" fmla="*/ 56 w 56"/>
                <a:gd name="T15" fmla="*/ 61 h 61"/>
              </a:gdLst>
              <a:ahLst/>
              <a:cxnLst>
                <a:cxn ang="T8">
                  <a:pos x="T0" y="T1"/>
                </a:cxn>
                <a:cxn ang="T9">
                  <a:pos x="T2" y="T3"/>
                </a:cxn>
                <a:cxn ang="T10">
                  <a:pos x="T4" y="T5"/>
                </a:cxn>
                <a:cxn ang="T11">
                  <a:pos x="T6" y="T7"/>
                </a:cxn>
              </a:cxnLst>
              <a:rect l="T12" t="T13" r="T14" b="T15"/>
              <a:pathLst>
                <a:path w="56" h="61">
                  <a:moveTo>
                    <a:pt x="0" y="61"/>
                  </a:moveTo>
                  <a:lnTo>
                    <a:pt x="56" y="30"/>
                  </a:lnTo>
                  <a:lnTo>
                    <a:pt x="0" y="0"/>
                  </a:lnTo>
                  <a:lnTo>
                    <a:pt x="0" y="6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83" name="Line 26"/>
            <p:cNvSpPr>
              <a:spLocks noChangeShapeType="1"/>
            </p:cNvSpPr>
            <p:nvPr/>
          </p:nvSpPr>
          <p:spPr bwMode="blackWhite">
            <a:xfrm>
              <a:off x="3855" y="2135"/>
              <a:ext cx="204" cy="1"/>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Freeform 27"/>
            <p:cNvSpPr>
              <a:spLocks/>
            </p:cNvSpPr>
            <p:nvPr/>
          </p:nvSpPr>
          <p:spPr bwMode="blackWhite">
            <a:xfrm>
              <a:off x="2931" y="1613"/>
              <a:ext cx="55" cy="61"/>
            </a:xfrm>
            <a:custGeom>
              <a:avLst/>
              <a:gdLst>
                <a:gd name="T0" fmla="*/ 0 w 55"/>
                <a:gd name="T1" fmla="*/ 61 h 61"/>
                <a:gd name="T2" fmla="*/ 55 w 55"/>
                <a:gd name="T3" fmla="*/ 30 h 61"/>
                <a:gd name="T4" fmla="*/ 0 w 55"/>
                <a:gd name="T5" fmla="*/ 0 h 61"/>
                <a:gd name="T6" fmla="*/ 0 w 55"/>
                <a:gd name="T7" fmla="*/ 61 h 61"/>
                <a:gd name="T8" fmla="*/ 0 60000 65536"/>
                <a:gd name="T9" fmla="*/ 0 60000 65536"/>
                <a:gd name="T10" fmla="*/ 0 60000 65536"/>
                <a:gd name="T11" fmla="*/ 0 60000 65536"/>
                <a:gd name="T12" fmla="*/ 0 w 55"/>
                <a:gd name="T13" fmla="*/ 0 h 61"/>
                <a:gd name="T14" fmla="*/ 55 w 55"/>
                <a:gd name="T15" fmla="*/ 61 h 61"/>
              </a:gdLst>
              <a:ahLst/>
              <a:cxnLst>
                <a:cxn ang="T8">
                  <a:pos x="T0" y="T1"/>
                </a:cxn>
                <a:cxn ang="T9">
                  <a:pos x="T2" y="T3"/>
                </a:cxn>
                <a:cxn ang="T10">
                  <a:pos x="T4" y="T5"/>
                </a:cxn>
                <a:cxn ang="T11">
                  <a:pos x="T6" y="T7"/>
                </a:cxn>
              </a:cxnLst>
              <a:rect l="T12" t="T13" r="T14" b="T15"/>
              <a:pathLst>
                <a:path w="55" h="61">
                  <a:moveTo>
                    <a:pt x="0" y="61"/>
                  </a:moveTo>
                  <a:lnTo>
                    <a:pt x="55" y="30"/>
                  </a:lnTo>
                  <a:lnTo>
                    <a:pt x="0" y="0"/>
                  </a:lnTo>
                  <a:lnTo>
                    <a:pt x="0" y="6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85" name="Line 28"/>
            <p:cNvSpPr>
              <a:spLocks noChangeShapeType="1"/>
            </p:cNvSpPr>
            <p:nvPr/>
          </p:nvSpPr>
          <p:spPr bwMode="blackWhite">
            <a:xfrm>
              <a:off x="2743" y="1643"/>
              <a:ext cx="205" cy="1"/>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Freeform 29"/>
            <p:cNvSpPr>
              <a:spLocks/>
            </p:cNvSpPr>
            <p:nvPr/>
          </p:nvSpPr>
          <p:spPr bwMode="blackWhite">
            <a:xfrm>
              <a:off x="2334" y="2016"/>
              <a:ext cx="61" cy="56"/>
            </a:xfrm>
            <a:custGeom>
              <a:avLst/>
              <a:gdLst>
                <a:gd name="T0" fmla="*/ 61 w 61"/>
                <a:gd name="T1" fmla="*/ 56 h 56"/>
                <a:gd name="T2" fmla="*/ 30 w 61"/>
                <a:gd name="T3" fmla="*/ 0 h 56"/>
                <a:gd name="T4" fmla="*/ 0 w 61"/>
                <a:gd name="T5" fmla="*/ 56 h 56"/>
                <a:gd name="T6" fmla="*/ 61 w 61"/>
                <a:gd name="T7" fmla="*/ 56 h 56"/>
                <a:gd name="T8" fmla="*/ 0 60000 65536"/>
                <a:gd name="T9" fmla="*/ 0 60000 65536"/>
                <a:gd name="T10" fmla="*/ 0 60000 65536"/>
                <a:gd name="T11" fmla="*/ 0 60000 65536"/>
                <a:gd name="T12" fmla="*/ 0 w 61"/>
                <a:gd name="T13" fmla="*/ 0 h 56"/>
                <a:gd name="T14" fmla="*/ 61 w 61"/>
                <a:gd name="T15" fmla="*/ 56 h 56"/>
              </a:gdLst>
              <a:ahLst/>
              <a:cxnLst>
                <a:cxn ang="T8">
                  <a:pos x="T0" y="T1"/>
                </a:cxn>
                <a:cxn ang="T9">
                  <a:pos x="T2" y="T3"/>
                </a:cxn>
                <a:cxn ang="T10">
                  <a:pos x="T4" y="T5"/>
                </a:cxn>
                <a:cxn ang="T11">
                  <a:pos x="T6" y="T7"/>
                </a:cxn>
              </a:cxnLst>
              <a:rect l="T12" t="T13" r="T14" b="T15"/>
              <a:pathLst>
                <a:path w="61" h="56">
                  <a:moveTo>
                    <a:pt x="61" y="56"/>
                  </a:moveTo>
                  <a:lnTo>
                    <a:pt x="30" y="0"/>
                  </a:lnTo>
                  <a:lnTo>
                    <a:pt x="0" y="56"/>
                  </a:lnTo>
                  <a:lnTo>
                    <a:pt x="61" y="5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87" name="Line 30"/>
            <p:cNvSpPr>
              <a:spLocks noChangeShapeType="1"/>
            </p:cNvSpPr>
            <p:nvPr/>
          </p:nvSpPr>
          <p:spPr bwMode="blackWhite">
            <a:xfrm flipV="1">
              <a:off x="2364" y="2052"/>
              <a:ext cx="1" cy="213"/>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Oval 31"/>
            <p:cNvSpPr>
              <a:spLocks noChangeArrowheads="1"/>
            </p:cNvSpPr>
            <p:nvPr/>
          </p:nvSpPr>
          <p:spPr bwMode="blackWhite">
            <a:xfrm>
              <a:off x="3020" y="1314"/>
              <a:ext cx="713" cy="713"/>
            </a:xfrm>
            <a:prstGeom prst="ellipse">
              <a:avLst/>
            </a:prstGeom>
            <a:solidFill>
              <a:srgbClr val="B3A255"/>
            </a:solidFill>
            <a:ln w="4763">
              <a:solidFill>
                <a:srgbClr val="B3A255"/>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89" name="Oval 32"/>
            <p:cNvSpPr>
              <a:spLocks noChangeArrowheads="1"/>
            </p:cNvSpPr>
            <p:nvPr/>
          </p:nvSpPr>
          <p:spPr bwMode="blackWhite">
            <a:xfrm>
              <a:off x="2041" y="2293"/>
              <a:ext cx="713" cy="713"/>
            </a:xfrm>
            <a:prstGeom prst="ellipse">
              <a:avLst/>
            </a:prstGeom>
            <a:solidFill>
              <a:srgbClr val="B3A255"/>
            </a:solidFill>
            <a:ln w="4763">
              <a:solidFill>
                <a:srgbClr val="B3A255"/>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0" name="Oval 33"/>
            <p:cNvSpPr>
              <a:spLocks noChangeArrowheads="1"/>
            </p:cNvSpPr>
            <p:nvPr/>
          </p:nvSpPr>
          <p:spPr bwMode="blackWhite">
            <a:xfrm>
              <a:off x="3020" y="2293"/>
              <a:ext cx="713" cy="713"/>
            </a:xfrm>
            <a:prstGeom prst="ellipse">
              <a:avLst/>
            </a:prstGeom>
            <a:solidFill>
              <a:srgbClr val="B3A255"/>
            </a:solidFill>
            <a:ln w="4763">
              <a:solidFill>
                <a:srgbClr val="B3A255"/>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1" name="Freeform 34"/>
            <p:cNvSpPr>
              <a:spLocks/>
            </p:cNvSpPr>
            <p:nvPr/>
          </p:nvSpPr>
          <p:spPr bwMode="blackWhite">
            <a:xfrm>
              <a:off x="3310" y="2210"/>
              <a:ext cx="61" cy="55"/>
            </a:xfrm>
            <a:custGeom>
              <a:avLst/>
              <a:gdLst>
                <a:gd name="T0" fmla="*/ 61 w 61"/>
                <a:gd name="T1" fmla="*/ 0 h 55"/>
                <a:gd name="T2" fmla="*/ 30 w 61"/>
                <a:gd name="T3" fmla="*/ 55 h 55"/>
                <a:gd name="T4" fmla="*/ 0 w 61"/>
                <a:gd name="T5" fmla="*/ 0 h 55"/>
                <a:gd name="T6" fmla="*/ 61 w 61"/>
                <a:gd name="T7" fmla="*/ 0 h 55"/>
                <a:gd name="T8" fmla="*/ 0 60000 65536"/>
                <a:gd name="T9" fmla="*/ 0 60000 65536"/>
                <a:gd name="T10" fmla="*/ 0 60000 65536"/>
                <a:gd name="T11" fmla="*/ 0 60000 65536"/>
                <a:gd name="T12" fmla="*/ 0 w 61"/>
                <a:gd name="T13" fmla="*/ 0 h 55"/>
                <a:gd name="T14" fmla="*/ 61 w 61"/>
                <a:gd name="T15" fmla="*/ 55 h 55"/>
              </a:gdLst>
              <a:ahLst/>
              <a:cxnLst>
                <a:cxn ang="T8">
                  <a:pos x="T0" y="T1"/>
                </a:cxn>
                <a:cxn ang="T9">
                  <a:pos x="T2" y="T3"/>
                </a:cxn>
                <a:cxn ang="T10">
                  <a:pos x="T4" y="T5"/>
                </a:cxn>
                <a:cxn ang="T11">
                  <a:pos x="T6" y="T7"/>
                </a:cxn>
              </a:cxnLst>
              <a:rect l="T12" t="T13" r="T14" b="T15"/>
              <a:pathLst>
                <a:path w="61" h="55">
                  <a:moveTo>
                    <a:pt x="61" y="0"/>
                  </a:moveTo>
                  <a:lnTo>
                    <a:pt x="30" y="55"/>
                  </a:lnTo>
                  <a:lnTo>
                    <a:pt x="0" y="0"/>
                  </a:lnTo>
                  <a:lnTo>
                    <a:pt x="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2" name="Line 35"/>
            <p:cNvSpPr>
              <a:spLocks noChangeShapeType="1"/>
            </p:cNvSpPr>
            <p:nvPr/>
          </p:nvSpPr>
          <p:spPr bwMode="blackWhite">
            <a:xfrm>
              <a:off x="3340" y="2016"/>
              <a:ext cx="1" cy="21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36"/>
            <p:cNvSpPr>
              <a:spLocks noChangeShapeType="1"/>
            </p:cNvSpPr>
            <p:nvPr/>
          </p:nvSpPr>
          <p:spPr bwMode="blackWhite">
            <a:xfrm flipH="1">
              <a:off x="2774" y="2622"/>
              <a:ext cx="212" cy="1"/>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Freeform 37"/>
            <p:cNvSpPr>
              <a:spLocks/>
            </p:cNvSpPr>
            <p:nvPr/>
          </p:nvSpPr>
          <p:spPr bwMode="blackWhite">
            <a:xfrm>
              <a:off x="2743" y="2591"/>
              <a:ext cx="55" cy="61"/>
            </a:xfrm>
            <a:custGeom>
              <a:avLst/>
              <a:gdLst>
                <a:gd name="T0" fmla="*/ 55 w 55"/>
                <a:gd name="T1" fmla="*/ 61 h 61"/>
                <a:gd name="T2" fmla="*/ 0 w 55"/>
                <a:gd name="T3" fmla="*/ 31 h 61"/>
                <a:gd name="T4" fmla="*/ 55 w 55"/>
                <a:gd name="T5" fmla="*/ 0 h 61"/>
                <a:gd name="T6" fmla="*/ 55 w 55"/>
                <a:gd name="T7" fmla="*/ 61 h 61"/>
                <a:gd name="T8" fmla="*/ 0 60000 65536"/>
                <a:gd name="T9" fmla="*/ 0 60000 65536"/>
                <a:gd name="T10" fmla="*/ 0 60000 65536"/>
                <a:gd name="T11" fmla="*/ 0 60000 65536"/>
                <a:gd name="T12" fmla="*/ 0 w 55"/>
                <a:gd name="T13" fmla="*/ 0 h 61"/>
                <a:gd name="T14" fmla="*/ 55 w 55"/>
                <a:gd name="T15" fmla="*/ 61 h 61"/>
              </a:gdLst>
              <a:ahLst/>
              <a:cxnLst>
                <a:cxn ang="T8">
                  <a:pos x="T0" y="T1"/>
                </a:cxn>
                <a:cxn ang="T9">
                  <a:pos x="T2" y="T3"/>
                </a:cxn>
                <a:cxn ang="T10">
                  <a:pos x="T4" y="T5"/>
                </a:cxn>
                <a:cxn ang="T11">
                  <a:pos x="T6" y="T7"/>
                </a:cxn>
              </a:cxnLst>
              <a:rect l="T12" t="T13" r="T14" b="T15"/>
              <a:pathLst>
                <a:path w="55" h="61">
                  <a:moveTo>
                    <a:pt x="55" y="61"/>
                  </a:moveTo>
                  <a:lnTo>
                    <a:pt x="0" y="31"/>
                  </a:lnTo>
                  <a:lnTo>
                    <a:pt x="55" y="0"/>
                  </a:lnTo>
                  <a:lnTo>
                    <a:pt x="55" y="6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5" name="Oval 38"/>
            <p:cNvSpPr>
              <a:spLocks noChangeArrowheads="1"/>
            </p:cNvSpPr>
            <p:nvPr/>
          </p:nvSpPr>
          <p:spPr bwMode="blackWhite">
            <a:xfrm>
              <a:off x="2008" y="1287"/>
              <a:ext cx="713" cy="713"/>
            </a:xfrm>
            <a:prstGeom prst="ellipse">
              <a:avLst/>
            </a:prstGeom>
            <a:solidFill>
              <a:srgbClr val="FEE679"/>
            </a:solidFill>
            <a:ln w="4763">
              <a:solidFill>
                <a:srgbClr val="FEE679"/>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6" name="Oval 39"/>
            <p:cNvSpPr>
              <a:spLocks noChangeArrowheads="1"/>
            </p:cNvSpPr>
            <p:nvPr/>
          </p:nvSpPr>
          <p:spPr bwMode="blackWhite">
            <a:xfrm>
              <a:off x="2986" y="1287"/>
              <a:ext cx="714" cy="713"/>
            </a:xfrm>
            <a:prstGeom prst="ellipse">
              <a:avLst/>
            </a:prstGeom>
            <a:solidFill>
              <a:srgbClr val="FEE679"/>
            </a:solidFill>
            <a:ln w="4763">
              <a:solidFill>
                <a:srgbClr val="FEE679"/>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7" name="Oval 40"/>
            <p:cNvSpPr>
              <a:spLocks noChangeArrowheads="1"/>
            </p:cNvSpPr>
            <p:nvPr/>
          </p:nvSpPr>
          <p:spPr bwMode="blackWhite">
            <a:xfrm>
              <a:off x="2008" y="2265"/>
              <a:ext cx="713" cy="713"/>
            </a:xfrm>
            <a:prstGeom prst="ellipse">
              <a:avLst/>
            </a:prstGeom>
            <a:solidFill>
              <a:srgbClr val="FEE679"/>
            </a:solidFill>
            <a:ln w="4763">
              <a:solidFill>
                <a:srgbClr val="FEE679"/>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8" name="Oval 41"/>
            <p:cNvSpPr>
              <a:spLocks noChangeArrowheads="1"/>
            </p:cNvSpPr>
            <p:nvPr/>
          </p:nvSpPr>
          <p:spPr bwMode="blackWhite">
            <a:xfrm>
              <a:off x="2986" y="2265"/>
              <a:ext cx="714" cy="713"/>
            </a:xfrm>
            <a:prstGeom prst="ellipse">
              <a:avLst/>
            </a:prstGeom>
            <a:solidFill>
              <a:srgbClr val="FEE679"/>
            </a:solidFill>
            <a:ln w="4763">
              <a:solidFill>
                <a:srgbClr val="FEE679"/>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99" name="Rectangle 42"/>
            <p:cNvSpPr>
              <a:spLocks noChangeArrowheads="1"/>
            </p:cNvSpPr>
            <p:nvPr/>
          </p:nvSpPr>
          <p:spPr bwMode="blackWhite">
            <a:xfrm>
              <a:off x="2182" y="1475"/>
              <a:ext cx="40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Planning</a:t>
              </a:r>
              <a:endParaRPr lang="en-US" altLang="en-US" sz="1200" b="1">
                <a:latin typeface="Arial" panose="020B0604020202020204" pitchFamily="34" charset="0"/>
              </a:endParaRPr>
            </a:p>
          </p:txBody>
        </p:sp>
        <p:sp>
          <p:nvSpPr>
            <p:cNvPr id="19500" name="Rectangle 43"/>
            <p:cNvSpPr>
              <a:spLocks noChangeArrowheads="1"/>
            </p:cNvSpPr>
            <p:nvPr/>
          </p:nvSpPr>
          <p:spPr bwMode="blackWhite">
            <a:xfrm>
              <a:off x="2096" y="1597"/>
              <a:ext cx="5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and decision</a:t>
              </a:r>
              <a:endParaRPr lang="en-US" altLang="en-US" sz="1200" b="1">
                <a:latin typeface="Arial" panose="020B0604020202020204" pitchFamily="34" charset="0"/>
              </a:endParaRPr>
            </a:p>
          </p:txBody>
        </p:sp>
        <p:sp>
          <p:nvSpPr>
            <p:cNvPr id="19501" name="Rectangle 44"/>
            <p:cNvSpPr>
              <a:spLocks noChangeArrowheads="1"/>
            </p:cNvSpPr>
            <p:nvPr/>
          </p:nvSpPr>
          <p:spPr bwMode="blackWhite">
            <a:xfrm>
              <a:off x="2215" y="1718"/>
              <a:ext cx="3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making</a:t>
              </a:r>
              <a:endParaRPr lang="en-US" altLang="en-US" sz="1200" b="1">
                <a:latin typeface="Arial" panose="020B0604020202020204" pitchFamily="34" charset="0"/>
              </a:endParaRPr>
            </a:p>
          </p:txBody>
        </p:sp>
        <p:sp>
          <p:nvSpPr>
            <p:cNvPr id="19502" name="Rectangle 45"/>
            <p:cNvSpPr>
              <a:spLocks noChangeArrowheads="1"/>
            </p:cNvSpPr>
            <p:nvPr/>
          </p:nvSpPr>
          <p:spPr bwMode="blackWhite">
            <a:xfrm>
              <a:off x="3169" y="2569"/>
              <a:ext cx="3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Leading</a:t>
              </a:r>
              <a:endParaRPr lang="en-US" altLang="en-US" sz="1200" b="1">
                <a:latin typeface="Arial" panose="020B0604020202020204" pitchFamily="34" charset="0"/>
              </a:endParaRPr>
            </a:p>
          </p:txBody>
        </p:sp>
        <p:sp>
          <p:nvSpPr>
            <p:cNvPr id="19503" name="Rectangle 46"/>
            <p:cNvSpPr>
              <a:spLocks noChangeArrowheads="1"/>
            </p:cNvSpPr>
            <p:nvPr/>
          </p:nvSpPr>
          <p:spPr bwMode="blackWhite">
            <a:xfrm>
              <a:off x="3105" y="1580"/>
              <a:ext cx="5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Organizing</a:t>
              </a:r>
              <a:endParaRPr lang="en-US" altLang="en-US" sz="1200" b="1">
                <a:latin typeface="Arial" panose="020B0604020202020204" pitchFamily="34" charset="0"/>
              </a:endParaRPr>
            </a:p>
          </p:txBody>
        </p:sp>
        <p:sp>
          <p:nvSpPr>
            <p:cNvPr id="19504" name="Rectangle 47"/>
            <p:cNvSpPr>
              <a:spLocks noChangeArrowheads="1"/>
            </p:cNvSpPr>
            <p:nvPr/>
          </p:nvSpPr>
          <p:spPr bwMode="blackWhite">
            <a:xfrm>
              <a:off x="2132" y="2569"/>
              <a:ext cx="5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Controlling</a:t>
              </a:r>
              <a:endParaRPr lang="en-US" altLang="en-US" sz="1200" b="1">
                <a:latin typeface="Arial" panose="020B0604020202020204" pitchFamily="34" charset="0"/>
              </a:endParaRPr>
            </a:p>
          </p:txBody>
        </p:sp>
        <p:sp>
          <p:nvSpPr>
            <p:cNvPr id="19505" name="Rectangle 48"/>
            <p:cNvSpPr>
              <a:spLocks noChangeArrowheads="1"/>
            </p:cNvSpPr>
            <p:nvPr/>
          </p:nvSpPr>
          <p:spPr bwMode="blackWhite">
            <a:xfrm>
              <a:off x="4499" y="1962"/>
              <a:ext cx="6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Goals attained</a:t>
              </a:r>
              <a:endParaRPr lang="en-US" altLang="en-US" sz="1200" b="1">
                <a:latin typeface="Arial" panose="020B0604020202020204" pitchFamily="34" charset="0"/>
              </a:endParaRPr>
            </a:p>
          </p:txBody>
        </p:sp>
        <p:sp>
          <p:nvSpPr>
            <p:cNvPr id="19506" name="Rectangle 49"/>
            <p:cNvSpPr>
              <a:spLocks noChangeArrowheads="1"/>
            </p:cNvSpPr>
            <p:nvPr/>
          </p:nvSpPr>
          <p:spPr bwMode="blackWhite">
            <a:xfrm>
              <a:off x="4499" y="2083"/>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9507" name="Rectangle 50"/>
            <p:cNvSpPr>
              <a:spLocks noChangeArrowheads="1"/>
            </p:cNvSpPr>
            <p:nvPr/>
          </p:nvSpPr>
          <p:spPr bwMode="blackWhite">
            <a:xfrm>
              <a:off x="4565" y="2083"/>
              <a:ext cx="4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Efficiently</a:t>
              </a:r>
              <a:endParaRPr lang="en-US" altLang="en-US" sz="1200" b="1">
                <a:latin typeface="Arial" panose="020B0604020202020204" pitchFamily="34" charset="0"/>
              </a:endParaRPr>
            </a:p>
          </p:txBody>
        </p:sp>
        <p:sp>
          <p:nvSpPr>
            <p:cNvPr id="19508" name="Rectangle 51"/>
            <p:cNvSpPr>
              <a:spLocks noChangeArrowheads="1"/>
            </p:cNvSpPr>
            <p:nvPr/>
          </p:nvSpPr>
          <p:spPr bwMode="blackWhite">
            <a:xfrm>
              <a:off x="4499" y="2202"/>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9509" name="Rectangle 52"/>
            <p:cNvSpPr>
              <a:spLocks noChangeArrowheads="1"/>
            </p:cNvSpPr>
            <p:nvPr/>
          </p:nvSpPr>
          <p:spPr bwMode="blackWhite">
            <a:xfrm>
              <a:off x="4565" y="2202"/>
              <a:ext cx="4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Effectively</a:t>
              </a:r>
              <a:endParaRPr lang="en-US" altLang="en-US" sz="1200" b="1">
                <a:latin typeface="Arial" panose="020B0604020202020204"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A3E20B67-ED90-4D5C-9578-4DD8B0FA2342}" type="slidenum">
              <a:rPr lang="en-US" altLang="en-US" sz="1000">
                <a:latin typeface="Arial" panose="020B0604020202020204" pitchFamily="34" charset="0"/>
              </a:rPr>
              <a:pPr eaLnBrk="1" hangingPunct="1"/>
              <a:t>24</a:t>
            </a:fld>
            <a:endParaRPr lang="en-US" altLang="en-US" sz="1000">
              <a:latin typeface="Arial" panose="020B0604020202020204" pitchFamily="34" charset="0"/>
            </a:endParaRPr>
          </a:p>
        </p:txBody>
      </p:sp>
      <p:sp>
        <p:nvSpPr>
          <p:cNvPr id="333826" name="Rectangle 2"/>
          <p:cNvSpPr>
            <a:spLocks noGrp="1" noChangeArrowheads="1"/>
          </p:cNvSpPr>
          <p:nvPr>
            <p:ph type="title"/>
          </p:nvPr>
        </p:nvSpPr>
        <p:spPr/>
        <p:txBody>
          <a:bodyPr/>
          <a:lstStyle/>
          <a:p>
            <a:pPr eaLnBrk="1" hangingPunct="1">
              <a:defRPr/>
            </a:pPr>
            <a:r>
              <a:rPr lang="en-US"/>
              <a:t>The Management Process</a:t>
            </a:r>
          </a:p>
        </p:txBody>
      </p:sp>
      <p:grpSp>
        <p:nvGrpSpPr>
          <p:cNvPr id="20484" name="Group 61"/>
          <p:cNvGrpSpPr>
            <a:grpSpLocks/>
          </p:cNvGrpSpPr>
          <p:nvPr/>
        </p:nvGrpSpPr>
        <p:grpSpPr bwMode="auto">
          <a:xfrm>
            <a:off x="1828800" y="1371600"/>
            <a:ext cx="5511800" cy="4899025"/>
            <a:chOff x="1152" y="864"/>
            <a:chExt cx="3472" cy="3086"/>
          </a:xfrm>
        </p:grpSpPr>
        <p:sp>
          <p:nvSpPr>
            <p:cNvPr id="20486" name="Oval 4"/>
            <p:cNvSpPr>
              <a:spLocks noChangeArrowheads="1"/>
            </p:cNvSpPr>
            <p:nvPr/>
          </p:nvSpPr>
          <p:spPr bwMode="blackWhite">
            <a:xfrm>
              <a:off x="1197" y="904"/>
              <a:ext cx="1442" cy="1285"/>
            </a:xfrm>
            <a:prstGeom prst="ellipse">
              <a:avLst/>
            </a:pr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87" name="Oval 5"/>
            <p:cNvSpPr>
              <a:spLocks noChangeArrowheads="1"/>
            </p:cNvSpPr>
            <p:nvPr/>
          </p:nvSpPr>
          <p:spPr bwMode="blackWhite">
            <a:xfrm>
              <a:off x="1197" y="2669"/>
              <a:ext cx="1442" cy="1281"/>
            </a:xfrm>
            <a:prstGeom prst="ellipse">
              <a:avLst/>
            </a:prstGeom>
            <a:solidFill>
              <a:srgbClr val="AE49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88" name="Freeform 6"/>
            <p:cNvSpPr>
              <a:spLocks/>
            </p:cNvSpPr>
            <p:nvPr/>
          </p:nvSpPr>
          <p:spPr bwMode="blackWhite">
            <a:xfrm>
              <a:off x="3064" y="1411"/>
              <a:ext cx="75" cy="70"/>
            </a:xfrm>
            <a:custGeom>
              <a:avLst/>
              <a:gdLst>
                <a:gd name="T0" fmla="*/ 0 w 60"/>
                <a:gd name="T1" fmla="*/ 469 h 63"/>
                <a:gd name="T2" fmla="*/ 4200 w 60"/>
                <a:gd name="T3" fmla="*/ 224 h 63"/>
                <a:gd name="T4" fmla="*/ 0 w 60"/>
                <a:gd name="T5" fmla="*/ 0 h 63"/>
                <a:gd name="T6" fmla="*/ 0 w 60"/>
                <a:gd name="T7" fmla="*/ 469 h 63"/>
                <a:gd name="T8" fmla="*/ 0 60000 65536"/>
                <a:gd name="T9" fmla="*/ 0 60000 65536"/>
                <a:gd name="T10" fmla="*/ 0 60000 65536"/>
                <a:gd name="T11" fmla="*/ 0 60000 65536"/>
                <a:gd name="T12" fmla="*/ 0 w 60"/>
                <a:gd name="T13" fmla="*/ 0 h 63"/>
                <a:gd name="T14" fmla="*/ 60 w 60"/>
                <a:gd name="T15" fmla="*/ 63 h 63"/>
              </a:gdLst>
              <a:ahLst/>
              <a:cxnLst>
                <a:cxn ang="T8">
                  <a:pos x="T0" y="T1"/>
                </a:cxn>
                <a:cxn ang="T9">
                  <a:pos x="T2" y="T3"/>
                </a:cxn>
                <a:cxn ang="T10">
                  <a:pos x="T4" y="T5"/>
                </a:cxn>
                <a:cxn ang="T11">
                  <a:pos x="T6" y="T7"/>
                </a:cxn>
              </a:cxnLst>
              <a:rect l="T12" t="T13" r="T14" b="T15"/>
              <a:pathLst>
                <a:path w="60" h="63">
                  <a:moveTo>
                    <a:pt x="0" y="63"/>
                  </a:moveTo>
                  <a:lnTo>
                    <a:pt x="60" y="30"/>
                  </a:lnTo>
                  <a:lnTo>
                    <a:pt x="0" y="0"/>
                  </a:lnTo>
                  <a:lnTo>
                    <a:pt x="0" y="6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89" name="Line 7"/>
            <p:cNvSpPr>
              <a:spLocks noChangeShapeType="1"/>
            </p:cNvSpPr>
            <p:nvPr/>
          </p:nvSpPr>
          <p:spPr bwMode="blackWhite">
            <a:xfrm>
              <a:off x="2617" y="1445"/>
              <a:ext cx="469"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Freeform 8"/>
            <p:cNvSpPr>
              <a:spLocks/>
            </p:cNvSpPr>
            <p:nvPr/>
          </p:nvSpPr>
          <p:spPr bwMode="blackWhite">
            <a:xfrm>
              <a:off x="2617" y="1532"/>
              <a:ext cx="75" cy="70"/>
            </a:xfrm>
            <a:custGeom>
              <a:avLst/>
              <a:gdLst>
                <a:gd name="T0" fmla="*/ 4200 w 60"/>
                <a:gd name="T1" fmla="*/ 469 h 63"/>
                <a:gd name="T2" fmla="*/ 0 w 60"/>
                <a:gd name="T3" fmla="*/ 224 h 63"/>
                <a:gd name="T4" fmla="*/ 4200 w 60"/>
                <a:gd name="T5" fmla="*/ 0 h 63"/>
                <a:gd name="T6" fmla="*/ 4200 w 60"/>
                <a:gd name="T7" fmla="*/ 469 h 63"/>
                <a:gd name="T8" fmla="*/ 0 60000 65536"/>
                <a:gd name="T9" fmla="*/ 0 60000 65536"/>
                <a:gd name="T10" fmla="*/ 0 60000 65536"/>
                <a:gd name="T11" fmla="*/ 0 60000 65536"/>
                <a:gd name="T12" fmla="*/ 0 w 60"/>
                <a:gd name="T13" fmla="*/ 0 h 63"/>
                <a:gd name="T14" fmla="*/ 60 w 60"/>
                <a:gd name="T15" fmla="*/ 63 h 63"/>
              </a:gdLst>
              <a:ahLst/>
              <a:cxnLst>
                <a:cxn ang="T8">
                  <a:pos x="T0" y="T1"/>
                </a:cxn>
                <a:cxn ang="T9">
                  <a:pos x="T2" y="T3"/>
                </a:cxn>
                <a:cxn ang="T10">
                  <a:pos x="T4" y="T5"/>
                </a:cxn>
                <a:cxn ang="T11">
                  <a:pos x="T6" y="T7"/>
                </a:cxn>
              </a:cxnLst>
              <a:rect l="T12" t="T13" r="T14" b="T15"/>
              <a:pathLst>
                <a:path w="60" h="63">
                  <a:moveTo>
                    <a:pt x="60" y="63"/>
                  </a:moveTo>
                  <a:lnTo>
                    <a:pt x="0" y="30"/>
                  </a:lnTo>
                  <a:lnTo>
                    <a:pt x="60" y="0"/>
                  </a:lnTo>
                  <a:lnTo>
                    <a:pt x="60" y="6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1" name="Line 9"/>
            <p:cNvSpPr>
              <a:spLocks noChangeShapeType="1"/>
            </p:cNvSpPr>
            <p:nvPr/>
          </p:nvSpPr>
          <p:spPr bwMode="blackWhite">
            <a:xfrm flipH="1">
              <a:off x="2669" y="1565"/>
              <a:ext cx="470"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Freeform 10"/>
            <p:cNvSpPr>
              <a:spLocks/>
            </p:cNvSpPr>
            <p:nvPr/>
          </p:nvSpPr>
          <p:spPr bwMode="blackWhite">
            <a:xfrm>
              <a:off x="3064" y="3173"/>
              <a:ext cx="75" cy="74"/>
            </a:xfrm>
            <a:custGeom>
              <a:avLst/>
              <a:gdLst>
                <a:gd name="T0" fmla="*/ 0 w 60"/>
                <a:gd name="T1" fmla="*/ 580 h 66"/>
                <a:gd name="T2" fmla="*/ 4200 w 60"/>
                <a:gd name="T3" fmla="*/ 289 h 66"/>
                <a:gd name="T4" fmla="*/ 0 w 60"/>
                <a:gd name="T5" fmla="*/ 0 h 66"/>
                <a:gd name="T6" fmla="*/ 0 w 60"/>
                <a:gd name="T7" fmla="*/ 580 h 66"/>
                <a:gd name="T8" fmla="*/ 0 60000 65536"/>
                <a:gd name="T9" fmla="*/ 0 60000 65536"/>
                <a:gd name="T10" fmla="*/ 0 60000 65536"/>
                <a:gd name="T11" fmla="*/ 0 60000 65536"/>
                <a:gd name="T12" fmla="*/ 0 w 60"/>
                <a:gd name="T13" fmla="*/ 0 h 66"/>
                <a:gd name="T14" fmla="*/ 60 w 60"/>
                <a:gd name="T15" fmla="*/ 66 h 66"/>
              </a:gdLst>
              <a:ahLst/>
              <a:cxnLst>
                <a:cxn ang="T8">
                  <a:pos x="T0" y="T1"/>
                </a:cxn>
                <a:cxn ang="T9">
                  <a:pos x="T2" y="T3"/>
                </a:cxn>
                <a:cxn ang="T10">
                  <a:pos x="T4" y="T5"/>
                </a:cxn>
                <a:cxn ang="T11">
                  <a:pos x="T6" y="T7"/>
                </a:cxn>
              </a:cxnLst>
              <a:rect l="T12" t="T13" r="T14" b="T15"/>
              <a:pathLst>
                <a:path w="60" h="66">
                  <a:moveTo>
                    <a:pt x="0" y="66"/>
                  </a:moveTo>
                  <a:lnTo>
                    <a:pt x="60" y="33"/>
                  </a:lnTo>
                  <a:lnTo>
                    <a:pt x="0" y="0"/>
                  </a:lnTo>
                  <a:lnTo>
                    <a:pt x="0" y="6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3" name="Line 11"/>
            <p:cNvSpPr>
              <a:spLocks noChangeShapeType="1"/>
            </p:cNvSpPr>
            <p:nvPr/>
          </p:nvSpPr>
          <p:spPr bwMode="blackWhite">
            <a:xfrm>
              <a:off x="2594" y="3210"/>
              <a:ext cx="492"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Freeform 12"/>
            <p:cNvSpPr>
              <a:spLocks/>
            </p:cNvSpPr>
            <p:nvPr/>
          </p:nvSpPr>
          <p:spPr bwMode="blackWhite">
            <a:xfrm>
              <a:off x="2594" y="3292"/>
              <a:ext cx="75" cy="74"/>
            </a:xfrm>
            <a:custGeom>
              <a:avLst/>
              <a:gdLst>
                <a:gd name="T0" fmla="*/ 4200 w 60"/>
                <a:gd name="T1" fmla="*/ 580 h 66"/>
                <a:gd name="T2" fmla="*/ 0 w 60"/>
                <a:gd name="T3" fmla="*/ 289 h 66"/>
                <a:gd name="T4" fmla="*/ 4200 w 60"/>
                <a:gd name="T5" fmla="*/ 0 h 66"/>
                <a:gd name="T6" fmla="*/ 4200 w 60"/>
                <a:gd name="T7" fmla="*/ 580 h 66"/>
                <a:gd name="T8" fmla="*/ 0 60000 65536"/>
                <a:gd name="T9" fmla="*/ 0 60000 65536"/>
                <a:gd name="T10" fmla="*/ 0 60000 65536"/>
                <a:gd name="T11" fmla="*/ 0 60000 65536"/>
                <a:gd name="T12" fmla="*/ 0 w 60"/>
                <a:gd name="T13" fmla="*/ 0 h 66"/>
                <a:gd name="T14" fmla="*/ 60 w 60"/>
                <a:gd name="T15" fmla="*/ 66 h 66"/>
              </a:gdLst>
              <a:ahLst/>
              <a:cxnLst>
                <a:cxn ang="T8">
                  <a:pos x="T0" y="T1"/>
                </a:cxn>
                <a:cxn ang="T9">
                  <a:pos x="T2" y="T3"/>
                </a:cxn>
                <a:cxn ang="T10">
                  <a:pos x="T4" y="T5"/>
                </a:cxn>
                <a:cxn ang="T11">
                  <a:pos x="T6" y="T7"/>
                </a:cxn>
              </a:cxnLst>
              <a:rect l="T12" t="T13" r="T14" b="T15"/>
              <a:pathLst>
                <a:path w="60" h="66">
                  <a:moveTo>
                    <a:pt x="60" y="66"/>
                  </a:moveTo>
                  <a:lnTo>
                    <a:pt x="0" y="33"/>
                  </a:lnTo>
                  <a:lnTo>
                    <a:pt x="60" y="0"/>
                  </a:lnTo>
                  <a:lnTo>
                    <a:pt x="60" y="6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5" name="Line 13"/>
            <p:cNvSpPr>
              <a:spLocks noChangeShapeType="1"/>
            </p:cNvSpPr>
            <p:nvPr/>
          </p:nvSpPr>
          <p:spPr bwMode="blackWhite">
            <a:xfrm flipH="1">
              <a:off x="2647" y="3329"/>
              <a:ext cx="492"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Freeform 14"/>
            <p:cNvSpPr>
              <a:spLocks/>
            </p:cNvSpPr>
            <p:nvPr/>
          </p:nvSpPr>
          <p:spPr bwMode="blackWhite">
            <a:xfrm>
              <a:off x="1764" y="2169"/>
              <a:ext cx="83" cy="67"/>
            </a:xfrm>
            <a:custGeom>
              <a:avLst/>
              <a:gdLst>
                <a:gd name="T0" fmla="*/ 5156 w 66"/>
                <a:gd name="T1" fmla="*/ 491 h 60"/>
                <a:gd name="T2" fmla="*/ 2613 w 66"/>
                <a:gd name="T3" fmla="*/ 0 h 60"/>
                <a:gd name="T4" fmla="*/ 0 w 66"/>
                <a:gd name="T5" fmla="*/ 491 h 60"/>
                <a:gd name="T6" fmla="*/ 5156 w 66"/>
                <a:gd name="T7" fmla="*/ 491 h 60"/>
                <a:gd name="T8" fmla="*/ 0 60000 65536"/>
                <a:gd name="T9" fmla="*/ 0 60000 65536"/>
                <a:gd name="T10" fmla="*/ 0 60000 65536"/>
                <a:gd name="T11" fmla="*/ 0 60000 65536"/>
                <a:gd name="T12" fmla="*/ 0 w 66"/>
                <a:gd name="T13" fmla="*/ 0 h 60"/>
                <a:gd name="T14" fmla="*/ 66 w 66"/>
                <a:gd name="T15" fmla="*/ 60 h 60"/>
              </a:gdLst>
              <a:ahLst/>
              <a:cxnLst>
                <a:cxn ang="T8">
                  <a:pos x="T0" y="T1"/>
                </a:cxn>
                <a:cxn ang="T9">
                  <a:pos x="T2" y="T3"/>
                </a:cxn>
                <a:cxn ang="T10">
                  <a:pos x="T4" y="T5"/>
                </a:cxn>
                <a:cxn ang="T11">
                  <a:pos x="T6" y="T7"/>
                </a:cxn>
              </a:cxnLst>
              <a:rect l="T12" t="T13" r="T14" b="T15"/>
              <a:pathLst>
                <a:path w="66" h="60">
                  <a:moveTo>
                    <a:pt x="66" y="60"/>
                  </a:moveTo>
                  <a:lnTo>
                    <a:pt x="33" y="0"/>
                  </a:lnTo>
                  <a:lnTo>
                    <a:pt x="0" y="60"/>
                  </a:lnTo>
                  <a:lnTo>
                    <a:pt x="66" y="6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7" name="Line 15"/>
            <p:cNvSpPr>
              <a:spLocks noChangeShapeType="1"/>
            </p:cNvSpPr>
            <p:nvPr/>
          </p:nvSpPr>
          <p:spPr bwMode="blackWhite">
            <a:xfrm flipV="1">
              <a:off x="1805" y="2216"/>
              <a:ext cx="1" cy="41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Freeform 16"/>
            <p:cNvSpPr>
              <a:spLocks/>
            </p:cNvSpPr>
            <p:nvPr/>
          </p:nvSpPr>
          <p:spPr bwMode="blackWhite">
            <a:xfrm>
              <a:off x="1899" y="2566"/>
              <a:ext cx="83" cy="67"/>
            </a:xfrm>
            <a:custGeom>
              <a:avLst/>
              <a:gdLst>
                <a:gd name="T0" fmla="*/ 5156 w 66"/>
                <a:gd name="T1" fmla="*/ 0 h 60"/>
                <a:gd name="T2" fmla="*/ 2613 w 66"/>
                <a:gd name="T3" fmla="*/ 491 h 60"/>
                <a:gd name="T4" fmla="*/ 0 w 66"/>
                <a:gd name="T5" fmla="*/ 0 h 60"/>
                <a:gd name="T6" fmla="*/ 5156 w 66"/>
                <a:gd name="T7" fmla="*/ 0 h 60"/>
                <a:gd name="T8" fmla="*/ 0 60000 65536"/>
                <a:gd name="T9" fmla="*/ 0 60000 65536"/>
                <a:gd name="T10" fmla="*/ 0 60000 65536"/>
                <a:gd name="T11" fmla="*/ 0 60000 65536"/>
                <a:gd name="T12" fmla="*/ 0 w 66"/>
                <a:gd name="T13" fmla="*/ 0 h 60"/>
                <a:gd name="T14" fmla="*/ 66 w 66"/>
                <a:gd name="T15" fmla="*/ 60 h 60"/>
              </a:gdLst>
              <a:ahLst/>
              <a:cxnLst>
                <a:cxn ang="T8">
                  <a:pos x="T0" y="T1"/>
                </a:cxn>
                <a:cxn ang="T9">
                  <a:pos x="T2" y="T3"/>
                </a:cxn>
                <a:cxn ang="T10">
                  <a:pos x="T4" y="T5"/>
                </a:cxn>
                <a:cxn ang="T11">
                  <a:pos x="T6" y="T7"/>
                </a:cxn>
              </a:cxnLst>
              <a:rect l="T12" t="T13" r="T14" b="T15"/>
              <a:pathLst>
                <a:path w="66" h="60">
                  <a:moveTo>
                    <a:pt x="66" y="0"/>
                  </a:moveTo>
                  <a:lnTo>
                    <a:pt x="33" y="60"/>
                  </a:lnTo>
                  <a:lnTo>
                    <a:pt x="0" y="0"/>
                  </a:lnTo>
                  <a:lnTo>
                    <a:pt x="6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499" name="Line 17"/>
            <p:cNvSpPr>
              <a:spLocks noChangeShapeType="1"/>
            </p:cNvSpPr>
            <p:nvPr/>
          </p:nvSpPr>
          <p:spPr bwMode="blackWhite">
            <a:xfrm>
              <a:off x="1941" y="2169"/>
              <a:ext cx="1" cy="41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Freeform 18"/>
            <p:cNvSpPr>
              <a:spLocks/>
            </p:cNvSpPr>
            <p:nvPr/>
          </p:nvSpPr>
          <p:spPr bwMode="blackWhite">
            <a:xfrm>
              <a:off x="2407" y="1978"/>
              <a:ext cx="79" cy="74"/>
            </a:xfrm>
            <a:custGeom>
              <a:avLst/>
              <a:gdLst>
                <a:gd name="T0" fmla="*/ 4606 w 63"/>
                <a:gd name="T1" fmla="*/ 189 h 66"/>
                <a:gd name="T2" fmla="*/ 0 w 63"/>
                <a:gd name="T3" fmla="*/ 0 h 66"/>
                <a:gd name="T4" fmla="*/ 1327 w 63"/>
                <a:gd name="T5" fmla="*/ 580 h 66"/>
                <a:gd name="T6" fmla="*/ 4606 w 63"/>
                <a:gd name="T7" fmla="*/ 189 h 66"/>
                <a:gd name="T8" fmla="*/ 0 60000 65536"/>
                <a:gd name="T9" fmla="*/ 0 60000 65536"/>
                <a:gd name="T10" fmla="*/ 0 60000 65536"/>
                <a:gd name="T11" fmla="*/ 0 60000 65536"/>
                <a:gd name="T12" fmla="*/ 0 w 63"/>
                <a:gd name="T13" fmla="*/ 0 h 66"/>
                <a:gd name="T14" fmla="*/ 63 w 63"/>
                <a:gd name="T15" fmla="*/ 66 h 66"/>
              </a:gdLst>
              <a:ahLst/>
              <a:cxnLst>
                <a:cxn ang="T8">
                  <a:pos x="T0" y="T1"/>
                </a:cxn>
                <a:cxn ang="T9">
                  <a:pos x="T2" y="T3"/>
                </a:cxn>
                <a:cxn ang="T10">
                  <a:pos x="T4" y="T5"/>
                </a:cxn>
                <a:cxn ang="T11">
                  <a:pos x="T6" y="T7"/>
                </a:cxn>
              </a:cxnLst>
              <a:rect l="T12" t="T13" r="T14" b="T15"/>
              <a:pathLst>
                <a:path w="63" h="66">
                  <a:moveTo>
                    <a:pt x="63" y="21"/>
                  </a:moveTo>
                  <a:lnTo>
                    <a:pt x="0" y="0"/>
                  </a:lnTo>
                  <a:lnTo>
                    <a:pt x="18" y="66"/>
                  </a:lnTo>
                  <a:lnTo>
                    <a:pt x="63"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1" name="Freeform 19"/>
            <p:cNvSpPr>
              <a:spLocks/>
            </p:cNvSpPr>
            <p:nvPr/>
          </p:nvSpPr>
          <p:spPr bwMode="blackWhite">
            <a:xfrm>
              <a:off x="3264" y="2743"/>
              <a:ext cx="82" cy="72"/>
            </a:xfrm>
            <a:custGeom>
              <a:avLst/>
              <a:gdLst>
                <a:gd name="T0" fmla="*/ 0 w 66"/>
                <a:gd name="T1" fmla="*/ 308 h 65"/>
                <a:gd name="T2" fmla="*/ 4093 w 66"/>
                <a:gd name="T3" fmla="*/ 463 h 65"/>
                <a:gd name="T4" fmla="*/ 3000 w 66"/>
                <a:gd name="T5" fmla="*/ 0 h 65"/>
                <a:gd name="T6" fmla="*/ 0 w 66"/>
                <a:gd name="T7" fmla="*/ 308 h 65"/>
                <a:gd name="T8" fmla="*/ 0 60000 65536"/>
                <a:gd name="T9" fmla="*/ 0 60000 65536"/>
                <a:gd name="T10" fmla="*/ 0 60000 65536"/>
                <a:gd name="T11" fmla="*/ 0 60000 65536"/>
                <a:gd name="T12" fmla="*/ 0 w 66"/>
                <a:gd name="T13" fmla="*/ 0 h 65"/>
                <a:gd name="T14" fmla="*/ 66 w 66"/>
                <a:gd name="T15" fmla="*/ 65 h 65"/>
              </a:gdLst>
              <a:ahLst/>
              <a:cxnLst>
                <a:cxn ang="T8">
                  <a:pos x="T0" y="T1"/>
                </a:cxn>
                <a:cxn ang="T9">
                  <a:pos x="T2" y="T3"/>
                </a:cxn>
                <a:cxn ang="T10">
                  <a:pos x="T4" y="T5"/>
                </a:cxn>
                <a:cxn ang="T11">
                  <a:pos x="T6" y="T7"/>
                </a:cxn>
              </a:cxnLst>
              <a:rect l="T12" t="T13" r="T14" b="T15"/>
              <a:pathLst>
                <a:path w="66" h="65">
                  <a:moveTo>
                    <a:pt x="0" y="44"/>
                  </a:moveTo>
                  <a:lnTo>
                    <a:pt x="66" y="65"/>
                  </a:lnTo>
                  <a:lnTo>
                    <a:pt x="48" y="0"/>
                  </a:lnTo>
                  <a:lnTo>
                    <a:pt x="0" y="4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2" name="Line 20"/>
            <p:cNvSpPr>
              <a:spLocks noChangeShapeType="1"/>
            </p:cNvSpPr>
            <p:nvPr/>
          </p:nvSpPr>
          <p:spPr bwMode="blackWhite">
            <a:xfrm flipH="1" flipV="1">
              <a:off x="2441" y="2012"/>
              <a:ext cx="872" cy="77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Freeform 21"/>
            <p:cNvSpPr>
              <a:spLocks/>
            </p:cNvSpPr>
            <p:nvPr/>
          </p:nvSpPr>
          <p:spPr bwMode="blackWhite">
            <a:xfrm>
              <a:off x="3883" y="2566"/>
              <a:ext cx="83" cy="67"/>
            </a:xfrm>
            <a:custGeom>
              <a:avLst/>
              <a:gdLst>
                <a:gd name="T0" fmla="*/ 5156 w 66"/>
                <a:gd name="T1" fmla="*/ 0 h 60"/>
                <a:gd name="T2" fmla="*/ 2613 w 66"/>
                <a:gd name="T3" fmla="*/ 491 h 60"/>
                <a:gd name="T4" fmla="*/ 0 w 66"/>
                <a:gd name="T5" fmla="*/ 0 h 60"/>
                <a:gd name="T6" fmla="*/ 5156 w 66"/>
                <a:gd name="T7" fmla="*/ 0 h 60"/>
                <a:gd name="T8" fmla="*/ 0 60000 65536"/>
                <a:gd name="T9" fmla="*/ 0 60000 65536"/>
                <a:gd name="T10" fmla="*/ 0 60000 65536"/>
                <a:gd name="T11" fmla="*/ 0 60000 65536"/>
                <a:gd name="T12" fmla="*/ 0 w 66"/>
                <a:gd name="T13" fmla="*/ 0 h 60"/>
                <a:gd name="T14" fmla="*/ 66 w 66"/>
                <a:gd name="T15" fmla="*/ 60 h 60"/>
              </a:gdLst>
              <a:ahLst/>
              <a:cxnLst>
                <a:cxn ang="T8">
                  <a:pos x="T0" y="T1"/>
                </a:cxn>
                <a:cxn ang="T9">
                  <a:pos x="T2" y="T3"/>
                </a:cxn>
                <a:cxn ang="T10">
                  <a:pos x="T4" y="T5"/>
                </a:cxn>
                <a:cxn ang="T11">
                  <a:pos x="T6" y="T7"/>
                </a:cxn>
              </a:cxnLst>
              <a:rect l="T12" t="T13" r="T14" b="T15"/>
              <a:pathLst>
                <a:path w="66" h="60">
                  <a:moveTo>
                    <a:pt x="66" y="0"/>
                  </a:moveTo>
                  <a:lnTo>
                    <a:pt x="33" y="60"/>
                  </a:lnTo>
                  <a:lnTo>
                    <a:pt x="0" y="0"/>
                  </a:lnTo>
                  <a:lnTo>
                    <a:pt x="6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4" name="Freeform 22"/>
            <p:cNvSpPr>
              <a:spLocks/>
            </p:cNvSpPr>
            <p:nvPr/>
          </p:nvSpPr>
          <p:spPr bwMode="blackWhite">
            <a:xfrm>
              <a:off x="2396" y="2756"/>
              <a:ext cx="82" cy="73"/>
            </a:xfrm>
            <a:custGeom>
              <a:avLst/>
              <a:gdLst>
                <a:gd name="T0" fmla="*/ 4093 w 66"/>
                <a:gd name="T1" fmla="*/ 425 h 65"/>
                <a:gd name="T2" fmla="*/ 0 w 66"/>
                <a:gd name="T3" fmla="*/ 586 h 65"/>
                <a:gd name="T4" fmla="*/ 1305 w 66"/>
                <a:gd name="T5" fmla="*/ 0 h 65"/>
                <a:gd name="T6" fmla="*/ 4093 w 66"/>
                <a:gd name="T7" fmla="*/ 425 h 65"/>
                <a:gd name="T8" fmla="*/ 0 60000 65536"/>
                <a:gd name="T9" fmla="*/ 0 60000 65536"/>
                <a:gd name="T10" fmla="*/ 0 60000 65536"/>
                <a:gd name="T11" fmla="*/ 0 60000 65536"/>
                <a:gd name="T12" fmla="*/ 0 w 66"/>
                <a:gd name="T13" fmla="*/ 0 h 65"/>
                <a:gd name="T14" fmla="*/ 66 w 66"/>
                <a:gd name="T15" fmla="*/ 65 h 65"/>
              </a:gdLst>
              <a:ahLst/>
              <a:cxnLst>
                <a:cxn ang="T8">
                  <a:pos x="T0" y="T1"/>
                </a:cxn>
                <a:cxn ang="T9">
                  <a:pos x="T2" y="T3"/>
                </a:cxn>
                <a:cxn ang="T10">
                  <a:pos x="T4" y="T5"/>
                </a:cxn>
                <a:cxn ang="T11">
                  <a:pos x="T6" y="T7"/>
                </a:cxn>
              </a:cxnLst>
              <a:rect l="T12" t="T13" r="T14" b="T15"/>
              <a:pathLst>
                <a:path w="66" h="65">
                  <a:moveTo>
                    <a:pt x="66" y="47"/>
                  </a:moveTo>
                  <a:lnTo>
                    <a:pt x="0" y="65"/>
                  </a:lnTo>
                  <a:lnTo>
                    <a:pt x="21" y="0"/>
                  </a:lnTo>
                  <a:lnTo>
                    <a:pt x="66" y="4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5" name="Freeform 23"/>
            <p:cNvSpPr>
              <a:spLocks/>
            </p:cNvSpPr>
            <p:nvPr/>
          </p:nvSpPr>
          <p:spPr bwMode="blackWhite">
            <a:xfrm>
              <a:off x="3279" y="1972"/>
              <a:ext cx="83" cy="73"/>
            </a:xfrm>
            <a:custGeom>
              <a:avLst/>
              <a:gdLst>
                <a:gd name="T0" fmla="*/ 0 w 66"/>
                <a:gd name="T1" fmla="*/ 139 h 66"/>
                <a:gd name="T2" fmla="*/ 5156 w 66"/>
                <a:gd name="T3" fmla="*/ 0 h 66"/>
                <a:gd name="T4" fmla="*/ 3663 w 66"/>
                <a:gd name="T5" fmla="*/ 458 h 66"/>
                <a:gd name="T6" fmla="*/ 0 w 66"/>
                <a:gd name="T7" fmla="*/ 139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0" y="21"/>
                  </a:moveTo>
                  <a:lnTo>
                    <a:pt x="66" y="0"/>
                  </a:lnTo>
                  <a:lnTo>
                    <a:pt x="48" y="66"/>
                  </a:lnTo>
                  <a:lnTo>
                    <a:pt x="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6" name="Line 24"/>
            <p:cNvSpPr>
              <a:spLocks noChangeShapeType="1"/>
            </p:cNvSpPr>
            <p:nvPr/>
          </p:nvSpPr>
          <p:spPr bwMode="blackWhite">
            <a:xfrm flipH="1">
              <a:off x="2433" y="2009"/>
              <a:ext cx="891" cy="78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Oval 25"/>
            <p:cNvSpPr>
              <a:spLocks noChangeArrowheads="1"/>
            </p:cNvSpPr>
            <p:nvPr/>
          </p:nvSpPr>
          <p:spPr bwMode="blackWhite">
            <a:xfrm>
              <a:off x="3181" y="904"/>
              <a:ext cx="1443" cy="1285"/>
            </a:xfrm>
            <a:prstGeom prst="ellipse">
              <a:avLst/>
            </a:prstGeom>
            <a:solidFill>
              <a:srgbClr val="B3861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8" name="Oval 26"/>
            <p:cNvSpPr>
              <a:spLocks noChangeArrowheads="1"/>
            </p:cNvSpPr>
            <p:nvPr/>
          </p:nvSpPr>
          <p:spPr bwMode="blackWhite">
            <a:xfrm>
              <a:off x="3135" y="864"/>
              <a:ext cx="1444" cy="1285"/>
            </a:xfrm>
            <a:prstGeom prst="ellipse">
              <a:avLst/>
            </a:prstGeom>
            <a:solidFill>
              <a:srgbClr val="FEBF2D"/>
            </a:solidFill>
            <a:ln w="4763">
              <a:solidFill>
                <a:srgbClr val="FEBF2D"/>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9" name="Rectangle 27"/>
            <p:cNvSpPr>
              <a:spLocks noChangeArrowheads="1"/>
            </p:cNvSpPr>
            <p:nvPr/>
          </p:nvSpPr>
          <p:spPr bwMode="blackWhite">
            <a:xfrm>
              <a:off x="3526" y="1104"/>
              <a:ext cx="7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000000"/>
                  </a:solidFill>
                  <a:latin typeface="Arial" panose="020B0604020202020204" pitchFamily="34" charset="0"/>
                </a:rPr>
                <a:t>Organizing</a:t>
              </a:r>
              <a:endParaRPr lang="en-US" altLang="en-US" sz="1800" b="1">
                <a:latin typeface="Arial" panose="020B0604020202020204" pitchFamily="34" charset="0"/>
              </a:endParaRPr>
            </a:p>
          </p:txBody>
        </p:sp>
        <p:sp>
          <p:nvSpPr>
            <p:cNvPr id="20510" name="Rectangle 28"/>
            <p:cNvSpPr>
              <a:spLocks noChangeArrowheads="1"/>
            </p:cNvSpPr>
            <p:nvPr/>
          </p:nvSpPr>
          <p:spPr bwMode="blackWhite">
            <a:xfrm>
              <a:off x="3346" y="1308"/>
              <a:ext cx="10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Determining how</a:t>
              </a:r>
              <a:endParaRPr lang="en-US" altLang="en-US" sz="1600" b="1">
                <a:latin typeface="Arial" panose="020B0604020202020204" pitchFamily="34" charset="0"/>
              </a:endParaRPr>
            </a:p>
          </p:txBody>
        </p:sp>
        <p:sp>
          <p:nvSpPr>
            <p:cNvPr id="20511" name="Rectangle 29"/>
            <p:cNvSpPr>
              <a:spLocks noChangeArrowheads="1"/>
            </p:cNvSpPr>
            <p:nvPr/>
          </p:nvSpPr>
          <p:spPr bwMode="blackWhite">
            <a:xfrm>
              <a:off x="3458" y="1455"/>
              <a:ext cx="81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best to group</a:t>
              </a:r>
              <a:endParaRPr lang="en-US" altLang="en-US" sz="1600" b="1">
                <a:latin typeface="Arial" panose="020B0604020202020204" pitchFamily="34" charset="0"/>
              </a:endParaRPr>
            </a:p>
          </p:txBody>
        </p:sp>
        <p:sp>
          <p:nvSpPr>
            <p:cNvPr id="20512" name="Rectangle 30"/>
            <p:cNvSpPr>
              <a:spLocks noChangeArrowheads="1"/>
            </p:cNvSpPr>
            <p:nvPr/>
          </p:nvSpPr>
          <p:spPr bwMode="blackWhite">
            <a:xfrm>
              <a:off x="3462" y="1602"/>
              <a:ext cx="8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activities and</a:t>
              </a:r>
              <a:endParaRPr lang="en-US" altLang="en-US" sz="1600" b="1">
                <a:latin typeface="Arial" panose="020B0604020202020204" pitchFamily="34" charset="0"/>
              </a:endParaRPr>
            </a:p>
          </p:txBody>
        </p:sp>
        <p:sp>
          <p:nvSpPr>
            <p:cNvPr id="20513" name="Rectangle 31"/>
            <p:cNvSpPr>
              <a:spLocks noChangeArrowheads="1"/>
            </p:cNvSpPr>
            <p:nvPr/>
          </p:nvSpPr>
          <p:spPr bwMode="blackWhite">
            <a:xfrm>
              <a:off x="3556" y="1748"/>
              <a:ext cx="6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resources</a:t>
              </a:r>
              <a:endParaRPr lang="en-US" altLang="en-US" sz="1600" b="1">
                <a:latin typeface="Arial" panose="020B0604020202020204" pitchFamily="34" charset="0"/>
              </a:endParaRPr>
            </a:p>
          </p:txBody>
        </p:sp>
        <p:sp>
          <p:nvSpPr>
            <p:cNvPr id="20514" name="Oval 32"/>
            <p:cNvSpPr>
              <a:spLocks noChangeArrowheads="1"/>
            </p:cNvSpPr>
            <p:nvPr/>
          </p:nvSpPr>
          <p:spPr bwMode="blackWhite">
            <a:xfrm>
              <a:off x="3181" y="2669"/>
              <a:ext cx="1443" cy="1281"/>
            </a:xfrm>
            <a:prstGeom prst="ellipse">
              <a:avLst/>
            </a:pr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5" name="Oval 33"/>
            <p:cNvSpPr>
              <a:spLocks noChangeArrowheads="1"/>
            </p:cNvSpPr>
            <p:nvPr/>
          </p:nvSpPr>
          <p:spPr bwMode="blackWhite">
            <a:xfrm>
              <a:off x="1152" y="2629"/>
              <a:ext cx="1442" cy="1281"/>
            </a:xfrm>
            <a:prstGeom prst="ellipse">
              <a:avLst/>
            </a:prstGeom>
            <a:solidFill>
              <a:srgbClr val="F8688F"/>
            </a:solidFill>
            <a:ln w="4763">
              <a:solidFill>
                <a:srgbClr val="F8688F"/>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6" name="Rectangle 34"/>
            <p:cNvSpPr>
              <a:spLocks noChangeArrowheads="1"/>
            </p:cNvSpPr>
            <p:nvPr/>
          </p:nvSpPr>
          <p:spPr bwMode="blackWhite">
            <a:xfrm>
              <a:off x="1536" y="2784"/>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000000"/>
                  </a:solidFill>
                  <a:latin typeface="Arial" panose="020B0604020202020204" pitchFamily="34" charset="0"/>
                </a:rPr>
                <a:t>Controlling</a:t>
              </a:r>
              <a:endParaRPr lang="en-US" altLang="en-US" sz="1800" b="1">
                <a:latin typeface="Arial" panose="020B0604020202020204" pitchFamily="34" charset="0"/>
              </a:endParaRPr>
            </a:p>
          </p:txBody>
        </p:sp>
        <p:sp>
          <p:nvSpPr>
            <p:cNvPr id="20517" name="Rectangle 35"/>
            <p:cNvSpPr>
              <a:spLocks noChangeArrowheads="1"/>
            </p:cNvSpPr>
            <p:nvPr/>
          </p:nvSpPr>
          <p:spPr bwMode="blackWhite">
            <a:xfrm>
              <a:off x="1544" y="2932"/>
              <a:ext cx="7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000000"/>
                  </a:solidFill>
                  <a:latin typeface="Arial" panose="020B0604020202020204" pitchFamily="34" charset="0"/>
                </a:rPr>
                <a:t>Monitoring</a:t>
              </a:r>
              <a:endParaRPr lang="en-US" altLang="en-US" sz="1800" b="1">
                <a:latin typeface="Arial" panose="020B0604020202020204" pitchFamily="34" charset="0"/>
              </a:endParaRPr>
            </a:p>
          </p:txBody>
        </p:sp>
        <p:sp>
          <p:nvSpPr>
            <p:cNvPr id="20518" name="Rectangle 36"/>
            <p:cNvSpPr>
              <a:spLocks noChangeArrowheads="1"/>
            </p:cNvSpPr>
            <p:nvPr/>
          </p:nvSpPr>
          <p:spPr bwMode="blackWhite">
            <a:xfrm>
              <a:off x="1441" y="3120"/>
              <a:ext cx="8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and correcting</a:t>
              </a:r>
              <a:endParaRPr lang="en-US" altLang="en-US" sz="1600" b="1">
                <a:latin typeface="Arial" panose="020B0604020202020204" pitchFamily="34" charset="0"/>
              </a:endParaRPr>
            </a:p>
          </p:txBody>
        </p:sp>
        <p:sp>
          <p:nvSpPr>
            <p:cNvPr id="20519" name="Rectangle 37"/>
            <p:cNvSpPr>
              <a:spLocks noChangeArrowheads="1"/>
            </p:cNvSpPr>
            <p:nvPr/>
          </p:nvSpPr>
          <p:spPr bwMode="blackWhite">
            <a:xfrm>
              <a:off x="1350" y="3266"/>
              <a:ext cx="10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ongoing activities</a:t>
              </a:r>
              <a:endParaRPr lang="en-US" altLang="en-US" sz="1600" b="1">
                <a:latin typeface="Arial" panose="020B0604020202020204" pitchFamily="34" charset="0"/>
              </a:endParaRPr>
            </a:p>
          </p:txBody>
        </p:sp>
        <p:sp>
          <p:nvSpPr>
            <p:cNvPr id="20520" name="Rectangle 38"/>
            <p:cNvSpPr>
              <a:spLocks noChangeArrowheads="1"/>
            </p:cNvSpPr>
            <p:nvPr/>
          </p:nvSpPr>
          <p:spPr bwMode="blackWhite">
            <a:xfrm>
              <a:off x="1399" y="3413"/>
              <a:ext cx="9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to facilitate goal</a:t>
              </a:r>
              <a:endParaRPr lang="en-US" altLang="en-US" sz="1600" b="1">
                <a:latin typeface="Arial" panose="020B0604020202020204" pitchFamily="34" charset="0"/>
              </a:endParaRPr>
            </a:p>
          </p:txBody>
        </p:sp>
        <p:sp>
          <p:nvSpPr>
            <p:cNvPr id="20521" name="Rectangle 39"/>
            <p:cNvSpPr>
              <a:spLocks noChangeArrowheads="1"/>
            </p:cNvSpPr>
            <p:nvPr/>
          </p:nvSpPr>
          <p:spPr bwMode="blackWhite">
            <a:xfrm>
              <a:off x="1554" y="3560"/>
              <a:ext cx="6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attainment</a:t>
              </a:r>
              <a:endParaRPr lang="en-US" altLang="en-US" sz="1600" b="1">
                <a:latin typeface="Arial" panose="020B0604020202020204" pitchFamily="34" charset="0"/>
              </a:endParaRPr>
            </a:p>
          </p:txBody>
        </p:sp>
        <p:sp>
          <p:nvSpPr>
            <p:cNvPr id="20522" name="Oval 40"/>
            <p:cNvSpPr>
              <a:spLocks noChangeArrowheads="1"/>
            </p:cNvSpPr>
            <p:nvPr/>
          </p:nvSpPr>
          <p:spPr bwMode="blackWhite">
            <a:xfrm>
              <a:off x="1152" y="864"/>
              <a:ext cx="1442" cy="1285"/>
            </a:xfrm>
            <a:prstGeom prst="ellipse">
              <a:avLst/>
            </a:prstGeom>
            <a:solidFill>
              <a:srgbClr val="FEE679"/>
            </a:solidFill>
            <a:ln w="4763">
              <a:solidFill>
                <a:srgbClr val="FEE679"/>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23" name="Rectangle 41"/>
            <p:cNvSpPr>
              <a:spLocks noChangeArrowheads="1"/>
            </p:cNvSpPr>
            <p:nvPr/>
          </p:nvSpPr>
          <p:spPr bwMode="blackWhite">
            <a:xfrm>
              <a:off x="1440" y="1028"/>
              <a:ext cx="9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000000"/>
                  </a:solidFill>
                  <a:latin typeface="Arial" panose="020B0604020202020204" pitchFamily="34" charset="0"/>
                </a:rPr>
                <a:t>Planning and</a:t>
              </a:r>
              <a:endParaRPr lang="en-US" altLang="en-US" sz="1800" b="1">
                <a:latin typeface="Arial" panose="020B0604020202020204" pitchFamily="34" charset="0"/>
              </a:endParaRPr>
            </a:p>
          </p:txBody>
        </p:sp>
        <p:sp>
          <p:nvSpPr>
            <p:cNvPr id="20524" name="Rectangle 42"/>
            <p:cNvSpPr>
              <a:spLocks noChangeArrowheads="1"/>
            </p:cNvSpPr>
            <p:nvPr/>
          </p:nvSpPr>
          <p:spPr bwMode="blackWhite">
            <a:xfrm>
              <a:off x="1344" y="1174"/>
              <a:ext cx="1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000000"/>
                  </a:solidFill>
                  <a:latin typeface="Arial" panose="020B0604020202020204" pitchFamily="34" charset="0"/>
                </a:rPr>
                <a:t>Decision Making</a:t>
              </a:r>
              <a:endParaRPr lang="en-US" altLang="en-US" sz="1800" b="1">
                <a:latin typeface="Arial" panose="020B0604020202020204" pitchFamily="34" charset="0"/>
              </a:endParaRPr>
            </a:p>
          </p:txBody>
        </p:sp>
        <p:sp>
          <p:nvSpPr>
            <p:cNvPr id="20525" name="Rectangle 43"/>
            <p:cNvSpPr>
              <a:spLocks noChangeArrowheads="1"/>
            </p:cNvSpPr>
            <p:nvPr/>
          </p:nvSpPr>
          <p:spPr bwMode="blackWhite">
            <a:xfrm>
              <a:off x="1246" y="1374"/>
              <a:ext cx="12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Setting the organiza-</a:t>
              </a:r>
              <a:endParaRPr lang="en-US" altLang="en-US" sz="1600" b="1">
                <a:latin typeface="Arial" panose="020B0604020202020204" pitchFamily="34" charset="0"/>
              </a:endParaRPr>
            </a:p>
          </p:txBody>
        </p:sp>
        <p:sp>
          <p:nvSpPr>
            <p:cNvPr id="20526" name="Rectangle 44"/>
            <p:cNvSpPr>
              <a:spLocks noChangeArrowheads="1"/>
            </p:cNvSpPr>
            <p:nvPr/>
          </p:nvSpPr>
          <p:spPr bwMode="blackWhite">
            <a:xfrm>
              <a:off x="1399" y="1521"/>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tion</a:t>
              </a:r>
              <a:endParaRPr lang="en-US" altLang="en-US" sz="1600" b="1">
                <a:latin typeface="Arial" panose="020B0604020202020204" pitchFamily="34" charset="0"/>
              </a:endParaRPr>
            </a:p>
          </p:txBody>
        </p:sp>
        <p:sp>
          <p:nvSpPr>
            <p:cNvPr id="20527" name="Rectangle 45"/>
            <p:cNvSpPr>
              <a:spLocks noChangeArrowheads="1"/>
            </p:cNvSpPr>
            <p:nvPr/>
          </p:nvSpPr>
          <p:spPr bwMode="blackWhite">
            <a:xfrm>
              <a:off x="1618" y="1521"/>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a:t>
              </a:r>
              <a:endParaRPr lang="en-US" altLang="en-US" sz="1600" b="1">
                <a:latin typeface="Arial" panose="020B0604020202020204" pitchFamily="34" charset="0"/>
              </a:endParaRPr>
            </a:p>
          </p:txBody>
        </p:sp>
        <p:sp>
          <p:nvSpPr>
            <p:cNvPr id="20528" name="Rectangle 46"/>
            <p:cNvSpPr>
              <a:spLocks noChangeArrowheads="1"/>
            </p:cNvSpPr>
            <p:nvPr/>
          </p:nvSpPr>
          <p:spPr bwMode="blackWhite">
            <a:xfrm>
              <a:off x="1648" y="1521"/>
              <a:ext cx="7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s goals and</a:t>
              </a:r>
              <a:endParaRPr lang="en-US" altLang="en-US" sz="1600" b="1">
                <a:latin typeface="Arial" panose="020B0604020202020204" pitchFamily="34" charset="0"/>
              </a:endParaRPr>
            </a:p>
          </p:txBody>
        </p:sp>
        <p:sp>
          <p:nvSpPr>
            <p:cNvPr id="20529" name="Rectangle 47"/>
            <p:cNvSpPr>
              <a:spLocks noChangeArrowheads="1"/>
            </p:cNvSpPr>
            <p:nvPr/>
          </p:nvSpPr>
          <p:spPr bwMode="blackWhite">
            <a:xfrm>
              <a:off x="1328" y="1668"/>
              <a:ext cx="11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deciding how best</a:t>
              </a:r>
              <a:endParaRPr lang="en-US" altLang="en-US" sz="1600" b="1">
                <a:latin typeface="Arial" panose="020B0604020202020204" pitchFamily="34" charset="0"/>
              </a:endParaRPr>
            </a:p>
          </p:txBody>
        </p:sp>
        <p:sp>
          <p:nvSpPr>
            <p:cNvPr id="20530" name="Rectangle 48"/>
            <p:cNvSpPr>
              <a:spLocks noChangeArrowheads="1"/>
            </p:cNvSpPr>
            <p:nvPr/>
          </p:nvSpPr>
          <p:spPr bwMode="blackWhite">
            <a:xfrm>
              <a:off x="1392" y="1814"/>
              <a:ext cx="9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to achieve them</a:t>
              </a:r>
              <a:endParaRPr lang="en-US" altLang="en-US" sz="1600" b="1">
                <a:latin typeface="Arial" panose="020B0604020202020204" pitchFamily="34" charset="0"/>
              </a:endParaRPr>
            </a:p>
          </p:txBody>
        </p:sp>
        <p:sp>
          <p:nvSpPr>
            <p:cNvPr id="20531" name="Line 49"/>
            <p:cNvSpPr>
              <a:spLocks noChangeShapeType="1"/>
            </p:cNvSpPr>
            <p:nvPr/>
          </p:nvSpPr>
          <p:spPr bwMode="blackWhite">
            <a:xfrm>
              <a:off x="3924" y="2169"/>
              <a:ext cx="2" cy="41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2" name="Freeform 50"/>
            <p:cNvSpPr>
              <a:spLocks/>
            </p:cNvSpPr>
            <p:nvPr/>
          </p:nvSpPr>
          <p:spPr bwMode="blackWhite">
            <a:xfrm>
              <a:off x="3748" y="2169"/>
              <a:ext cx="83" cy="67"/>
            </a:xfrm>
            <a:custGeom>
              <a:avLst/>
              <a:gdLst>
                <a:gd name="T0" fmla="*/ 5156 w 66"/>
                <a:gd name="T1" fmla="*/ 491 h 60"/>
                <a:gd name="T2" fmla="*/ 2613 w 66"/>
                <a:gd name="T3" fmla="*/ 0 h 60"/>
                <a:gd name="T4" fmla="*/ 0 w 66"/>
                <a:gd name="T5" fmla="*/ 491 h 60"/>
                <a:gd name="T6" fmla="*/ 5156 w 66"/>
                <a:gd name="T7" fmla="*/ 491 h 60"/>
                <a:gd name="T8" fmla="*/ 0 60000 65536"/>
                <a:gd name="T9" fmla="*/ 0 60000 65536"/>
                <a:gd name="T10" fmla="*/ 0 60000 65536"/>
                <a:gd name="T11" fmla="*/ 0 60000 65536"/>
                <a:gd name="T12" fmla="*/ 0 w 66"/>
                <a:gd name="T13" fmla="*/ 0 h 60"/>
                <a:gd name="T14" fmla="*/ 66 w 66"/>
                <a:gd name="T15" fmla="*/ 60 h 60"/>
              </a:gdLst>
              <a:ahLst/>
              <a:cxnLst>
                <a:cxn ang="T8">
                  <a:pos x="T0" y="T1"/>
                </a:cxn>
                <a:cxn ang="T9">
                  <a:pos x="T2" y="T3"/>
                </a:cxn>
                <a:cxn ang="T10">
                  <a:pos x="T4" y="T5"/>
                </a:cxn>
                <a:cxn ang="T11">
                  <a:pos x="T6" y="T7"/>
                </a:cxn>
              </a:cxnLst>
              <a:rect l="T12" t="T13" r="T14" b="T15"/>
              <a:pathLst>
                <a:path w="66" h="60">
                  <a:moveTo>
                    <a:pt x="66" y="60"/>
                  </a:moveTo>
                  <a:lnTo>
                    <a:pt x="33" y="0"/>
                  </a:lnTo>
                  <a:lnTo>
                    <a:pt x="0" y="60"/>
                  </a:lnTo>
                  <a:lnTo>
                    <a:pt x="66" y="6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33" name="Line 51"/>
            <p:cNvSpPr>
              <a:spLocks noChangeShapeType="1"/>
            </p:cNvSpPr>
            <p:nvPr/>
          </p:nvSpPr>
          <p:spPr bwMode="blackWhite">
            <a:xfrm flipV="1">
              <a:off x="3790" y="2216"/>
              <a:ext cx="1" cy="41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4" name="Oval 52"/>
            <p:cNvSpPr>
              <a:spLocks noChangeArrowheads="1"/>
            </p:cNvSpPr>
            <p:nvPr/>
          </p:nvSpPr>
          <p:spPr bwMode="blackWhite">
            <a:xfrm>
              <a:off x="3135" y="2629"/>
              <a:ext cx="1444" cy="1281"/>
            </a:xfrm>
            <a:prstGeom prst="ellipse">
              <a:avLst/>
            </a:prstGeom>
            <a:solidFill>
              <a:srgbClr val="FB8D6C"/>
            </a:solidFill>
            <a:ln w="4763">
              <a:solidFill>
                <a:srgbClr val="FB8D6C"/>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35" name="Rectangle 53"/>
            <p:cNvSpPr>
              <a:spLocks noChangeArrowheads="1"/>
            </p:cNvSpPr>
            <p:nvPr/>
          </p:nvSpPr>
          <p:spPr bwMode="blackWhite">
            <a:xfrm>
              <a:off x="3576" y="2784"/>
              <a:ext cx="5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000000"/>
                  </a:solidFill>
                  <a:latin typeface="Arial" panose="020B0604020202020204" pitchFamily="34" charset="0"/>
                </a:rPr>
                <a:t>Leading</a:t>
              </a:r>
              <a:endParaRPr lang="en-US" altLang="en-US" sz="1800" b="1">
                <a:latin typeface="Arial" panose="020B0604020202020204" pitchFamily="34" charset="0"/>
              </a:endParaRPr>
            </a:p>
          </p:txBody>
        </p:sp>
        <p:sp>
          <p:nvSpPr>
            <p:cNvPr id="20536" name="Rectangle 54"/>
            <p:cNvSpPr>
              <a:spLocks noChangeArrowheads="1"/>
            </p:cNvSpPr>
            <p:nvPr/>
          </p:nvSpPr>
          <p:spPr bwMode="blackWhite">
            <a:xfrm>
              <a:off x="3245" y="2973"/>
              <a:ext cx="124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Motivating members</a:t>
              </a:r>
              <a:endParaRPr lang="en-US" altLang="en-US" sz="1600" b="1">
                <a:latin typeface="Arial" panose="020B0604020202020204" pitchFamily="34" charset="0"/>
              </a:endParaRPr>
            </a:p>
          </p:txBody>
        </p:sp>
        <p:sp>
          <p:nvSpPr>
            <p:cNvPr id="20537" name="Rectangle 55"/>
            <p:cNvSpPr>
              <a:spLocks noChangeArrowheads="1"/>
            </p:cNvSpPr>
            <p:nvPr/>
          </p:nvSpPr>
          <p:spPr bwMode="blackWhite">
            <a:xfrm>
              <a:off x="3298" y="3120"/>
              <a:ext cx="1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of the organization</a:t>
              </a:r>
              <a:endParaRPr lang="en-US" altLang="en-US" sz="1600" b="1">
                <a:latin typeface="Arial" panose="020B0604020202020204" pitchFamily="34" charset="0"/>
              </a:endParaRPr>
            </a:p>
          </p:txBody>
        </p:sp>
        <p:sp>
          <p:nvSpPr>
            <p:cNvPr id="20538" name="Rectangle 56"/>
            <p:cNvSpPr>
              <a:spLocks noChangeArrowheads="1"/>
            </p:cNvSpPr>
            <p:nvPr/>
          </p:nvSpPr>
          <p:spPr bwMode="blackWhite">
            <a:xfrm>
              <a:off x="3305" y="3266"/>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to work in the best</a:t>
              </a:r>
              <a:endParaRPr lang="en-US" altLang="en-US" sz="1600" b="1">
                <a:latin typeface="Arial" panose="020B0604020202020204" pitchFamily="34" charset="0"/>
              </a:endParaRPr>
            </a:p>
          </p:txBody>
        </p:sp>
        <p:sp>
          <p:nvSpPr>
            <p:cNvPr id="20539" name="Rectangle 57"/>
            <p:cNvSpPr>
              <a:spLocks noChangeArrowheads="1"/>
            </p:cNvSpPr>
            <p:nvPr/>
          </p:nvSpPr>
          <p:spPr bwMode="blackWhite">
            <a:xfrm>
              <a:off x="3411" y="3413"/>
              <a:ext cx="9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interests of the</a:t>
              </a:r>
              <a:endParaRPr lang="en-US" altLang="en-US" sz="1600" b="1">
                <a:latin typeface="Arial" panose="020B0604020202020204" pitchFamily="34" charset="0"/>
              </a:endParaRPr>
            </a:p>
          </p:txBody>
        </p:sp>
        <p:sp>
          <p:nvSpPr>
            <p:cNvPr id="20540" name="Rectangle 58"/>
            <p:cNvSpPr>
              <a:spLocks noChangeArrowheads="1"/>
            </p:cNvSpPr>
            <p:nvPr/>
          </p:nvSpPr>
          <p:spPr bwMode="blackWhite">
            <a:xfrm>
              <a:off x="3485" y="3560"/>
              <a:ext cx="7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b="1">
                  <a:solidFill>
                    <a:srgbClr val="000000"/>
                  </a:solidFill>
                  <a:latin typeface="Arial" panose="020B0604020202020204" pitchFamily="34" charset="0"/>
                </a:rPr>
                <a:t>organization</a:t>
              </a:r>
              <a:endParaRPr lang="en-US" altLang="en-US" sz="1600" b="1">
                <a:latin typeface="Arial" panose="020B0604020202020204" pitchFamily="34" charset="0"/>
              </a:endParaRPr>
            </a:p>
          </p:txBody>
        </p:sp>
      </p:grpSp>
      <p:sp>
        <p:nvSpPr>
          <p:cNvPr id="20485" name="Text Box 59"/>
          <p:cNvSpPr txBox="1">
            <a:spLocks noChangeArrowheads="1"/>
          </p:cNvSpPr>
          <p:nvPr/>
        </p:nvSpPr>
        <p:spPr bwMode="auto">
          <a:xfrm>
            <a:off x="7391400" y="6278563"/>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altLang="en-US" sz="1800" i="1">
                <a:solidFill>
                  <a:srgbClr val="333399"/>
                </a:solidFill>
                <a:latin typeface="Arial" panose="020B0604020202020204" pitchFamily="34" charset="0"/>
              </a:rPr>
              <a:t>Figure </a:t>
            </a:r>
            <a:r>
              <a:rPr lang="en-US" altLang="en-US" sz="1600" b="1">
                <a:solidFill>
                  <a:srgbClr val="333399"/>
                </a:solidFill>
                <a:latin typeface="Arial" panose="020B0604020202020204" pitchFamily="34" charset="0"/>
              </a:rPr>
              <a:t>1.2</a:t>
            </a:r>
            <a:endParaRPr lang="en-US" altLang="en-US" sz="2000" b="1" baseline="-6000">
              <a:solidFill>
                <a:srgbClr val="333399"/>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5B0CBF1A-0895-4CCB-8CD5-B304D9720706}" type="slidenum">
              <a:rPr lang="en-US" altLang="en-US" sz="1000">
                <a:latin typeface="Arial" panose="020B0604020202020204" pitchFamily="34" charset="0"/>
              </a:rPr>
              <a:pPr eaLnBrk="1" hangingPunct="1"/>
              <a:t>25</a:t>
            </a:fld>
            <a:endParaRPr lang="en-US" altLang="en-US" sz="1000">
              <a:latin typeface="Arial" panose="020B0604020202020204" pitchFamily="34" charset="0"/>
            </a:endParaRPr>
          </a:p>
        </p:txBody>
      </p:sp>
      <p:sp>
        <p:nvSpPr>
          <p:cNvPr id="331780" name="Rectangle 4"/>
          <p:cNvSpPr>
            <a:spLocks noGrp="1" noChangeArrowheads="1"/>
          </p:cNvSpPr>
          <p:nvPr>
            <p:ph type="title"/>
          </p:nvPr>
        </p:nvSpPr>
        <p:spPr/>
        <p:txBody>
          <a:bodyPr/>
          <a:lstStyle/>
          <a:p>
            <a:pPr eaLnBrk="1" hangingPunct="1">
              <a:defRPr/>
            </a:pPr>
            <a:r>
              <a:rPr lang="en-US"/>
              <a:t>The Management Process (cont’d)</a:t>
            </a:r>
          </a:p>
        </p:txBody>
      </p:sp>
      <p:sp>
        <p:nvSpPr>
          <p:cNvPr id="331781" name="Rectangle 5"/>
          <p:cNvSpPr>
            <a:spLocks noGrp="1" noChangeArrowheads="1"/>
          </p:cNvSpPr>
          <p:nvPr>
            <p:ph type="body" idx="1"/>
          </p:nvPr>
        </p:nvSpPr>
        <p:spPr/>
        <p:txBody>
          <a:bodyPr/>
          <a:lstStyle/>
          <a:p>
            <a:pPr eaLnBrk="1" hangingPunct="1"/>
            <a:r>
              <a:rPr lang="en-US" altLang="en-US" dirty="0"/>
              <a:t>Planning and Decision Making</a:t>
            </a:r>
          </a:p>
          <a:p>
            <a:pPr lvl="1" eaLnBrk="1" hangingPunct="1"/>
            <a:r>
              <a:rPr lang="en-US" altLang="en-US" dirty="0"/>
              <a:t>Setting an organization’s goals and selecting a course of action from a set of alternatives to achieve them.</a:t>
            </a:r>
          </a:p>
          <a:p>
            <a:pPr eaLnBrk="1" hangingPunct="1"/>
            <a:r>
              <a:rPr lang="en-US" altLang="en-US" dirty="0"/>
              <a:t>Organizing</a:t>
            </a:r>
          </a:p>
          <a:p>
            <a:pPr lvl="1" eaLnBrk="1" hangingPunct="1"/>
            <a:r>
              <a:rPr lang="en-US" altLang="en-US" dirty="0"/>
              <a:t>Determining </a:t>
            </a:r>
            <a:r>
              <a:rPr lang="en-US" altLang="en-US" dirty="0">
                <a:solidFill>
                  <a:srgbClr val="FF0000"/>
                </a:solidFill>
              </a:rPr>
              <a:t>how activities and resources are grouped.</a:t>
            </a:r>
          </a:p>
          <a:p>
            <a:pPr eaLnBrk="1" hangingPunct="1"/>
            <a:r>
              <a:rPr lang="en-US" altLang="en-US" dirty="0"/>
              <a:t>Leading </a:t>
            </a:r>
          </a:p>
          <a:p>
            <a:pPr lvl="1" eaLnBrk="1" hangingPunct="1"/>
            <a:r>
              <a:rPr lang="en-US" altLang="en-US" dirty="0"/>
              <a:t>The set of processes used to get organizational members to work together to advance the interests of the organization.</a:t>
            </a:r>
          </a:p>
          <a:p>
            <a:pPr eaLnBrk="1" hangingPunct="1"/>
            <a:r>
              <a:rPr lang="en-US" altLang="en-US" dirty="0"/>
              <a:t>Controlling </a:t>
            </a:r>
          </a:p>
          <a:p>
            <a:pPr lvl="1" eaLnBrk="1" hangingPunct="1"/>
            <a:r>
              <a:rPr lang="en-US" altLang="en-US" dirty="0">
                <a:solidFill>
                  <a:srgbClr val="FF0000"/>
                </a:solidFill>
              </a:rPr>
              <a:t>Monitoring organizational progress </a:t>
            </a:r>
            <a:r>
              <a:rPr lang="en-US" altLang="en-US" dirty="0"/>
              <a:t>towards goals.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box(out)">
                                      <p:cBhvr>
                                        <p:cTn id="7" dur="500"/>
                                        <p:tgtEl>
                                          <p:spTgt spid="331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781">
                                            <p:txEl>
                                              <p:pRg st="0" end="0"/>
                                            </p:txEl>
                                          </p:spTgt>
                                        </p:tgtEl>
                                        <p:attrNameLst>
                                          <p:attrName>style.visibility</p:attrName>
                                        </p:attrNameLst>
                                      </p:cBhvr>
                                      <p:to>
                                        <p:strVal val="visible"/>
                                      </p:to>
                                    </p:set>
                                    <p:animEffect transition="in" filter="wipe(left)">
                                      <p:cBhvr>
                                        <p:cTn id="12" dur="500"/>
                                        <p:tgtEl>
                                          <p:spTgt spid="33178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31781">
                                            <p:txEl>
                                              <p:pRg st="1" end="1"/>
                                            </p:txEl>
                                          </p:spTgt>
                                        </p:tgtEl>
                                        <p:attrNameLst>
                                          <p:attrName>style.visibility</p:attrName>
                                        </p:attrNameLst>
                                      </p:cBhvr>
                                      <p:to>
                                        <p:strVal val="visible"/>
                                      </p:to>
                                    </p:set>
                                    <p:animEffect transition="in" filter="wipe(left)">
                                      <p:cBhvr>
                                        <p:cTn id="15" dur="500"/>
                                        <p:tgtEl>
                                          <p:spTgt spid="33178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31781">
                                            <p:txEl>
                                              <p:pRg st="2" end="2"/>
                                            </p:txEl>
                                          </p:spTgt>
                                        </p:tgtEl>
                                        <p:attrNameLst>
                                          <p:attrName>style.visibility</p:attrName>
                                        </p:attrNameLst>
                                      </p:cBhvr>
                                      <p:to>
                                        <p:strVal val="visible"/>
                                      </p:to>
                                    </p:set>
                                    <p:animEffect transition="in" filter="wipe(left)">
                                      <p:cBhvr>
                                        <p:cTn id="20" dur="500"/>
                                        <p:tgtEl>
                                          <p:spTgt spid="331781">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31781">
                                            <p:txEl>
                                              <p:pRg st="3" end="3"/>
                                            </p:txEl>
                                          </p:spTgt>
                                        </p:tgtEl>
                                        <p:attrNameLst>
                                          <p:attrName>style.visibility</p:attrName>
                                        </p:attrNameLst>
                                      </p:cBhvr>
                                      <p:to>
                                        <p:strVal val="visible"/>
                                      </p:to>
                                    </p:set>
                                    <p:animEffect transition="in" filter="wipe(left)">
                                      <p:cBhvr>
                                        <p:cTn id="23" dur="500"/>
                                        <p:tgtEl>
                                          <p:spTgt spid="33178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31781">
                                            <p:txEl>
                                              <p:pRg st="4" end="4"/>
                                            </p:txEl>
                                          </p:spTgt>
                                        </p:tgtEl>
                                        <p:attrNameLst>
                                          <p:attrName>style.visibility</p:attrName>
                                        </p:attrNameLst>
                                      </p:cBhvr>
                                      <p:to>
                                        <p:strVal val="visible"/>
                                      </p:to>
                                    </p:set>
                                    <p:animEffect transition="in" filter="wipe(left)">
                                      <p:cBhvr>
                                        <p:cTn id="28" dur="500"/>
                                        <p:tgtEl>
                                          <p:spTgt spid="331781">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1781">
                                            <p:txEl>
                                              <p:pRg st="5" end="5"/>
                                            </p:txEl>
                                          </p:spTgt>
                                        </p:tgtEl>
                                        <p:attrNameLst>
                                          <p:attrName>style.visibility</p:attrName>
                                        </p:attrNameLst>
                                      </p:cBhvr>
                                      <p:to>
                                        <p:strVal val="visible"/>
                                      </p:to>
                                    </p:set>
                                    <p:animEffect transition="in" filter="wipe(left)">
                                      <p:cBhvr>
                                        <p:cTn id="31" dur="500"/>
                                        <p:tgtEl>
                                          <p:spTgt spid="33178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1781">
                                            <p:txEl>
                                              <p:pRg st="6" end="6"/>
                                            </p:txEl>
                                          </p:spTgt>
                                        </p:tgtEl>
                                        <p:attrNameLst>
                                          <p:attrName>style.visibility</p:attrName>
                                        </p:attrNameLst>
                                      </p:cBhvr>
                                      <p:to>
                                        <p:strVal val="visible"/>
                                      </p:to>
                                    </p:set>
                                    <p:animEffect transition="in" filter="wipe(left)">
                                      <p:cBhvr>
                                        <p:cTn id="36" dur="500"/>
                                        <p:tgtEl>
                                          <p:spTgt spid="331781">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1781">
                                            <p:txEl>
                                              <p:pRg st="7" end="7"/>
                                            </p:txEl>
                                          </p:spTgt>
                                        </p:tgtEl>
                                        <p:attrNameLst>
                                          <p:attrName>style.visibility</p:attrName>
                                        </p:attrNameLst>
                                      </p:cBhvr>
                                      <p:to>
                                        <p:strVal val="visible"/>
                                      </p:to>
                                    </p:set>
                                    <p:animEffect transition="in" filter="wipe(left)">
                                      <p:cBhvr>
                                        <p:cTn id="39" dur="500"/>
                                        <p:tgtEl>
                                          <p:spTgt spid="3317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autoUpdateAnimBg="0"/>
      <p:bldP spid="33178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E1E5482C-6186-4E0D-97DB-B69E9F750BF3}" type="slidenum">
              <a:rPr lang="en-US" altLang="en-US" sz="1000">
                <a:latin typeface="Arial" panose="020B0604020202020204" pitchFamily="34" charset="0"/>
              </a:rPr>
              <a:pPr eaLnBrk="1" hangingPunct="1"/>
              <a:t>26</a:t>
            </a:fld>
            <a:endParaRPr lang="en-US" altLang="en-US" sz="1000">
              <a:latin typeface="Arial" panose="020B0604020202020204" pitchFamily="34" charset="0"/>
            </a:endParaRPr>
          </a:p>
        </p:txBody>
      </p:sp>
      <p:sp>
        <p:nvSpPr>
          <p:cNvPr id="459778" name="Rectangle 2"/>
          <p:cNvSpPr>
            <a:spLocks noGrp="1" noChangeArrowheads="1"/>
          </p:cNvSpPr>
          <p:nvPr>
            <p:ph type="title"/>
          </p:nvPr>
        </p:nvSpPr>
        <p:spPr>
          <a:xfrm>
            <a:off x="533400" y="290513"/>
            <a:ext cx="2819400" cy="1257300"/>
          </a:xfrm>
        </p:spPr>
        <p:txBody>
          <a:bodyPr/>
          <a:lstStyle/>
          <a:p>
            <a:pPr eaLnBrk="1" hangingPunct="1">
              <a:defRPr/>
            </a:pPr>
            <a:r>
              <a:rPr lang="en-US"/>
              <a:t>Skills and the Manager</a:t>
            </a:r>
          </a:p>
        </p:txBody>
      </p:sp>
      <p:pic>
        <p:nvPicPr>
          <p:cNvPr id="22532" name="Picture 6" descr="ch10_et01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413" y="228600"/>
            <a:ext cx="4675187"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35CFA40B-1661-49AD-8095-F89046C18310}" type="slidenum">
              <a:rPr lang="en-US" altLang="en-US" sz="1000">
                <a:latin typeface="Arial" panose="020B0604020202020204" pitchFamily="34" charset="0"/>
              </a:rPr>
              <a:pPr eaLnBrk="1" hangingPunct="1"/>
              <a:t>27</a:t>
            </a:fld>
            <a:endParaRPr lang="en-US" altLang="en-US" sz="1000">
              <a:latin typeface="Arial" panose="020B0604020202020204" pitchFamily="34" charset="0"/>
            </a:endParaRPr>
          </a:p>
        </p:txBody>
      </p:sp>
      <p:sp>
        <p:nvSpPr>
          <p:cNvPr id="342020" name="Rectangle 4"/>
          <p:cNvSpPr>
            <a:spLocks noGrp="1" noChangeArrowheads="1"/>
          </p:cNvSpPr>
          <p:nvPr>
            <p:ph type="title"/>
          </p:nvPr>
        </p:nvSpPr>
        <p:spPr/>
        <p:txBody>
          <a:bodyPr/>
          <a:lstStyle/>
          <a:p>
            <a:pPr eaLnBrk="1" hangingPunct="1">
              <a:defRPr/>
            </a:pPr>
            <a:r>
              <a:rPr lang="en-US"/>
              <a:t>Fundamental Management Skills</a:t>
            </a:r>
          </a:p>
        </p:txBody>
      </p:sp>
      <p:sp>
        <p:nvSpPr>
          <p:cNvPr id="23556" name="Rectangle 5"/>
          <p:cNvSpPr>
            <a:spLocks noGrp="1" noChangeArrowheads="1"/>
          </p:cNvSpPr>
          <p:nvPr>
            <p:ph type="body" idx="1"/>
          </p:nvPr>
        </p:nvSpPr>
        <p:spPr>
          <a:xfrm>
            <a:off x="533400" y="1447800"/>
            <a:ext cx="8077200" cy="4876800"/>
          </a:xfrm>
        </p:spPr>
        <p:txBody>
          <a:bodyPr/>
          <a:lstStyle/>
          <a:p>
            <a:pPr eaLnBrk="1" hangingPunct="1"/>
            <a:r>
              <a:rPr lang="en-US" altLang="en-US" dirty="0"/>
              <a:t>Technical</a:t>
            </a:r>
          </a:p>
          <a:p>
            <a:pPr lvl="1" eaLnBrk="1" hangingPunct="1"/>
            <a:r>
              <a:rPr lang="en-US" altLang="en-US" dirty="0"/>
              <a:t>Skills </a:t>
            </a:r>
            <a:r>
              <a:rPr lang="en-US" altLang="en-US" dirty="0">
                <a:solidFill>
                  <a:srgbClr val="FF0000"/>
                </a:solidFill>
              </a:rPr>
              <a:t>necessary to accomplish or understand the specific kind of work</a:t>
            </a:r>
            <a:r>
              <a:rPr lang="en-US" altLang="en-US" dirty="0"/>
              <a:t> being done in an organization.</a:t>
            </a:r>
          </a:p>
          <a:p>
            <a:pPr eaLnBrk="1" hangingPunct="1"/>
            <a:r>
              <a:rPr lang="en-US" altLang="en-US" dirty="0"/>
              <a:t>Interpersonal</a:t>
            </a:r>
          </a:p>
          <a:p>
            <a:pPr lvl="1" eaLnBrk="1" hangingPunct="1"/>
            <a:r>
              <a:rPr lang="en-US" altLang="en-US" dirty="0"/>
              <a:t>The ability </a:t>
            </a:r>
            <a:r>
              <a:rPr lang="en-US" altLang="en-US" dirty="0">
                <a:solidFill>
                  <a:srgbClr val="FF0000"/>
                </a:solidFill>
              </a:rPr>
              <a:t>to communicate with, understand, and motivate both individuals and groups</a:t>
            </a:r>
            <a:r>
              <a:rPr lang="en-US" altLang="en-US" dirty="0"/>
              <a:t>.</a:t>
            </a:r>
          </a:p>
          <a:p>
            <a:pPr eaLnBrk="1" hangingPunct="1"/>
            <a:r>
              <a:rPr lang="en-US" altLang="en-US" dirty="0"/>
              <a:t>Conceptual</a:t>
            </a:r>
          </a:p>
          <a:p>
            <a:pPr lvl="1" eaLnBrk="1" hangingPunct="1"/>
            <a:r>
              <a:rPr lang="en-US" altLang="en-US" dirty="0"/>
              <a:t>The manager’s ability to think in the abstract.</a:t>
            </a:r>
          </a:p>
          <a:p>
            <a:pPr eaLnBrk="1" hangingPunct="1"/>
            <a:r>
              <a:rPr lang="en-US" altLang="en-US" dirty="0"/>
              <a:t>Diagnostic</a:t>
            </a:r>
          </a:p>
          <a:p>
            <a:pPr lvl="1" eaLnBrk="1" hangingPunct="1"/>
            <a:r>
              <a:rPr lang="en-US" altLang="en-US" dirty="0"/>
              <a:t>The manager’s ability to visualize the most appropriate response to a situation.</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4CB0454F-871F-4E7F-91CC-2F1E7F59212C}" type="slidenum">
              <a:rPr lang="en-US" altLang="en-US" sz="1000">
                <a:latin typeface="Arial" panose="020B0604020202020204" pitchFamily="34" charset="0"/>
              </a:rPr>
              <a:pPr eaLnBrk="1" hangingPunct="1"/>
              <a:t>28</a:t>
            </a:fld>
            <a:endParaRPr lang="en-US" altLang="en-US" sz="1000">
              <a:latin typeface="Arial" panose="020B0604020202020204" pitchFamily="34" charset="0"/>
            </a:endParaRPr>
          </a:p>
        </p:txBody>
      </p:sp>
      <p:sp>
        <p:nvSpPr>
          <p:cNvPr id="344068" name="Rectangle 4"/>
          <p:cNvSpPr>
            <a:spLocks noGrp="1" noChangeArrowheads="1"/>
          </p:cNvSpPr>
          <p:nvPr>
            <p:ph type="title"/>
          </p:nvPr>
        </p:nvSpPr>
        <p:spPr/>
        <p:txBody>
          <a:bodyPr/>
          <a:lstStyle/>
          <a:p>
            <a:pPr eaLnBrk="1" hangingPunct="1">
              <a:defRPr/>
            </a:pPr>
            <a:r>
              <a:rPr lang="en-US"/>
              <a:t>Fundamental Management Skills (cont’d)</a:t>
            </a:r>
          </a:p>
        </p:txBody>
      </p:sp>
      <p:sp>
        <p:nvSpPr>
          <p:cNvPr id="24580" name="Rectangle 5"/>
          <p:cNvSpPr>
            <a:spLocks noGrp="1" noChangeArrowheads="1"/>
          </p:cNvSpPr>
          <p:nvPr>
            <p:ph type="body" idx="1"/>
          </p:nvPr>
        </p:nvSpPr>
        <p:spPr/>
        <p:txBody>
          <a:bodyPr/>
          <a:lstStyle/>
          <a:p>
            <a:pPr eaLnBrk="1" hangingPunct="1"/>
            <a:r>
              <a:rPr lang="en-US" altLang="en-US" dirty="0"/>
              <a:t>Communication</a:t>
            </a:r>
          </a:p>
          <a:p>
            <a:pPr lvl="1" eaLnBrk="1" hangingPunct="1"/>
            <a:r>
              <a:rPr lang="en-US" altLang="en-US" dirty="0"/>
              <a:t>The manager’s abilities both </a:t>
            </a:r>
            <a:r>
              <a:rPr lang="en-US" altLang="en-US" dirty="0">
                <a:solidFill>
                  <a:srgbClr val="FF0000"/>
                </a:solidFill>
              </a:rPr>
              <a:t>to convey ideas and information effectively</a:t>
            </a:r>
            <a:r>
              <a:rPr lang="en-US" altLang="en-US" dirty="0"/>
              <a:t> to others and </a:t>
            </a:r>
            <a:r>
              <a:rPr lang="en-US" altLang="en-US" dirty="0">
                <a:solidFill>
                  <a:srgbClr val="FF0000"/>
                </a:solidFill>
              </a:rPr>
              <a:t>to receive ideas and information effectively</a:t>
            </a:r>
            <a:r>
              <a:rPr lang="en-US" altLang="en-US" dirty="0"/>
              <a:t> from others.</a:t>
            </a:r>
          </a:p>
          <a:p>
            <a:pPr eaLnBrk="1" hangingPunct="1"/>
            <a:r>
              <a:rPr lang="en-US" altLang="en-US" dirty="0"/>
              <a:t>Decision-Making</a:t>
            </a:r>
          </a:p>
          <a:p>
            <a:pPr lvl="1" eaLnBrk="1" hangingPunct="1"/>
            <a:r>
              <a:rPr lang="en-US" altLang="en-US" dirty="0"/>
              <a:t>The manager’s ability </a:t>
            </a:r>
            <a:r>
              <a:rPr lang="en-US" altLang="en-US" dirty="0">
                <a:solidFill>
                  <a:srgbClr val="FF0000"/>
                </a:solidFill>
              </a:rPr>
              <a:t>to recognize and define problems and opportunities correctly</a:t>
            </a:r>
            <a:r>
              <a:rPr lang="en-US" altLang="en-US" dirty="0"/>
              <a:t> and then to </a:t>
            </a:r>
            <a:r>
              <a:rPr lang="en-US" altLang="en-US" dirty="0">
                <a:solidFill>
                  <a:srgbClr val="FF0000"/>
                </a:solidFill>
              </a:rPr>
              <a:t>select an appropriate course of action</a:t>
            </a:r>
            <a:r>
              <a:rPr lang="en-US" altLang="en-US" dirty="0"/>
              <a:t> to solve the problems and capitalize on opportunities.</a:t>
            </a:r>
          </a:p>
          <a:p>
            <a:pPr eaLnBrk="1" hangingPunct="1"/>
            <a:r>
              <a:rPr lang="en-US" altLang="en-US" dirty="0"/>
              <a:t>Time-Management</a:t>
            </a:r>
          </a:p>
          <a:p>
            <a:pPr lvl="1" eaLnBrk="1" hangingPunct="1"/>
            <a:r>
              <a:rPr lang="en-US" altLang="en-US" dirty="0"/>
              <a:t>The manager’s ability to prioritize work, to work efficiently, and to delegate appropriately.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B23F0638-2E53-44B3-A54A-61F9871DC1C9}" type="slidenum">
              <a:rPr lang="en-US" altLang="en-US" sz="1000">
                <a:latin typeface="Arial" panose="020B0604020202020204" pitchFamily="34" charset="0"/>
              </a:rPr>
              <a:pPr eaLnBrk="1" hangingPunct="1"/>
              <a:t>29</a:t>
            </a:fld>
            <a:endParaRPr lang="en-US" altLang="en-US" sz="1000">
              <a:latin typeface="Arial" panose="020B0604020202020204" pitchFamily="34" charset="0"/>
            </a:endParaRPr>
          </a:p>
        </p:txBody>
      </p:sp>
      <p:sp>
        <p:nvSpPr>
          <p:cNvPr id="465922" name="Rectangle 2"/>
          <p:cNvSpPr>
            <a:spLocks noGrp="1" noChangeArrowheads="1"/>
          </p:cNvSpPr>
          <p:nvPr>
            <p:ph type="title"/>
          </p:nvPr>
        </p:nvSpPr>
        <p:spPr/>
        <p:txBody>
          <a:bodyPr/>
          <a:lstStyle/>
          <a:p>
            <a:pPr eaLnBrk="1" hangingPunct="1">
              <a:defRPr/>
            </a:pPr>
            <a:r>
              <a:rPr lang="en-US" dirty="0"/>
              <a:t>Fundamental Management Skills</a:t>
            </a:r>
          </a:p>
        </p:txBody>
      </p:sp>
      <p:sp>
        <p:nvSpPr>
          <p:cNvPr id="25604" name="Rectangle 6"/>
          <p:cNvSpPr>
            <a:spLocks noGrp="1" noChangeArrowheads="1"/>
          </p:cNvSpPr>
          <p:nvPr>
            <p:ph type="body" idx="1"/>
          </p:nvPr>
        </p:nvSpPr>
        <p:spPr/>
        <p:txBody>
          <a:bodyPr/>
          <a:lstStyle/>
          <a:p>
            <a:pPr eaLnBrk="1" hangingPunct="1"/>
            <a:r>
              <a:rPr lang="en-US" altLang="en-US" dirty="0"/>
              <a:t>Management Skill Mixes at Different Organizational Levels</a:t>
            </a:r>
          </a:p>
        </p:txBody>
      </p:sp>
      <p:pic>
        <p:nvPicPr>
          <p:cNvPr id="25605" name="Picture 3" descr="fom2e_0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30450"/>
            <a:ext cx="792480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72220DAE-4777-452F-95C2-E5924E948FC1}" type="slidenum">
              <a:rPr lang="en-US" altLang="en-US" sz="1000">
                <a:latin typeface="Arial" panose="020B0604020202020204" pitchFamily="34" charset="0"/>
              </a:rPr>
              <a:pPr eaLnBrk="1" hangingPunct="1"/>
              <a:t>3</a:t>
            </a:fld>
            <a:endParaRPr lang="en-US" altLang="en-US" sz="1000">
              <a:latin typeface="Arial" panose="020B0604020202020204" pitchFamily="34" charset="0"/>
            </a:endParaRPr>
          </a:p>
        </p:txBody>
      </p:sp>
      <p:sp>
        <p:nvSpPr>
          <p:cNvPr id="319492" name="Rectangle 4"/>
          <p:cNvSpPr>
            <a:spLocks noGrp="1" noChangeArrowheads="1"/>
          </p:cNvSpPr>
          <p:nvPr>
            <p:ph type="title"/>
          </p:nvPr>
        </p:nvSpPr>
        <p:spPr/>
        <p:txBody>
          <a:bodyPr/>
          <a:lstStyle/>
          <a:p>
            <a:pPr eaLnBrk="1" hangingPunct="1">
              <a:defRPr/>
            </a:pPr>
            <a:r>
              <a:rPr lang="en-US"/>
              <a:t>Learning Objectives</a:t>
            </a:r>
          </a:p>
        </p:txBody>
      </p:sp>
      <p:sp>
        <p:nvSpPr>
          <p:cNvPr id="319493" name="Rectangle 5"/>
          <p:cNvSpPr>
            <a:spLocks noGrp="1" noChangeArrowheads="1"/>
          </p:cNvSpPr>
          <p:nvPr>
            <p:ph type="body" idx="1"/>
          </p:nvPr>
        </p:nvSpPr>
        <p:spPr>
          <a:xfrm>
            <a:off x="533400" y="1219200"/>
            <a:ext cx="8001000" cy="5029200"/>
          </a:xfrm>
        </p:spPr>
        <p:txBody>
          <a:bodyPr/>
          <a:lstStyle/>
          <a:p>
            <a:pPr eaLnBrk="1" hangingPunct="1"/>
            <a:r>
              <a:rPr lang="en-US" altLang="en-US"/>
              <a:t>After studying this chapter, you should be able to:</a:t>
            </a:r>
          </a:p>
          <a:p>
            <a:pPr lvl="1" eaLnBrk="1" hangingPunct="1"/>
            <a:r>
              <a:rPr lang="en-US" altLang="en-US"/>
              <a:t>Define management, </a:t>
            </a:r>
          </a:p>
          <a:p>
            <a:pPr lvl="1" eaLnBrk="1" hangingPunct="1"/>
            <a:r>
              <a:rPr lang="en-US" altLang="en-US"/>
              <a:t>describe the kinds of managers found in organizations, and </a:t>
            </a:r>
          </a:p>
          <a:p>
            <a:pPr lvl="1" eaLnBrk="1" hangingPunct="1"/>
            <a:r>
              <a:rPr lang="en-US" altLang="en-US"/>
              <a:t>briefly explain the four basic management functions. </a:t>
            </a:r>
          </a:p>
          <a:p>
            <a:pPr lvl="1" eaLnBrk="1" hangingPunct="1"/>
            <a:r>
              <a:rPr lang="en-US" altLang="en-US"/>
              <a:t>Justify the importance of history and theory to management and explain the evolution of management thought.</a:t>
            </a:r>
          </a:p>
          <a:p>
            <a:pPr lvl="1" eaLnBrk="1" hangingPunct="1"/>
            <a:r>
              <a:rPr lang="en-US" altLang="en-US"/>
              <a:t>Discuss contemporary management issues and challenges.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box(out)">
                                      <p:cBhvr>
                                        <p:cTn id="7" dur="500"/>
                                        <p:tgtEl>
                                          <p:spTgt spid="319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3">
                                            <p:txEl>
                                              <p:pRg st="0" end="0"/>
                                            </p:txEl>
                                          </p:spTgt>
                                        </p:tgtEl>
                                        <p:attrNameLst>
                                          <p:attrName>style.visibility</p:attrName>
                                        </p:attrNameLst>
                                      </p:cBhvr>
                                      <p:to>
                                        <p:strVal val="visible"/>
                                      </p:to>
                                    </p:set>
                                    <p:animEffect transition="in" filter="wipe(left)">
                                      <p:cBhvr>
                                        <p:cTn id="12" dur="500"/>
                                        <p:tgtEl>
                                          <p:spTgt spid="3194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9493">
                                            <p:txEl>
                                              <p:pRg st="1" end="1"/>
                                            </p:txEl>
                                          </p:spTgt>
                                        </p:tgtEl>
                                        <p:attrNameLst>
                                          <p:attrName>style.visibility</p:attrName>
                                        </p:attrNameLst>
                                      </p:cBhvr>
                                      <p:to>
                                        <p:strVal val="visible"/>
                                      </p:to>
                                    </p:set>
                                    <p:animEffect transition="in" filter="wipe(left)">
                                      <p:cBhvr>
                                        <p:cTn id="17" dur="500"/>
                                        <p:tgtEl>
                                          <p:spTgt spid="31949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9493">
                                            <p:txEl>
                                              <p:pRg st="2" end="2"/>
                                            </p:txEl>
                                          </p:spTgt>
                                        </p:tgtEl>
                                        <p:attrNameLst>
                                          <p:attrName>style.visibility</p:attrName>
                                        </p:attrNameLst>
                                      </p:cBhvr>
                                      <p:to>
                                        <p:strVal val="visible"/>
                                      </p:to>
                                    </p:set>
                                    <p:animEffect transition="in" filter="wipe(left)">
                                      <p:cBhvr>
                                        <p:cTn id="22" dur="500"/>
                                        <p:tgtEl>
                                          <p:spTgt spid="31949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9493">
                                            <p:txEl>
                                              <p:pRg st="3" end="3"/>
                                            </p:txEl>
                                          </p:spTgt>
                                        </p:tgtEl>
                                        <p:attrNameLst>
                                          <p:attrName>style.visibility</p:attrName>
                                        </p:attrNameLst>
                                      </p:cBhvr>
                                      <p:to>
                                        <p:strVal val="visible"/>
                                      </p:to>
                                    </p:set>
                                    <p:animEffect transition="in" filter="wipe(left)">
                                      <p:cBhvr>
                                        <p:cTn id="27" dur="500"/>
                                        <p:tgtEl>
                                          <p:spTgt spid="31949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9493">
                                            <p:txEl>
                                              <p:pRg st="4" end="4"/>
                                            </p:txEl>
                                          </p:spTgt>
                                        </p:tgtEl>
                                        <p:attrNameLst>
                                          <p:attrName>style.visibility</p:attrName>
                                        </p:attrNameLst>
                                      </p:cBhvr>
                                      <p:to>
                                        <p:strVal val="visible"/>
                                      </p:to>
                                    </p:set>
                                    <p:animEffect transition="in" filter="wipe(left)">
                                      <p:cBhvr>
                                        <p:cTn id="32" dur="500"/>
                                        <p:tgtEl>
                                          <p:spTgt spid="31949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9493">
                                            <p:txEl>
                                              <p:pRg st="5" end="5"/>
                                            </p:txEl>
                                          </p:spTgt>
                                        </p:tgtEl>
                                        <p:attrNameLst>
                                          <p:attrName>style.visibility</p:attrName>
                                        </p:attrNameLst>
                                      </p:cBhvr>
                                      <p:to>
                                        <p:strVal val="visible"/>
                                      </p:to>
                                    </p:set>
                                    <p:animEffect transition="in" filter="wipe(left)">
                                      <p:cBhvr>
                                        <p:cTn id="37" dur="500"/>
                                        <p:tgtEl>
                                          <p:spTgt spid="3194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nimBg="1" autoUpdateAnimBg="0"/>
      <p:bldP spid="319493"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F6737E72-6088-4FE2-9BFA-84D130D882DC}" type="slidenum">
              <a:rPr lang="en-US" altLang="en-US" sz="1000">
                <a:latin typeface="Arial" panose="020B0604020202020204" pitchFamily="34" charset="0"/>
              </a:rPr>
              <a:pPr eaLnBrk="1" hangingPunct="1"/>
              <a:t>30</a:t>
            </a:fld>
            <a:endParaRPr lang="en-US" altLang="en-US" sz="1000">
              <a:latin typeface="Arial" panose="020B0604020202020204" pitchFamily="34" charset="0"/>
            </a:endParaRPr>
          </a:p>
        </p:txBody>
      </p:sp>
      <p:sp>
        <p:nvSpPr>
          <p:cNvPr id="347140" name="Rectangle 4"/>
          <p:cNvSpPr>
            <a:spLocks noGrp="1" noChangeArrowheads="1"/>
          </p:cNvSpPr>
          <p:nvPr>
            <p:ph type="title"/>
          </p:nvPr>
        </p:nvSpPr>
        <p:spPr/>
        <p:txBody>
          <a:bodyPr/>
          <a:lstStyle/>
          <a:p>
            <a:pPr eaLnBrk="1" hangingPunct="1">
              <a:defRPr/>
            </a:pPr>
            <a:r>
              <a:rPr lang="en-US" dirty="0"/>
              <a:t>Management: Science or Art?</a:t>
            </a:r>
          </a:p>
        </p:txBody>
      </p:sp>
      <p:sp>
        <p:nvSpPr>
          <p:cNvPr id="26628" name="Rectangle 5"/>
          <p:cNvSpPr>
            <a:spLocks noGrp="1" noChangeArrowheads="1"/>
          </p:cNvSpPr>
          <p:nvPr>
            <p:ph type="body" idx="1"/>
          </p:nvPr>
        </p:nvSpPr>
        <p:spPr/>
        <p:txBody>
          <a:bodyPr/>
          <a:lstStyle/>
          <a:p>
            <a:pPr eaLnBrk="1" hangingPunct="1"/>
            <a:r>
              <a:rPr lang="en-US" altLang="en-US"/>
              <a:t>The Science of Management</a:t>
            </a:r>
          </a:p>
          <a:p>
            <a:pPr lvl="1" eaLnBrk="1" hangingPunct="1"/>
            <a:r>
              <a:rPr lang="en-US" altLang="en-US"/>
              <a:t>Assumes that problems can be approached using rational, logical, objective, and systematic ways.</a:t>
            </a:r>
          </a:p>
          <a:p>
            <a:pPr lvl="1" eaLnBrk="1" hangingPunct="1"/>
            <a:r>
              <a:rPr lang="en-US" altLang="en-US"/>
              <a:t>Requires technical, diagnostic, and decision-making skills and techniques to solve problems.</a:t>
            </a:r>
          </a:p>
          <a:p>
            <a:pPr eaLnBrk="1" hangingPunct="1"/>
            <a:r>
              <a:rPr lang="en-US" altLang="en-US"/>
              <a:t>The Art of Management </a:t>
            </a:r>
          </a:p>
          <a:p>
            <a:pPr lvl="1" eaLnBrk="1" hangingPunct="1"/>
            <a:r>
              <a:rPr lang="en-US" altLang="en-US"/>
              <a:t>Decisions are made and problems solved using a blend of intuition, experience, instinct, and personal insights.</a:t>
            </a:r>
          </a:p>
          <a:p>
            <a:pPr lvl="1" eaLnBrk="1" hangingPunct="1"/>
            <a:r>
              <a:rPr lang="en-US" altLang="en-US"/>
              <a:t>Requires conceptual, communication, interpersonal, and time-management skills to accomplish the tasks associated with managerial activities.</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90DF12FB-73D8-49AE-9E3D-328F969FC29F}" type="slidenum">
              <a:rPr lang="en-US" altLang="en-US" sz="1000">
                <a:latin typeface="Arial" panose="020B0604020202020204" pitchFamily="34" charset="0"/>
              </a:rPr>
              <a:pPr eaLnBrk="1" hangingPunct="1"/>
              <a:t>31</a:t>
            </a:fld>
            <a:endParaRPr lang="en-US" altLang="en-US" sz="1000">
              <a:latin typeface="Arial" panose="020B0604020202020204" pitchFamily="34" charset="0"/>
            </a:endParaRPr>
          </a:p>
        </p:txBody>
      </p:sp>
      <p:sp>
        <p:nvSpPr>
          <p:cNvPr id="356356" name="Rectangle 4"/>
          <p:cNvSpPr>
            <a:spLocks noGrp="1" noChangeArrowheads="1"/>
          </p:cNvSpPr>
          <p:nvPr>
            <p:ph type="title"/>
          </p:nvPr>
        </p:nvSpPr>
        <p:spPr/>
        <p:txBody>
          <a:bodyPr/>
          <a:lstStyle/>
          <a:p>
            <a:pPr eaLnBrk="1" hangingPunct="1">
              <a:defRPr/>
            </a:pPr>
            <a:r>
              <a:rPr lang="en-US"/>
              <a:t>The Importance of Theory and History</a:t>
            </a:r>
          </a:p>
        </p:txBody>
      </p:sp>
      <p:sp>
        <p:nvSpPr>
          <p:cNvPr id="27652" name="Rectangle 5"/>
          <p:cNvSpPr>
            <a:spLocks noGrp="1" noChangeArrowheads="1"/>
          </p:cNvSpPr>
          <p:nvPr>
            <p:ph type="body" idx="1"/>
          </p:nvPr>
        </p:nvSpPr>
        <p:spPr>
          <a:xfrm>
            <a:off x="533400" y="1219200"/>
            <a:ext cx="8077200" cy="5334000"/>
          </a:xfrm>
        </p:spPr>
        <p:txBody>
          <a:bodyPr/>
          <a:lstStyle/>
          <a:p>
            <a:pPr eaLnBrk="1" hangingPunct="1"/>
            <a:r>
              <a:rPr lang="en-US" altLang="en-US" dirty="0"/>
              <a:t>Why Theory?</a:t>
            </a:r>
          </a:p>
          <a:p>
            <a:pPr lvl="1" eaLnBrk="1" hangingPunct="1"/>
            <a:r>
              <a:rPr lang="en-US" altLang="en-US" dirty="0"/>
              <a:t>A theory is a conceptual framework for organizing knowledge and </a:t>
            </a:r>
            <a:r>
              <a:rPr lang="en-US" altLang="en-US" dirty="0">
                <a:solidFill>
                  <a:srgbClr val="FF0000"/>
                </a:solidFill>
              </a:rPr>
              <a:t>providing a blueprint for action</a:t>
            </a:r>
            <a:r>
              <a:rPr lang="en-US" altLang="en-US" dirty="0"/>
              <a:t>.</a:t>
            </a:r>
          </a:p>
          <a:p>
            <a:pPr lvl="1" eaLnBrk="1" hangingPunct="1"/>
            <a:r>
              <a:rPr lang="en-US" altLang="en-US" dirty="0">
                <a:solidFill>
                  <a:srgbClr val="FF0000"/>
                </a:solidFill>
              </a:rPr>
              <a:t>Management theories, used to build organizations</a:t>
            </a:r>
            <a:r>
              <a:rPr lang="en-US" altLang="en-US" dirty="0"/>
              <a:t>, are grounded in reality. </a:t>
            </a:r>
            <a:r>
              <a:rPr lang="en-US" altLang="en-US" dirty="0">
                <a:solidFill>
                  <a:srgbClr val="FF0000"/>
                </a:solidFill>
              </a:rPr>
              <a:t>Most managers develop their own theories</a:t>
            </a:r>
            <a:r>
              <a:rPr lang="en-US" altLang="en-US" dirty="0"/>
              <a:t> about how they should run their organizations.</a:t>
            </a:r>
          </a:p>
          <a:p>
            <a:pPr eaLnBrk="1" hangingPunct="1"/>
            <a:r>
              <a:rPr lang="en-US" altLang="en-US" dirty="0"/>
              <a:t>Why History?</a:t>
            </a:r>
          </a:p>
          <a:p>
            <a:pPr lvl="1" eaLnBrk="1" hangingPunct="1"/>
            <a:r>
              <a:rPr lang="en-US" altLang="en-US" dirty="0">
                <a:solidFill>
                  <a:srgbClr val="FF0000"/>
                </a:solidFill>
              </a:rPr>
              <a:t>An awareness and understanding of important historical developments</a:t>
            </a:r>
            <a:r>
              <a:rPr lang="en-US" altLang="en-US" dirty="0"/>
              <a:t> </a:t>
            </a:r>
            <a:r>
              <a:rPr lang="en-US" altLang="en-US" dirty="0">
                <a:solidFill>
                  <a:srgbClr val="FF0000"/>
                </a:solidFill>
              </a:rPr>
              <a:t>in management </a:t>
            </a:r>
            <a:r>
              <a:rPr lang="en-US" altLang="en-US" dirty="0"/>
              <a:t>are also important to contemporary managers in furthering the development of management practices and in avoiding the mistakes of others in the past.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F9FE4DD3-6A30-4DF0-9FED-53F6A021A8D1}" type="slidenum">
              <a:rPr lang="en-US" altLang="en-US" sz="1000">
                <a:latin typeface="Arial" panose="020B0604020202020204" pitchFamily="34" charset="0"/>
              </a:rPr>
              <a:pPr eaLnBrk="1" hangingPunct="1"/>
              <a:t>32</a:t>
            </a:fld>
            <a:endParaRPr lang="en-US" altLang="en-US" sz="1000">
              <a:latin typeface="Arial" panose="020B0604020202020204" pitchFamily="34" charset="0"/>
            </a:endParaRPr>
          </a:p>
        </p:txBody>
      </p:sp>
      <p:sp>
        <p:nvSpPr>
          <p:cNvPr id="357378" name="Rectangle 2"/>
          <p:cNvSpPr>
            <a:spLocks noGrp="1" noChangeArrowheads="1"/>
          </p:cNvSpPr>
          <p:nvPr>
            <p:ph type="title"/>
          </p:nvPr>
        </p:nvSpPr>
        <p:spPr/>
        <p:txBody>
          <a:bodyPr/>
          <a:lstStyle/>
          <a:p>
            <a:pPr eaLnBrk="1" hangingPunct="1">
              <a:defRPr/>
            </a:pPr>
            <a:r>
              <a:rPr lang="en-US"/>
              <a:t>The Historical Context of Management</a:t>
            </a:r>
          </a:p>
        </p:txBody>
      </p:sp>
      <p:sp>
        <p:nvSpPr>
          <p:cNvPr id="357379" name="Rectangle 3"/>
          <p:cNvSpPr>
            <a:spLocks noGrp="1" noChangeArrowheads="1"/>
          </p:cNvSpPr>
          <p:nvPr>
            <p:ph type="body" idx="1"/>
          </p:nvPr>
        </p:nvSpPr>
        <p:spPr>
          <a:xfrm>
            <a:off x="533400" y="1219200"/>
            <a:ext cx="8077200" cy="533400"/>
          </a:xfrm>
        </p:spPr>
        <p:txBody>
          <a:bodyPr/>
          <a:lstStyle/>
          <a:p>
            <a:pPr eaLnBrk="1" hangingPunct="1"/>
            <a:r>
              <a:rPr lang="en-US" altLang="en-US"/>
              <a:t>Management Through the Ages</a:t>
            </a:r>
          </a:p>
        </p:txBody>
      </p:sp>
      <p:grpSp>
        <p:nvGrpSpPr>
          <p:cNvPr id="2" name="Group 95"/>
          <p:cNvGrpSpPr>
            <a:grpSpLocks/>
          </p:cNvGrpSpPr>
          <p:nvPr/>
        </p:nvGrpSpPr>
        <p:grpSpPr bwMode="auto">
          <a:xfrm>
            <a:off x="457200" y="2368550"/>
            <a:ext cx="8226425" cy="3209925"/>
            <a:chOff x="288" y="1492"/>
            <a:chExt cx="5182" cy="2022"/>
          </a:xfrm>
        </p:grpSpPr>
        <p:sp>
          <p:nvSpPr>
            <p:cNvPr id="28678" name="Rectangle 5"/>
            <p:cNvSpPr>
              <a:spLocks noChangeArrowheads="1"/>
            </p:cNvSpPr>
            <p:nvPr/>
          </p:nvSpPr>
          <p:spPr bwMode="auto">
            <a:xfrm>
              <a:off x="470" y="2248"/>
              <a:ext cx="666" cy="153"/>
            </a:xfrm>
            <a:prstGeom prst="rect">
              <a:avLst/>
            </a:prstGeom>
            <a:solidFill>
              <a:srgbClr val="FB8D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79" name="Rectangle 6"/>
            <p:cNvSpPr>
              <a:spLocks noChangeArrowheads="1"/>
            </p:cNvSpPr>
            <p:nvPr/>
          </p:nvSpPr>
          <p:spPr bwMode="auto">
            <a:xfrm>
              <a:off x="472" y="2250"/>
              <a:ext cx="663" cy="150"/>
            </a:xfrm>
            <a:prstGeom prst="rect">
              <a:avLst/>
            </a:prstGeom>
            <a:noFill/>
            <a:ln w="3175">
              <a:solidFill>
                <a:srgbClr val="FB8D6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0" name="Line 7"/>
            <p:cNvSpPr>
              <a:spLocks noChangeShapeType="1"/>
            </p:cNvSpPr>
            <p:nvPr/>
          </p:nvSpPr>
          <p:spPr bwMode="auto">
            <a:xfrm>
              <a:off x="494" y="2520"/>
              <a:ext cx="4818" cy="2"/>
            </a:xfrm>
            <a:prstGeom prst="line">
              <a:avLst/>
            </a:prstGeom>
            <a:noFill/>
            <a:ln w="19050">
              <a:solidFill>
                <a:srgbClr val="E6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Freeform 8"/>
            <p:cNvSpPr>
              <a:spLocks/>
            </p:cNvSpPr>
            <p:nvPr/>
          </p:nvSpPr>
          <p:spPr bwMode="auto">
            <a:xfrm>
              <a:off x="460" y="2499"/>
              <a:ext cx="42" cy="44"/>
            </a:xfrm>
            <a:custGeom>
              <a:avLst/>
              <a:gdLst>
                <a:gd name="T0" fmla="*/ 2865 w 32"/>
                <a:gd name="T1" fmla="*/ 13537 h 32"/>
                <a:gd name="T2" fmla="*/ 3924 w 32"/>
                <a:gd name="T3" fmla="*/ 13537 h 32"/>
                <a:gd name="T4" fmla="*/ 4935 w 32"/>
                <a:gd name="T5" fmla="*/ 11716 h 32"/>
                <a:gd name="T6" fmla="*/ 5238 w 32"/>
                <a:gd name="T7" fmla="*/ 10108 h 32"/>
                <a:gd name="T8" fmla="*/ 5619 w 32"/>
                <a:gd name="T9" fmla="*/ 6647 h 32"/>
                <a:gd name="T10" fmla="*/ 5238 w 32"/>
                <a:gd name="T11" fmla="*/ 4339 h 32"/>
                <a:gd name="T12" fmla="*/ 4935 w 32"/>
                <a:gd name="T13" fmla="*/ 2518 h 32"/>
                <a:gd name="T14" fmla="*/ 3924 w 32"/>
                <a:gd name="T15" fmla="*/ 969 h 32"/>
                <a:gd name="T16" fmla="*/ 2865 w 32"/>
                <a:gd name="T17" fmla="*/ 0 h 32"/>
                <a:gd name="T18" fmla="*/ 1736 w 32"/>
                <a:gd name="T19" fmla="*/ 969 h 32"/>
                <a:gd name="T20" fmla="*/ 735 w 32"/>
                <a:gd name="T21" fmla="*/ 2518 h 32"/>
                <a:gd name="T22" fmla="*/ 427 w 32"/>
                <a:gd name="T23" fmla="*/ 4339 h 32"/>
                <a:gd name="T24" fmla="*/ 0 w 32"/>
                <a:gd name="T25" fmla="*/ 6647 h 32"/>
                <a:gd name="T26" fmla="*/ 427 w 32"/>
                <a:gd name="T27" fmla="*/ 10108 h 32"/>
                <a:gd name="T28" fmla="*/ 735 w 32"/>
                <a:gd name="T29" fmla="*/ 11716 h 32"/>
                <a:gd name="T30" fmla="*/ 1736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8" y="28"/>
                  </a:lnTo>
                  <a:lnTo>
                    <a:pt x="30" y="24"/>
                  </a:lnTo>
                  <a:lnTo>
                    <a:pt x="32" y="16"/>
                  </a:lnTo>
                  <a:lnTo>
                    <a:pt x="30" y="10"/>
                  </a:lnTo>
                  <a:lnTo>
                    <a:pt x="28" y="6"/>
                  </a:lnTo>
                  <a:lnTo>
                    <a:pt x="22" y="2"/>
                  </a:lnTo>
                  <a:lnTo>
                    <a:pt x="16" y="0"/>
                  </a:lnTo>
                  <a:lnTo>
                    <a:pt x="10" y="2"/>
                  </a:lnTo>
                  <a:lnTo>
                    <a:pt x="4" y="6"/>
                  </a:lnTo>
                  <a:lnTo>
                    <a:pt x="2" y="10"/>
                  </a:lnTo>
                  <a:lnTo>
                    <a:pt x="0" y="16"/>
                  </a:lnTo>
                  <a:lnTo>
                    <a:pt x="2" y="24"/>
                  </a:lnTo>
                  <a:lnTo>
                    <a:pt x="4"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2" name="Freeform 9"/>
            <p:cNvSpPr>
              <a:spLocks/>
            </p:cNvSpPr>
            <p:nvPr/>
          </p:nvSpPr>
          <p:spPr bwMode="auto">
            <a:xfrm>
              <a:off x="985" y="2499"/>
              <a:ext cx="43" cy="44"/>
            </a:xfrm>
            <a:custGeom>
              <a:avLst/>
              <a:gdLst>
                <a:gd name="T0" fmla="*/ 4574 w 32"/>
                <a:gd name="T1" fmla="*/ 13537 h 32"/>
                <a:gd name="T2" fmla="*/ 6146 w 32"/>
                <a:gd name="T3" fmla="*/ 13537 h 32"/>
                <a:gd name="T4" fmla="*/ 7142 w 32"/>
                <a:gd name="T5" fmla="*/ 11716 h 32"/>
                <a:gd name="T6" fmla="*/ 8259 w 32"/>
                <a:gd name="T7" fmla="*/ 10108 h 32"/>
                <a:gd name="T8" fmla="*/ 8783 w 32"/>
                <a:gd name="T9" fmla="*/ 6647 h 32"/>
                <a:gd name="T10" fmla="*/ 8259 w 32"/>
                <a:gd name="T11" fmla="*/ 4339 h 32"/>
                <a:gd name="T12" fmla="*/ 7142 w 32"/>
                <a:gd name="T13" fmla="*/ 2518 h 32"/>
                <a:gd name="T14" fmla="*/ 6146 w 32"/>
                <a:gd name="T15" fmla="*/ 969 h 32"/>
                <a:gd name="T16" fmla="*/ 4574 w 32"/>
                <a:gd name="T17" fmla="*/ 0 h 32"/>
                <a:gd name="T18" fmla="*/ 2247 w 32"/>
                <a:gd name="T19" fmla="*/ 969 h 32"/>
                <a:gd name="T20" fmla="*/ 1044 w 32"/>
                <a:gd name="T21" fmla="*/ 2518 h 32"/>
                <a:gd name="T22" fmla="*/ 0 w 32"/>
                <a:gd name="T23" fmla="*/ 4339 h 32"/>
                <a:gd name="T24" fmla="*/ 0 w 32"/>
                <a:gd name="T25" fmla="*/ 6647 h 32"/>
                <a:gd name="T26" fmla="*/ 0 w 32"/>
                <a:gd name="T27" fmla="*/ 10108 h 32"/>
                <a:gd name="T28" fmla="*/ 1044 w 32"/>
                <a:gd name="T29" fmla="*/ 11716 h 32"/>
                <a:gd name="T30" fmla="*/ 2247 w 32"/>
                <a:gd name="T31" fmla="*/ 13537 h 32"/>
                <a:gd name="T32" fmla="*/ 4574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6" y="28"/>
                  </a:lnTo>
                  <a:lnTo>
                    <a:pt x="30" y="24"/>
                  </a:lnTo>
                  <a:lnTo>
                    <a:pt x="32" y="16"/>
                  </a:lnTo>
                  <a:lnTo>
                    <a:pt x="30" y="10"/>
                  </a:lnTo>
                  <a:lnTo>
                    <a:pt x="26" y="6"/>
                  </a:lnTo>
                  <a:lnTo>
                    <a:pt x="22" y="2"/>
                  </a:lnTo>
                  <a:lnTo>
                    <a:pt x="16" y="0"/>
                  </a:lnTo>
                  <a:lnTo>
                    <a:pt x="8" y="2"/>
                  </a:lnTo>
                  <a:lnTo>
                    <a:pt x="4" y="6"/>
                  </a:lnTo>
                  <a:lnTo>
                    <a:pt x="0" y="10"/>
                  </a:lnTo>
                  <a:lnTo>
                    <a:pt x="0" y="16"/>
                  </a:lnTo>
                  <a:lnTo>
                    <a:pt x="0" y="24"/>
                  </a:lnTo>
                  <a:lnTo>
                    <a:pt x="4" y="28"/>
                  </a:lnTo>
                  <a:lnTo>
                    <a:pt x="8"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3" name="Freeform 10"/>
            <p:cNvSpPr>
              <a:spLocks/>
            </p:cNvSpPr>
            <p:nvPr/>
          </p:nvSpPr>
          <p:spPr bwMode="auto">
            <a:xfrm>
              <a:off x="1524" y="2499"/>
              <a:ext cx="42" cy="44"/>
            </a:xfrm>
            <a:custGeom>
              <a:avLst/>
              <a:gdLst>
                <a:gd name="T0" fmla="*/ 2865 w 32"/>
                <a:gd name="T1" fmla="*/ 13537 h 32"/>
                <a:gd name="T2" fmla="*/ 3924 w 32"/>
                <a:gd name="T3" fmla="*/ 13537 h 32"/>
                <a:gd name="T4" fmla="*/ 4935 w 32"/>
                <a:gd name="T5" fmla="*/ 11716 h 32"/>
                <a:gd name="T6" fmla="*/ 5238 w 32"/>
                <a:gd name="T7" fmla="*/ 10108 h 32"/>
                <a:gd name="T8" fmla="*/ 5619 w 32"/>
                <a:gd name="T9" fmla="*/ 6647 h 32"/>
                <a:gd name="T10" fmla="*/ 5238 w 32"/>
                <a:gd name="T11" fmla="*/ 4339 h 32"/>
                <a:gd name="T12" fmla="*/ 4935 w 32"/>
                <a:gd name="T13" fmla="*/ 2518 h 32"/>
                <a:gd name="T14" fmla="*/ 3924 w 32"/>
                <a:gd name="T15" fmla="*/ 969 h 32"/>
                <a:gd name="T16" fmla="*/ 2865 w 32"/>
                <a:gd name="T17" fmla="*/ 0 h 32"/>
                <a:gd name="T18" fmla="*/ 1736 w 32"/>
                <a:gd name="T19" fmla="*/ 969 h 32"/>
                <a:gd name="T20" fmla="*/ 735 w 32"/>
                <a:gd name="T21" fmla="*/ 2518 h 32"/>
                <a:gd name="T22" fmla="*/ 427 w 32"/>
                <a:gd name="T23" fmla="*/ 4339 h 32"/>
                <a:gd name="T24" fmla="*/ 0 w 32"/>
                <a:gd name="T25" fmla="*/ 6647 h 32"/>
                <a:gd name="T26" fmla="*/ 427 w 32"/>
                <a:gd name="T27" fmla="*/ 10108 h 32"/>
                <a:gd name="T28" fmla="*/ 735 w 32"/>
                <a:gd name="T29" fmla="*/ 11716 h 32"/>
                <a:gd name="T30" fmla="*/ 1736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8" y="28"/>
                  </a:lnTo>
                  <a:lnTo>
                    <a:pt x="30" y="24"/>
                  </a:lnTo>
                  <a:lnTo>
                    <a:pt x="32" y="16"/>
                  </a:lnTo>
                  <a:lnTo>
                    <a:pt x="30" y="10"/>
                  </a:lnTo>
                  <a:lnTo>
                    <a:pt x="28" y="6"/>
                  </a:lnTo>
                  <a:lnTo>
                    <a:pt x="22" y="2"/>
                  </a:lnTo>
                  <a:lnTo>
                    <a:pt x="16" y="0"/>
                  </a:lnTo>
                  <a:lnTo>
                    <a:pt x="10" y="2"/>
                  </a:lnTo>
                  <a:lnTo>
                    <a:pt x="4" y="6"/>
                  </a:lnTo>
                  <a:lnTo>
                    <a:pt x="2" y="10"/>
                  </a:lnTo>
                  <a:lnTo>
                    <a:pt x="0" y="16"/>
                  </a:lnTo>
                  <a:lnTo>
                    <a:pt x="2" y="24"/>
                  </a:lnTo>
                  <a:lnTo>
                    <a:pt x="4"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4" name="Freeform 11"/>
            <p:cNvSpPr>
              <a:spLocks/>
            </p:cNvSpPr>
            <p:nvPr/>
          </p:nvSpPr>
          <p:spPr bwMode="auto">
            <a:xfrm>
              <a:off x="2063" y="2499"/>
              <a:ext cx="42" cy="44"/>
            </a:xfrm>
            <a:custGeom>
              <a:avLst/>
              <a:gdLst>
                <a:gd name="T0" fmla="*/ 2865 w 32"/>
                <a:gd name="T1" fmla="*/ 13537 h 32"/>
                <a:gd name="T2" fmla="*/ 3924 w 32"/>
                <a:gd name="T3" fmla="*/ 13537 h 32"/>
                <a:gd name="T4" fmla="*/ 4575 w 32"/>
                <a:gd name="T5" fmla="*/ 11716 h 32"/>
                <a:gd name="T6" fmla="*/ 5238 w 32"/>
                <a:gd name="T7" fmla="*/ 10108 h 32"/>
                <a:gd name="T8" fmla="*/ 5619 w 32"/>
                <a:gd name="T9" fmla="*/ 6647 h 32"/>
                <a:gd name="T10" fmla="*/ 5238 w 32"/>
                <a:gd name="T11" fmla="*/ 4339 h 32"/>
                <a:gd name="T12" fmla="*/ 4575 w 32"/>
                <a:gd name="T13" fmla="*/ 2518 h 32"/>
                <a:gd name="T14" fmla="*/ 3924 w 32"/>
                <a:gd name="T15" fmla="*/ 969 h 32"/>
                <a:gd name="T16" fmla="*/ 2865 w 32"/>
                <a:gd name="T17" fmla="*/ 0 h 32"/>
                <a:gd name="T18" fmla="*/ 1417 w 32"/>
                <a:gd name="T19" fmla="*/ 969 h 32"/>
                <a:gd name="T20" fmla="*/ 735 w 32"/>
                <a:gd name="T21" fmla="*/ 2518 h 32"/>
                <a:gd name="T22" fmla="*/ 0 w 32"/>
                <a:gd name="T23" fmla="*/ 4339 h 32"/>
                <a:gd name="T24" fmla="*/ 0 w 32"/>
                <a:gd name="T25" fmla="*/ 6647 h 32"/>
                <a:gd name="T26" fmla="*/ 0 w 32"/>
                <a:gd name="T27" fmla="*/ 10108 h 32"/>
                <a:gd name="T28" fmla="*/ 735 w 32"/>
                <a:gd name="T29" fmla="*/ 11716 h 32"/>
                <a:gd name="T30" fmla="*/ 1417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6" y="28"/>
                  </a:lnTo>
                  <a:lnTo>
                    <a:pt x="30" y="24"/>
                  </a:lnTo>
                  <a:lnTo>
                    <a:pt x="32" y="16"/>
                  </a:lnTo>
                  <a:lnTo>
                    <a:pt x="30" y="10"/>
                  </a:lnTo>
                  <a:lnTo>
                    <a:pt x="26" y="6"/>
                  </a:lnTo>
                  <a:lnTo>
                    <a:pt x="22" y="2"/>
                  </a:lnTo>
                  <a:lnTo>
                    <a:pt x="16" y="0"/>
                  </a:lnTo>
                  <a:lnTo>
                    <a:pt x="8" y="2"/>
                  </a:lnTo>
                  <a:lnTo>
                    <a:pt x="4" y="6"/>
                  </a:lnTo>
                  <a:lnTo>
                    <a:pt x="0" y="10"/>
                  </a:lnTo>
                  <a:lnTo>
                    <a:pt x="0" y="16"/>
                  </a:lnTo>
                  <a:lnTo>
                    <a:pt x="0" y="24"/>
                  </a:lnTo>
                  <a:lnTo>
                    <a:pt x="4" y="28"/>
                  </a:lnTo>
                  <a:lnTo>
                    <a:pt x="8"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5" name="Freeform 12"/>
            <p:cNvSpPr>
              <a:spLocks/>
            </p:cNvSpPr>
            <p:nvPr/>
          </p:nvSpPr>
          <p:spPr bwMode="auto">
            <a:xfrm>
              <a:off x="2599" y="2499"/>
              <a:ext cx="43" cy="44"/>
            </a:xfrm>
            <a:custGeom>
              <a:avLst/>
              <a:gdLst>
                <a:gd name="T0" fmla="*/ 4574 w 32"/>
                <a:gd name="T1" fmla="*/ 13537 h 32"/>
                <a:gd name="T2" fmla="*/ 6146 w 32"/>
                <a:gd name="T3" fmla="*/ 13537 h 32"/>
                <a:gd name="T4" fmla="*/ 7826 w 32"/>
                <a:gd name="T5" fmla="*/ 11716 h 32"/>
                <a:gd name="T6" fmla="*/ 8259 w 32"/>
                <a:gd name="T7" fmla="*/ 10108 h 32"/>
                <a:gd name="T8" fmla="*/ 8783 w 32"/>
                <a:gd name="T9" fmla="*/ 6647 h 32"/>
                <a:gd name="T10" fmla="*/ 8259 w 32"/>
                <a:gd name="T11" fmla="*/ 4339 h 32"/>
                <a:gd name="T12" fmla="*/ 7826 w 32"/>
                <a:gd name="T13" fmla="*/ 2518 h 32"/>
                <a:gd name="T14" fmla="*/ 6146 w 32"/>
                <a:gd name="T15" fmla="*/ 969 h 32"/>
                <a:gd name="T16" fmla="*/ 4574 w 32"/>
                <a:gd name="T17" fmla="*/ 0 h 32"/>
                <a:gd name="T18" fmla="*/ 2620 w 32"/>
                <a:gd name="T19" fmla="*/ 969 h 32"/>
                <a:gd name="T20" fmla="*/ 1044 w 32"/>
                <a:gd name="T21" fmla="*/ 2518 h 32"/>
                <a:gd name="T22" fmla="*/ 578 w 32"/>
                <a:gd name="T23" fmla="*/ 4339 h 32"/>
                <a:gd name="T24" fmla="*/ 0 w 32"/>
                <a:gd name="T25" fmla="*/ 6647 h 32"/>
                <a:gd name="T26" fmla="*/ 578 w 32"/>
                <a:gd name="T27" fmla="*/ 10108 h 32"/>
                <a:gd name="T28" fmla="*/ 1044 w 32"/>
                <a:gd name="T29" fmla="*/ 11716 h 32"/>
                <a:gd name="T30" fmla="*/ 2620 w 32"/>
                <a:gd name="T31" fmla="*/ 13537 h 32"/>
                <a:gd name="T32" fmla="*/ 4574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8" y="28"/>
                  </a:lnTo>
                  <a:lnTo>
                    <a:pt x="30" y="24"/>
                  </a:lnTo>
                  <a:lnTo>
                    <a:pt x="32" y="16"/>
                  </a:lnTo>
                  <a:lnTo>
                    <a:pt x="30" y="10"/>
                  </a:lnTo>
                  <a:lnTo>
                    <a:pt x="28" y="6"/>
                  </a:lnTo>
                  <a:lnTo>
                    <a:pt x="22" y="2"/>
                  </a:lnTo>
                  <a:lnTo>
                    <a:pt x="16" y="0"/>
                  </a:lnTo>
                  <a:lnTo>
                    <a:pt x="10" y="2"/>
                  </a:lnTo>
                  <a:lnTo>
                    <a:pt x="4" y="6"/>
                  </a:lnTo>
                  <a:lnTo>
                    <a:pt x="2" y="10"/>
                  </a:lnTo>
                  <a:lnTo>
                    <a:pt x="0" y="16"/>
                  </a:lnTo>
                  <a:lnTo>
                    <a:pt x="2" y="24"/>
                  </a:lnTo>
                  <a:lnTo>
                    <a:pt x="4"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6" name="Freeform 13"/>
            <p:cNvSpPr>
              <a:spLocks/>
            </p:cNvSpPr>
            <p:nvPr/>
          </p:nvSpPr>
          <p:spPr bwMode="auto">
            <a:xfrm>
              <a:off x="3133" y="2499"/>
              <a:ext cx="42" cy="44"/>
            </a:xfrm>
            <a:custGeom>
              <a:avLst/>
              <a:gdLst>
                <a:gd name="T0" fmla="*/ 2865 w 32"/>
                <a:gd name="T1" fmla="*/ 13537 h 32"/>
                <a:gd name="T2" fmla="*/ 3924 w 32"/>
                <a:gd name="T3" fmla="*/ 13537 h 32"/>
                <a:gd name="T4" fmla="*/ 4575 w 32"/>
                <a:gd name="T5" fmla="*/ 11716 h 32"/>
                <a:gd name="T6" fmla="*/ 5238 w 32"/>
                <a:gd name="T7" fmla="*/ 10108 h 32"/>
                <a:gd name="T8" fmla="*/ 5619 w 32"/>
                <a:gd name="T9" fmla="*/ 6647 h 32"/>
                <a:gd name="T10" fmla="*/ 5238 w 32"/>
                <a:gd name="T11" fmla="*/ 4339 h 32"/>
                <a:gd name="T12" fmla="*/ 4575 w 32"/>
                <a:gd name="T13" fmla="*/ 2518 h 32"/>
                <a:gd name="T14" fmla="*/ 3924 w 32"/>
                <a:gd name="T15" fmla="*/ 969 h 32"/>
                <a:gd name="T16" fmla="*/ 2865 w 32"/>
                <a:gd name="T17" fmla="*/ 0 h 32"/>
                <a:gd name="T18" fmla="*/ 1736 w 32"/>
                <a:gd name="T19" fmla="*/ 969 h 32"/>
                <a:gd name="T20" fmla="*/ 735 w 32"/>
                <a:gd name="T21" fmla="*/ 2518 h 32"/>
                <a:gd name="T22" fmla="*/ 0 w 32"/>
                <a:gd name="T23" fmla="*/ 4339 h 32"/>
                <a:gd name="T24" fmla="*/ 0 w 32"/>
                <a:gd name="T25" fmla="*/ 6647 h 32"/>
                <a:gd name="T26" fmla="*/ 0 w 32"/>
                <a:gd name="T27" fmla="*/ 10108 h 32"/>
                <a:gd name="T28" fmla="*/ 735 w 32"/>
                <a:gd name="T29" fmla="*/ 11716 h 32"/>
                <a:gd name="T30" fmla="*/ 1736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6" y="28"/>
                  </a:lnTo>
                  <a:lnTo>
                    <a:pt x="30" y="24"/>
                  </a:lnTo>
                  <a:lnTo>
                    <a:pt x="32" y="16"/>
                  </a:lnTo>
                  <a:lnTo>
                    <a:pt x="30" y="10"/>
                  </a:lnTo>
                  <a:lnTo>
                    <a:pt x="26" y="6"/>
                  </a:lnTo>
                  <a:lnTo>
                    <a:pt x="22" y="2"/>
                  </a:lnTo>
                  <a:lnTo>
                    <a:pt x="16" y="0"/>
                  </a:lnTo>
                  <a:lnTo>
                    <a:pt x="10" y="2"/>
                  </a:lnTo>
                  <a:lnTo>
                    <a:pt x="4" y="6"/>
                  </a:lnTo>
                  <a:lnTo>
                    <a:pt x="0" y="10"/>
                  </a:lnTo>
                  <a:lnTo>
                    <a:pt x="0" y="16"/>
                  </a:lnTo>
                  <a:lnTo>
                    <a:pt x="0" y="24"/>
                  </a:lnTo>
                  <a:lnTo>
                    <a:pt x="4"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7" name="Freeform 14"/>
            <p:cNvSpPr>
              <a:spLocks/>
            </p:cNvSpPr>
            <p:nvPr/>
          </p:nvSpPr>
          <p:spPr bwMode="auto">
            <a:xfrm>
              <a:off x="3669" y="2499"/>
              <a:ext cx="42" cy="44"/>
            </a:xfrm>
            <a:custGeom>
              <a:avLst/>
              <a:gdLst>
                <a:gd name="T0" fmla="*/ 2865 w 32"/>
                <a:gd name="T1" fmla="*/ 13537 h 32"/>
                <a:gd name="T2" fmla="*/ 3924 w 32"/>
                <a:gd name="T3" fmla="*/ 13537 h 32"/>
                <a:gd name="T4" fmla="*/ 4935 w 32"/>
                <a:gd name="T5" fmla="*/ 11716 h 32"/>
                <a:gd name="T6" fmla="*/ 5619 w 32"/>
                <a:gd name="T7" fmla="*/ 10108 h 32"/>
                <a:gd name="T8" fmla="*/ 5619 w 32"/>
                <a:gd name="T9" fmla="*/ 6647 h 32"/>
                <a:gd name="T10" fmla="*/ 5619 w 32"/>
                <a:gd name="T11" fmla="*/ 4339 h 32"/>
                <a:gd name="T12" fmla="*/ 4935 w 32"/>
                <a:gd name="T13" fmla="*/ 2518 h 32"/>
                <a:gd name="T14" fmla="*/ 3924 w 32"/>
                <a:gd name="T15" fmla="*/ 969 h 32"/>
                <a:gd name="T16" fmla="*/ 2865 w 32"/>
                <a:gd name="T17" fmla="*/ 0 h 32"/>
                <a:gd name="T18" fmla="*/ 1736 w 32"/>
                <a:gd name="T19" fmla="*/ 969 h 32"/>
                <a:gd name="T20" fmla="*/ 1080 w 32"/>
                <a:gd name="T21" fmla="*/ 2518 h 32"/>
                <a:gd name="T22" fmla="*/ 427 w 32"/>
                <a:gd name="T23" fmla="*/ 4339 h 32"/>
                <a:gd name="T24" fmla="*/ 0 w 32"/>
                <a:gd name="T25" fmla="*/ 6647 h 32"/>
                <a:gd name="T26" fmla="*/ 427 w 32"/>
                <a:gd name="T27" fmla="*/ 10108 h 32"/>
                <a:gd name="T28" fmla="*/ 1080 w 32"/>
                <a:gd name="T29" fmla="*/ 11716 h 32"/>
                <a:gd name="T30" fmla="*/ 1736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8" y="28"/>
                  </a:lnTo>
                  <a:lnTo>
                    <a:pt x="32" y="24"/>
                  </a:lnTo>
                  <a:lnTo>
                    <a:pt x="32" y="16"/>
                  </a:lnTo>
                  <a:lnTo>
                    <a:pt x="32" y="10"/>
                  </a:lnTo>
                  <a:lnTo>
                    <a:pt x="28" y="6"/>
                  </a:lnTo>
                  <a:lnTo>
                    <a:pt x="22" y="2"/>
                  </a:lnTo>
                  <a:lnTo>
                    <a:pt x="16" y="0"/>
                  </a:lnTo>
                  <a:lnTo>
                    <a:pt x="10" y="2"/>
                  </a:lnTo>
                  <a:lnTo>
                    <a:pt x="6" y="6"/>
                  </a:lnTo>
                  <a:lnTo>
                    <a:pt x="2" y="10"/>
                  </a:lnTo>
                  <a:lnTo>
                    <a:pt x="0" y="16"/>
                  </a:lnTo>
                  <a:lnTo>
                    <a:pt x="2" y="24"/>
                  </a:lnTo>
                  <a:lnTo>
                    <a:pt x="6"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8" name="Freeform 15"/>
            <p:cNvSpPr>
              <a:spLocks/>
            </p:cNvSpPr>
            <p:nvPr/>
          </p:nvSpPr>
          <p:spPr bwMode="auto">
            <a:xfrm>
              <a:off x="4208" y="2499"/>
              <a:ext cx="42" cy="44"/>
            </a:xfrm>
            <a:custGeom>
              <a:avLst/>
              <a:gdLst>
                <a:gd name="T0" fmla="*/ 2865 w 32"/>
                <a:gd name="T1" fmla="*/ 13537 h 32"/>
                <a:gd name="T2" fmla="*/ 3924 w 32"/>
                <a:gd name="T3" fmla="*/ 13537 h 32"/>
                <a:gd name="T4" fmla="*/ 4575 w 32"/>
                <a:gd name="T5" fmla="*/ 11716 h 32"/>
                <a:gd name="T6" fmla="*/ 5238 w 32"/>
                <a:gd name="T7" fmla="*/ 10108 h 32"/>
                <a:gd name="T8" fmla="*/ 5619 w 32"/>
                <a:gd name="T9" fmla="*/ 6647 h 32"/>
                <a:gd name="T10" fmla="*/ 5238 w 32"/>
                <a:gd name="T11" fmla="*/ 4339 h 32"/>
                <a:gd name="T12" fmla="*/ 4575 w 32"/>
                <a:gd name="T13" fmla="*/ 2518 h 32"/>
                <a:gd name="T14" fmla="*/ 3924 w 32"/>
                <a:gd name="T15" fmla="*/ 969 h 32"/>
                <a:gd name="T16" fmla="*/ 2865 w 32"/>
                <a:gd name="T17" fmla="*/ 0 h 32"/>
                <a:gd name="T18" fmla="*/ 1736 w 32"/>
                <a:gd name="T19" fmla="*/ 969 h 32"/>
                <a:gd name="T20" fmla="*/ 735 w 32"/>
                <a:gd name="T21" fmla="*/ 2518 h 32"/>
                <a:gd name="T22" fmla="*/ 0 w 32"/>
                <a:gd name="T23" fmla="*/ 4339 h 32"/>
                <a:gd name="T24" fmla="*/ 0 w 32"/>
                <a:gd name="T25" fmla="*/ 6647 h 32"/>
                <a:gd name="T26" fmla="*/ 0 w 32"/>
                <a:gd name="T27" fmla="*/ 10108 h 32"/>
                <a:gd name="T28" fmla="*/ 735 w 32"/>
                <a:gd name="T29" fmla="*/ 11716 h 32"/>
                <a:gd name="T30" fmla="*/ 1736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6" y="28"/>
                  </a:lnTo>
                  <a:lnTo>
                    <a:pt x="30" y="24"/>
                  </a:lnTo>
                  <a:lnTo>
                    <a:pt x="32" y="16"/>
                  </a:lnTo>
                  <a:lnTo>
                    <a:pt x="30" y="10"/>
                  </a:lnTo>
                  <a:lnTo>
                    <a:pt x="26" y="6"/>
                  </a:lnTo>
                  <a:lnTo>
                    <a:pt x="22" y="2"/>
                  </a:lnTo>
                  <a:lnTo>
                    <a:pt x="16" y="0"/>
                  </a:lnTo>
                  <a:lnTo>
                    <a:pt x="10" y="2"/>
                  </a:lnTo>
                  <a:lnTo>
                    <a:pt x="4" y="6"/>
                  </a:lnTo>
                  <a:lnTo>
                    <a:pt x="0" y="10"/>
                  </a:lnTo>
                  <a:lnTo>
                    <a:pt x="0" y="16"/>
                  </a:lnTo>
                  <a:lnTo>
                    <a:pt x="0" y="24"/>
                  </a:lnTo>
                  <a:lnTo>
                    <a:pt x="4"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89" name="Freeform 16"/>
            <p:cNvSpPr>
              <a:spLocks/>
            </p:cNvSpPr>
            <p:nvPr/>
          </p:nvSpPr>
          <p:spPr bwMode="auto">
            <a:xfrm>
              <a:off x="4744" y="2499"/>
              <a:ext cx="42" cy="44"/>
            </a:xfrm>
            <a:custGeom>
              <a:avLst/>
              <a:gdLst>
                <a:gd name="T0" fmla="*/ 2865 w 32"/>
                <a:gd name="T1" fmla="*/ 13537 h 32"/>
                <a:gd name="T2" fmla="*/ 3924 w 32"/>
                <a:gd name="T3" fmla="*/ 13537 h 32"/>
                <a:gd name="T4" fmla="*/ 4935 w 32"/>
                <a:gd name="T5" fmla="*/ 11716 h 32"/>
                <a:gd name="T6" fmla="*/ 5619 w 32"/>
                <a:gd name="T7" fmla="*/ 10108 h 32"/>
                <a:gd name="T8" fmla="*/ 5619 w 32"/>
                <a:gd name="T9" fmla="*/ 6647 h 32"/>
                <a:gd name="T10" fmla="*/ 5619 w 32"/>
                <a:gd name="T11" fmla="*/ 4339 h 32"/>
                <a:gd name="T12" fmla="*/ 4935 w 32"/>
                <a:gd name="T13" fmla="*/ 2518 h 32"/>
                <a:gd name="T14" fmla="*/ 3924 w 32"/>
                <a:gd name="T15" fmla="*/ 969 h 32"/>
                <a:gd name="T16" fmla="*/ 2865 w 32"/>
                <a:gd name="T17" fmla="*/ 0 h 32"/>
                <a:gd name="T18" fmla="*/ 1736 w 32"/>
                <a:gd name="T19" fmla="*/ 969 h 32"/>
                <a:gd name="T20" fmla="*/ 1080 w 32"/>
                <a:gd name="T21" fmla="*/ 2518 h 32"/>
                <a:gd name="T22" fmla="*/ 427 w 32"/>
                <a:gd name="T23" fmla="*/ 4339 h 32"/>
                <a:gd name="T24" fmla="*/ 0 w 32"/>
                <a:gd name="T25" fmla="*/ 6647 h 32"/>
                <a:gd name="T26" fmla="*/ 427 w 32"/>
                <a:gd name="T27" fmla="*/ 10108 h 32"/>
                <a:gd name="T28" fmla="*/ 1080 w 32"/>
                <a:gd name="T29" fmla="*/ 11716 h 32"/>
                <a:gd name="T30" fmla="*/ 1736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8" y="28"/>
                  </a:lnTo>
                  <a:lnTo>
                    <a:pt x="32" y="24"/>
                  </a:lnTo>
                  <a:lnTo>
                    <a:pt x="32" y="16"/>
                  </a:lnTo>
                  <a:lnTo>
                    <a:pt x="32" y="10"/>
                  </a:lnTo>
                  <a:lnTo>
                    <a:pt x="28" y="6"/>
                  </a:lnTo>
                  <a:lnTo>
                    <a:pt x="22" y="2"/>
                  </a:lnTo>
                  <a:lnTo>
                    <a:pt x="16" y="0"/>
                  </a:lnTo>
                  <a:lnTo>
                    <a:pt x="10" y="2"/>
                  </a:lnTo>
                  <a:lnTo>
                    <a:pt x="6" y="6"/>
                  </a:lnTo>
                  <a:lnTo>
                    <a:pt x="2" y="10"/>
                  </a:lnTo>
                  <a:lnTo>
                    <a:pt x="0" y="16"/>
                  </a:lnTo>
                  <a:lnTo>
                    <a:pt x="2" y="24"/>
                  </a:lnTo>
                  <a:lnTo>
                    <a:pt x="6"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90" name="Freeform 17"/>
            <p:cNvSpPr>
              <a:spLocks/>
            </p:cNvSpPr>
            <p:nvPr/>
          </p:nvSpPr>
          <p:spPr bwMode="auto">
            <a:xfrm>
              <a:off x="5283" y="2499"/>
              <a:ext cx="42" cy="44"/>
            </a:xfrm>
            <a:custGeom>
              <a:avLst/>
              <a:gdLst>
                <a:gd name="T0" fmla="*/ 2865 w 32"/>
                <a:gd name="T1" fmla="*/ 13537 h 32"/>
                <a:gd name="T2" fmla="*/ 3924 w 32"/>
                <a:gd name="T3" fmla="*/ 13537 h 32"/>
                <a:gd name="T4" fmla="*/ 4935 w 32"/>
                <a:gd name="T5" fmla="*/ 11716 h 32"/>
                <a:gd name="T6" fmla="*/ 5238 w 32"/>
                <a:gd name="T7" fmla="*/ 10108 h 32"/>
                <a:gd name="T8" fmla="*/ 5619 w 32"/>
                <a:gd name="T9" fmla="*/ 6647 h 32"/>
                <a:gd name="T10" fmla="*/ 5238 w 32"/>
                <a:gd name="T11" fmla="*/ 4339 h 32"/>
                <a:gd name="T12" fmla="*/ 4935 w 32"/>
                <a:gd name="T13" fmla="*/ 2518 h 32"/>
                <a:gd name="T14" fmla="*/ 3924 w 32"/>
                <a:gd name="T15" fmla="*/ 969 h 32"/>
                <a:gd name="T16" fmla="*/ 2865 w 32"/>
                <a:gd name="T17" fmla="*/ 0 h 32"/>
                <a:gd name="T18" fmla="*/ 1736 w 32"/>
                <a:gd name="T19" fmla="*/ 969 h 32"/>
                <a:gd name="T20" fmla="*/ 735 w 32"/>
                <a:gd name="T21" fmla="*/ 2518 h 32"/>
                <a:gd name="T22" fmla="*/ 0 w 32"/>
                <a:gd name="T23" fmla="*/ 4339 h 32"/>
                <a:gd name="T24" fmla="*/ 0 w 32"/>
                <a:gd name="T25" fmla="*/ 6647 h 32"/>
                <a:gd name="T26" fmla="*/ 0 w 32"/>
                <a:gd name="T27" fmla="*/ 10108 h 32"/>
                <a:gd name="T28" fmla="*/ 735 w 32"/>
                <a:gd name="T29" fmla="*/ 11716 h 32"/>
                <a:gd name="T30" fmla="*/ 1736 w 32"/>
                <a:gd name="T31" fmla="*/ 13537 h 32"/>
                <a:gd name="T32" fmla="*/ 2865 w 32"/>
                <a:gd name="T33" fmla="*/ 1353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2" y="32"/>
                  </a:lnTo>
                  <a:lnTo>
                    <a:pt x="28" y="28"/>
                  </a:lnTo>
                  <a:lnTo>
                    <a:pt x="30" y="24"/>
                  </a:lnTo>
                  <a:lnTo>
                    <a:pt x="32" y="16"/>
                  </a:lnTo>
                  <a:lnTo>
                    <a:pt x="30" y="10"/>
                  </a:lnTo>
                  <a:lnTo>
                    <a:pt x="28" y="6"/>
                  </a:lnTo>
                  <a:lnTo>
                    <a:pt x="22" y="2"/>
                  </a:lnTo>
                  <a:lnTo>
                    <a:pt x="16" y="0"/>
                  </a:lnTo>
                  <a:lnTo>
                    <a:pt x="10" y="2"/>
                  </a:lnTo>
                  <a:lnTo>
                    <a:pt x="4" y="6"/>
                  </a:lnTo>
                  <a:lnTo>
                    <a:pt x="0" y="10"/>
                  </a:lnTo>
                  <a:lnTo>
                    <a:pt x="0" y="16"/>
                  </a:lnTo>
                  <a:lnTo>
                    <a:pt x="0" y="24"/>
                  </a:lnTo>
                  <a:lnTo>
                    <a:pt x="4" y="28"/>
                  </a:lnTo>
                  <a:lnTo>
                    <a:pt x="10" y="32"/>
                  </a:lnTo>
                  <a:lnTo>
                    <a:pt x="16" y="32"/>
                  </a:lnTo>
                  <a:close/>
                </a:path>
              </a:pathLst>
            </a:custGeom>
            <a:solidFill>
              <a:srgbClr val="E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91" name="Rectangle 18"/>
            <p:cNvSpPr>
              <a:spLocks noChangeArrowheads="1"/>
            </p:cNvSpPr>
            <p:nvPr/>
          </p:nvSpPr>
          <p:spPr bwMode="auto">
            <a:xfrm>
              <a:off x="288" y="2578"/>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3000 </a:t>
              </a:r>
              <a:endParaRPr lang="en-US" altLang="en-US" sz="1000" b="1">
                <a:latin typeface="Arial" panose="020B0604020202020204" pitchFamily="34" charset="0"/>
              </a:endParaRPr>
            </a:p>
          </p:txBody>
        </p:sp>
        <p:sp>
          <p:nvSpPr>
            <p:cNvPr id="28692" name="Rectangle 19"/>
            <p:cNvSpPr>
              <a:spLocks noChangeArrowheads="1"/>
            </p:cNvSpPr>
            <p:nvPr/>
          </p:nvSpPr>
          <p:spPr bwMode="auto">
            <a:xfrm>
              <a:off x="499"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B.C.</a:t>
              </a:r>
              <a:endParaRPr lang="en-US" altLang="en-US" sz="1000" b="1">
                <a:latin typeface="Arial" panose="020B0604020202020204" pitchFamily="34" charset="0"/>
              </a:endParaRPr>
            </a:p>
          </p:txBody>
        </p:sp>
        <p:sp>
          <p:nvSpPr>
            <p:cNvPr id="28693" name="Rectangle 20"/>
            <p:cNvSpPr>
              <a:spLocks noChangeArrowheads="1"/>
            </p:cNvSpPr>
            <p:nvPr/>
          </p:nvSpPr>
          <p:spPr bwMode="auto">
            <a:xfrm>
              <a:off x="827" y="2578"/>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2500 </a:t>
              </a:r>
              <a:endParaRPr lang="en-US" altLang="en-US" sz="1000" b="1">
                <a:latin typeface="Arial" panose="020B0604020202020204" pitchFamily="34" charset="0"/>
              </a:endParaRPr>
            </a:p>
          </p:txBody>
        </p:sp>
        <p:sp>
          <p:nvSpPr>
            <p:cNvPr id="28694" name="Rectangle 21"/>
            <p:cNvSpPr>
              <a:spLocks noChangeArrowheads="1"/>
            </p:cNvSpPr>
            <p:nvPr/>
          </p:nvSpPr>
          <p:spPr bwMode="auto">
            <a:xfrm>
              <a:off x="1038"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B.C.</a:t>
              </a:r>
              <a:endParaRPr lang="en-US" altLang="en-US" sz="1000" b="1">
                <a:latin typeface="Arial" panose="020B0604020202020204" pitchFamily="34" charset="0"/>
              </a:endParaRPr>
            </a:p>
          </p:txBody>
        </p:sp>
        <p:sp>
          <p:nvSpPr>
            <p:cNvPr id="28695" name="Rectangle 22"/>
            <p:cNvSpPr>
              <a:spLocks noChangeArrowheads="1"/>
            </p:cNvSpPr>
            <p:nvPr/>
          </p:nvSpPr>
          <p:spPr bwMode="auto">
            <a:xfrm>
              <a:off x="507" y="2268"/>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 </a:t>
              </a:r>
              <a:endParaRPr lang="en-US" altLang="en-US" sz="1200" b="1">
                <a:latin typeface="Arial" panose="020B0604020202020204" pitchFamily="34" charset="0"/>
              </a:endParaRPr>
            </a:p>
          </p:txBody>
        </p:sp>
        <p:sp>
          <p:nvSpPr>
            <p:cNvPr id="28696" name="Rectangle 23"/>
            <p:cNvSpPr>
              <a:spLocks noChangeArrowheads="1"/>
            </p:cNvSpPr>
            <p:nvPr/>
          </p:nvSpPr>
          <p:spPr bwMode="auto">
            <a:xfrm>
              <a:off x="634" y="2268"/>
              <a:ext cx="4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Sumerians</a:t>
              </a:r>
              <a:endParaRPr lang="en-US" altLang="en-US" sz="1200" b="1">
                <a:latin typeface="Arial" panose="020B0604020202020204" pitchFamily="34" charset="0"/>
              </a:endParaRPr>
            </a:p>
          </p:txBody>
        </p:sp>
        <p:sp>
          <p:nvSpPr>
            <p:cNvPr id="28697" name="Rectangle 24"/>
            <p:cNvSpPr>
              <a:spLocks noChangeArrowheads="1"/>
            </p:cNvSpPr>
            <p:nvPr/>
          </p:nvSpPr>
          <p:spPr bwMode="auto">
            <a:xfrm>
              <a:off x="2084" y="2248"/>
              <a:ext cx="2951" cy="153"/>
            </a:xfrm>
            <a:prstGeom prst="rect">
              <a:avLst/>
            </a:prstGeom>
            <a:solidFill>
              <a:srgbClr val="BEC5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98" name="Rectangle 25"/>
            <p:cNvSpPr>
              <a:spLocks noChangeArrowheads="1"/>
            </p:cNvSpPr>
            <p:nvPr/>
          </p:nvSpPr>
          <p:spPr bwMode="auto">
            <a:xfrm>
              <a:off x="2086" y="2250"/>
              <a:ext cx="2947" cy="150"/>
            </a:xfrm>
            <a:prstGeom prst="rect">
              <a:avLst/>
            </a:prstGeom>
            <a:noFill/>
            <a:ln w="3175">
              <a:solidFill>
                <a:srgbClr val="BEC5E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699" name="Rectangle 26"/>
            <p:cNvSpPr>
              <a:spLocks noChangeArrowheads="1"/>
            </p:cNvSpPr>
            <p:nvPr/>
          </p:nvSpPr>
          <p:spPr bwMode="auto">
            <a:xfrm>
              <a:off x="2121" y="2268"/>
              <a:ext cx="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F </a:t>
              </a:r>
              <a:endParaRPr lang="en-US" altLang="en-US" sz="1200" b="1">
                <a:latin typeface="Arial" panose="020B0604020202020204" pitchFamily="34" charset="0"/>
              </a:endParaRPr>
            </a:p>
          </p:txBody>
        </p:sp>
        <p:sp>
          <p:nvSpPr>
            <p:cNvPr id="28700" name="Rectangle 27"/>
            <p:cNvSpPr>
              <a:spLocks noChangeArrowheads="1"/>
            </p:cNvSpPr>
            <p:nvPr/>
          </p:nvSpPr>
          <p:spPr bwMode="auto">
            <a:xfrm>
              <a:off x="2248" y="2268"/>
              <a:ext cx="3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Chinese</a:t>
              </a:r>
              <a:endParaRPr lang="en-US" altLang="en-US" sz="1200" b="1">
                <a:latin typeface="Arial" panose="020B0604020202020204" pitchFamily="34" charset="0"/>
              </a:endParaRPr>
            </a:p>
          </p:txBody>
        </p:sp>
        <p:sp>
          <p:nvSpPr>
            <p:cNvPr id="28701" name="Rectangle 28"/>
            <p:cNvSpPr>
              <a:spLocks noChangeArrowheads="1"/>
            </p:cNvSpPr>
            <p:nvPr/>
          </p:nvSpPr>
          <p:spPr bwMode="auto">
            <a:xfrm>
              <a:off x="470" y="1995"/>
              <a:ext cx="2150" cy="153"/>
            </a:xfrm>
            <a:prstGeom prst="rect">
              <a:avLst/>
            </a:prstGeom>
            <a:solidFill>
              <a:srgbClr val="FEE6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02" name="Rectangle 29"/>
            <p:cNvSpPr>
              <a:spLocks noChangeArrowheads="1"/>
            </p:cNvSpPr>
            <p:nvPr/>
          </p:nvSpPr>
          <p:spPr bwMode="auto">
            <a:xfrm>
              <a:off x="472" y="1997"/>
              <a:ext cx="2147" cy="150"/>
            </a:xfrm>
            <a:prstGeom prst="rect">
              <a:avLst/>
            </a:prstGeom>
            <a:noFill/>
            <a:ln w="3175">
              <a:solidFill>
                <a:srgbClr val="FEE67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03" name="Rectangle 30"/>
            <p:cNvSpPr>
              <a:spLocks noChangeArrowheads="1"/>
            </p:cNvSpPr>
            <p:nvPr/>
          </p:nvSpPr>
          <p:spPr bwMode="auto">
            <a:xfrm>
              <a:off x="507" y="2015"/>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B </a:t>
              </a:r>
              <a:endParaRPr lang="en-US" altLang="en-US" sz="1200" b="1">
                <a:latin typeface="Arial" panose="020B0604020202020204" pitchFamily="34" charset="0"/>
              </a:endParaRPr>
            </a:p>
          </p:txBody>
        </p:sp>
        <p:sp>
          <p:nvSpPr>
            <p:cNvPr id="28704" name="Rectangle 31"/>
            <p:cNvSpPr>
              <a:spLocks noChangeArrowheads="1"/>
            </p:cNvSpPr>
            <p:nvPr/>
          </p:nvSpPr>
          <p:spPr bwMode="auto">
            <a:xfrm>
              <a:off x="634" y="2015"/>
              <a:ext cx="4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Egyptians</a:t>
              </a:r>
              <a:endParaRPr lang="en-US" altLang="en-US" sz="1200" b="1">
                <a:latin typeface="Arial" panose="020B0604020202020204" pitchFamily="34" charset="0"/>
              </a:endParaRPr>
            </a:p>
          </p:txBody>
        </p:sp>
        <p:sp>
          <p:nvSpPr>
            <p:cNvPr id="28705" name="Rectangle 32"/>
            <p:cNvSpPr>
              <a:spLocks noChangeArrowheads="1"/>
            </p:cNvSpPr>
            <p:nvPr/>
          </p:nvSpPr>
          <p:spPr bwMode="auto">
            <a:xfrm>
              <a:off x="740" y="1745"/>
              <a:ext cx="2414" cy="150"/>
            </a:xfrm>
            <a:prstGeom prst="rect">
              <a:avLst/>
            </a:prstGeom>
            <a:solidFill>
              <a:srgbClr val="B3E2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06" name="Rectangle 33"/>
            <p:cNvSpPr>
              <a:spLocks noChangeArrowheads="1"/>
            </p:cNvSpPr>
            <p:nvPr/>
          </p:nvSpPr>
          <p:spPr bwMode="auto">
            <a:xfrm>
              <a:off x="741" y="1746"/>
              <a:ext cx="2412" cy="148"/>
            </a:xfrm>
            <a:prstGeom prst="rect">
              <a:avLst/>
            </a:prstGeom>
            <a:noFill/>
            <a:ln w="3175">
              <a:solidFill>
                <a:srgbClr val="B3E2CD"/>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07" name="Rectangle 34"/>
            <p:cNvSpPr>
              <a:spLocks noChangeArrowheads="1"/>
            </p:cNvSpPr>
            <p:nvPr/>
          </p:nvSpPr>
          <p:spPr bwMode="auto">
            <a:xfrm>
              <a:off x="777" y="1762"/>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C </a:t>
              </a:r>
              <a:endParaRPr lang="en-US" altLang="en-US" sz="1200" b="1">
                <a:latin typeface="Arial" panose="020B0604020202020204" pitchFamily="34" charset="0"/>
              </a:endParaRPr>
            </a:p>
          </p:txBody>
        </p:sp>
        <p:sp>
          <p:nvSpPr>
            <p:cNvPr id="28708" name="Rectangle 35"/>
            <p:cNvSpPr>
              <a:spLocks noChangeArrowheads="1"/>
            </p:cNvSpPr>
            <p:nvPr/>
          </p:nvSpPr>
          <p:spPr bwMode="auto">
            <a:xfrm>
              <a:off x="903" y="1762"/>
              <a:ext cx="57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Babylonians</a:t>
              </a:r>
              <a:endParaRPr lang="en-US" altLang="en-US" sz="1200" b="1">
                <a:latin typeface="Arial" panose="020B0604020202020204" pitchFamily="34" charset="0"/>
              </a:endParaRPr>
            </a:p>
          </p:txBody>
        </p:sp>
        <p:sp>
          <p:nvSpPr>
            <p:cNvPr id="28709" name="Rectangle 36"/>
            <p:cNvSpPr>
              <a:spLocks noChangeArrowheads="1"/>
            </p:cNvSpPr>
            <p:nvPr/>
          </p:nvSpPr>
          <p:spPr bwMode="auto">
            <a:xfrm>
              <a:off x="2620" y="1492"/>
              <a:ext cx="801" cy="153"/>
            </a:xfrm>
            <a:prstGeom prst="rect">
              <a:avLst/>
            </a:prstGeom>
            <a:solidFill>
              <a:srgbClr val="BEC5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10" name="Rectangle 37"/>
            <p:cNvSpPr>
              <a:spLocks noChangeArrowheads="1"/>
            </p:cNvSpPr>
            <p:nvPr/>
          </p:nvSpPr>
          <p:spPr bwMode="auto">
            <a:xfrm>
              <a:off x="2622" y="1493"/>
              <a:ext cx="797" cy="151"/>
            </a:xfrm>
            <a:prstGeom prst="rect">
              <a:avLst/>
            </a:prstGeom>
            <a:noFill/>
            <a:ln w="3175">
              <a:solidFill>
                <a:srgbClr val="BEC5E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11" name="Rectangle 38"/>
            <p:cNvSpPr>
              <a:spLocks noChangeArrowheads="1"/>
            </p:cNvSpPr>
            <p:nvPr/>
          </p:nvSpPr>
          <p:spPr bwMode="auto">
            <a:xfrm>
              <a:off x="2657" y="1511"/>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D </a:t>
              </a:r>
              <a:endParaRPr lang="en-US" altLang="en-US" sz="1200" b="1">
                <a:latin typeface="Arial" panose="020B0604020202020204" pitchFamily="34" charset="0"/>
              </a:endParaRPr>
            </a:p>
          </p:txBody>
        </p:sp>
        <p:sp>
          <p:nvSpPr>
            <p:cNvPr id="28712" name="Rectangle 39"/>
            <p:cNvSpPr>
              <a:spLocks noChangeArrowheads="1"/>
            </p:cNvSpPr>
            <p:nvPr/>
          </p:nvSpPr>
          <p:spPr bwMode="auto">
            <a:xfrm>
              <a:off x="2784" y="1511"/>
              <a:ext cx="3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Greeks</a:t>
              </a:r>
              <a:endParaRPr lang="en-US" altLang="en-US" sz="1200" b="1">
                <a:latin typeface="Arial" panose="020B0604020202020204" pitchFamily="34" charset="0"/>
              </a:endParaRPr>
            </a:p>
          </p:txBody>
        </p:sp>
        <p:sp>
          <p:nvSpPr>
            <p:cNvPr id="28713" name="Rectangle 40"/>
            <p:cNvSpPr>
              <a:spLocks noChangeArrowheads="1"/>
            </p:cNvSpPr>
            <p:nvPr/>
          </p:nvSpPr>
          <p:spPr bwMode="auto">
            <a:xfrm>
              <a:off x="4229" y="1745"/>
              <a:ext cx="1075" cy="150"/>
            </a:xfrm>
            <a:prstGeom prst="rect">
              <a:avLst/>
            </a:prstGeom>
            <a:solidFill>
              <a:srgbClr val="FEE6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14" name="Rectangle 41"/>
            <p:cNvSpPr>
              <a:spLocks noChangeArrowheads="1"/>
            </p:cNvSpPr>
            <p:nvPr/>
          </p:nvSpPr>
          <p:spPr bwMode="auto">
            <a:xfrm>
              <a:off x="4230" y="1746"/>
              <a:ext cx="1073" cy="148"/>
            </a:xfrm>
            <a:prstGeom prst="rect">
              <a:avLst/>
            </a:prstGeom>
            <a:noFill/>
            <a:ln w="3175">
              <a:solidFill>
                <a:srgbClr val="FEE67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15" name="Rectangle 42"/>
            <p:cNvSpPr>
              <a:spLocks noChangeArrowheads="1"/>
            </p:cNvSpPr>
            <p:nvPr/>
          </p:nvSpPr>
          <p:spPr bwMode="auto">
            <a:xfrm>
              <a:off x="4269" y="1762"/>
              <a:ext cx="10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G </a:t>
              </a:r>
              <a:endParaRPr lang="en-US" altLang="en-US" sz="1200" b="1">
                <a:latin typeface="Arial" panose="020B0604020202020204" pitchFamily="34" charset="0"/>
              </a:endParaRPr>
            </a:p>
          </p:txBody>
        </p:sp>
        <p:sp>
          <p:nvSpPr>
            <p:cNvPr id="28716" name="Rectangle 43"/>
            <p:cNvSpPr>
              <a:spLocks noChangeArrowheads="1"/>
            </p:cNvSpPr>
            <p:nvPr/>
          </p:nvSpPr>
          <p:spPr bwMode="auto">
            <a:xfrm>
              <a:off x="4395" y="1762"/>
              <a:ext cx="4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Venetians</a:t>
              </a:r>
              <a:endParaRPr lang="en-US" altLang="en-US" sz="1200" b="1">
                <a:latin typeface="Arial" panose="020B0604020202020204" pitchFamily="34" charset="0"/>
              </a:endParaRPr>
            </a:p>
          </p:txBody>
        </p:sp>
        <p:sp>
          <p:nvSpPr>
            <p:cNvPr id="28717" name="Rectangle 44"/>
            <p:cNvSpPr>
              <a:spLocks noChangeArrowheads="1"/>
            </p:cNvSpPr>
            <p:nvPr/>
          </p:nvSpPr>
          <p:spPr bwMode="auto">
            <a:xfrm>
              <a:off x="2755" y="1995"/>
              <a:ext cx="1474" cy="153"/>
            </a:xfrm>
            <a:prstGeom prst="rect">
              <a:avLst/>
            </a:prstGeom>
            <a:solidFill>
              <a:srgbClr val="FB8D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18" name="Rectangle 45"/>
            <p:cNvSpPr>
              <a:spLocks noChangeArrowheads="1"/>
            </p:cNvSpPr>
            <p:nvPr/>
          </p:nvSpPr>
          <p:spPr bwMode="auto">
            <a:xfrm>
              <a:off x="2756" y="1997"/>
              <a:ext cx="1472" cy="150"/>
            </a:xfrm>
            <a:prstGeom prst="rect">
              <a:avLst/>
            </a:prstGeom>
            <a:noFill/>
            <a:ln w="3175">
              <a:solidFill>
                <a:srgbClr val="FB8D6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19" name="Rectangle 46"/>
            <p:cNvSpPr>
              <a:spLocks noChangeArrowheads="1"/>
            </p:cNvSpPr>
            <p:nvPr/>
          </p:nvSpPr>
          <p:spPr bwMode="auto">
            <a:xfrm>
              <a:off x="2792" y="2015"/>
              <a:ext cx="9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E </a:t>
              </a:r>
              <a:endParaRPr lang="en-US" altLang="en-US" sz="1200" b="1">
                <a:latin typeface="Arial" panose="020B0604020202020204" pitchFamily="34" charset="0"/>
              </a:endParaRPr>
            </a:p>
          </p:txBody>
        </p:sp>
        <p:sp>
          <p:nvSpPr>
            <p:cNvPr id="28720" name="Rectangle 47"/>
            <p:cNvSpPr>
              <a:spLocks noChangeArrowheads="1"/>
            </p:cNvSpPr>
            <p:nvPr/>
          </p:nvSpPr>
          <p:spPr bwMode="auto">
            <a:xfrm>
              <a:off x="2916" y="2015"/>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Romans</a:t>
              </a:r>
              <a:endParaRPr lang="en-US" altLang="en-US" sz="1200" b="1">
                <a:latin typeface="Arial" panose="020B0604020202020204" pitchFamily="34" charset="0"/>
              </a:endParaRPr>
            </a:p>
          </p:txBody>
        </p:sp>
        <p:sp>
          <p:nvSpPr>
            <p:cNvPr id="28721" name="Rectangle 48"/>
            <p:cNvSpPr>
              <a:spLocks noChangeArrowheads="1"/>
            </p:cNvSpPr>
            <p:nvPr/>
          </p:nvSpPr>
          <p:spPr bwMode="auto">
            <a:xfrm>
              <a:off x="1368" y="2578"/>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2000 </a:t>
              </a:r>
              <a:endParaRPr lang="en-US" altLang="en-US" sz="1000" b="1">
                <a:latin typeface="Arial" panose="020B0604020202020204" pitchFamily="34" charset="0"/>
              </a:endParaRPr>
            </a:p>
          </p:txBody>
        </p:sp>
        <p:sp>
          <p:nvSpPr>
            <p:cNvPr id="28722" name="Rectangle 49"/>
            <p:cNvSpPr>
              <a:spLocks noChangeArrowheads="1"/>
            </p:cNvSpPr>
            <p:nvPr/>
          </p:nvSpPr>
          <p:spPr bwMode="auto">
            <a:xfrm>
              <a:off x="1580"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B.C.</a:t>
              </a:r>
              <a:endParaRPr lang="en-US" altLang="en-US" sz="1000" b="1">
                <a:latin typeface="Arial" panose="020B0604020202020204" pitchFamily="34" charset="0"/>
              </a:endParaRPr>
            </a:p>
          </p:txBody>
        </p:sp>
        <p:sp>
          <p:nvSpPr>
            <p:cNvPr id="28723" name="Rectangle 50"/>
            <p:cNvSpPr>
              <a:spLocks noChangeArrowheads="1"/>
            </p:cNvSpPr>
            <p:nvPr/>
          </p:nvSpPr>
          <p:spPr bwMode="auto">
            <a:xfrm>
              <a:off x="1905" y="2578"/>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1500 </a:t>
              </a:r>
              <a:endParaRPr lang="en-US" altLang="en-US" sz="1000" b="1">
                <a:latin typeface="Arial" panose="020B0604020202020204" pitchFamily="34" charset="0"/>
              </a:endParaRPr>
            </a:p>
          </p:txBody>
        </p:sp>
        <p:sp>
          <p:nvSpPr>
            <p:cNvPr id="28724" name="Rectangle 51"/>
            <p:cNvSpPr>
              <a:spLocks noChangeArrowheads="1"/>
            </p:cNvSpPr>
            <p:nvPr/>
          </p:nvSpPr>
          <p:spPr bwMode="auto">
            <a:xfrm>
              <a:off x="2116"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B.C.</a:t>
              </a:r>
              <a:endParaRPr lang="en-US" altLang="en-US" sz="1000" b="1">
                <a:latin typeface="Arial" panose="020B0604020202020204" pitchFamily="34" charset="0"/>
              </a:endParaRPr>
            </a:p>
          </p:txBody>
        </p:sp>
        <p:sp>
          <p:nvSpPr>
            <p:cNvPr id="28725" name="Rectangle 52"/>
            <p:cNvSpPr>
              <a:spLocks noChangeArrowheads="1"/>
            </p:cNvSpPr>
            <p:nvPr/>
          </p:nvSpPr>
          <p:spPr bwMode="auto">
            <a:xfrm>
              <a:off x="2443" y="2578"/>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1000 </a:t>
              </a:r>
              <a:endParaRPr lang="en-US" altLang="en-US" sz="1000" b="1">
                <a:latin typeface="Arial" panose="020B0604020202020204" pitchFamily="34" charset="0"/>
              </a:endParaRPr>
            </a:p>
          </p:txBody>
        </p:sp>
        <p:sp>
          <p:nvSpPr>
            <p:cNvPr id="28726" name="Rectangle 53"/>
            <p:cNvSpPr>
              <a:spLocks noChangeArrowheads="1"/>
            </p:cNvSpPr>
            <p:nvPr/>
          </p:nvSpPr>
          <p:spPr bwMode="auto">
            <a:xfrm>
              <a:off x="2655"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B.C.</a:t>
              </a:r>
              <a:endParaRPr lang="en-US" altLang="en-US" sz="1000" b="1">
                <a:latin typeface="Arial" panose="020B0604020202020204" pitchFamily="34" charset="0"/>
              </a:endParaRPr>
            </a:p>
          </p:txBody>
        </p:sp>
        <p:sp>
          <p:nvSpPr>
            <p:cNvPr id="28727" name="Rectangle 54"/>
            <p:cNvSpPr>
              <a:spLocks noChangeArrowheads="1"/>
            </p:cNvSpPr>
            <p:nvPr/>
          </p:nvSpPr>
          <p:spPr bwMode="auto">
            <a:xfrm>
              <a:off x="3001" y="2578"/>
              <a:ext cx="15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500 </a:t>
              </a:r>
              <a:endParaRPr lang="en-US" altLang="en-US" sz="1000" b="1">
                <a:latin typeface="Arial" panose="020B0604020202020204" pitchFamily="34" charset="0"/>
              </a:endParaRPr>
            </a:p>
          </p:txBody>
        </p:sp>
        <p:sp>
          <p:nvSpPr>
            <p:cNvPr id="28728" name="Rectangle 55"/>
            <p:cNvSpPr>
              <a:spLocks noChangeArrowheads="1"/>
            </p:cNvSpPr>
            <p:nvPr/>
          </p:nvSpPr>
          <p:spPr bwMode="auto">
            <a:xfrm>
              <a:off x="3167"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B.C.</a:t>
              </a:r>
              <a:endParaRPr lang="en-US" altLang="en-US" sz="1000" b="1">
                <a:latin typeface="Arial" panose="020B0604020202020204" pitchFamily="34" charset="0"/>
              </a:endParaRPr>
            </a:p>
          </p:txBody>
        </p:sp>
        <p:sp>
          <p:nvSpPr>
            <p:cNvPr id="28729" name="Rectangle 56"/>
            <p:cNvSpPr>
              <a:spLocks noChangeArrowheads="1"/>
            </p:cNvSpPr>
            <p:nvPr/>
          </p:nvSpPr>
          <p:spPr bwMode="auto">
            <a:xfrm>
              <a:off x="5127"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A.D.</a:t>
              </a:r>
              <a:endParaRPr lang="en-US" altLang="en-US" sz="1000" b="1">
                <a:latin typeface="Arial" panose="020B0604020202020204" pitchFamily="34" charset="0"/>
              </a:endParaRPr>
            </a:p>
          </p:txBody>
        </p:sp>
        <p:sp>
          <p:nvSpPr>
            <p:cNvPr id="28730" name="Rectangle 57"/>
            <p:cNvSpPr>
              <a:spLocks noChangeArrowheads="1"/>
            </p:cNvSpPr>
            <p:nvPr/>
          </p:nvSpPr>
          <p:spPr bwMode="auto">
            <a:xfrm>
              <a:off x="5262" y="2578"/>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 1500</a:t>
              </a:r>
              <a:endParaRPr lang="en-US" altLang="en-US" sz="1000" b="1">
                <a:latin typeface="Arial" panose="020B0604020202020204" pitchFamily="34" charset="0"/>
              </a:endParaRPr>
            </a:p>
          </p:txBody>
        </p:sp>
        <p:sp>
          <p:nvSpPr>
            <p:cNvPr id="28731" name="Rectangle 58"/>
            <p:cNvSpPr>
              <a:spLocks noChangeArrowheads="1"/>
            </p:cNvSpPr>
            <p:nvPr/>
          </p:nvSpPr>
          <p:spPr bwMode="auto">
            <a:xfrm>
              <a:off x="4076"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A.D.</a:t>
              </a:r>
              <a:endParaRPr lang="en-US" altLang="en-US" sz="1000" b="1">
                <a:latin typeface="Arial" panose="020B0604020202020204" pitchFamily="34" charset="0"/>
              </a:endParaRPr>
            </a:p>
          </p:txBody>
        </p:sp>
        <p:sp>
          <p:nvSpPr>
            <p:cNvPr id="28732" name="Rectangle 59"/>
            <p:cNvSpPr>
              <a:spLocks noChangeArrowheads="1"/>
            </p:cNvSpPr>
            <p:nvPr/>
          </p:nvSpPr>
          <p:spPr bwMode="auto">
            <a:xfrm>
              <a:off x="4211" y="2578"/>
              <a:ext cx="15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 500</a:t>
              </a:r>
              <a:endParaRPr lang="en-US" altLang="en-US" sz="1000" b="1">
                <a:latin typeface="Arial" panose="020B0604020202020204" pitchFamily="34" charset="0"/>
              </a:endParaRPr>
            </a:p>
          </p:txBody>
        </p:sp>
        <p:sp>
          <p:nvSpPr>
            <p:cNvPr id="28733" name="Rectangle 60"/>
            <p:cNvSpPr>
              <a:spLocks noChangeArrowheads="1"/>
            </p:cNvSpPr>
            <p:nvPr/>
          </p:nvSpPr>
          <p:spPr bwMode="auto">
            <a:xfrm>
              <a:off x="4591" y="2578"/>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A.D.</a:t>
              </a:r>
              <a:endParaRPr lang="en-US" altLang="en-US" sz="1000" b="1">
                <a:latin typeface="Arial" panose="020B0604020202020204" pitchFamily="34" charset="0"/>
              </a:endParaRPr>
            </a:p>
          </p:txBody>
        </p:sp>
        <p:sp>
          <p:nvSpPr>
            <p:cNvPr id="28734" name="Rectangle 61"/>
            <p:cNvSpPr>
              <a:spLocks noChangeArrowheads="1"/>
            </p:cNvSpPr>
            <p:nvPr/>
          </p:nvSpPr>
          <p:spPr bwMode="auto">
            <a:xfrm>
              <a:off x="4726" y="2578"/>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Arial" panose="020B0604020202020204" pitchFamily="34" charset="0"/>
                </a:rPr>
                <a:t> 1000</a:t>
              </a:r>
              <a:endParaRPr lang="en-US" altLang="en-US" sz="1000" b="1">
                <a:latin typeface="Arial" panose="020B0604020202020204" pitchFamily="34" charset="0"/>
              </a:endParaRPr>
            </a:p>
          </p:txBody>
        </p:sp>
        <p:sp>
          <p:nvSpPr>
            <p:cNvPr id="28735" name="Rectangle 62"/>
            <p:cNvSpPr>
              <a:spLocks noChangeArrowheads="1"/>
            </p:cNvSpPr>
            <p:nvPr/>
          </p:nvSpPr>
          <p:spPr bwMode="auto">
            <a:xfrm>
              <a:off x="320" y="2830"/>
              <a:ext cx="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A </a:t>
              </a:r>
              <a:endParaRPr lang="en-US" altLang="en-US" sz="1100" b="1">
                <a:latin typeface="Arial" panose="020B0604020202020204" pitchFamily="34" charset="0"/>
              </a:endParaRPr>
            </a:p>
          </p:txBody>
        </p:sp>
        <p:sp>
          <p:nvSpPr>
            <p:cNvPr id="28736" name="Rectangle 63"/>
            <p:cNvSpPr>
              <a:spLocks noChangeArrowheads="1"/>
            </p:cNvSpPr>
            <p:nvPr/>
          </p:nvSpPr>
          <p:spPr bwMode="auto">
            <a:xfrm>
              <a:off x="446" y="2830"/>
              <a:ext cx="210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Used written rules and regulations for governance</a:t>
              </a:r>
              <a:endParaRPr lang="en-US" altLang="en-US" sz="1100" b="1">
                <a:latin typeface="Arial" panose="020B0604020202020204" pitchFamily="34" charset="0"/>
              </a:endParaRPr>
            </a:p>
          </p:txBody>
        </p:sp>
        <p:sp>
          <p:nvSpPr>
            <p:cNvPr id="28737" name="Rectangle 64"/>
            <p:cNvSpPr>
              <a:spLocks noChangeArrowheads="1"/>
            </p:cNvSpPr>
            <p:nvPr/>
          </p:nvSpPr>
          <p:spPr bwMode="auto">
            <a:xfrm>
              <a:off x="320" y="3008"/>
              <a:ext cx="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B </a:t>
              </a:r>
              <a:endParaRPr lang="en-US" altLang="en-US" sz="1100" b="1">
                <a:latin typeface="Arial" panose="020B0604020202020204" pitchFamily="34" charset="0"/>
              </a:endParaRPr>
            </a:p>
          </p:txBody>
        </p:sp>
        <p:sp>
          <p:nvSpPr>
            <p:cNvPr id="28738" name="Rectangle 65"/>
            <p:cNvSpPr>
              <a:spLocks noChangeArrowheads="1"/>
            </p:cNvSpPr>
            <p:nvPr/>
          </p:nvSpPr>
          <p:spPr bwMode="auto">
            <a:xfrm>
              <a:off x="446" y="3008"/>
              <a:ext cx="21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Used management practices to construct pyramids</a:t>
              </a:r>
              <a:endParaRPr lang="en-US" altLang="en-US" sz="1100" b="1">
                <a:latin typeface="Arial" panose="020B0604020202020204" pitchFamily="34" charset="0"/>
              </a:endParaRPr>
            </a:p>
          </p:txBody>
        </p:sp>
        <p:sp>
          <p:nvSpPr>
            <p:cNvPr id="28739" name="Rectangle 66"/>
            <p:cNvSpPr>
              <a:spLocks noChangeArrowheads="1"/>
            </p:cNvSpPr>
            <p:nvPr/>
          </p:nvSpPr>
          <p:spPr bwMode="auto">
            <a:xfrm>
              <a:off x="320" y="3186"/>
              <a:ext cx="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C </a:t>
              </a:r>
              <a:endParaRPr lang="en-US" altLang="en-US" sz="1100" b="1">
                <a:latin typeface="Arial" panose="020B0604020202020204" pitchFamily="34" charset="0"/>
              </a:endParaRPr>
            </a:p>
          </p:txBody>
        </p:sp>
        <p:sp>
          <p:nvSpPr>
            <p:cNvPr id="28740" name="Rectangle 67"/>
            <p:cNvSpPr>
              <a:spLocks noChangeArrowheads="1"/>
            </p:cNvSpPr>
            <p:nvPr/>
          </p:nvSpPr>
          <p:spPr bwMode="auto">
            <a:xfrm>
              <a:off x="446" y="3186"/>
              <a:ext cx="230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Used extensive set of laws and policies for governance</a:t>
              </a:r>
              <a:endParaRPr lang="en-US" altLang="en-US" sz="1100" b="1">
                <a:latin typeface="Arial" panose="020B0604020202020204" pitchFamily="34" charset="0"/>
              </a:endParaRPr>
            </a:p>
          </p:txBody>
        </p:sp>
        <p:sp>
          <p:nvSpPr>
            <p:cNvPr id="28741" name="Rectangle 68"/>
            <p:cNvSpPr>
              <a:spLocks noChangeArrowheads="1"/>
            </p:cNvSpPr>
            <p:nvPr/>
          </p:nvSpPr>
          <p:spPr bwMode="auto">
            <a:xfrm>
              <a:off x="320" y="3364"/>
              <a:ext cx="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D </a:t>
              </a:r>
              <a:endParaRPr lang="en-US" altLang="en-US" sz="1100" b="1">
                <a:latin typeface="Arial" panose="020B0604020202020204" pitchFamily="34" charset="0"/>
              </a:endParaRPr>
            </a:p>
          </p:txBody>
        </p:sp>
        <p:sp>
          <p:nvSpPr>
            <p:cNvPr id="28742" name="Rectangle 69"/>
            <p:cNvSpPr>
              <a:spLocks noChangeArrowheads="1"/>
            </p:cNvSpPr>
            <p:nvPr/>
          </p:nvSpPr>
          <p:spPr bwMode="auto">
            <a:xfrm>
              <a:off x="446" y="3364"/>
              <a:ext cx="221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Used different governing systems for cities and state</a:t>
              </a:r>
              <a:endParaRPr lang="en-US" altLang="en-US" sz="1100" b="1">
                <a:latin typeface="Arial" panose="020B0604020202020204" pitchFamily="34" charset="0"/>
              </a:endParaRPr>
            </a:p>
          </p:txBody>
        </p:sp>
        <p:sp>
          <p:nvSpPr>
            <p:cNvPr id="28743" name="Rectangle 70"/>
            <p:cNvSpPr>
              <a:spLocks noChangeArrowheads="1"/>
            </p:cNvSpPr>
            <p:nvPr/>
          </p:nvSpPr>
          <p:spPr bwMode="auto">
            <a:xfrm>
              <a:off x="2964" y="2830"/>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E </a:t>
              </a:r>
              <a:endParaRPr lang="en-US" altLang="en-US" sz="1100" b="1">
                <a:latin typeface="Arial" panose="020B0604020202020204" pitchFamily="34" charset="0"/>
              </a:endParaRPr>
            </a:p>
          </p:txBody>
        </p:sp>
        <p:sp>
          <p:nvSpPr>
            <p:cNvPr id="28744" name="Rectangle 71"/>
            <p:cNvSpPr>
              <a:spLocks noChangeArrowheads="1"/>
            </p:cNvSpPr>
            <p:nvPr/>
          </p:nvSpPr>
          <p:spPr bwMode="auto">
            <a:xfrm>
              <a:off x="3091" y="2830"/>
              <a:ext cx="23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Used organized structure for communication and control</a:t>
              </a:r>
              <a:endParaRPr lang="en-US" altLang="en-US" sz="1100" b="1">
                <a:latin typeface="Arial" panose="020B0604020202020204" pitchFamily="34" charset="0"/>
              </a:endParaRPr>
            </a:p>
          </p:txBody>
        </p:sp>
        <p:sp>
          <p:nvSpPr>
            <p:cNvPr id="28745" name="Rectangle 72"/>
            <p:cNvSpPr>
              <a:spLocks noChangeArrowheads="1"/>
            </p:cNvSpPr>
            <p:nvPr/>
          </p:nvSpPr>
          <p:spPr bwMode="auto">
            <a:xfrm>
              <a:off x="2964" y="3008"/>
              <a:ext cx="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F </a:t>
              </a:r>
              <a:endParaRPr lang="en-US" altLang="en-US" sz="1100" b="1">
                <a:latin typeface="Arial" panose="020B0604020202020204" pitchFamily="34" charset="0"/>
              </a:endParaRPr>
            </a:p>
          </p:txBody>
        </p:sp>
        <p:sp>
          <p:nvSpPr>
            <p:cNvPr id="28746" name="Rectangle 73"/>
            <p:cNvSpPr>
              <a:spLocks noChangeArrowheads="1"/>
            </p:cNvSpPr>
            <p:nvPr/>
          </p:nvSpPr>
          <p:spPr bwMode="auto">
            <a:xfrm>
              <a:off x="3091" y="3008"/>
              <a:ext cx="226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Used extensive organization structure for government</a:t>
              </a:r>
              <a:endParaRPr lang="en-US" altLang="en-US" sz="1100" b="1">
                <a:latin typeface="Arial" panose="020B0604020202020204" pitchFamily="34" charset="0"/>
              </a:endParaRPr>
            </a:p>
          </p:txBody>
        </p:sp>
        <p:sp>
          <p:nvSpPr>
            <p:cNvPr id="28747" name="Rectangle 74"/>
            <p:cNvSpPr>
              <a:spLocks noChangeArrowheads="1"/>
            </p:cNvSpPr>
            <p:nvPr/>
          </p:nvSpPr>
          <p:spPr bwMode="auto">
            <a:xfrm>
              <a:off x="2964" y="311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 </a:t>
              </a:r>
              <a:endParaRPr lang="en-US" altLang="en-US" sz="1100" b="1">
                <a:latin typeface="Arial" panose="020B0604020202020204" pitchFamily="34" charset="0"/>
              </a:endParaRPr>
            </a:p>
          </p:txBody>
        </p:sp>
        <p:sp>
          <p:nvSpPr>
            <p:cNvPr id="28748" name="Rectangle 75"/>
            <p:cNvSpPr>
              <a:spLocks noChangeArrowheads="1"/>
            </p:cNvSpPr>
            <p:nvPr/>
          </p:nvSpPr>
          <p:spPr bwMode="auto">
            <a:xfrm>
              <a:off x="3091" y="3119"/>
              <a:ext cx="89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agencies and the arts</a:t>
              </a:r>
              <a:endParaRPr lang="en-US" altLang="en-US" sz="1100" b="1">
                <a:latin typeface="Arial" panose="020B0604020202020204" pitchFamily="34" charset="0"/>
              </a:endParaRPr>
            </a:p>
          </p:txBody>
        </p:sp>
        <p:sp>
          <p:nvSpPr>
            <p:cNvPr id="28749" name="Rectangle 76"/>
            <p:cNvSpPr>
              <a:spLocks noChangeArrowheads="1"/>
            </p:cNvSpPr>
            <p:nvPr/>
          </p:nvSpPr>
          <p:spPr bwMode="auto">
            <a:xfrm>
              <a:off x="2964" y="3297"/>
              <a:ext cx="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G </a:t>
              </a:r>
              <a:endParaRPr lang="en-US" altLang="en-US" sz="1100" b="1">
                <a:latin typeface="Arial" panose="020B0604020202020204" pitchFamily="34" charset="0"/>
              </a:endParaRPr>
            </a:p>
          </p:txBody>
        </p:sp>
        <p:sp>
          <p:nvSpPr>
            <p:cNvPr id="28750" name="Rectangle 77"/>
            <p:cNvSpPr>
              <a:spLocks noChangeArrowheads="1"/>
            </p:cNvSpPr>
            <p:nvPr/>
          </p:nvSpPr>
          <p:spPr bwMode="auto">
            <a:xfrm>
              <a:off x="3091" y="3297"/>
              <a:ext cx="21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Used organization design and planning concepts to</a:t>
              </a:r>
              <a:endParaRPr lang="en-US" altLang="en-US" sz="1100" b="1">
                <a:latin typeface="Arial" panose="020B0604020202020204" pitchFamily="34" charset="0"/>
              </a:endParaRPr>
            </a:p>
          </p:txBody>
        </p:sp>
        <p:sp>
          <p:nvSpPr>
            <p:cNvPr id="28751" name="Rectangle 78"/>
            <p:cNvSpPr>
              <a:spLocks noChangeArrowheads="1"/>
            </p:cNvSpPr>
            <p:nvPr/>
          </p:nvSpPr>
          <p:spPr bwMode="auto">
            <a:xfrm>
              <a:off x="2964" y="3408"/>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 </a:t>
              </a:r>
              <a:endParaRPr lang="en-US" altLang="en-US" sz="1100" b="1">
                <a:latin typeface="Arial" panose="020B0604020202020204" pitchFamily="34" charset="0"/>
              </a:endParaRPr>
            </a:p>
          </p:txBody>
        </p:sp>
        <p:sp>
          <p:nvSpPr>
            <p:cNvPr id="28752" name="Rectangle 79"/>
            <p:cNvSpPr>
              <a:spLocks noChangeArrowheads="1"/>
            </p:cNvSpPr>
            <p:nvPr/>
          </p:nvSpPr>
          <p:spPr bwMode="auto">
            <a:xfrm>
              <a:off x="3091" y="3408"/>
              <a:ext cx="6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100" b="1">
                  <a:solidFill>
                    <a:srgbClr val="000000"/>
                  </a:solidFill>
                  <a:latin typeface="Arial" panose="020B0604020202020204" pitchFamily="34" charset="0"/>
                </a:rPr>
                <a:t>control the seas</a:t>
              </a:r>
              <a:endParaRPr lang="en-US" altLang="en-US" sz="1100" b="1">
                <a:latin typeface="Arial" panose="020B0604020202020204" pitchFamily="34" charset="0"/>
              </a:endParaRPr>
            </a:p>
          </p:txBody>
        </p:sp>
        <p:sp>
          <p:nvSpPr>
            <p:cNvPr id="28753" name="Freeform 80"/>
            <p:cNvSpPr>
              <a:spLocks/>
            </p:cNvSpPr>
            <p:nvPr/>
          </p:nvSpPr>
          <p:spPr bwMode="auto">
            <a:xfrm>
              <a:off x="3421" y="1492"/>
              <a:ext cx="26" cy="181"/>
            </a:xfrm>
            <a:custGeom>
              <a:avLst/>
              <a:gdLst>
                <a:gd name="T0" fmla="*/ 2930 w 20"/>
                <a:gd name="T1" fmla="*/ 70058 h 130"/>
                <a:gd name="T2" fmla="*/ 2930 w 20"/>
                <a:gd name="T3" fmla="*/ 10689 h 130"/>
                <a:gd name="T4" fmla="*/ 0 w 20"/>
                <a:gd name="T5" fmla="*/ 0 h 130"/>
                <a:gd name="T6" fmla="*/ 0 w 20"/>
                <a:gd name="T7" fmla="*/ 59255 h 130"/>
                <a:gd name="T8" fmla="*/ 2930 w 20"/>
                <a:gd name="T9" fmla="*/ 70058 h 130"/>
                <a:gd name="T10" fmla="*/ 0 60000 65536"/>
                <a:gd name="T11" fmla="*/ 0 60000 65536"/>
                <a:gd name="T12" fmla="*/ 0 60000 65536"/>
                <a:gd name="T13" fmla="*/ 0 60000 65536"/>
                <a:gd name="T14" fmla="*/ 0 60000 65536"/>
                <a:gd name="T15" fmla="*/ 0 w 20"/>
                <a:gd name="T16" fmla="*/ 0 h 130"/>
                <a:gd name="T17" fmla="*/ 20 w 20"/>
                <a:gd name="T18" fmla="*/ 130 h 130"/>
              </a:gdLst>
              <a:ahLst/>
              <a:cxnLst>
                <a:cxn ang="T10">
                  <a:pos x="T0" y="T1"/>
                </a:cxn>
                <a:cxn ang="T11">
                  <a:pos x="T2" y="T3"/>
                </a:cxn>
                <a:cxn ang="T12">
                  <a:pos x="T4" y="T5"/>
                </a:cxn>
                <a:cxn ang="T13">
                  <a:pos x="T6" y="T7"/>
                </a:cxn>
                <a:cxn ang="T14">
                  <a:pos x="T8" y="T9"/>
                </a:cxn>
              </a:cxnLst>
              <a:rect l="T15" t="T16" r="T17" b="T18"/>
              <a:pathLst>
                <a:path w="20" h="130">
                  <a:moveTo>
                    <a:pt x="20" y="130"/>
                  </a:moveTo>
                  <a:lnTo>
                    <a:pt x="20" y="20"/>
                  </a:lnTo>
                  <a:lnTo>
                    <a:pt x="0" y="0"/>
                  </a:lnTo>
                  <a:lnTo>
                    <a:pt x="0" y="110"/>
                  </a:lnTo>
                  <a:lnTo>
                    <a:pt x="20" y="130"/>
                  </a:lnTo>
                  <a:close/>
                </a:path>
              </a:pathLst>
            </a:custGeom>
            <a:solidFill>
              <a:srgbClr val="A2A8B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54" name="Freeform 81"/>
            <p:cNvSpPr>
              <a:spLocks/>
            </p:cNvSpPr>
            <p:nvPr/>
          </p:nvSpPr>
          <p:spPr bwMode="auto">
            <a:xfrm>
              <a:off x="2620" y="1645"/>
              <a:ext cx="827" cy="28"/>
            </a:xfrm>
            <a:custGeom>
              <a:avLst/>
              <a:gdLst>
                <a:gd name="T0" fmla="*/ 124306 w 626"/>
                <a:gd name="T1" fmla="*/ 11938 h 20"/>
                <a:gd name="T2" fmla="*/ 120322 w 626"/>
                <a:gd name="T3" fmla="*/ 0 h 20"/>
                <a:gd name="T4" fmla="*/ 0 w 626"/>
                <a:gd name="T5" fmla="*/ 0 h 20"/>
                <a:gd name="T6" fmla="*/ 3848 w 626"/>
                <a:gd name="T7" fmla="*/ 11938 h 20"/>
                <a:gd name="T8" fmla="*/ 124306 w 626"/>
                <a:gd name="T9" fmla="*/ 11938 h 20"/>
                <a:gd name="T10" fmla="*/ 0 60000 65536"/>
                <a:gd name="T11" fmla="*/ 0 60000 65536"/>
                <a:gd name="T12" fmla="*/ 0 60000 65536"/>
                <a:gd name="T13" fmla="*/ 0 60000 65536"/>
                <a:gd name="T14" fmla="*/ 0 60000 65536"/>
                <a:gd name="T15" fmla="*/ 0 w 626"/>
                <a:gd name="T16" fmla="*/ 0 h 20"/>
                <a:gd name="T17" fmla="*/ 626 w 626"/>
                <a:gd name="T18" fmla="*/ 20 h 20"/>
              </a:gdLst>
              <a:ahLst/>
              <a:cxnLst>
                <a:cxn ang="T10">
                  <a:pos x="T0" y="T1"/>
                </a:cxn>
                <a:cxn ang="T11">
                  <a:pos x="T2" y="T3"/>
                </a:cxn>
                <a:cxn ang="T12">
                  <a:pos x="T4" y="T5"/>
                </a:cxn>
                <a:cxn ang="T13">
                  <a:pos x="T6" y="T7"/>
                </a:cxn>
                <a:cxn ang="T14">
                  <a:pos x="T8" y="T9"/>
                </a:cxn>
              </a:cxnLst>
              <a:rect l="T15" t="T16" r="T17" b="T18"/>
              <a:pathLst>
                <a:path w="626" h="20">
                  <a:moveTo>
                    <a:pt x="626" y="20"/>
                  </a:moveTo>
                  <a:lnTo>
                    <a:pt x="606" y="0"/>
                  </a:lnTo>
                  <a:lnTo>
                    <a:pt x="0" y="0"/>
                  </a:lnTo>
                  <a:lnTo>
                    <a:pt x="20" y="20"/>
                  </a:lnTo>
                  <a:lnTo>
                    <a:pt x="626" y="20"/>
                  </a:lnTo>
                  <a:close/>
                </a:path>
              </a:pathLst>
            </a:custGeom>
            <a:solidFill>
              <a:srgbClr val="868A9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55" name="Freeform 82"/>
            <p:cNvSpPr>
              <a:spLocks/>
            </p:cNvSpPr>
            <p:nvPr/>
          </p:nvSpPr>
          <p:spPr bwMode="auto">
            <a:xfrm>
              <a:off x="5304" y="1745"/>
              <a:ext cx="27" cy="178"/>
            </a:xfrm>
            <a:custGeom>
              <a:avLst/>
              <a:gdLst>
                <a:gd name="T0" fmla="*/ 5956 w 20"/>
                <a:gd name="T1" fmla="*/ 67577 h 128"/>
                <a:gd name="T2" fmla="*/ 5956 w 20"/>
                <a:gd name="T3" fmla="*/ 10573 h 128"/>
                <a:gd name="T4" fmla="*/ 0 w 20"/>
                <a:gd name="T5" fmla="*/ 0 h 128"/>
                <a:gd name="T6" fmla="*/ 0 w 20"/>
                <a:gd name="T7" fmla="*/ 56927 h 128"/>
                <a:gd name="T8" fmla="*/ 5956 w 20"/>
                <a:gd name="T9" fmla="*/ 67577 h 128"/>
                <a:gd name="T10" fmla="*/ 0 60000 65536"/>
                <a:gd name="T11" fmla="*/ 0 60000 65536"/>
                <a:gd name="T12" fmla="*/ 0 60000 65536"/>
                <a:gd name="T13" fmla="*/ 0 60000 65536"/>
                <a:gd name="T14" fmla="*/ 0 60000 65536"/>
                <a:gd name="T15" fmla="*/ 0 w 20"/>
                <a:gd name="T16" fmla="*/ 0 h 128"/>
                <a:gd name="T17" fmla="*/ 20 w 20"/>
                <a:gd name="T18" fmla="*/ 128 h 128"/>
              </a:gdLst>
              <a:ahLst/>
              <a:cxnLst>
                <a:cxn ang="T10">
                  <a:pos x="T0" y="T1"/>
                </a:cxn>
                <a:cxn ang="T11">
                  <a:pos x="T2" y="T3"/>
                </a:cxn>
                <a:cxn ang="T12">
                  <a:pos x="T4" y="T5"/>
                </a:cxn>
                <a:cxn ang="T13">
                  <a:pos x="T6" y="T7"/>
                </a:cxn>
                <a:cxn ang="T14">
                  <a:pos x="T8" y="T9"/>
                </a:cxn>
              </a:cxnLst>
              <a:rect l="T15" t="T16" r="T17" b="T18"/>
              <a:pathLst>
                <a:path w="20" h="128">
                  <a:moveTo>
                    <a:pt x="20" y="128"/>
                  </a:moveTo>
                  <a:lnTo>
                    <a:pt x="20" y="20"/>
                  </a:lnTo>
                  <a:lnTo>
                    <a:pt x="0" y="0"/>
                  </a:lnTo>
                  <a:lnTo>
                    <a:pt x="0" y="108"/>
                  </a:lnTo>
                  <a:lnTo>
                    <a:pt x="20" y="128"/>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56" name="Freeform 83"/>
            <p:cNvSpPr>
              <a:spLocks/>
            </p:cNvSpPr>
            <p:nvPr/>
          </p:nvSpPr>
          <p:spPr bwMode="auto">
            <a:xfrm>
              <a:off x="4229" y="1895"/>
              <a:ext cx="1102" cy="28"/>
            </a:xfrm>
            <a:custGeom>
              <a:avLst/>
              <a:gdLst>
                <a:gd name="T0" fmla="*/ 166105 w 834"/>
                <a:gd name="T1" fmla="*/ 11938 h 20"/>
                <a:gd name="T2" fmla="*/ 162260 w 834"/>
                <a:gd name="T3" fmla="*/ 0 h 20"/>
                <a:gd name="T4" fmla="*/ 0 w 834"/>
                <a:gd name="T5" fmla="*/ 0 h 20"/>
                <a:gd name="T6" fmla="*/ 3856 w 834"/>
                <a:gd name="T7" fmla="*/ 11938 h 20"/>
                <a:gd name="T8" fmla="*/ 166105 w 834"/>
                <a:gd name="T9" fmla="*/ 11938 h 20"/>
                <a:gd name="T10" fmla="*/ 0 60000 65536"/>
                <a:gd name="T11" fmla="*/ 0 60000 65536"/>
                <a:gd name="T12" fmla="*/ 0 60000 65536"/>
                <a:gd name="T13" fmla="*/ 0 60000 65536"/>
                <a:gd name="T14" fmla="*/ 0 60000 65536"/>
                <a:gd name="T15" fmla="*/ 0 w 834"/>
                <a:gd name="T16" fmla="*/ 0 h 20"/>
                <a:gd name="T17" fmla="*/ 834 w 834"/>
                <a:gd name="T18" fmla="*/ 20 h 20"/>
              </a:gdLst>
              <a:ahLst/>
              <a:cxnLst>
                <a:cxn ang="T10">
                  <a:pos x="T0" y="T1"/>
                </a:cxn>
                <a:cxn ang="T11">
                  <a:pos x="T2" y="T3"/>
                </a:cxn>
                <a:cxn ang="T12">
                  <a:pos x="T4" y="T5"/>
                </a:cxn>
                <a:cxn ang="T13">
                  <a:pos x="T6" y="T7"/>
                </a:cxn>
                <a:cxn ang="T14">
                  <a:pos x="T8" y="T9"/>
                </a:cxn>
              </a:cxnLst>
              <a:rect l="T15" t="T16" r="T17" b="T18"/>
              <a:pathLst>
                <a:path w="834" h="20">
                  <a:moveTo>
                    <a:pt x="834" y="20"/>
                  </a:moveTo>
                  <a:lnTo>
                    <a:pt x="814" y="0"/>
                  </a:lnTo>
                  <a:lnTo>
                    <a:pt x="0" y="0"/>
                  </a:lnTo>
                  <a:lnTo>
                    <a:pt x="20" y="20"/>
                  </a:lnTo>
                  <a:lnTo>
                    <a:pt x="834" y="2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57" name="Freeform 84"/>
            <p:cNvSpPr>
              <a:spLocks/>
            </p:cNvSpPr>
            <p:nvPr/>
          </p:nvSpPr>
          <p:spPr bwMode="auto">
            <a:xfrm>
              <a:off x="5035" y="2248"/>
              <a:ext cx="26" cy="181"/>
            </a:xfrm>
            <a:custGeom>
              <a:avLst/>
              <a:gdLst>
                <a:gd name="T0" fmla="*/ 2930 w 20"/>
                <a:gd name="T1" fmla="*/ 70058 h 130"/>
                <a:gd name="T2" fmla="*/ 2930 w 20"/>
                <a:gd name="T3" fmla="*/ 10689 h 130"/>
                <a:gd name="T4" fmla="*/ 0 w 20"/>
                <a:gd name="T5" fmla="*/ 0 h 130"/>
                <a:gd name="T6" fmla="*/ 0 w 20"/>
                <a:gd name="T7" fmla="*/ 59255 h 130"/>
                <a:gd name="T8" fmla="*/ 2930 w 20"/>
                <a:gd name="T9" fmla="*/ 70058 h 130"/>
                <a:gd name="T10" fmla="*/ 0 60000 65536"/>
                <a:gd name="T11" fmla="*/ 0 60000 65536"/>
                <a:gd name="T12" fmla="*/ 0 60000 65536"/>
                <a:gd name="T13" fmla="*/ 0 60000 65536"/>
                <a:gd name="T14" fmla="*/ 0 60000 65536"/>
                <a:gd name="T15" fmla="*/ 0 w 20"/>
                <a:gd name="T16" fmla="*/ 0 h 130"/>
                <a:gd name="T17" fmla="*/ 20 w 20"/>
                <a:gd name="T18" fmla="*/ 130 h 130"/>
              </a:gdLst>
              <a:ahLst/>
              <a:cxnLst>
                <a:cxn ang="T10">
                  <a:pos x="T0" y="T1"/>
                </a:cxn>
                <a:cxn ang="T11">
                  <a:pos x="T2" y="T3"/>
                </a:cxn>
                <a:cxn ang="T12">
                  <a:pos x="T4" y="T5"/>
                </a:cxn>
                <a:cxn ang="T13">
                  <a:pos x="T6" y="T7"/>
                </a:cxn>
                <a:cxn ang="T14">
                  <a:pos x="T8" y="T9"/>
                </a:cxn>
              </a:cxnLst>
              <a:rect l="T15" t="T16" r="T17" b="T18"/>
              <a:pathLst>
                <a:path w="20" h="130">
                  <a:moveTo>
                    <a:pt x="20" y="130"/>
                  </a:moveTo>
                  <a:lnTo>
                    <a:pt x="20" y="20"/>
                  </a:lnTo>
                  <a:lnTo>
                    <a:pt x="0" y="0"/>
                  </a:lnTo>
                  <a:lnTo>
                    <a:pt x="0" y="110"/>
                  </a:lnTo>
                  <a:lnTo>
                    <a:pt x="20" y="130"/>
                  </a:lnTo>
                  <a:close/>
                </a:path>
              </a:pathLst>
            </a:custGeom>
            <a:solidFill>
              <a:srgbClr val="A2A8B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58" name="Freeform 85"/>
            <p:cNvSpPr>
              <a:spLocks/>
            </p:cNvSpPr>
            <p:nvPr/>
          </p:nvSpPr>
          <p:spPr bwMode="auto">
            <a:xfrm>
              <a:off x="2084" y="2401"/>
              <a:ext cx="2977" cy="28"/>
            </a:xfrm>
            <a:custGeom>
              <a:avLst/>
              <a:gdLst>
                <a:gd name="T0" fmla="*/ 445289 w 2254"/>
                <a:gd name="T1" fmla="*/ 11938 h 20"/>
                <a:gd name="T2" fmla="*/ 441359 w 2254"/>
                <a:gd name="T3" fmla="*/ 0 h 20"/>
                <a:gd name="T4" fmla="*/ 0 w 2254"/>
                <a:gd name="T5" fmla="*/ 0 h 20"/>
                <a:gd name="T6" fmla="*/ 3843 w 2254"/>
                <a:gd name="T7" fmla="*/ 11938 h 20"/>
                <a:gd name="T8" fmla="*/ 445289 w 2254"/>
                <a:gd name="T9" fmla="*/ 11938 h 20"/>
                <a:gd name="T10" fmla="*/ 0 60000 65536"/>
                <a:gd name="T11" fmla="*/ 0 60000 65536"/>
                <a:gd name="T12" fmla="*/ 0 60000 65536"/>
                <a:gd name="T13" fmla="*/ 0 60000 65536"/>
                <a:gd name="T14" fmla="*/ 0 60000 65536"/>
                <a:gd name="T15" fmla="*/ 0 w 2254"/>
                <a:gd name="T16" fmla="*/ 0 h 20"/>
                <a:gd name="T17" fmla="*/ 2254 w 2254"/>
                <a:gd name="T18" fmla="*/ 20 h 20"/>
              </a:gdLst>
              <a:ahLst/>
              <a:cxnLst>
                <a:cxn ang="T10">
                  <a:pos x="T0" y="T1"/>
                </a:cxn>
                <a:cxn ang="T11">
                  <a:pos x="T2" y="T3"/>
                </a:cxn>
                <a:cxn ang="T12">
                  <a:pos x="T4" y="T5"/>
                </a:cxn>
                <a:cxn ang="T13">
                  <a:pos x="T6" y="T7"/>
                </a:cxn>
                <a:cxn ang="T14">
                  <a:pos x="T8" y="T9"/>
                </a:cxn>
              </a:cxnLst>
              <a:rect l="T15" t="T16" r="T17" b="T18"/>
              <a:pathLst>
                <a:path w="2254" h="20">
                  <a:moveTo>
                    <a:pt x="2254" y="20"/>
                  </a:moveTo>
                  <a:lnTo>
                    <a:pt x="2234" y="0"/>
                  </a:lnTo>
                  <a:lnTo>
                    <a:pt x="0" y="0"/>
                  </a:lnTo>
                  <a:lnTo>
                    <a:pt x="20" y="20"/>
                  </a:lnTo>
                  <a:lnTo>
                    <a:pt x="2254" y="20"/>
                  </a:lnTo>
                  <a:close/>
                </a:path>
              </a:pathLst>
            </a:custGeom>
            <a:solidFill>
              <a:srgbClr val="868A9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59" name="Freeform 86"/>
            <p:cNvSpPr>
              <a:spLocks/>
            </p:cNvSpPr>
            <p:nvPr/>
          </p:nvSpPr>
          <p:spPr bwMode="auto">
            <a:xfrm>
              <a:off x="3154" y="1745"/>
              <a:ext cx="26" cy="178"/>
            </a:xfrm>
            <a:custGeom>
              <a:avLst/>
              <a:gdLst>
                <a:gd name="T0" fmla="*/ 2930 w 20"/>
                <a:gd name="T1" fmla="*/ 67577 h 128"/>
                <a:gd name="T2" fmla="*/ 2930 w 20"/>
                <a:gd name="T3" fmla="*/ 10573 h 128"/>
                <a:gd name="T4" fmla="*/ 0 w 20"/>
                <a:gd name="T5" fmla="*/ 0 h 128"/>
                <a:gd name="T6" fmla="*/ 0 w 20"/>
                <a:gd name="T7" fmla="*/ 56927 h 128"/>
                <a:gd name="T8" fmla="*/ 2930 w 20"/>
                <a:gd name="T9" fmla="*/ 67577 h 128"/>
                <a:gd name="T10" fmla="*/ 0 60000 65536"/>
                <a:gd name="T11" fmla="*/ 0 60000 65536"/>
                <a:gd name="T12" fmla="*/ 0 60000 65536"/>
                <a:gd name="T13" fmla="*/ 0 60000 65536"/>
                <a:gd name="T14" fmla="*/ 0 60000 65536"/>
                <a:gd name="T15" fmla="*/ 0 w 20"/>
                <a:gd name="T16" fmla="*/ 0 h 128"/>
                <a:gd name="T17" fmla="*/ 20 w 20"/>
                <a:gd name="T18" fmla="*/ 128 h 128"/>
              </a:gdLst>
              <a:ahLst/>
              <a:cxnLst>
                <a:cxn ang="T10">
                  <a:pos x="T0" y="T1"/>
                </a:cxn>
                <a:cxn ang="T11">
                  <a:pos x="T2" y="T3"/>
                </a:cxn>
                <a:cxn ang="T12">
                  <a:pos x="T4" y="T5"/>
                </a:cxn>
                <a:cxn ang="T13">
                  <a:pos x="T6" y="T7"/>
                </a:cxn>
                <a:cxn ang="T14">
                  <a:pos x="T8" y="T9"/>
                </a:cxn>
              </a:cxnLst>
              <a:rect l="T15" t="T16" r="T17" b="T18"/>
              <a:pathLst>
                <a:path w="20" h="128">
                  <a:moveTo>
                    <a:pt x="20" y="128"/>
                  </a:moveTo>
                  <a:lnTo>
                    <a:pt x="20" y="20"/>
                  </a:lnTo>
                  <a:lnTo>
                    <a:pt x="0" y="0"/>
                  </a:lnTo>
                  <a:lnTo>
                    <a:pt x="0" y="108"/>
                  </a:lnTo>
                  <a:lnTo>
                    <a:pt x="20" y="128"/>
                  </a:lnTo>
                  <a:close/>
                </a:path>
              </a:pathLst>
            </a:custGeom>
            <a:solidFill>
              <a:srgbClr val="99C0A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60" name="Freeform 87"/>
            <p:cNvSpPr>
              <a:spLocks/>
            </p:cNvSpPr>
            <p:nvPr/>
          </p:nvSpPr>
          <p:spPr bwMode="auto">
            <a:xfrm>
              <a:off x="740" y="1895"/>
              <a:ext cx="2440" cy="28"/>
            </a:xfrm>
            <a:custGeom>
              <a:avLst/>
              <a:gdLst>
                <a:gd name="T0" fmla="*/ 362947 w 1848"/>
                <a:gd name="T1" fmla="*/ 11938 h 20"/>
                <a:gd name="T2" fmla="*/ 358992 w 1848"/>
                <a:gd name="T3" fmla="*/ 0 h 20"/>
                <a:gd name="T4" fmla="*/ 0 w 1848"/>
                <a:gd name="T5" fmla="*/ 0 h 20"/>
                <a:gd name="T6" fmla="*/ 3836 w 1848"/>
                <a:gd name="T7" fmla="*/ 11938 h 20"/>
                <a:gd name="T8" fmla="*/ 362947 w 1848"/>
                <a:gd name="T9" fmla="*/ 11938 h 20"/>
                <a:gd name="T10" fmla="*/ 0 60000 65536"/>
                <a:gd name="T11" fmla="*/ 0 60000 65536"/>
                <a:gd name="T12" fmla="*/ 0 60000 65536"/>
                <a:gd name="T13" fmla="*/ 0 60000 65536"/>
                <a:gd name="T14" fmla="*/ 0 60000 65536"/>
                <a:gd name="T15" fmla="*/ 0 w 1848"/>
                <a:gd name="T16" fmla="*/ 0 h 20"/>
                <a:gd name="T17" fmla="*/ 1848 w 1848"/>
                <a:gd name="T18" fmla="*/ 20 h 20"/>
              </a:gdLst>
              <a:ahLst/>
              <a:cxnLst>
                <a:cxn ang="T10">
                  <a:pos x="T0" y="T1"/>
                </a:cxn>
                <a:cxn ang="T11">
                  <a:pos x="T2" y="T3"/>
                </a:cxn>
                <a:cxn ang="T12">
                  <a:pos x="T4" y="T5"/>
                </a:cxn>
                <a:cxn ang="T13">
                  <a:pos x="T6" y="T7"/>
                </a:cxn>
                <a:cxn ang="T14">
                  <a:pos x="T8" y="T9"/>
                </a:cxn>
              </a:cxnLst>
              <a:rect l="T15" t="T16" r="T17" b="T18"/>
              <a:pathLst>
                <a:path w="1848" h="20">
                  <a:moveTo>
                    <a:pt x="1848" y="20"/>
                  </a:moveTo>
                  <a:lnTo>
                    <a:pt x="1828" y="0"/>
                  </a:lnTo>
                  <a:lnTo>
                    <a:pt x="0" y="0"/>
                  </a:lnTo>
                  <a:lnTo>
                    <a:pt x="20" y="20"/>
                  </a:lnTo>
                  <a:lnTo>
                    <a:pt x="1848" y="20"/>
                  </a:lnTo>
                  <a:close/>
                </a:path>
              </a:pathLst>
            </a:custGeom>
            <a:solidFill>
              <a:srgbClr val="7E9E9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61" name="Freeform 88"/>
            <p:cNvSpPr>
              <a:spLocks/>
            </p:cNvSpPr>
            <p:nvPr/>
          </p:nvSpPr>
          <p:spPr bwMode="auto">
            <a:xfrm>
              <a:off x="2620" y="1995"/>
              <a:ext cx="27" cy="181"/>
            </a:xfrm>
            <a:custGeom>
              <a:avLst/>
              <a:gdLst>
                <a:gd name="T0" fmla="*/ 5956 w 20"/>
                <a:gd name="T1" fmla="*/ 70058 h 130"/>
                <a:gd name="T2" fmla="*/ 5956 w 20"/>
                <a:gd name="T3" fmla="*/ 10689 h 130"/>
                <a:gd name="T4" fmla="*/ 0 w 20"/>
                <a:gd name="T5" fmla="*/ 0 h 130"/>
                <a:gd name="T6" fmla="*/ 0 w 20"/>
                <a:gd name="T7" fmla="*/ 59255 h 130"/>
                <a:gd name="T8" fmla="*/ 5956 w 20"/>
                <a:gd name="T9" fmla="*/ 70058 h 130"/>
                <a:gd name="T10" fmla="*/ 0 60000 65536"/>
                <a:gd name="T11" fmla="*/ 0 60000 65536"/>
                <a:gd name="T12" fmla="*/ 0 60000 65536"/>
                <a:gd name="T13" fmla="*/ 0 60000 65536"/>
                <a:gd name="T14" fmla="*/ 0 60000 65536"/>
                <a:gd name="T15" fmla="*/ 0 w 20"/>
                <a:gd name="T16" fmla="*/ 0 h 130"/>
                <a:gd name="T17" fmla="*/ 20 w 20"/>
                <a:gd name="T18" fmla="*/ 130 h 130"/>
              </a:gdLst>
              <a:ahLst/>
              <a:cxnLst>
                <a:cxn ang="T10">
                  <a:pos x="T0" y="T1"/>
                </a:cxn>
                <a:cxn ang="T11">
                  <a:pos x="T2" y="T3"/>
                </a:cxn>
                <a:cxn ang="T12">
                  <a:pos x="T4" y="T5"/>
                </a:cxn>
                <a:cxn ang="T13">
                  <a:pos x="T6" y="T7"/>
                </a:cxn>
                <a:cxn ang="T14">
                  <a:pos x="T8" y="T9"/>
                </a:cxn>
              </a:cxnLst>
              <a:rect l="T15" t="T16" r="T17" b="T18"/>
              <a:pathLst>
                <a:path w="20" h="130">
                  <a:moveTo>
                    <a:pt x="20" y="130"/>
                  </a:moveTo>
                  <a:lnTo>
                    <a:pt x="20" y="20"/>
                  </a:lnTo>
                  <a:lnTo>
                    <a:pt x="0" y="0"/>
                  </a:lnTo>
                  <a:lnTo>
                    <a:pt x="0" y="110"/>
                  </a:lnTo>
                  <a:lnTo>
                    <a:pt x="20" y="130"/>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62" name="Freeform 89"/>
            <p:cNvSpPr>
              <a:spLocks/>
            </p:cNvSpPr>
            <p:nvPr/>
          </p:nvSpPr>
          <p:spPr bwMode="auto">
            <a:xfrm>
              <a:off x="470" y="2148"/>
              <a:ext cx="2177" cy="28"/>
            </a:xfrm>
            <a:custGeom>
              <a:avLst/>
              <a:gdLst>
                <a:gd name="T0" fmla="*/ 326641 w 1648"/>
                <a:gd name="T1" fmla="*/ 11938 h 20"/>
                <a:gd name="T2" fmla="*/ 322681 w 1648"/>
                <a:gd name="T3" fmla="*/ 0 h 20"/>
                <a:gd name="T4" fmla="*/ 0 w 1648"/>
                <a:gd name="T5" fmla="*/ 0 h 20"/>
                <a:gd name="T6" fmla="*/ 3844 w 1648"/>
                <a:gd name="T7" fmla="*/ 11938 h 20"/>
                <a:gd name="T8" fmla="*/ 326641 w 1648"/>
                <a:gd name="T9" fmla="*/ 11938 h 20"/>
                <a:gd name="T10" fmla="*/ 0 60000 65536"/>
                <a:gd name="T11" fmla="*/ 0 60000 65536"/>
                <a:gd name="T12" fmla="*/ 0 60000 65536"/>
                <a:gd name="T13" fmla="*/ 0 60000 65536"/>
                <a:gd name="T14" fmla="*/ 0 60000 65536"/>
                <a:gd name="T15" fmla="*/ 0 w 1648"/>
                <a:gd name="T16" fmla="*/ 0 h 20"/>
                <a:gd name="T17" fmla="*/ 1648 w 1648"/>
                <a:gd name="T18" fmla="*/ 20 h 20"/>
              </a:gdLst>
              <a:ahLst/>
              <a:cxnLst>
                <a:cxn ang="T10">
                  <a:pos x="T0" y="T1"/>
                </a:cxn>
                <a:cxn ang="T11">
                  <a:pos x="T2" y="T3"/>
                </a:cxn>
                <a:cxn ang="T12">
                  <a:pos x="T4" y="T5"/>
                </a:cxn>
                <a:cxn ang="T13">
                  <a:pos x="T6" y="T7"/>
                </a:cxn>
                <a:cxn ang="T14">
                  <a:pos x="T8" y="T9"/>
                </a:cxn>
              </a:cxnLst>
              <a:rect l="T15" t="T16" r="T17" b="T18"/>
              <a:pathLst>
                <a:path w="1648" h="20">
                  <a:moveTo>
                    <a:pt x="1648" y="20"/>
                  </a:moveTo>
                  <a:lnTo>
                    <a:pt x="1628" y="0"/>
                  </a:lnTo>
                  <a:lnTo>
                    <a:pt x="0" y="0"/>
                  </a:lnTo>
                  <a:lnTo>
                    <a:pt x="20" y="20"/>
                  </a:lnTo>
                  <a:lnTo>
                    <a:pt x="1648" y="2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63" name="Freeform 90"/>
            <p:cNvSpPr>
              <a:spLocks/>
            </p:cNvSpPr>
            <p:nvPr/>
          </p:nvSpPr>
          <p:spPr bwMode="auto">
            <a:xfrm>
              <a:off x="1136" y="2248"/>
              <a:ext cx="26" cy="181"/>
            </a:xfrm>
            <a:custGeom>
              <a:avLst/>
              <a:gdLst>
                <a:gd name="T0" fmla="*/ 2930 w 20"/>
                <a:gd name="T1" fmla="*/ 70058 h 130"/>
                <a:gd name="T2" fmla="*/ 2930 w 20"/>
                <a:gd name="T3" fmla="*/ 10689 h 130"/>
                <a:gd name="T4" fmla="*/ 0 w 20"/>
                <a:gd name="T5" fmla="*/ 0 h 130"/>
                <a:gd name="T6" fmla="*/ 0 w 20"/>
                <a:gd name="T7" fmla="*/ 59255 h 130"/>
                <a:gd name="T8" fmla="*/ 2930 w 20"/>
                <a:gd name="T9" fmla="*/ 70058 h 130"/>
                <a:gd name="T10" fmla="*/ 0 60000 65536"/>
                <a:gd name="T11" fmla="*/ 0 60000 65536"/>
                <a:gd name="T12" fmla="*/ 0 60000 65536"/>
                <a:gd name="T13" fmla="*/ 0 60000 65536"/>
                <a:gd name="T14" fmla="*/ 0 60000 65536"/>
                <a:gd name="T15" fmla="*/ 0 w 20"/>
                <a:gd name="T16" fmla="*/ 0 h 130"/>
                <a:gd name="T17" fmla="*/ 20 w 20"/>
                <a:gd name="T18" fmla="*/ 130 h 130"/>
              </a:gdLst>
              <a:ahLst/>
              <a:cxnLst>
                <a:cxn ang="T10">
                  <a:pos x="T0" y="T1"/>
                </a:cxn>
                <a:cxn ang="T11">
                  <a:pos x="T2" y="T3"/>
                </a:cxn>
                <a:cxn ang="T12">
                  <a:pos x="T4" y="T5"/>
                </a:cxn>
                <a:cxn ang="T13">
                  <a:pos x="T6" y="T7"/>
                </a:cxn>
                <a:cxn ang="T14">
                  <a:pos x="T8" y="T9"/>
                </a:cxn>
              </a:cxnLst>
              <a:rect l="T15" t="T16" r="T17" b="T18"/>
              <a:pathLst>
                <a:path w="20" h="130">
                  <a:moveTo>
                    <a:pt x="20" y="130"/>
                  </a:moveTo>
                  <a:lnTo>
                    <a:pt x="20" y="20"/>
                  </a:lnTo>
                  <a:lnTo>
                    <a:pt x="0" y="0"/>
                  </a:lnTo>
                  <a:lnTo>
                    <a:pt x="0" y="110"/>
                  </a:lnTo>
                  <a:lnTo>
                    <a:pt x="20" y="130"/>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64" name="Freeform 91"/>
            <p:cNvSpPr>
              <a:spLocks/>
            </p:cNvSpPr>
            <p:nvPr/>
          </p:nvSpPr>
          <p:spPr bwMode="auto">
            <a:xfrm>
              <a:off x="470" y="2401"/>
              <a:ext cx="692" cy="28"/>
            </a:xfrm>
            <a:custGeom>
              <a:avLst/>
              <a:gdLst>
                <a:gd name="T0" fmla="*/ 103301 w 524"/>
                <a:gd name="T1" fmla="*/ 11938 h 20"/>
                <a:gd name="T2" fmla="*/ 99466 w 524"/>
                <a:gd name="T3" fmla="*/ 0 h 20"/>
                <a:gd name="T4" fmla="*/ 0 w 524"/>
                <a:gd name="T5" fmla="*/ 0 h 20"/>
                <a:gd name="T6" fmla="*/ 3842 w 524"/>
                <a:gd name="T7" fmla="*/ 11938 h 20"/>
                <a:gd name="T8" fmla="*/ 103301 w 524"/>
                <a:gd name="T9" fmla="*/ 11938 h 20"/>
                <a:gd name="T10" fmla="*/ 0 60000 65536"/>
                <a:gd name="T11" fmla="*/ 0 60000 65536"/>
                <a:gd name="T12" fmla="*/ 0 60000 65536"/>
                <a:gd name="T13" fmla="*/ 0 60000 65536"/>
                <a:gd name="T14" fmla="*/ 0 60000 65536"/>
                <a:gd name="T15" fmla="*/ 0 w 524"/>
                <a:gd name="T16" fmla="*/ 0 h 20"/>
                <a:gd name="T17" fmla="*/ 524 w 524"/>
                <a:gd name="T18" fmla="*/ 20 h 20"/>
              </a:gdLst>
              <a:ahLst/>
              <a:cxnLst>
                <a:cxn ang="T10">
                  <a:pos x="T0" y="T1"/>
                </a:cxn>
                <a:cxn ang="T11">
                  <a:pos x="T2" y="T3"/>
                </a:cxn>
                <a:cxn ang="T12">
                  <a:pos x="T4" y="T5"/>
                </a:cxn>
                <a:cxn ang="T13">
                  <a:pos x="T6" y="T7"/>
                </a:cxn>
                <a:cxn ang="T14">
                  <a:pos x="T8" y="T9"/>
                </a:cxn>
              </a:cxnLst>
              <a:rect l="T15" t="T16" r="T17" b="T18"/>
              <a:pathLst>
                <a:path w="524" h="20">
                  <a:moveTo>
                    <a:pt x="524" y="20"/>
                  </a:moveTo>
                  <a:lnTo>
                    <a:pt x="504" y="0"/>
                  </a:lnTo>
                  <a:lnTo>
                    <a:pt x="0" y="0"/>
                  </a:lnTo>
                  <a:lnTo>
                    <a:pt x="20" y="20"/>
                  </a:lnTo>
                  <a:lnTo>
                    <a:pt x="524" y="20"/>
                  </a:lnTo>
                  <a:close/>
                </a:path>
              </a:pathLst>
            </a:cu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65" name="Freeform 92"/>
            <p:cNvSpPr>
              <a:spLocks/>
            </p:cNvSpPr>
            <p:nvPr/>
          </p:nvSpPr>
          <p:spPr bwMode="auto">
            <a:xfrm>
              <a:off x="4229" y="1995"/>
              <a:ext cx="26" cy="181"/>
            </a:xfrm>
            <a:custGeom>
              <a:avLst/>
              <a:gdLst>
                <a:gd name="T0" fmla="*/ 2930 w 20"/>
                <a:gd name="T1" fmla="*/ 70058 h 130"/>
                <a:gd name="T2" fmla="*/ 2930 w 20"/>
                <a:gd name="T3" fmla="*/ 10689 h 130"/>
                <a:gd name="T4" fmla="*/ 0 w 20"/>
                <a:gd name="T5" fmla="*/ 0 h 130"/>
                <a:gd name="T6" fmla="*/ 0 w 20"/>
                <a:gd name="T7" fmla="*/ 59255 h 130"/>
                <a:gd name="T8" fmla="*/ 2930 w 20"/>
                <a:gd name="T9" fmla="*/ 70058 h 130"/>
                <a:gd name="T10" fmla="*/ 0 60000 65536"/>
                <a:gd name="T11" fmla="*/ 0 60000 65536"/>
                <a:gd name="T12" fmla="*/ 0 60000 65536"/>
                <a:gd name="T13" fmla="*/ 0 60000 65536"/>
                <a:gd name="T14" fmla="*/ 0 60000 65536"/>
                <a:gd name="T15" fmla="*/ 0 w 20"/>
                <a:gd name="T16" fmla="*/ 0 h 130"/>
                <a:gd name="T17" fmla="*/ 20 w 20"/>
                <a:gd name="T18" fmla="*/ 130 h 130"/>
              </a:gdLst>
              <a:ahLst/>
              <a:cxnLst>
                <a:cxn ang="T10">
                  <a:pos x="T0" y="T1"/>
                </a:cxn>
                <a:cxn ang="T11">
                  <a:pos x="T2" y="T3"/>
                </a:cxn>
                <a:cxn ang="T12">
                  <a:pos x="T4" y="T5"/>
                </a:cxn>
                <a:cxn ang="T13">
                  <a:pos x="T6" y="T7"/>
                </a:cxn>
                <a:cxn ang="T14">
                  <a:pos x="T8" y="T9"/>
                </a:cxn>
              </a:cxnLst>
              <a:rect l="T15" t="T16" r="T17" b="T18"/>
              <a:pathLst>
                <a:path w="20" h="130">
                  <a:moveTo>
                    <a:pt x="20" y="130"/>
                  </a:moveTo>
                  <a:lnTo>
                    <a:pt x="20" y="20"/>
                  </a:lnTo>
                  <a:lnTo>
                    <a:pt x="0" y="0"/>
                  </a:lnTo>
                  <a:lnTo>
                    <a:pt x="0" y="110"/>
                  </a:lnTo>
                  <a:lnTo>
                    <a:pt x="20" y="130"/>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766" name="Freeform 93"/>
            <p:cNvSpPr>
              <a:spLocks/>
            </p:cNvSpPr>
            <p:nvPr/>
          </p:nvSpPr>
          <p:spPr bwMode="auto">
            <a:xfrm>
              <a:off x="2755" y="2148"/>
              <a:ext cx="1500" cy="28"/>
            </a:xfrm>
            <a:custGeom>
              <a:avLst/>
              <a:gdLst>
                <a:gd name="T0" fmla="*/ 223364 w 1136"/>
                <a:gd name="T1" fmla="*/ 11938 h 20"/>
                <a:gd name="T2" fmla="*/ 219409 w 1136"/>
                <a:gd name="T3" fmla="*/ 0 h 20"/>
                <a:gd name="T4" fmla="*/ 0 w 1136"/>
                <a:gd name="T5" fmla="*/ 0 h 20"/>
                <a:gd name="T6" fmla="*/ 3836 w 1136"/>
                <a:gd name="T7" fmla="*/ 11938 h 20"/>
                <a:gd name="T8" fmla="*/ 223364 w 1136"/>
                <a:gd name="T9" fmla="*/ 11938 h 20"/>
                <a:gd name="T10" fmla="*/ 0 60000 65536"/>
                <a:gd name="T11" fmla="*/ 0 60000 65536"/>
                <a:gd name="T12" fmla="*/ 0 60000 65536"/>
                <a:gd name="T13" fmla="*/ 0 60000 65536"/>
                <a:gd name="T14" fmla="*/ 0 60000 65536"/>
                <a:gd name="T15" fmla="*/ 0 w 1136"/>
                <a:gd name="T16" fmla="*/ 0 h 20"/>
                <a:gd name="T17" fmla="*/ 1136 w 1136"/>
                <a:gd name="T18" fmla="*/ 20 h 20"/>
              </a:gdLst>
              <a:ahLst/>
              <a:cxnLst>
                <a:cxn ang="T10">
                  <a:pos x="T0" y="T1"/>
                </a:cxn>
                <a:cxn ang="T11">
                  <a:pos x="T2" y="T3"/>
                </a:cxn>
                <a:cxn ang="T12">
                  <a:pos x="T4" y="T5"/>
                </a:cxn>
                <a:cxn ang="T13">
                  <a:pos x="T6" y="T7"/>
                </a:cxn>
                <a:cxn ang="T14">
                  <a:pos x="T8" y="T9"/>
                </a:cxn>
              </a:cxnLst>
              <a:rect l="T15" t="T16" r="T17" b="T18"/>
              <a:pathLst>
                <a:path w="1136" h="20">
                  <a:moveTo>
                    <a:pt x="1136" y="20"/>
                  </a:moveTo>
                  <a:lnTo>
                    <a:pt x="1116" y="0"/>
                  </a:lnTo>
                  <a:lnTo>
                    <a:pt x="0" y="0"/>
                  </a:lnTo>
                  <a:lnTo>
                    <a:pt x="20" y="20"/>
                  </a:lnTo>
                  <a:lnTo>
                    <a:pt x="1136" y="20"/>
                  </a:lnTo>
                  <a:close/>
                </a:path>
              </a:pathLst>
            </a:cu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box(out)">
                                      <p:cBhvr>
                                        <p:cTn id="7" dur="500"/>
                                        <p:tgtEl>
                                          <p:spTgt spid="35737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7379">
                                            <p:txEl>
                                              <p:pRg st="0" end="0"/>
                                            </p:txEl>
                                          </p:spTgt>
                                        </p:tgtEl>
                                        <p:attrNameLst>
                                          <p:attrName>style.visibility</p:attrName>
                                        </p:attrNameLst>
                                      </p:cBhvr>
                                      <p:to>
                                        <p:strVal val="visible"/>
                                      </p:to>
                                    </p:set>
                                    <p:animEffect transition="in" filter="wipe(left)">
                                      <p:cBhvr>
                                        <p:cTn id="11" dur="500"/>
                                        <p:tgtEl>
                                          <p:spTgt spid="357379">
                                            <p:txEl>
                                              <p:pRg st="0" end="0"/>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nimBg="1" autoUpdateAnimBg="0"/>
      <p:bldP spid="357379" grpId="0" build="p" bldLvl="4"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CE0BF92F-C841-4321-BD17-53A934BA7F9E}" type="slidenum">
              <a:rPr lang="en-US" altLang="en-US" sz="1000">
                <a:latin typeface="Arial" panose="020B0604020202020204" pitchFamily="34" charset="0"/>
              </a:rPr>
              <a:pPr eaLnBrk="1" hangingPunct="1"/>
              <a:t>33</a:t>
            </a:fld>
            <a:endParaRPr lang="en-US" altLang="en-US" sz="1000">
              <a:latin typeface="Arial" panose="020B0604020202020204" pitchFamily="34" charset="0"/>
            </a:endParaRPr>
          </a:p>
        </p:txBody>
      </p:sp>
      <p:sp>
        <p:nvSpPr>
          <p:cNvPr id="358409" name="Rectangle 9"/>
          <p:cNvSpPr>
            <a:spLocks noGrp="1" noChangeArrowheads="1"/>
          </p:cNvSpPr>
          <p:nvPr>
            <p:ph type="title"/>
          </p:nvPr>
        </p:nvSpPr>
        <p:spPr/>
        <p:txBody>
          <a:bodyPr/>
          <a:lstStyle/>
          <a:p>
            <a:pPr eaLnBrk="1" hangingPunct="1">
              <a:defRPr/>
            </a:pPr>
            <a:r>
              <a:rPr lang="en-US"/>
              <a:t>Early Management Pioneers</a:t>
            </a:r>
          </a:p>
        </p:txBody>
      </p:sp>
      <p:sp>
        <p:nvSpPr>
          <p:cNvPr id="358410" name="Rectangle 10"/>
          <p:cNvSpPr>
            <a:spLocks noGrp="1" noChangeArrowheads="1"/>
          </p:cNvSpPr>
          <p:nvPr>
            <p:ph type="body" idx="1"/>
          </p:nvPr>
        </p:nvSpPr>
        <p:spPr/>
        <p:txBody>
          <a:bodyPr/>
          <a:lstStyle/>
          <a:p>
            <a:pPr eaLnBrk="1" hangingPunct="1"/>
            <a:r>
              <a:rPr lang="en-US" altLang="en-US" dirty="0"/>
              <a:t>Robert Owen (1771–1858)</a:t>
            </a:r>
          </a:p>
          <a:p>
            <a:pPr lvl="1" eaLnBrk="1" hangingPunct="1"/>
            <a:r>
              <a:rPr lang="en-US" altLang="en-US" dirty="0"/>
              <a:t>British industrialist who was one of the first managers to </a:t>
            </a:r>
            <a:r>
              <a:rPr lang="en-US" altLang="en-US" dirty="0">
                <a:solidFill>
                  <a:srgbClr val="FF0000"/>
                </a:solidFill>
              </a:rPr>
              <a:t>recognize the importance of human resources and the welfare of workers.</a:t>
            </a:r>
          </a:p>
          <a:p>
            <a:pPr eaLnBrk="1" hangingPunct="1"/>
            <a:r>
              <a:rPr lang="en-US" altLang="en-US" dirty="0"/>
              <a:t>Charles Babbage (1792–1871)</a:t>
            </a:r>
          </a:p>
          <a:p>
            <a:pPr lvl="1" eaLnBrk="1" hangingPunct="1"/>
            <a:r>
              <a:rPr lang="en-US" altLang="en-US" dirty="0"/>
              <a:t>English mathematician who focused on creating efficiencies of production through the division of labor, and the application of mathematics </a:t>
            </a:r>
            <a:br>
              <a:rPr lang="en-US" altLang="en-US" dirty="0"/>
            </a:br>
            <a:r>
              <a:rPr lang="en-US" altLang="en-US" dirty="0"/>
              <a:t>to management problems.</a:t>
            </a:r>
          </a:p>
        </p:txBody>
      </p:sp>
      <p:pic>
        <p:nvPicPr>
          <p:cNvPr id="30725" name="Picture 7" descr="bd0494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495800"/>
            <a:ext cx="2854325"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8409"/>
                                        </p:tgtEl>
                                        <p:attrNameLst>
                                          <p:attrName>style.visibility</p:attrName>
                                        </p:attrNameLst>
                                      </p:cBhvr>
                                      <p:to>
                                        <p:strVal val="visible"/>
                                      </p:to>
                                    </p:set>
                                    <p:animEffect transition="in" filter="box(out)">
                                      <p:cBhvr>
                                        <p:cTn id="7" dur="500"/>
                                        <p:tgtEl>
                                          <p:spTgt spid="358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10">
                                            <p:txEl>
                                              <p:pRg st="0" end="0"/>
                                            </p:txEl>
                                          </p:spTgt>
                                        </p:tgtEl>
                                        <p:attrNameLst>
                                          <p:attrName>style.visibility</p:attrName>
                                        </p:attrNameLst>
                                      </p:cBhvr>
                                      <p:to>
                                        <p:strVal val="visible"/>
                                      </p:to>
                                    </p:set>
                                    <p:animEffect transition="in" filter="wipe(left)">
                                      <p:cBhvr>
                                        <p:cTn id="12" dur="500"/>
                                        <p:tgtEl>
                                          <p:spTgt spid="3584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10">
                                            <p:txEl>
                                              <p:pRg st="1" end="1"/>
                                            </p:txEl>
                                          </p:spTgt>
                                        </p:tgtEl>
                                        <p:attrNameLst>
                                          <p:attrName>style.visibility</p:attrName>
                                        </p:attrNameLst>
                                      </p:cBhvr>
                                      <p:to>
                                        <p:strVal val="visible"/>
                                      </p:to>
                                    </p:set>
                                    <p:animEffect transition="in" filter="wipe(left)">
                                      <p:cBhvr>
                                        <p:cTn id="17" dur="500"/>
                                        <p:tgtEl>
                                          <p:spTgt spid="3584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10">
                                            <p:txEl>
                                              <p:pRg st="2" end="2"/>
                                            </p:txEl>
                                          </p:spTgt>
                                        </p:tgtEl>
                                        <p:attrNameLst>
                                          <p:attrName>style.visibility</p:attrName>
                                        </p:attrNameLst>
                                      </p:cBhvr>
                                      <p:to>
                                        <p:strVal val="visible"/>
                                      </p:to>
                                    </p:set>
                                    <p:animEffect transition="in" filter="wipe(left)">
                                      <p:cBhvr>
                                        <p:cTn id="22" dur="500"/>
                                        <p:tgtEl>
                                          <p:spTgt spid="35841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10">
                                            <p:txEl>
                                              <p:pRg st="3" end="3"/>
                                            </p:txEl>
                                          </p:spTgt>
                                        </p:tgtEl>
                                        <p:attrNameLst>
                                          <p:attrName>style.visibility</p:attrName>
                                        </p:attrNameLst>
                                      </p:cBhvr>
                                      <p:to>
                                        <p:strVal val="visible"/>
                                      </p:to>
                                    </p:set>
                                    <p:animEffect transition="in" filter="wipe(left)">
                                      <p:cBhvr>
                                        <p:cTn id="27" dur="500"/>
                                        <p:tgtEl>
                                          <p:spTgt spid="3584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9" grpId="0" animBg="1" autoUpdateAnimBg="0"/>
      <p:bldP spid="358410"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269462FF-7912-4D50-B19A-C0919B01E999}" type="slidenum">
              <a:rPr lang="en-US" altLang="en-US" sz="1000">
                <a:latin typeface="Arial" panose="020B0604020202020204" pitchFamily="34" charset="0"/>
              </a:rPr>
              <a:pPr eaLnBrk="1" hangingPunct="1"/>
              <a:t>34</a:t>
            </a:fld>
            <a:endParaRPr lang="en-US" altLang="en-US" sz="1000">
              <a:latin typeface="Arial" panose="020B0604020202020204" pitchFamily="34" charset="0"/>
            </a:endParaRPr>
          </a:p>
        </p:txBody>
      </p:sp>
      <p:sp>
        <p:nvSpPr>
          <p:cNvPr id="467970" name="Rectangle 2"/>
          <p:cNvSpPr>
            <a:spLocks noGrp="1" noChangeArrowheads="1"/>
          </p:cNvSpPr>
          <p:nvPr>
            <p:ph type="title"/>
          </p:nvPr>
        </p:nvSpPr>
        <p:spPr>
          <a:xfrm>
            <a:off x="533400" y="290513"/>
            <a:ext cx="8077200" cy="1257300"/>
          </a:xfrm>
        </p:spPr>
        <p:txBody>
          <a:bodyPr/>
          <a:lstStyle/>
          <a:p>
            <a:pPr eaLnBrk="1" hangingPunct="1">
              <a:defRPr/>
            </a:pPr>
            <a:r>
              <a:rPr lang="en-US" dirty="0"/>
              <a:t>An Integrative Framework </a:t>
            </a:r>
            <a:br>
              <a:rPr lang="en-US" dirty="0"/>
            </a:br>
            <a:r>
              <a:rPr lang="en-US" dirty="0"/>
              <a:t>of Management Perspectives</a:t>
            </a:r>
          </a:p>
        </p:txBody>
      </p:sp>
      <p:grpSp>
        <p:nvGrpSpPr>
          <p:cNvPr id="2" name="Group 5"/>
          <p:cNvGrpSpPr>
            <a:grpSpLocks/>
          </p:cNvGrpSpPr>
          <p:nvPr/>
        </p:nvGrpSpPr>
        <p:grpSpPr bwMode="auto">
          <a:xfrm>
            <a:off x="1389063" y="1752600"/>
            <a:ext cx="6367462" cy="4560888"/>
            <a:chOff x="875" y="713"/>
            <a:chExt cx="4011" cy="2873"/>
          </a:xfrm>
        </p:grpSpPr>
        <p:sp>
          <p:nvSpPr>
            <p:cNvPr id="31749" name="Freeform 6"/>
            <p:cNvSpPr>
              <a:spLocks/>
            </p:cNvSpPr>
            <p:nvPr/>
          </p:nvSpPr>
          <p:spPr bwMode="auto">
            <a:xfrm>
              <a:off x="4836" y="713"/>
              <a:ext cx="50" cy="1031"/>
            </a:xfrm>
            <a:custGeom>
              <a:avLst/>
              <a:gdLst>
                <a:gd name="T0" fmla="*/ 50 w 50"/>
                <a:gd name="T1" fmla="*/ 1031 h 1031"/>
                <a:gd name="T2" fmla="*/ 50 w 50"/>
                <a:gd name="T3" fmla="*/ 49 h 1031"/>
                <a:gd name="T4" fmla="*/ 0 w 50"/>
                <a:gd name="T5" fmla="*/ 0 h 1031"/>
                <a:gd name="T6" fmla="*/ 0 w 50"/>
                <a:gd name="T7" fmla="*/ 981 h 1031"/>
                <a:gd name="T8" fmla="*/ 50 w 50"/>
                <a:gd name="T9" fmla="*/ 1031 h 1031"/>
                <a:gd name="T10" fmla="*/ 0 60000 65536"/>
                <a:gd name="T11" fmla="*/ 0 60000 65536"/>
                <a:gd name="T12" fmla="*/ 0 60000 65536"/>
                <a:gd name="T13" fmla="*/ 0 60000 65536"/>
                <a:gd name="T14" fmla="*/ 0 60000 65536"/>
                <a:gd name="T15" fmla="*/ 0 w 50"/>
                <a:gd name="T16" fmla="*/ 0 h 1031"/>
                <a:gd name="T17" fmla="*/ 50 w 50"/>
                <a:gd name="T18" fmla="*/ 1031 h 1031"/>
              </a:gdLst>
              <a:ahLst/>
              <a:cxnLst>
                <a:cxn ang="T10">
                  <a:pos x="T0" y="T1"/>
                </a:cxn>
                <a:cxn ang="T11">
                  <a:pos x="T2" y="T3"/>
                </a:cxn>
                <a:cxn ang="T12">
                  <a:pos x="T4" y="T5"/>
                </a:cxn>
                <a:cxn ang="T13">
                  <a:pos x="T6" y="T7"/>
                </a:cxn>
                <a:cxn ang="T14">
                  <a:pos x="T8" y="T9"/>
                </a:cxn>
              </a:cxnLst>
              <a:rect l="T15" t="T16" r="T17" b="T18"/>
              <a:pathLst>
                <a:path w="50" h="1031">
                  <a:moveTo>
                    <a:pt x="50" y="1031"/>
                  </a:moveTo>
                  <a:lnTo>
                    <a:pt x="50" y="49"/>
                  </a:lnTo>
                  <a:lnTo>
                    <a:pt x="0" y="0"/>
                  </a:lnTo>
                  <a:lnTo>
                    <a:pt x="0" y="981"/>
                  </a:lnTo>
                  <a:lnTo>
                    <a:pt x="50" y="1031"/>
                  </a:lnTo>
                  <a:close/>
                </a:path>
              </a:pathLst>
            </a:custGeom>
            <a:solidFill>
              <a:srgbClr val="A2A8B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50" name="Freeform 7"/>
            <p:cNvSpPr>
              <a:spLocks/>
            </p:cNvSpPr>
            <p:nvPr/>
          </p:nvSpPr>
          <p:spPr bwMode="auto">
            <a:xfrm>
              <a:off x="875" y="1694"/>
              <a:ext cx="4011" cy="50"/>
            </a:xfrm>
            <a:custGeom>
              <a:avLst/>
              <a:gdLst>
                <a:gd name="T0" fmla="*/ 3961 w 4011"/>
                <a:gd name="T1" fmla="*/ 0 h 50"/>
                <a:gd name="T2" fmla="*/ 0 w 4011"/>
                <a:gd name="T3" fmla="*/ 0 h 50"/>
                <a:gd name="T4" fmla="*/ 49 w 4011"/>
                <a:gd name="T5" fmla="*/ 50 h 50"/>
                <a:gd name="T6" fmla="*/ 4011 w 4011"/>
                <a:gd name="T7" fmla="*/ 50 h 50"/>
                <a:gd name="T8" fmla="*/ 3961 w 4011"/>
                <a:gd name="T9" fmla="*/ 0 h 50"/>
                <a:gd name="T10" fmla="*/ 0 60000 65536"/>
                <a:gd name="T11" fmla="*/ 0 60000 65536"/>
                <a:gd name="T12" fmla="*/ 0 60000 65536"/>
                <a:gd name="T13" fmla="*/ 0 60000 65536"/>
                <a:gd name="T14" fmla="*/ 0 60000 65536"/>
                <a:gd name="T15" fmla="*/ 0 w 4011"/>
                <a:gd name="T16" fmla="*/ 0 h 50"/>
                <a:gd name="T17" fmla="*/ 4011 w 4011"/>
                <a:gd name="T18" fmla="*/ 50 h 50"/>
              </a:gdLst>
              <a:ahLst/>
              <a:cxnLst>
                <a:cxn ang="T10">
                  <a:pos x="T0" y="T1"/>
                </a:cxn>
                <a:cxn ang="T11">
                  <a:pos x="T2" y="T3"/>
                </a:cxn>
                <a:cxn ang="T12">
                  <a:pos x="T4" y="T5"/>
                </a:cxn>
                <a:cxn ang="T13">
                  <a:pos x="T6" y="T7"/>
                </a:cxn>
                <a:cxn ang="T14">
                  <a:pos x="T8" y="T9"/>
                </a:cxn>
              </a:cxnLst>
              <a:rect l="T15" t="T16" r="T17" b="T18"/>
              <a:pathLst>
                <a:path w="4011" h="50">
                  <a:moveTo>
                    <a:pt x="3961" y="0"/>
                  </a:moveTo>
                  <a:lnTo>
                    <a:pt x="0" y="0"/>
                  </a:lnTo>
                  <a:lnTo>
                    <a:pt x="49" y="50"/>
                  </a:lnTo>
                  <a:lnTo>
                    <a:pt x="4011" y="50"/>
                  </a:lnTo>
                  <a:lnTo>
                    <a:pt x="3961" y="0"/>
                  </a:lnTo>
                  <a:close/>
                </a:path>
              </a:pathLst>
            </a:custGeom>
            <a:solidFill>
              <a:srgbClr val="868A9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51" name="Rectangle 8"/>
            <p:cNvSpPr>
              <a:spLocks noChangeArrowheads="1"/>
            </p:cNvSpPr>
            <p:nvPr/>
          </p:nvSpPr>
          <p:spPr bwMode="auto">
            <a:xfrm>
              <a:off x="875" y="713"/>
              <a:ext cx="3961" cy="981"/>
            </a:xfrm>
            <a:prstGeom prst="rect">
              <a:avLst/>
            </a:prstGeom>
            <a:solidFill>
              <a:srgbClr val="BEC5E0"/>
            </a:solidFill>
            <a:ln w="4763">
              <a:solidFill>
                <a:srgbClr val="BEC5E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52" name="Rectangle 9"/>
            <p:cNvSpPr>
              <a:spLocks noChangeArrowheads="1"/>
            </p:cNvSpPr>
            <p:nvPr/>
          </p:nvSpPr>
          <p:spPr bwMode="auto">
            <a:xfrm>
              <a:off x="989" y="808"/>
              <a:ext cx="10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Systems Approach</a:t>
              </a:r>
              <a:endParaRPr lang="en-US" altLang="en-US" sz="1400" b="1">
                <a:latin typeface="Arial" panose="020B0604020202020204" pitchFamily="34" charset="0"/>
              </a:endParaRPr>
            </a:p>
          </p:txBody>
        </p:sp>
        <p:sp>
          <p:nvSpPr>
            <p:cNvPr id="31753" name="Rectangle 10"/>
            <p:cNvSpPr>
              <a:spLocks noChangeArrowheads="1"/>
            </p:cNvSpPr>
            <p:nvPr/>
          </p:nvSpPr>
          <p:spPr bwMode="auto">
            <a:xfrm>
              <a:off x="989" y="944"/>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a:t>
              </a:r>
              <a:endParaRPr lang="en-US" altLang="en-US" sz="1400">
                <a:latin typeface="Arial" panose="020B0604020202020204" pitchFamily="34" charset="0"/>
              </a:endParaRPr>
            </a:p>
          </p:txBody>
        </p:sp>
        <p:sp>
          <p:nvSpPr>
            <p:cNvPr id="31754" name="Rectangle 11"/>
            <p:cNvSpPr>
              <a:spLocks noChangeArrowheads="1"/>
            </p:cNvSpPr>
            <p:nvPr/>
          </p:nvSpPr>
          <p:spPr bwMode="auto">
            <a:xfrm>
              <a:off x="1063" y="944"/>
              <a:ext cx="5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Recognition</a:t>
              </a:r>
              <a:endParaRPr lang="en-US" altLang="en-US" sz="1400">
                <a:latin typeface="Arial" panose="020B0604020202020204" pitchFamily="34" charset="0"/>
              </a:endParaRPr>
            </a:p>
          </p:txBody>
        </p:sp>
        <p:sp>
          <p:nvSpPr>
            <p:cNvPr id="31755" name="Rectangle 12"/>
            <p:cNvSpPr>
              <a:spLocks noChangeArrowheads="1"/>
            </p:cNvSpPr>
            <p:nvPr/>
          </p:nvSpPr>
          <p:spPr bwMode="auto">
            <a:xfrm>
              <a:off x="1682" y="944"/>
              <a:ext cx="4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of internal</a:t>
              </a:r>
              <a:endParaRPr lang="en-US" altLang="en-US" sz="1400">
                <a:latin typeface="Arial" panose="020B0604020202020204" pitchFamily="34" charset="0"/>
              </a:endParaRPr>
            </a:p>
          </p:txBody>
        </p:sp>
        <p:sp>
          <p:nvSpPr>
            <p:cNvPr id="31756" name="Rectangle 13"/>
            <p:cNvSpPr>
              <a:spLocks noChangeArrowheads="1"/>
            </p:cNvSpPr>
            <p:nvPr/>
          </p:nvSpPr>
          <p:spPr bwMode="auto">
            <a:xfrm>
              <a:off x="1063" y="1080"/>
              <a:ext cx="9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interdependencies</a:t>
              </a:r>
              <a:endParaRPr lang="en-US" altLang="en-US" sz="1400">
                <a:latin typeface="Arial" panose="020B0604020202020204" pitchFamily="34" charset="0"/>
              </a:endParaRPr>
            </a:p>
          </p:txBody>
        </p:sp>
        <p:sp>
          <p:nvSpPr>
            <p:cNvPr id="31757" name="Rectangle 14"/>
            <p:cNvSpPr>
              <a:spLocks noChangeArrowheads="1"/>
            </p:cNvSpPr>
            <p:nvPr/>
          </p:nvSpPr>
          <p:spPr bwMode="auto">
            <a:xfrm>
              <a:off x="989" y="1216"/>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a:t>
              </a:r>
              <a:endParaRPr lang="en-US" altLang="en-US" sz="1400">
                <a:latin typeface="Arial" panose="020B0604020202020204" pitchFamily="34" charset="0"/>
              </a:endParaRPr>
            </a:p>
          </p:txBody>
        </p:sp>
        <p:sp>
          <p:nvSpPr>
            <p:cNvPr id="31758" name="Rectangle 15"/>
            <p:cNvSpPr>
              <a:spLocks noChangeArrowheads="1"/>
            </p:cNvSpPr>
            <p:nvPr/>
          </p:nvSpPr>
          <p:spPr bwMode="auto">
            <a:xfrm>
              <a:off x="1063" y="1216"/>
              <a:ext cx="71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Recognition of</a:t>
              </a:r>
              <a:endParaRPr lang="en-US" altLang="en-US" sz="1400">
                <a:latin typeface="Arial" panose="020B0604020202020204" pitchFamily="34" charset="0"/>
              </a:endParaRPr>
            </a:p>
          </p:txBody>
        </p:sp>
        <p:sp>
          <p:nvSpPr>
            <p:cNvPr id="31759" name="Rectangle 16"/>
            <p:cNvSpPr>
              <a:spLocks noChangeArrowheads="1"/>
            </p:cNvSpPr>
            <p:nvPr/>
          </p:nvSpPr>
          <p:spPr bwMode="auto">
            <a:xfrm>
              <a:off x="1063" y="1351"/>
              <a:ext cx="12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environmental influences</a:t>
              </a:r>
              <a:endParaRPr lang="en-US" altLang="en-US" sz="1400">
                <a:latin typeface="Arial" panose="020B0604020202020204" pitchFamily="34" charset="0"/>
              </a:endParaRPr>
            </a:p>
          </p:txBody>
        </p:sp>
        <p:sp>
          <p:nvSpPr>
            <p:cNvPr id="31760" name="Rectangle 17"/>
            <p:cNvSpPr>
              <a:spLocks noChangeArrowheads="1"/>
            </p:cNvSpPr>
            <p:nvPr/>
          </p:nvSpPr>
          <p:spPr bwMode="auto">
            <a:xfrm>
              <a:off x="3289" y="808"/>
              <a:ext cx="133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dirty="0">
                  <a:solidFill>
                    <a:srgbClr val="000000"/>
                  </a:solidFill>
                  <a:latin typeface="Arial" panose="020B0604020202020204" pitchFamily="34" charset="0"/>
                </a:rPr>
                <a:t>Contingency Perspective</a:t>
              </a:r>
              <a:endParaRPr lang="en-US" altLang="en-US" sz="1400" b="1" dirty="0">
                <a:latin typeface="Arial" panose="020B0604020202020204" pitchFamily="34" charset="0"/>
              </a:endParaRPr>
            </a:p>
          </p:txBody>
        </p:sp>
        <p:sp>
          <p:nvSpPr>
            <p:cNvPr id="31761" name="Rectangle 18"/>
            <p:cNvSpPr>
              <a:spLocks noChangeArrowheads="1"/>
            </p:cNvSpPr>
            <p:nvPr/>
          </p:nvSpPr>
          <p:spPr bwMode="auto">
            <a:xfrm>
              <a:off x="3289" y="944"/>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a:t>
              </a:r>
              <a:endParaRPr lang="en-US" altLang="en-US" sz="1400">
                <a:latin typeface="Arial" panose="020B0604020202020204" pitchFamily="34" charset="0"/>
              </a:endParaRPr>
            </a:p>
          </p:txBody>
        </p:sp>
        <p:sp>
          <p:nvSpPr>
            <p:cNvPr id="31762" name="Rectangle 19"/>
            <p:cNvSpPr>
              <a:spLocks noChangeArrowheads="1"/>
            </p:cNvSpPr>
            <p:nvPr/>
          </p:nvSpPr>
          <p:spPr bwMode="auto">
            <a:xfrm>
              <a:off x="3363" y="944"/>
              <a:ext cx="5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Recognition</a:t>
              </a:r>
              <a:endParaRPr lang="en-US" altLang="en-US" sz="1400">
                <a:latin typeface="Arial" panose="020B0604020202020204" pitchFamily="34" charset="0"/>
              </a:endParaRPr>
            </a:p>
          </p:txBody>
        </p:sp>
        <p:sp>
          <p:nvSpPr>
            <p:cNvPr id="31763" name="Rectangle 20"/>
            <p:cNvSpPr>
              <a:spLocks noChangeArrowheads="1"/>
            </p:cNvSpPr>
            <p:nvPr/>
          </p:nvSpPr>
          <p:spPr bwMode="auto">
            <a:xfrm>
              <a:off x="3982" y="944"/>
              <a:ext cx="8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of the situational</a:t>
              </a:r>
              <a:endParaRPr lang="en-US" altLang="en-US" sz="1400">
                <a:latin typeface="Arial" panose="020B0604020202020204" pitchFamily="34" charset="0"/>
              </a:endParaRPr>
            </a:p>
          </p:txBody>
        </p:sp>
        <p:sp>
          <p:nvSpPr>
            <p:cNvPr id="31764" name="Rectangle 21"/>
            <p:cNvSpPr>
              <a:spLocks noChangeArrowheads="1"/>
            </p:cNvSpPr>
            <p:nvPr/>
          </p:nvSpPr>
          <p:spPr bwMode="auto">
            <a:xfrm>
              <a:off x="3363" y="1080"/>
              <a:ext cx="11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nature of management</a:t>
              </a:r>
              <a:endParaRPr lang="en-US" altLang="en-US" sz="1400">
                <a:latin typeface="Arial" panose="020B0604020202020204" pitchFamily="34" charset="0"/>
              </a:endParaRPr>
            </a:p>
          </p:txBody>
        </p:sp>
        <p:sp>
          <p:nvSpPr>
            <p:cNvPr id="31765" name="Rectangle 22"/>
            <p:cNvSpPr>
              <a:spLocks noChangeArrowheads="1"/>
            </p:cNvSpPr>
            <p:nvPr/>
          </p:nvSpPr>
          <p:spPr bwMode="auto">
            <a:xfrm>
              <a:off x="3289" y="1216"/>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a:t>
              </a:r>
              <a:endParaRPr lang="en-US" altLang="en-US" sz="1400">
                <a:latin typeface="Arial" panose="020B0604020202020204" pitchFamily="34" charset="0"/>
              </a:endParaRPr>
            </a:p>
          </p:txBody>
        </p:sp>
        <p:sp>
          <p:nvSpPr>
            <p:cNvPr id="31766" name="Rectangle 23"/>
            <p:cNvSpPr>
              <a:spLocks noChangeArrowheads="1"/>
            </p:cNvSpPr>
            <p:nvPr/>
          </p:nvSpPr>
          <p:spPr bwMode="auto">
            <a:xfrm>
              <a:off x="3363" y="1216"/>
              <a:ext cx="111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Response to particular</a:t>
              </a:r>
              <a:endParaRPr lang="en-US" altLang="en-US" sz="1400">
                <a:latin typeface="Arial" panose="020B0604020202020204" pitchFamily="34" charset="0"/>
              </a:endParaRPr>
            </a:p>
          </p:txBody>
        </p:sp>
        <p:sp>
          <p:nvSpPr>
            <p:cNvPr id="31767" name="Rectangle 24"/>
            <p:cNvSpPr>
              <a:spLocks noChangeArrowheads="1"/>
            </p:cNvSpPr>
            <p:nvPr/>
          </p:nvSpPr>
          <p:spPr bwMode="auto">
            <a:xfrm>
              <a:off x="3363" y="1351"/>
              <a:ext cx="128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characteristics of situation</a:t>
              </a:r>
              <a:endParaRPr lang="en-US" altLang="en-US" sz="1400">
                <a:latin typeface="Arial" panose="020B0604020202020204" pitchFamily="34" charset="0"/>
              </a:endParaRPr>
            </a:p>
          </p:txBody>
        </p:sp>
        <p:sp>
          <p:nvSpPr>
            <p:cNvPr id="31768" name="Freeform 25"/>
            <p:cNvSpPr>
              <a:spLocks/>
            </p:cNvSpPr>
            <p:nvPr/>
          </p:nvSpPr>
          <p:spPr bwMode="auto">
            <a:xfrm>
              <a:off x="2100" y="1583"/>
              <a:ext cx="50" cy="1484"/>
            </a:xfrm>
            <a:custGeom>
              <a:avLst/>
              <a:gdLst>
                <a:gd name="T0" fmla="*/ 50 w 50"/>
                <a:gd name="T1" fmla="*/ 1484 h 1484"/>
                <a:gd name="T2" fmla="*/ 50 w 50"/>
                <a:gd name="T3" fmla="*/ 50 h 1484"/>
                <a:gd name="T4" fmla="*/ 0 w 50"/>
                <a:gd name="T5" fmla="*/ 0 h 1484"/>
                <a:gd name="T6" fmla="*/ 0 w 50"/>
                <a:gd name="T7" fmla="*/ 1435 h 1484"/>
                <a:gd name="T8" fmla="*/ 50 w 50"/>
                <a:gd name="T9" fmla="*/ 1484 h 1484"/>
                <a:gd name="T10" fmla="*/ 0 60000 65536"/>
                <a:gd name="T11" fmla="*/ 0 60000 65536"/>
                <a:gd name="T12" fmla="*/ 0 60000 65536"/>
                <a:gd name="T13" fmla="*/ 0 60000 65536"/>
                <a:gd name="T14" fmla="*/ 0 60000 65536"/>
                <a:gd name="T15" fmla="*/ 0 w 50"/>
                <a:gd name="T16" fmla="*/ 0 h 1484"/>
                <a:gd name="T17" fmla="*/ 50 w 50"/>
                <a:gd name="T18" fmla="*/ 1484 h 1484"/>
              </a:gdLst>
              <a:ahLst/>
              <a:cxnLst>
                <a:cxn ang="T10">
                  <a:pos x="T0" y="T1"/>
                </a:cxn>
                <a:cxn ang="T11">
                  <a:pos x="T2" y="T3"/>
                </a:cxn>
                <a:cxn ang="T12">
                  <a:pos x="T4" y="T5"/>
                </a:cxn>
                <a:cxn ang="T13">
                  <a:pos x="T6" y="T7"/>
                </a:cxn>
                <a:cxn ang="T14">
                  <a:pos x="T8" y="T9"/>
                </a:cxn>
              </a:cxnLst>
              <a:rect l="T15" t="T16" r="T17" b="T18"/>
              <a:pathLst>
                <a:path w="50" h="1484">
                  <a:moveTo>
                    <a:pt x="50" y="1484"/>
                  </a:moveTo>
                  <a:lnTo>
                    <a:pt x="50" y="50"/>
                  </a:lnTo>
                  <a:lnTo>
                    <a:pt x="0" y="0"/>
                  </a:lnTo>
                  <a:lnTo>
                    <a:pt x="0" y="1435"/>
                  </a:lnTo>
                  <a:lnTo>
                    <a:pt x="50" y="1484"/>
                  </a:lnTo>
                  <a:close/>
                </a:path>
              </a:pathLst>
            </a:custGeom>
            <a:solidFill>
              <a:srgbClr val="99C0A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69" name="Freeform 26"/>
            <p:cNvSpPr>
              <a:spLocks/>
            </p:cNvSpPr>
            <p:nvPr/>
          </p:nvSpPr>
          <p:spPr bwMode="auto">
            <a:xfrm>
              <a:off x="986" y="3018"/>
              <a:ext cx="1164" cy="49"/>
            </a:xfrm>
            <a:custGeom>
              <a:avLst/>
              <a:gdLst>
                <a:gd name="T0" fmla="*/ 1114 w 1164"/>
                <a:gd name="T1" fmla="*/ 0 h 49"/>
                <a:gd name="T2" fmla="*/ 0 w 1164"/>
                <a:gd name="T3" fmla="*/ 0 h 49"/>
                <a:gd name="T4" fmla="*/ 49 w 1164"/>
                <a:gd name="T5" fmla="*/ 49 h 49"/>
                <a:gd name="T6" fmla="*/ 1164 w 1164"/>
                <a:gd name="T7" fmla="*/ 49 h 49"/>
                <a:gd name="T8" fmla="*/ 1114 w 1164"/>
                <a:gd name="T9" fmla="*/ 0 h 49"/>
                <a:gd name="T10" fmla="*/ 0 60000 65536"/>
                <a:gd name="T11" fmla="*/ 0 60000 65536"/>
                <a:gd name="T12" fmla="*/ 0 60000 65536"/>
                <a:gd name="T13" fmla="*/ 0 60000 65536"/>
                <a:gd name="T14" fmla="*/ 0 60000 65536"/>
                <a:gd name="T15" fmla="*/ 0 w 1164"/>
                <a:gd name="T16" fmla="*/ 0 h 49"/>
                <a:gd name="T17" fmla="*/ 1164 w 1164"/>
                <a:gd name="T18" fmla="*/ 49 h 49"/>
              </a:gdLst>
              <a:ahLst/>
              <a:cxnLst>
                <a:cxn ang="T10">
                  <a:pos x="T0" y="T1"/>
                </a:cxn>
                <a:cxn ang="T11">
                  <a:pos x="T2" y="T3"/>
                </a:cxn>
                <a:cxn ang="T12">
                  <a:pos x="T4" y="T5"/>
                </a:cxn>
                <a:cxn ang="T13">
                  <a:pos x="T6" y="T7"/>
                </a:cxn>
                <a:cxn ang="T14">
                  <a:pos x="T8" y="T9"/>
                </a:cxn>
              </a:cxnLst>
              <a:rect l="T15" t="T16" r="T17" b="T18"/>
              <a:pathLst>
                <a:path w="1164" h="49">
                  <a:moveTo>
                    <a:pt x="1114" y="0"/>
                  </a:moveTo>
                  <a:lnTo>
                    <a:pt x="0" y="0"/>
                  </a:lnTo>
                  <a:lnTo>
                    <a:pt x="49" y="49"/>
                  </a:lnTo>
                  <a:lnTo>
                    <a:pt x="1164" y="49"/>
                  </a:lnTo>
                  <a:lnTo>
                    <a:pt x="1114" y="0"/>
                  </a:lnTo>
                  <a:close/>
                </a:path>
              </a:pathLst>
            </a:custGeom>
            <a:solidFill>
              <a:srgbClr val="7E9E9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0" name="Rectangle 27"/>
            <p:cNvSpPr>
              <a:spLocks noChangeArrowheads="1"/>
            </p:cNvSpPr>
            <p:nvPr/>
          </p:nvSpPr>
          <p:spPr bwMode="auto">
            <a:xfrm>
              <a:off x="986" y="1583"/>
              <a:ext cx="1114" cy="1435"/>
            </a:xfrm>
            <a:prstGeom prst="rect">
              <a:avLst/>
            </a:prstGeom>
            <a:solidFill>
              <a:srgbClr val="B3E2CD"/>
            </a:solidFill>
            <a:ln w="4763">
              <a:solidFill>
                <a:srgbClr val="B3E2CD"/>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1" name="Freeform 28"/>
            <p:cNvSpPr>
              <a:spLocks/>
            </p:cNvSpPr>
            <p:nvPr/>
          </p:nvSpPr>
          <p:spPr bwMode="auto">
            <a:xfrm>
              <a:off x="3413" y="1583"/>
              <a:ext cx="49" cy="1484"/>
            </a:xfrm>
            <a:custGeom>
              <a:avLst/>
              <a:gdLst>
                <a:gd name="T0" fmla="*/ 49 w 49"/>
                <a:gd name="T1" fmla="*/ 1484 h 1484"/>
                <a:gd name="T2" fmla="*/ 49 w 49"/>
                <a:gd name="T3" fmla="*/ 50 h 1484"/>
                <a:gd name="T4" fmla="*/ 0 w 49"/>
                <a:gd name="T5" fmla="*/ 0 h 1484"/>
                <a:gd name="T6" fmla="*/ 0 w 49"/>
                <a:gd name="T7" fmla="*/ 1435 h 1484"/>
                <a:gd name="T8" fmla="*/ 49 w 49"/>
                <a:gd name="T9" fmla="*/ 1484 h 1484"/>
                <a:gd name="T10" fmla="*/ 0 60000 65536"/>
                <a:gd name="T11" fmla="*/ 0 60000 65536"/>
                <a:gd name="T12" fmla="*/ 0 60000 65536"/>
                <a:gd name="T13" fmla="*/ 0 60000 65536"/>
                <a:gd name="T14" fmla="*/ 0 60000 65536"/>
                <a:gd name="T15" fmla="*/ 0 w 49"/>
                <a:gd name="T16" fmla="*/ 0 h 1484"/>
                <a:gd name="T17" fmla="*/ 49 w 49"/>
                <a:gd name="T18" fmla="*/ 1484 h 1484"/>
              </a:gdLst>
              <a:ahLst/>
              <a:cxnLst>
                <a:cxn ang="T10">
                  <a:pos x="T0" y="T1"/>
                </a:cxn>
                <a:cxn ang="T11">
                  <a:pos x="T2" y="T3"/>
                </a:cxn>
                <a:cxn ang="T12">
                  <a:pos x="T4" y="T5"/>
                </a:cxn>
                <a:cxn ang="T13">
                  <a:pos x="T6" y="T7"/>
                </a:cxn>
                <a:cxn ang="T14">
                  <a:pos x="T8" y="T9"/>
                </a:cxn>
              </a:cxnLst>
              <a:rect l="T15" t="T16" r="T17" b="T18"/>
              <a:pathLst>
                <a:path w="49" h="1484">
                  <a:moveTo>
                    <a:pt x="49" y="1484"/>
                  </a:moveTo>
                  <a:lnTo>
                    <a:pt x="49" y="50"/>
                  </a:lnTo>
                  <a:lnTo>
                    <a:pt x="0" y="0"/>
                  </a:lnTo>
                  <a:lnTo>
                    <a:pt x="0" y="1435"/>
                  </a:lnTo>
                  <a:lnTo>
                    <a:pt x="49" y="1484"/>
                  </a:lnTo>
                  <a:close/>
                </a:path>
              </a:pathLst>
            </a:custGeom>
            <a:solidFill>
              <a:srgbClr val="99C0A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2" name="Freeform 29"/>
            <p:cNvSpPr>
              <a:spLocks/>
            </p:cNvSpPr>
            <p:nvPr/>
          </p:nvSpPr>
          <p:spPr bwMode="auto">
            <a:xfrm>
              <a:off x="2298" y="3018"/>
              <a:ext cx="1164" cy="49"/>
            </a:xfrm>
            <a:custGeom>
              <a:avLst/>
              <a:gdLst>
                <a:gd name="T0" fmla="*/ 1115 w 1164"/>
                <a:gd name="T1" fmla="*/ 0 h 49"/>
                <a:gd name="T2" fmla="*/ 0 w 1164"/>
                <a:gd name="T3" fmla="*/ 0 h 49"/>
                <a:gd name="T4" fmla="*/ 50 w 1164"/>
                <a:gd name="T5" fmla="*/ 49 h 49"/>
                <a:gd name="T6" fmla="*/ 1164 w 1164"/>
                <a:gd name="T7" fmla="*/ 49 h 49"/>
                <a:gd name="T8" fmla="*/ 1115 w 1164"/>
                <a:gd name="T9" fmla="*/ 0 h 49"/>
                <a:gd name="T10" fmla="*/ 0 60000 65536"/>
                <a:gd name="T11" fmla="*/ 0 60000 65536"/>
                <a:gd name="T12" fmla="*/ 0 60000 65536"/>
                <a:gd name="T13" fmla="*/ 0 60000 65536"/>
                <a:gd name="T14" fmla="*/ 0 60000 65536"/>
                <a:gd name="T15" fmla="*/ 0 w 1164"/>
                <a:gd name="T16" fmla="*/ 0 h 49"/>
                <a:gd name="T17" fmla="*/ 1164 w 1164"/>
                <a:gd name="T18" fmla="*/ 49 h 49"/>
              </a:gdLst>
              <a:ahLst/>
              <a:cxnLst>
                <a:cxn ang="T10">
                  <a:pos x="T0" y="T1"/>
                </a:cxn>
                <a:cxn ang="T11">
                  <a:pos x="T2" y="T3"/>
                </a:cxn>
                <a:cxn ang="T12">
                  <a:pos x="T4" y="T5"/>
                </a:cxn>
                <a:cxn ang="T13">
                  <a:pos x="T6" y="T7"/>
                </a:cxn>
                <a:cxn ang="T14">
                  <a:pos x="T8" y="T9"/>
                </a:cxn>
              </a:cxnLst>
              <a:rect l="T15" t="T16" r="T17" b="T18"/>
              <a:pathLst>
                <a:path w="1164" h="49">
                  <a:moveTo>
                    <a:pt x="1115" y="0"/>
                  </a:moveTo>
                  <a:lnTo>
                    <a:pt x="0" y="0"/>
                  </a:lnTo>
                  <a:lnTo>
                    <a:pt x="50" y="49"/>
                  </a:lnTo>
                  <a:lnTo>
                    <a:pt x="1164" y="49"/>
                  </a:lnTo>
                  <a:lnTo>
                    <a:pt x="1115" y="0"/>
                  </a:lnTo>
                  <a:close/>
                </a:path>
              </a:pathLst>
            </a:custGeom>
            <a:solidFill>
              <a:srgbClr val="7E9E9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3" name="Rectangle 30"/>
            <p:cNvSpPr>
              <a:spLocks noChangeArrowheads="1"/>
            </p:cNvSpPr>
            <p:nvPr/>
          </p:nvSpPr>
          <p:spPr bwMode="auto">
            <a:xfrm>
              <a:off x="2298" y="1583"/>
              <a:ext cx="1115" cy="1435"/>
            </a:xfrm>
            <a:prstGeom prst="rect">
              <a:avLst/>
            </a:prstGeom>
            <a:solidFill>
              <a:srgbClr val="B3E2CD"/>
            </a:solidFill>
            <a:ln w="4763">
              <a:solidFill>
                <a:srgbClr val="B3E2CD"/>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4" name="Freeform 31"/>
            <p:cNvSpPr>
              <a:spLocks/>
            </p:cNvSpPr>
            <p:nvPr/>
          </p:nvSpPr>
          <p:spPr bwMode="auto">
            <a:xfrm>
              <a:off x="4725" y="1583"/>
              <a:ext cx="49" cy="1484"/>
            </a:xfrm>
            <a:custGeom>
              <a:avLst/>
              <a:gdLst>
                <a:gd name="T0" fmla="*/ 49 w 49"/>
                <a:gd name="T1" fmla="*/ 1484 h 1484"/>
                <a:gd name="T2" fmla="*/ 49 w 49"/>
                <a:gd name="T3" fmla="*/ 50 h 1484"/>
                <a:gd name="T4" fmla="*/ 0 w 49"/>
                <a:gd name="T5" fmla="*/ 0 h 1484"/>
                <a:gd name="T6" fmla="*/ 0 w 49"/>
                <a:gd name="T7" fmla="*/ 1435 h 1484"/>
                <a:gd name="T8" fmla="*/ 49 w 49"/>
                <a:gd name="T9" fmla="*/ 1484 h 1484"/>
                <a:gd name="T10" fmla="*/ 0 60000 65536"/>
                <a:gd name="T11" fmla="*/ 0 60000 65536"/>
                <a:gd name="T12" fmla="*/ 0 60000 65536"/>
                <a:gd name="T13" fmla="*/ 0 60000 65536"/>
                <a:gd name="T14" fmla="*/ 0 60000 65536"/>
                <a:gd name="T15" fmla="*/ 0 w 49"/>
                <a:gd name="T16" fmla="*/ 0 h 1484"/>
                <a:gd name="T17" fmla="*/ 49 w 49"/>
                <a:gd name="T18" fmla="*/ 1484 h 1484"/>
              </a:gdLst>
              <a:ahLst/>
              <a:cxnLst>
                <a:cxn ang="T10">
                  <a:pos x="T0" y="T1"/>
                </a:cxn>
                <a:cxn ang="T11">
                  <a:pos x="T2" y="T3"/>
                </a:cxn>
                <a:cxn ang="T12">
                  <a:pos x="T4" y="T5"/>
                </a:cxn>
                <a:cxn ang="T13">
                  <a:pos x="T6" y="T7"/>
                </a:cxn>
                <a:cxn ang="T14">
                  <a:pos x="T8" y="T9"/>
                </a:cxn>
              </a:cxnLst>
              <a:rect l="T15" t="T16" r="T17" b="T18"/>
              <a:pathLst>
                <a:path w="49" h="1484">
                  <a:moveTo>
                    <a:pt x="49" y="1484"/>
                  </a:moveTo>
                  <a:lnTo>
                    <a:pt x="49" y="50"/>
                  </a:lnTo>
                  <a:lnTo>
                    <a:pt x="0" y="0"/>
                  </a:lnTo>
                  <a:lnTo>
                    <a:pt x="0" y="1435"/>
                  </a:lnTo>
                  <a:lnTo>
                    <a:pt x="49" y="1484"/>
                  </a:lnTo>
                  <a:close/>
                </a:path>
              </a:pathLst>
            </a:custGeom>
            <a:solidFill>
              <a:srgbClr val="99C0A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5" name="Rectangle 32"/>
            <p:cNvSpPr>
              <a:spLocks noChangeArrowheads="1"/>
            </p:cNvSpPr>
            <p:nvPr/>
          </p:nvSpPr>
          <p:spPr bwMode="auto">
            <a:xfrm>
              <a:off x="986" y="3215"/>
              <a:ext cx="3739" cy="321"/>
            </a:xfrm>
            <a:prstGeom prst="rect">
              <a:avLst/>
            </a:prstGeom>
            <a:solidFill>
              <a:srgbClr val="FEE679"/>
            </a:solidFill>
            <a:ln w="4763">
              <a:solidFill>
                <a:srgbClr val="FEE679"/>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6" name="Freeform 33"/>
            <p:cNvSpPr>
              <a:spLocks/>
            </p:cNvSpPr>
            <p:nvPr/>
          </p:nvSpPr>
          <p:spPr bwMode="auto">
            <a:xfrm>
              <a:off x="986" y="3536"/>
              <a:ext cx="3788" cy="50"/>
            </a:xfrm>
            <a:custGeom>
              <a:avLst/>
              <a:gdLst>
                <a:gd name="T0" fmla="*/ 3739 w 3788"/>
                <a:gd name="T1" fmla="*/ 0 h 50"/>
                <a:gd name="T2" fmla="*/ 0 w 3788"/>
                <a:gd name="T3" fmla="*/ 0 h 50"/>
                <a:gd name="T4" fmla="*/ 49 w 3788"/>
                <a:gd name="T5" fmla="*/ 50 h 50"/>
                <a:gd name="T6" fmla="*/ 3788 w 3788"/>
                <a:gd name="T7" fmla="*/ 50 h 50"/>
                <a:gd name="T8" fmla="*/ 3739 w 3788"/>
                <a:gd name="T9" fmla="*/ 0 h 50"/>
                <a:gd name="T10" fmla="*/ 0 60000 65536"/>
                <a:gd name="T11" fmla="*/ 0 60000 65536"/>
                <a:gd name="T12" fmla="*/ 0 60000 65536"/>
                <a:gd name="T13" fmla="*/ 0 60000 65536"/>
                <a:gd name="T14" fmla="*/ 0 60000 65536"/>
                <a:gd name="T15" fmla="*/ 0 w 3788"/>
                <a:gd name="T16" fmla="*/ 0 h 50"/>
                <a:gd name="T17" fmla="*/ 3788 w 3788"/>
                <a:gd name="T18" fmla="*/ 50 h 50"/>
              </a:gdLst>
              <a:ahLst/>
              <a:cxnLst>
                <a:cxn ang="T10">
                  <a:pos x="T0" y="T1"/>
                </a:cxn>
                <a:cxn ang="T11">
                  <a:pos x="T2" y="T3"/>
                </a:cxn>
                <a:cxn ang="T12">
                  <a:pos x="T4" y="T5"/>
                </a:cxn>
                <a:cxn ang="T13">
                  <a:pos x="T6" y="T7"/>
                </a:cxn>
                <a:cxn ang="T14">
                  <a:pos x="T8" y="T9"/>
                </a:cxn>
              </a:cxnLst>
              <a:rect l="T15" t="T16" r="T17" b="T18"/>
              <a:pathLst>
                <a:path w="3788" h="50">
                  <a:moveTo>
                    <a:pt x="3739" y="0"/>
                  </a:moveTo>
                  <a:lnTo>
                    <a:pt x="0" y="0"/>
                  </a:lnTo>
                  <a:lnTo>
                    <a:pt x="49" y="50"/>
                  </a:lnTo>
                  <a:lnTo>
                    <a:pt x="3788" y="50"/>
                  </a:lnTo>
                  <a:lnTo>
                    <a:pt x="3739"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7" name="Freeform 34"/>
            <p:cNvSpPr>
              <a:spLocks/>
            </p:cNvSpPr>
            <p:nvPr/>
          </p:nvSpPr>
          <p:spPr bwMode="auto">
            <a:xfrm>
              <a:off x="4725" y="3215"/>
              <a:ext cx="49" cy="371"/>
            </a:xfrm>
            <a:custGeom>
              <a:avLst/>
              <a:gdLst>
                <a:gd name="T0" fmla="*/ 49 w 49"/>
                <a:gd name="T1" fmla="*/ 371 h 371"/>
                <a:gd name="T2" fmla="*/ 49 w 49"/>
                <a:gd name="T3" fmla="*/ 50 h 371"/>
                <a:gd name="T4" fmla="*/ 0 w 49"/>
                <a:gd name="T5" fmla="*/ 0 h 371"/>
                <a:gd name="T6" fmla="*/ 0 w 49"/>
                <a:gd name="T7" fmla="*/ 321 h 371"/>
                <a:gd name="T8" fmla="*/ 49 w 49"/>
                <a:gd name="T9" fmla="*/ 371 h 371"/>
                <a:gd name="T10" fmla="*/ 0 60000 65536"/>
                <a:gd name="T11" fmla="*/ 0 60000 65536"/>
                <a:gd name="T12" fmla="*/ 0 60000 65536"/>
                <a:gd name="T13" fmla="*/ 0 60000 65536"/>
                <a:gd name="T14" fmla="*/ 0 60000 65536"/>
                <a:gd name="T15" fmla="*/ 0 w 49"/>
                <a:gd name="T16" fmla="*/ 0 h 371"/>
                <a:gd name="T17" fmla="*/ 49 w 49"/>
                <a:gd name="T18" fmla="*/ 371 h 371"/>
              </a:gdLst>
              <a:ahLst/>
              <a:cxnLst>
                <a:cxn ang="T10">
                  <a:pos x="T0" y="T1"/>
                </a:cxn>
                <a:cxn ang="T11">
                  <a:pos x="T2" y="T3"/>
                </a:cxn>
                <a:cxn ang="T12">
                  <a:pos x="T4" y="T5"/>
                </a:cxn>
                <a:cxn ang="T13">
                  <a:pos x="T6" y="T7"/>
                </a:cxn>
                <a:cxn ang="T14">
                  <a:pos x="T8" y="T9"/>
                </a:cxn>
              </a:cxnLst>
              <a:rect l="T15" t="T16" r="T17" b="T18"/>
              <a:pathLst>
                <a:path w="49" h="371">
                  <a:moveTo>
                    <a:pt x="49" y="371"/>
                  </a:moveTo>
                  <a:lnTo>
                    <a:pt x="49" y="50"/>
                  </a:lnTo>
                  <a:lnTo>
                    <a:pt x="0" y="0"/>
                  </a:lnTo>
                  <a:lnTo>
                    <a:pt x="0" y="321"/>
                  </a:lnTo>
                  <a:lnTo>
                    <a:pt x="49" y="371"/>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8" name="Freeform 35"/>
            <p:cNvSpPr>
              <a:spLocks/>
            </p:cNvSpPr>
            <p:nvPr/>
          </p:nvSpPr>
          <p:spPr bwMode="auto">
            <a:xfrm>
              <a:off x="3611" y="3018"/>
              <a:ext cx="1163" cy="49"/>
            </a:xfrm>
            <a:custGeom>
              <a:avLst/>
              <a:gdLst>
                <a:gd name="T0" fmla="*/ 1114 w 1163"/>
                <a:gd name="T1" fmla="*/ 0 h 49"/>
                <a:gd name="T2" fmla="*/ 0 w 1163"/>
                <a:gd name="T3" fmla="*/ 0 h 49"/>
                <a:gd name="T4" fmla="*/ 49 w 1163"/>
                <a:gd name="T5" fmla="*/ 49 h 49"/>
                <a:gd name="T6" fmla="*/ 1163 w 1163"/>
                <a:gd name="T7" fmla="*/ 49 h 49"/>
                <a:gd name="T8" fmla="*/ 1114 w 1163"/>
                <a:gd name="T9" fmla="*/ 0 h 49"/>
                <a:gd name="T10" fmla="*/ 0 60000 65536"/>
                <a:gd name="T11" fmla="*/ 0 60000 65536"/>
                <a:gd name="T12" fmla="*/ 0 60000 65536"/>
                <a:gd name="T13" fmla="*/ 0 60000 65536"/>
                <a:gd name="T14" fmla="*/ 0 60000 65536"/>
                <a:gd name="T15" fmla="*/ 0 w 1163"/>
                <a:gd name="T16" fmla="*/ 0 h 49"/>
                <a:gd name="T17" fmla="*/ 1163 w 1163"/>
                <a:gd name="T18" fmla="*/ 49 h 49"/>
              </a:gdLst>
              <a:ahLst/>
              <a:cxnLst>
                <a:cxn ang="T10">
                  <a:pos x="T0" y="T1"/>
                </a:cxn>
                <a:cxn ang="T11">
                  <a:pos x="T2" y="T3"/>
                </a:cxn>
                <a:cxn ang="T12">
                  <a:pos x="T4" y="T5"/>
                </a:cxn>
                <a:cxn ang="T13">
                  <a:pos x="T6" y="T7"/>
                </a:cxn>
                <a:cxn ang="T14">
                  <a:pos x="T8" y="T9"/>
                </a:cxn>
              </a:cxnLst>
              <a:rect l="T15" t="T16" r="T17" b="T18"/>
              <a:pathLst>
                <a:path w="1163" h="49">
                  <a:moveTo>
                    <a:pt x="1114" y="0"/>
                  </a:moveTo>
                  <a:lnTo>
                    <a:pt x="0" y="0"/>
                  </a:lnTo>
                  <a:lnTo>
                    <a:pt x="49" y="49"/>
                  </a:lnTo>
                  <a:lnTo>
                    <a:pt x="1163" y="49"/>
                  </a:lnTo>
                  <a:lnTo>
                    <a:pt x="1114" y="0"/>
                  </a:lnTo>
                  <a:close/>
                </a:path>
              </a:pathLst>
            </a:custGeom>
            <a:solidFill>
              <a:srgbClr val="7E9E9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79" name="Rectangle 36"/>
            <p:cNvSpPr>
              <a:spLocks noChangeArrowheads="1"/>
            </p:cNvSpPr>
            <p:nvPr/>
          </p:nvSpPr>
          <p:spPr bwMode="auto">
            <a:xfrm>
              <a:off x="3611" y="1583"/>
              <a:ext cx="1114" cy="1435"/>
            </a:xfrm>
            <a:prstGeom prst="rect">
              <a:avLst/>
            </a:prstGeom>
            <a:solidFill>
              <a:srgbClr val="B3E2CD"/>
            </a:solidFill>
            <a:ln w="4763">
              <a:solidFill>
                <a:srgbClr val="B3E2CD"/>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80" name="Freeform 37"/>
            <p:cNvSpPr>
              <a:spLocks/>
            </p:cNvSpPr>
            <p:nvPr/>
          </p:nvSpPr>
          <p:spPr bwMode="auto">
            <a:xfrm>
              <a:off x="2824" y="3154"/>
              <a:ext cx="65" cy="61"/>
            </a:xfrm>
            <a:custGeom>
              <a:avLst/>
              <a:gdLst>
                <a:gd name="T0" fmla="*/ 65 w 65"/>
                <a:gd name="T1" fmla="*/ 0 h 61"/>
                <a:gd name="T2" fmla="*/ 31 w 65"/>
                <a:gd name="T3" fmla="*/ 61 h 61"/>
                <a:gd name="T4" fmla="*/ 0 w 65"/>
                <a:gd name="T5" fmla="*/ 0 h 61"/>
                <a:gd name="T6" fmla="*/ 65 w 65"/>
                <a:gd name="T7" fmla="*/ 0 h 61"/>
                <a:gd name="T8" fmla="*/ 0 60000 65536"/>
                <a:gd name="T9" fmla="*/ 0 60000 65536"/>
                <a:gd name="T10" fmla="*/ 0 60000 65536"/>
                <a:gd name="T11" fmla="*/ 0 60000 65536"/>
                <a:gd name="T12" fmla="*/ 0 w 65"/>
                <a:gd name="T13" fmla="*/ 0 h 61"/>
                <a:gd name="T14" fmla="*/ 65 w 65"/>
                <a:gd name="T15" fmla="*/ 61 h 61"/>
              </a:gdLst>
              <a:ahLst/>
              <a:cxnLst>
                <a:cxn ang="T8">
                  <a:pos x="T0" y="T1"/>
                </a:cxn>
                <a:cxn ang="T9">
                  <a:pos x="T2" y="T3"/>
                </a:cxn>
                <a:cxn ang="T10">
                  <a:pos x="T4" y="T5"/>
                </a:cxn>
                <a:cxn ang="T11">
                  <a:pos x="T6" y="T7"/>
                </a:cxn>
              </a:cxnLst>
              <a:rect l="T12" t="T13" r="T14" b="T15"/>
              <a:pathLst>
                <a:path w="65" h="61">
                  <a:moveTo>
                    <a:pt x="65" y="0"/>
                  </a:moveTo>
                  <a:lnTo>
                    <a:pt x="31" y="61"/>
                  </a:lnTo>
                  <a:lnTo>
                    <a:pt x="0" y="0"/>
                  </a:lnTo>
                  <a:lnTo>
                    <a:pt x="65"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81" name="Line 38"/>
            <p:cNvSpPr>
              <a:spLocks noChangeShapeType="1"/>
            </p:cNvSpPr>
            <p:nvPr/>
          </p:nvSpPr>
          <p:spPr bwMode="auto">
            <a:xfrm>
              <a:off x="2855" y="3043"/>
              <a:ext cx="1" cy="129"/>
            </a:xfrm>
            <a:prstGeom prst="line">
              <a:avLst/>
            </a:prstGeom>
            <a:noFill/>
            <a:ln w="301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2" name="Freeform 39"/>
            <p:cNvSpPr>
              <a:spLocks/>
            </p:cNvSpPr>
            <p:nvPr/>
          </p:nvSpPr>
          <p:spPr bwMode="auto">
            <a:xfrm>
              <a:off x="4137" y="3154"/>
              <a:ext cx="65" cy="61"/>
            </a:xfrm>
            <a:custGeom>
              <a:avLst/>
              <a:gdLst>
                <a:gd name="T0" fmla="*/ 65 w 65"/>
                <a:gd name="T1" fmla="*/ 0 h 61"/>
                <a:gd name="T2" fmla="*/ 31 w 65"/>
                <a:gd name="T3" fmla="*/ 61 h 61"/>
                <a:gd name="T4" fmla="*/ 0 w 65"/>
                <a:gd name="T5" fmla="*/ 0 h 61"/>
                <a:gd name="T6" fmla="*/ 65 w 65"/>
                <a:gd name="T7" fmla="*/ 0 h 61"/>
                <a:gd name="T8" fmla="*/ 0 60000 65536"/>
                <a:gd name="T9" fmla="*/ 0 60000 65536"/>
                <a:gd name="T10" fmla="*/ 0 60000 65536"/>
                <a:gd name="T11" fmla="*/ 0 60000 65536"/>
                <a:gd name="T12" fmla="*/ 0 w 65"/>
                <a:gd name="T13" fmla="*/ 0 h 61"/>
                <a:gd name="T14" fmla="*/ 65 w 65"/>
                <a:gd name="T15" fmla="*/ 61 h 61"/>
              </a:gdLst>
              <a:ahLst/>
              <a:cxnLst>
                <a:cxn ang="T8">
                  <a:pos x="T0" y="T1"/>
                </a:cxn>
                <a:cxn ang="T9">
                  <a:pos x="T2" y="T3"/>
                </a:cxn>
                <a:cxn ang="T10">
                  <a:pos x="T4" y="T5"/>
                </a:cxn>
                <a:cxn ang="T11">
                  <a:pos x="T6" y="T7"/>
                </a:cxn>
              </a:cxnLst>
              <a:rect l="T12" t="T13" r="T14" b="T15"/>
              <a:pathLst>
                <a:path w="65" h="61">
                  <a:moveTo>
                    <a:pt x="65" y="0"/>
                  </a:moveTo>
                  <a:lnTo>
                    <a:pt x="31" y="61"/>
                  </a:lnTo>
                  <a:lnTo>
                    <a:pt x="0" y="0"/>
                  </a:lnTo>
                  <a:lnTo>
                    <a:pt x="65"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83" name="Line 40"/>
            <p:cNvSpPr>
              <a:spLocks noChangeShapeType="1"/>
            </p:cNvSpPr>
            <p:nvPr/>
          </p:nvSpPr>
          <p:spPr bwMode="auto">
            <a:xfrm>
              <a:off x="4168" y="3043"/>
              <a:ext cx="1" cy="129"/>
            </a:xfrm>
            <a:prstGeom prst="line">
              <a:avLst/>
            </a:prstGeom>
            <a:noFill/>
            <a:ln w="301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4" name="Freeform 41"/>
            <p:cNvSpPr>
              <a:spLocks/>
            </p:cNvSpPr>
            <p:nvPr/>
          </p:nvSpPr>
          <p:spPr bwMode="auto">
            <a:xfrm>
              <a:off x="1512" y="3154"/>
              <a:ext cx="65" cy="61"/>
            </a:xfrm>
            <a:custGeom>
              <a:avLst/>
              <a:gdLst>
                <a:gd name="T0" fmla="*/ 65 w 65"/>
                <a:gd name="T1" fmla="*/ 0 h 61"/>
                <a:gd name="T2" fmla="*/ 31 w 65"/>
                <a:gd name="T3" fmla="*/ 61 h 61"/>
                <a:gd name="T4" fmla="*/ 0 w 65"/>
                <a:gd name="T5" fmla="*/ 0 h 61"/>
                <a:gd name="T6" fmla="*/ 65 w 65"/>
                <a:gd name="T7" fmla="*/ 0 h 61"/>
                <a:gd name="T8" fmla="*/ 0 60000 65536"/>
                <a:gd name="T9" fmla="*/ 0 60000 65536"/>
                <a:gd name="T10" fmla="*/ 0 60000 65536"/>
                <a:gd name="T11" fmla="*/ 0 60000 65536"/>
                <a:gd name="T12" fmla="*/ 0 w 65"/>
                <a:gd name="T13" fmla="*/ 0 h 61"/>
                <a:gd name="T14" fmla="*/ 65 w 65"/>
                <a:gd name="T15" fmla="*/ 61 h 61"/>
              </a:gdLst>
              <a:ahLst/>
              <a:cxnLst>
                <a:cxn ang="T8">
                  <a:pos x="T0" y="T1"/>
                </a:cxn>
                <a:cxn ang="T9">
                  <a:pos x="T2" y="T3"/>
                </a:cxn>
                <a:cxn ang="T10">
                  <a:pos x="T4" y="T5"/>
                </a:cxn>
                <a:cxn ang="T11">
                  <a:pos x="T6" y="T7"/>
                </a:cxn>
              </a:cxnLst>
              <a:rect l="T12" t="T13" r="T14" b="T15"/>
              <a:pathLst>
                <a:path w="65" h="61">
                  <a:moveTo>
                    <a:pt x="65" y="0"/>
                  </a:moveTo>
                  <a:lnTo>
                    <a:pt x="31" y="61"/>
                  </a:lnTo>
                  <a:lnTo>
                    <a:pt x="0" y="0"/>
                  </a:lnTo>
                  <a:lnTo>
                    <a:pt x="65"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785" name="Line 42"/>
            <p:cNvSpPr>
              <a:spLocks noChangeShapeType="1"/>
            </p:cNvSpPr>
            <p:nvPr/>
          </p:nvSpPr>
          <p:spPr bwMode="auto">
            <a:xfrm>
              <a:off x="1543" y="3043"/>
              <a:ext cx="1" cy="129"/>
            </a:xfrm>
            <a:prstGeom prst="line">
              <a:avLst/>
            </a:prstGeom>
            <a:noFill/>
            <a:ln w="301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6" name="Rectangle 43"/>
            <p:cNvSpPr>
              <a:spLocks noChangeArrowheads="1"/>
            </p:cNvSpPr>
            <p:nvPr/>
          </p:nvSpPr>
          <p:spPr bwMode="auto">
            <a:xfrm>
              <a:off x="1091" y="1663"/>
              <a:ext cx="4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Classical</a:t>
              </a:r>
              <a:endParaRPr lang="en-US" altLang="en-US" sz="1400" b="1">
                <a:latin typeface="Arial" panose="020B0604020202020204" pitchFamily="34" charset="0"/>
              </a:endParaRPr>
            </a:p>
          </p:txBody>
        </p:sp>
        <p:sp>
          <p:nvSpPr>
            <p:cNvPr id="31787" name="Rectangle 44"/>
            <p:cNvSpPr>
              <a:spLocks noChangeArrowheads="1"/>
            </p:cNvSpPr>
            <p:nvPr/>
          </p:nvSpPr>
          <p:spPr bwMode="auto">
            <a:xfrm>
              <a:off x="1091" y="1799"/>
              <a:ext cx="6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Management</a:t>
              </a:r>
              <a:endParaRPr lang="en-US" altLang="en-US" sz="1400" b="1">
                <a:latin typeface="Arial" panose="020B0604020202020204" pitchFamily="34" charset="0"/>
              </a:endParaRPr>
            </a:p>
          </p:txBody>
        </p:sp>
        <p:sp>
          <p:nvSpPr>
            <p:cNvPr id="31788" name="Rectangle 45"/>
            <p:cNvSpPr>
              <a:spLocks noChangeArrowheads="1"/>
            </p:cNvSpPr>
            <p:nvPr/>
          </p:nvSpPr>
          <p:spPr bwMode="auto">
            <a:xfrm>
              <a:off x="1091" y="1932"/>
              <a:ext cx="6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Perspectives</a:t>
              </a:r>
              <a:endParaRPr lang="en-US" altLang="en-US" sz="1400" b="1">
                <a:latin typeface="Arial" panose="020B0604020202020204" pitchFamily="34" charset="0"/>
              </a:endParaRPr>
            </a:p>
          </p:txBody>
        </p:sp>
        <p:sp>
          <p:nvSpPr>
            <p:cNvPr id="31789" name="Rectangle 46"/>
            <p:cNvSpPr>
              <a:spLocks noChangeArrowheads="1"/>
            </p:cNvSpPr>
            <p:nvPr/>
          </p:nvSpPr>
          <p:spPr bwMode="auto">
            <a:xfrm>
              <a:off x="1091" y="2067"/>
              <a:ext cx="5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Methods for</a:t>
              </a:r>
              <a:endParaRPr lang="en-US" altLang="en-US" sz="1400">
                <a:latin typeface="Arial" panose="020B0604020202020204" pitchFamily="34" charset="0"/>
              </a:endParaRPr>
            </a:p>
          </p:txBody>
        </p:sp>
        <p:sp>
          <p:nvSpPr>
            <p:cNvPr id="31790" name="Rectangle 47"/>
            <p:cNvSpPr>
              <a:spLocks noChangeArrowheads="1"/>
            </p:cNvSpPr>
            <p:nvPr/>
          </p:nvSpPr>
          <p:spPr bwMode="auto">
            <a:xfrm>
              <a:off x="1091" y="2203"/>
              <a:ext cx="51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enhancing</a:t>
              </a:r>
              <a:endParaRPr lang="en-US" altLang="en-US" sz="1400">
                <a:latin typeface="Arial" panose="020B0604020202020204" pitchFamily="34" charset="0"/>
              </a:endParaRPr>
            </a:p>
          </p:txBody>
        </p:sp>
        <p:sp>
          <p:nvSpPr>
            <p:cNvPr id="31791" name="Rectangle 48"/>
            <p:cNvSpPr>
              <a:spLocks noChangeArrowheads="1"/>
            </p:cNvSpPr>
            <p:nvPr/>
          </p:nvSpPr>
          <p:spPr bwMode="auto">
            <a:xfrm>
              <a:off x="1091" y="2339"/>
              <a:ext cx="68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efficiency and</a:t>
              </a:r>
              <a:endParaRPr lang="en-US" altLang="en-US" sz="1400">
                <a:latin typeface="Arial" panose="020B0604020202020204" pitchFamily="34" charset="0"/>
              </a:endParaRPr>
            </a:p>
          </p:txBody>
        </p:sp>
        <p:sp>
          <p:nvSpPr>
            <p:cNvPr id="31792" name="Rectangle 49"/>
            <p:cNvSpPr>
              <a:spLocks noChangeArrowheads="1"/>
            </p:cNvSpPr>
            <p:nvPr/>
          </p:nvSpPr>
          <p:spPr bwMode="auto">
            <a:xfrm>
              <a:off x="1091" y="2475"/>
              <a:ext cx="9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facilitating planning,</a:t>
              </a:r>
              <a:endParaRPr lang="en-US" altLang="en-US" sz="1400">
                <a:latin typeface="Arial" panose="020B0604020202020204" pitchFamily="34" charset="0"/>
              </a:endParaRPr>
            </a:p>
          </p:txBody>
        </p:sp>
        <p:sp>
          <p:nvSpPr>
            <p:cNvPr id="31793" name="Rectangle 50"/>
            <p:cNvSpPr>
              <a:spLocks noChangeArrowheads="1"/>
            </p:cNvSpPr>
            <p:nvPr/>
          </p:nvSpPr>
          <p:spPr bwMode="auto">
            <a:xfrm>
              <a:off x="1091" y="2610"/>
              <a:ext cx="7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organizing, and</a:t>
              </a:r>
              <a:endParaRPr lang="en-US" altLang="en-US" sz="1400">
                <a:latin typeface="Arial" panose="020B0604020202020204" pitchFamily="34" charset="0"/>
              </a:endParaRPr>
            </a:p>
          </p:txBody>
        </p:sp>
        <p:sp>
          <p:nvSpPr>
            <p:cNvPr id="31794" name="Rectangle 51"/>
            <p:cNvSpPr>
              <a:spLocks noChangeArrowheads="1"/>
            </p:cNvSpPr>
            <p:nvPr/>
          </p:nvSpPr>
          <p:spPr bwMode="auto">
            <a:xfrm>
              <a:off x="1091" y="2746"/>
              <a:ext cx="50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controlling</a:t>
              </a:r>
              <a:endParaRPr lang="en-US" altLang="en-US" sz="1400">
                <a:latin typeface="Arial" panose="020B0604020202020204" pitchFamily="34" charset="0"/>
              </a:endParaRPr>
            </a:p>
          </p:txBody>
        </p:sp>
        <p:sp>
          <p:nvSpPr>
            <p:cNvPr id="31795" name="Rectangle 52"/>
            <p:cNvSpPr>
              <a:spLocks noChangeArrowheads="1"/>
            </p:cNvSpPr>
            <p:nvPr/>
          </p:nvSpPr>
          <p:spPr bwMode="auto">
            <a:xfrm>
              <a:off x="2403" y="1663"/>
              <a:ext cx="5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Behavioral</a:t>
              </a:r>
              <a:endParaRPr lang="en-US" altLang="en-US" sz="1400" b="1">
                <a:latin typeface="Arial" panose="020B0604020202020204" pitchFamily="34" charset="0"/>
              </a:endParaRPr>
            </a:p>
          </p:txBody>
        </p:sp>
        <p:sp>
          <p:nvSpPr>
            <p:cNvPr id="31796" name="Rectangle 53"/>
            <p:cNvSpPr>
              <a:spLocks noChangeArrowheads="1"/>
            </p:cNvSpPr>
            <p:nvPr/>
          </p:nvSpPr>
          <p:spPr bwMode="auto">
            <a:xfrm>
              <a:off x="2403" y="1799"/>
              <a:ext cx="6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Management</a:t>
              </a:r>
              <a:endParaRPr lang="en-US" altLang="en-US" sz="1400" b="1">
                <a:latin typeface="Arial" panose="020B0604020202020204" pitchFamily="34" charset="0"/>
              </a:endParaRPr>
            </a:p>
          </p:txBody>
        </p:sp>
        <p:sp>
          <p:nvSpPr>
            <p:cNvPr id="31797" name="Rectangle 54"/>
            <p:cNvSpPr>
              <a:spLocks noChangeArrowheads="1"/>
            </p:cNvSpPr>
            <p:nvPr/>
          </p:nvSpPr>
          <p:spPr bwMode="auto">
            <a:xfrm>
              <a:off x="2403" y="1932"/>
              <a:ext cx="6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Perspectives</a:t>
              </a:r>
              <a:endParaRPr lang="en-US" altLang="en-US" sz="1400" b="1">
                <a:latin typeface="Arial" panose="020B0604020202020204" pitchFamily="34" charset="0"/>
              </a:endParaRPr>
            </a:p>
          </p:txBody>
        </p:sp>
        <p:sp>
          <p:nvSpPr>
            <p:cNvPr id="31798" name="Rectangle 55"/>
            <p:cNvSpPr>
              <a:spLocks noChangeArrowheads="1"/>
            </p:cNvSpPr>
            <p:nvPr/>
          </p:nvSpPr>
          <p:spPr bwMode="auto">
            <a:xfrm>
              <a:off x="2403" y="2067"/>
              <a:ext cx="8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Insights for moti-</a:t>
              </a:r>
              <a:endParaRPr lang="en-US" altLang="en-US" sz="1400">
                <a:latin typeface="Arial" panose="020B0604020202020204" pitchFamily="34" charset="0"/>
              </a:endParaRPr>
            </a:p>
          </p:txBody>
        </p:sp>
        <p:sp>
          <p:nvSpPr>
            <p:cNvPr id="31799" name="Rectangle 56"/>
            <p:cNvSpPr>
              <a:spLocks noChangeArrowheads="1"/>
            </p:cNvSpPr>
            <p:nvPr/>
          </p:nvSpPr>
          <p:spPr bwMode="auto">
            <a:xfrm>
              <a:off x="2403" y="2203"/>
              <a:ext cx="9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vating performance</a:t>
              </a:r>
              <a:endParaRPr lang="en-US" altLang="en-US" sz="1400">
                <a:latin typeface="Arial" panose="020B0604020202020204" pitchFamily="34" charset="0"/>
              </a:endParaRPr>
            </a:p>
          </p:txBody>
        </p:sp>
        <p:sp>
          <p:nvSpPr>
            <p:cNvPr id="31800" name="Rectangle 57"/>
            <p:cNvSpPr>
              <a:spLocks noChangeArrowheads="1"/>
            </p:cNvSpPr>
            <p:nvPr/>
          </p:nvSpPr>
          <p:spPr bwMode="auto">
            <a:xfrm>
              <a:off x="2403" y="2339"/>
              <a:ext cx="9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and  understanding</a:t>
              </a:r>
              <a:endParaRPr lang="en-US" altLang="en-US" sz="1400">
                <a:latin typeface="Arial" panose="020B0604020202020204" pitchFamily="34" charset="0"/>
              </a:endParaRPr>
            </a:p>
          </p:txBody>
        </p:sp>
        <p:sp>
          <p:nvSpPr>
            <p:cNvPr id="31801" name="Rectangle 58"/>
            <p:cNvSpPr>
              <a:spLocks noChangeArrowheads="1"/>
            </p:cNvSpPr>
            <p:nvPr/>
          </p:nvSpPr>
          <p:spPr bwMode="auto">
            <a:xfrm>
              <a:off x="2403" y="2475"/>
              <a:ext cx="9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individual behavior,</a:t>
              </a:r>
              <a:endParaRPr lang="en-US" altLang="en-US" sz="1400">
                <a:latin typeface="Arial" panose="020B0604020202020204" pitchFamily="34" charset="0"/>
              </a:endParaRPr>
            </a:p>
          </p:txBody>
        </p:sp>
        <p:sp>
          <p:nvSpPr>
            <p:cNvPr id="31802" name="Rectangle 59"/>
            <p:cNvSpPr>
              <a:spLocks noChangeArrowheads="1"/>
            </p:cNvSpPr>
            <p:nvPr/>
          </p:nvSpPr>
          <p:spPr bwMode="auto">
            <a:xfrm>
              <a:off x="2403" y="2610"/>
              <a:ext cx="9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groups and teams,</a:t>
              </a:r>
              <a:endParaRPr lang="en-US" altLang="en-US" sz="1400">
                <a:latin typeface="Arial" panose="020B0604020202020204" pitchFamily="34" charset="0"/>
              </a:endParaRPr>
            </a:p>
          </p:txBody>
        </p:sp>
        <p:sp>
          <p:nvSpPr>
            <p:cNvPr id="31803" name="Rectangle 60"/>
            <p:cNvSpPr>
              <a:spLocks noChangeArrowheads="1"/>
            </p:cNvSpPr>
            <p:nvPr/>
          </p:nvSpPr>
          <p:spPr bwMode="auto">
            <a:xfrm>
              <a:off x="2403" y="2746"/>
              <a:ext cx="73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and leadership</a:t>
              </a:r>
              <a:endParaRPr lang="en-US" altLang="en-US" sz="1400">
                <a:latin typeface="Arial" panose="020B0604020202020204" pitchFamily="34" charset="0"/>
              </a:endParaRPr>
            </a:p>
          </p:txBody>
        </p:sp>
        <p:sp>
          <p:nvSpPr>
            <p:cNvPr id="31804" name="Rectangle 61"/>
            <p:cNvSpPr>
              <a:spLocks noChangeArrowheads="1"/>
            </p:cNvSpPr>
            <p:nvPr/>
          </p:nvSpPr>
          <p:spPr bwMode="auto">
            <a:xfrm>
              <a:off x="3737" y="1663"/>
              <a:ext cx="6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Quantitative</a:t>
              </a:r>
              <a:endParaRPr lang="en-US" altLang="en-US" sz="1400" b="1">
                <a:latin typeface="Arial" panose="020B0604020202020204" pitchFamily="34" charset="0"/>
              </a:endParaRPr>
            </a:p>
          </p:txBody>
        </p:sp>
        <p:sp>
          <p:nvSpPr>
            <p:cNvPr id="31805" name="Rectangle 62"/>
            <p:cNvSpPr>
              <a:spLocks noChangeArrowheads="1"/>
            </p:cNvSpPr>
            <p:nvPr/>
          </p:nvSpPr>
          <p:spPr bwMode="auto">
            <a:xfrm>
              <a:off x="3737" y="1799"/>
              <a:ext cx="6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Management</a:t>
              </a:r>
              <a:endParaRPr lang="en-US" altLang="en-US" sz="1400" b="1">
                <a:latin typeface="Arial" panose="020B0604020202020204" pitchFamily="34" charset="0"/>
              </a:endParaRPr>
            </a:p>
          </p:txBody>
        </p:sp>
        <p:sp>
          <p:nvSpPr>
            <p:cNvPr id="31806" name="Rectangle 63"/>
            <p:cNvSpPr>
              <a:spLocks noChangeArrowheads="1"/>
            </p:cNvSpPr>
            <p:nvPr/>
          </p:nvSpPr>
          <p:spPr bwMode="auto">
            <a:xfrm>
              <a:off x="3737" y="1932"/>
              <a:ext cx="6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Perspectives</a:t>
              </a:r>
              <a:endParaRPr lang="en-US" altLang="en-US" sz="1400" b="1">
                <a:latin typeface="Arial" panose="020B0604020202020204" pitchFamily="34" charset="0"/>
              </a:endParaRPr>
            </a:p>
          </p:txBody>
        </p:sp>
        <p:sp>
          <p:nvSpPr>
            <p:cNvPr id="31807" name="Rectangle 64"/>
            <p:cNvSpPr>
              <a:spLocks noChangeArrowheads="1"/>
            </p:cNvSpPr>
            <p:nvPr/>
          </p:nvSpPr>
          <p:spPr bwMode="auto">
            <a:xfrm>
              <a:off x="3737" y="2067"/>
              <a:ext cx="7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Techniques for</a:t>
              </a:r>
              <a:endParaRPr lang="en-US" altLang="en-US" sz="1400">
                <a:latin typeface="Arial" panose="020B0604020202020204" pitchFamily="34" charset="0"/>
              </a:endParaRPr>
            </a:p>
          </p:txBody>
        </p:sp>
        <p:sp>
          <p:nvSpPr>
            <p:cNvPr id="31808" name="Rectangle 65"/>
            <p:cNvSpPr>
              <a:spLocks noChangeArrowheads="1"/>
            </p:cNvSpPr>
            <p:nvPr/>
          </p:nvSpPr>
          <p:spPr bwMode="auto">
            <a:xfrm>
              <a:off x="3737" y="2203"/>
              <a:ext cx="9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improving decision</a:t>
              </a:r>
              <a:endParaRPr lang="en-US" altLang="en-US" sz="1400">
                <a:latin typeface="Arial" panose="020B0604020202020204" pitchFamily="34" charset="0"/>
              </a:endParaRPr>
            </a:p>
          </p:txBody>
        </p:sp>
        <p:sp>
          <p:nvSpPr>
            <p:cNvPr id="31809" name="Rectangle 66"/>
            <p:cNvSpPr>
              <a:spLocks noChangeArrowheads="1"/>
            </p:cNvSpPr>
            <p:nvPr/>
          </p:nvSpPr>
          <p:spPr bwMode="auto">
            <a:xfrm>
              <a:off x="3737" y="2339"/>
              <a:ext cx="8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making, resource</a:t>
              </a:r>
              <a:endParaRPr lang="en-US" altLang="en-US" sz="1400">
                <a:latin typeface="Arial" panose="020B0604020202020204" pitchFamily="34" charset="0"/>
              </a:endParaRPr>
            </a:p>
          </p:txBody>
        </p:sp>
        <p:sp>
          <p:nvSpPr>
            <p:cNvPr id="31810" name="Rectangle 67"/>
            <p:cNvSpPr>
              <a:spLocks noChangeArrowheads="1"/>
            </p:cNvSpPr>
            <p:nvPr/>
          </p:nvSpPr>
          <p:spPr bwMode="auto">
            <a:xfrm>
              <a:off x="3737" y="2475"/>
              <a:ext cx="7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allocation, and</a:t>
              </a:r>
              <a:endParaRPr lang="en-US" altLang="en-US" sz="1400">
                <a:latin typeface="Arial" panose="020B0604020202020204" pitchFamily="34" charset="0"/>
              </a:endParaRPr>
            </a:p>
          </p:txBody>
        </p:sp>
        <p:sp>
          <p:nvSpPr>
            <p:cNvPr id="31811" name="Rectangle 68"/>
            <p:cNvSpPr>
              <a:spLocks noChangeArrowheads="1"/>
            </p:cNvSpPr>
            <p:nvPr/>
          </p:nvSpPr>
          <p:spPr bwMode="auto">
            <a:xfrm>
              <a:off x="3737" y="2610"/>
              <a:ext cx="52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latin typeface="Arial" panose="020B0604020202020204" pitchFamily="34" charset="0"/>
                </a:rPr>
                <a:t>operations</a:t>
              </a:r>
              <a:endParaRPr lang="en-US" altLang="en-US" sz="1400">
                <a:latin typeface="Arial" panose="020B0604020202020204" pitchFamily="34" charset="0"/>
              </a:endParaRPr>
            </a:p>
          </p:txBody>
        </p:sp>
        <p:sp>
          <p:nvSpPr>
            <p:cNvPr id="31812" name="Rectangle 69"/>
            <p:cNvSpPr>
              <a:spLocks noChangeArrowheads="1"/>
            </p:cNvSpPr>
            <p:nvPr/>
          </p:nvSpPr>
          <p:spPr bwMode="auto">
            <a:xfrm>
              <a:off x="1989" y="3302"/>
              <a:ext cx="18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000000"/>
                  </a:solidFill>
                  <a:latin typeface="Arial" panose="020B0604020202020204" pitchFamily="34" charset="0"/>
                </a:rPr>
                <a:t>Effective and efficient management</a:t>
              </a:r>
              <a:endParaRPr lang="en-US" altLang="en-US" sz="1400" b="1">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F08E7040-B82E-4206-B49B-B219BF05032A}" type="slidenum">
              <a:rPr lang="en-US" altLang="en-US" sz="1000">
                <a:latin typeface="Arial" panose="020B0604020202020204" pitchFamily="34" charset="0"/>
              </a:rPr>
              <a:pPr eaLnBrk="1" hangingPunct="1"/>
              <a:t>35</a:t>
            </a:fld>
            <a:endParaRPr lang="en-US" altLang="en-US" sz="1000">
              <a:latin typeface="Arial" panose="020B0604020202020204" pitchFamily="34" charset="0"/>
            </a:endParaRPr>
          </a:p>
        </p:txBody>
      </p:sp>
      <p:sp>
        <p:nvSpPr>
          <p:cNvPr id="360600" name="Rectangle 152"/>
          <p:cNvSpPr>
            <a:spLocks noGrp="1" noChangeArrowheads="1"/>
          </p:cNvSpPr>
          <p:nvPr>
            <p:ph type="title"/>
          </p:nvPr>
        </p:nvSpPr>
        <p:spPr/>
        <p:txBody>
          <a:bodyPr/>
          <a:lstStyle/>
          <a:p>
            <a:pPr eaLnBrk="1" hangingPunct="1">
              <a:defRPr/>
            </a:pPr>
            <a:r>
              <a:rPr lang="en-US" dirty="0"/>
              <a:t>Classical Management Perspective</a:t>
            </a:r>
          </a:p>
        </p:txBody>
      </p:sp>
      <p:sp>
        <p:nvSpPr>
          <p:cNvPr id="360601" name="Rectangle 153"/>
          <p:cNvSpPr>
            <a:spLocks noGrp="1" noChangeArrowheads="1"/>
          </p:cNvSpPr>
          <p:nvPr>
            <p:ph type="body" idx="1"/>
          </p:nvPr>
        </p:nvSpPr>
        <p:spPr/>
        <p:txBody>
          <a:bodyPr/>
          <a:lstStyle/>
          <a:p>
            <a:pPr eaLnBrk="1" hangingPunct="1"/>
            <a:r>
              <a:rPr lang="en-US" altLang="en-US" dirty="0"/>
              <a:t>Scientific Management</a:t>
            </a:r>
          </a:p>
          <a:p>
            <a:pPr lvl="1" eaLnBrk="1" hangingPunct="1"/>
            <a:r>
              <a:rPr lang="en-US" altLang="en-US" dirty="0"/>
              <a:t>Concerned with improving the performance of individual workers (i.e., efficiency).</a:t>
            </a:r>
          </a:p>
          <a:p>
            <a:pPr lvl="1" eaLnBrk="1" hangingPunct="1"/>
            <a:r>
              <a:rPr lang="en-US" altLang="en-US" dirty="0"/>
              <a:t>Grew out of the industrial revolution’s labor shortage at the beginning of the twentieth century.</a:t>
            </a:r>
          </a:p>
          <a:p>
            <a:pPr eaLnBrk="1" hangingPunct="1"/>
            <a:r>
              <a:rPr lang="en-US" altLang="en-US" dirty="0"/>
              <a:t>Administrative Management </a:t>
            </a:r>
          </a:p>
          <a:p>
            <a:pPr lvl="1" eaLnBrk="1" hangingPunct="1"/>
            <a:r>
              <a:rPr lang="en-US" altLang="en-US" dirty="0"/>
              <a:t>A theory that focuses on </a:t>
            </a:r>
            <a:br>
              <a:rPr lang="en-US" altLang="en-US" dirty="0"/>
            </a:br>
            <a:r>
              <a:rPr lang="en-US" altLang="en-US" dirty="0"/>
              <a:t>managing the total organization.</a:t>
            </a:r>
          </a:p>
        </p:txBody>
      </p:sp>
      <p:grpSp>
        <p:nvGrpSpPr>
          <p:cNvPr id="32773" name="Group 4"/>
          <p:cNvGrpSpPr>
            <a:grpSpLocks/>
          </p:cNvGrpSpPr>
          <p:nvPr/>
        </p:nvGrpSpPr>
        <p:grpSpPr bwMode="auto">
          <a:xfrm flipH="1">
            <a:off x="5540375" y="3581400"/>
            <a:ext cx="3070225" cy="2590800"/>
            <a:chOff x="432" y="1891"/>
            <a:chExt cx="2078" cy="2089"/>
          </a:xfrm>
        </p:grpSpPr>
        <p:sp>
          <p:nvSpPr>
            <p:cNvPr id="32774" name="Freeform 5"/>
            <p:cNvSpPr>
              <a:spLocks/>
            </p:cNvSpPr>
            <p:nvPr/>
          </p:nvSpPr>
          <p:spPr bwMode="auto">
            <a:xfrm>
              <a:off x="432" y="1891"/>
              <a:ext cx="2078" cy="2089"/>
            </a:xfrm>
            <a:custGeom>
              <a:avLst/>
              <a:gdLst>
                <a:gd name="T0" fmla="*/ 1 w 4156"/>
                <a:gd name="T1" fmla="*/ 1 h 4178"/>
                <a:gd name="T2" fmla="*/ 1 w 4156"/>
                <a:gd name="T3" fmla="*/ 1 h 4178"/>
                <a:gd name="T4" fmla="*/ 1 w 4156"/>
                <a:gd name="T5" fmla="*/ 1 h 4178"/>
                <a:gd name="T6" fmla="*/ 1 w 4156"/>
                <a:gd name="T7" fmla="*/ 1 h 4178"/>
                <a:gd name="T8" fmla="*/ 1 w 4156"/>
                <a:gd name="T9" fmla="*/ 1 h 4178"/>
                <a:gd name="T10" fmla="*/ 1 w 4156"/>
                <a:gd name="T11" fmla="*/ 1 h 4178"/>
                <a:gd name="T12" fmla="*/ 1 w 4156"/>
                <a:gd name="T13" fmla="*/ 1 h 4178"/>
                <a:gd name="T14" fmla="*/ 1 w 4156"/>
                <a:gd name="T15" fmla="*/ 1 h 4178"/>
                <a:gd name="T16" fmla="*/ 1 w 4156"/>
                <a:gd name="T17" fmla="*/ 1 h 4178"/>
                <a:gd name="T18" fmla="*/ 1 w 4156"/>
                <a:gd name="T19" fmla="*/ 1 h 4178"/>
                <a:gd name="T20" fmla="*/ 1 w 4156"/>
                <a:gd name="T21" fmla="*/ 1 h 4178"/>
                <a:gd name="T22" fmla="*/ 1 w 4156"/>
                <a:gd name="T23" fmla="*/ 1 h 4178"/>
                <a:gd name="T24" fmla="*/ 1 w 4156"/>
                <a:gd name="T25" fmla="*/ 1 h 4178"/>
                <a:gd name="T26" fmla="*/ 1 w 4156"/>
                <a:gd name="T27" fmla="*/ 1 h 4178"/>
                <a:gd name="T28" fmla="*/ 1 w 4156"/>
                <a:gd name="T29" fmla="*/ 1 h 4178"/>
                <a:gd name="T30" fmla="*/ 1 w 4156"/>
                <a:gd name="T31" fmla="*/ 1 h 4178"/>
                <a:gd name="T32" fmla="*/ 1 w 4156"/>
                <a:gd name="T33" fmla="*/ 1 h 4178"/>
                <a:gd name="T34" fmla="*/ 1 w 4156"/>
                <a:gd name="T35" fmla="*/ 1 h 4178"/>
                <a:gd name="T36" fmla="*/ 1 w 4156"/>
                <a:gd name="T37" fmla="*/ 1 h 4178"/>
                <a:gd name="T38" fmla="*/ 1 w 4156"/>
                <a:gd name="T39" fmla="*/ 1 h 4178"/>
                <a:gd name="T40" fmla="*/ 1 w 4156"/>
                <a:gd name="T41" fmla="*/ 1 h 4178"/>
                <a:gd name="T42" fmla="*/ 1 w 4156"/>
                <a:gd name="T43" fmla="*/ 1 h 4178"/>
                <a:gd name="T44" fmla="*/ 1 w 4156"/>
                <a:gd name="T45" fmla="*/ 1 h 4178"/>
                <a:gd name="T46" fmla="*/ 1 w 4156"/>
                <a:gd name="T47" fmla="*/ 1 h 4178"/>
                <a:gd name="T48" fmla="*/ 1 w 4156"/>
                <a:gd name="T49" fmla="*/ 1 h 4178"/>
                <a:gd name="T50" fmla="*/ 1 w 4156"/>
                <a:gd name="T51" fmla="*/ 1 h 4178"/>
                <a:gd name="T52" fmla="*/ 1 w 4156"/>
                <a:gd name="T53" fmla="*/ 1 h 4178"/>
                <a:gd name="T54" fmla="*/ 1 w 4156"/>
                <a:gd name="T55" fmla="*/ 1 h 4178"/>
                <a:gd name="T56" fmla="*/ 1 w 4156"/>
                <a:gd name="T57" fmla="*/ 1 h 4178"/>
                <a:gd name="T58" fmla="*/ 1 w 4156"/>
                <a:gd name="T59" fmla="*/ 1 h 4178"/>
                <a:gd name="T60" fmla="*/ 1 w 4156"/>
                <a:gd name="T61" fmla="*/ 1 h 4178"/>
                <a:gd name="T62" fmla="*/ 1 w 4156"/>
                <a:gd name="T63" fmla="*/ 1 h 4178"/>
                <a:gd name="T64" fmla="*/ 1 w 4156"/>
                <a:gd name="T65" fmla="*/ 1 h 4178"/>
                <a:gd name="T66" fmla="*/ 1 w 4156"/>
                <a:gd name="T67" fmla="*/ 1 h 4178"/>
                <a:gd name="T68" fmla="*/ 1 w 4156"/>
                <a:gd name="T69" fmla="*/ 1 h 4178"/>
                <a:gd name="T70" fmla="*/ 1 w 4156"/>
                <a:gd name="T71" fmla="*/ 1 h 4178"/>
                <a:gd name="T72" fmla="*/ 1 w 4156"/>
                <a:gd name="T73" fmla="*/ 1 h 4178"/>
                <a:gd name="T74" fmla="*/ 1 w 4156"/>
                <a:gd name="T75" fmla="*/ 1 h 4178"/>
                <a:gd name="T76" fmla="*/ 1 w 4156"/>
                <a:gd name="T77" fmla="*/ 1 h 4178"/>
                <a:gd name="T78" fmla="*/ 1 w 4156"/>
                <a:gd name="T79" fmla="*/ 1 h 4178"/>
                <a:gd name="T80" fmla="*/ 1 w 4156"/>
                <a:gd name="T81" fmla="*/ 1 h 4178"/>
                <a:gd name="T82" fmla="*/ 1 w 4156"/>
                <a:gd name="T83" fmla="*/ 1 h 4178"/>
                <a:gd name="T84" fmla="*/ 1 w 4156"/>
                <a:gd name="T85" fmla="*/ 1 h 4178"/>
                <a:gd name="T86" fmla="*/ 1 w 4156"/>
                <a:gd name="T87" fmla="*/ 1 h 4178"/>
                <a:gd name="T88" fmla="*/ 1 w 4156"/>
                <a:gd name="T89" fmla="*/ 1 h 4178"/>
                <a:gd name="T90" fmla="*/ 1 w 4156"/>
                <a:gd name="T91" fmla="*/ 1 h 4178"/>
                <a:gd name="T92" fmla="*/ 1 w 4156"/>
                <a:gd name="T93" fmla="*/ 1 h 4178"/>
                <a:gd name="T94" fmla="*/ 1 w 4156"/>
                <a:gd name="T95" fmla="*/ 1 h 4178"/>
                <a:gd name="T96" fmla="*/ 1 w 4156"/>
                <a:gd name="T97" fmla="*/ 1 h 4178"/>
                <a:gd name="T98" fmla="*/ 1 w 4156"/>
                <a:gd name="T99" fmla="*/ 1 h 4178"/>
                <a:gd name="T100" fmla="*/ 1 w 4156"/>
                <a:gd name="T101" fmla="*/ 1 h 4178"/>
                <a:gd name="T102" fmla="*/ 1 w 4156"/>
                <a:gd name="T103" fmla="*/ 1 h 4178"/>
                <a:gd name="T104" fmla="*/ 0 w 4156"/>
                <a:gd name="T105" fmla="*/ 1 h 4178"/>
                <a:gd name="T106" fmla="*/ 1 w 4156"/>
                <a:gd name="T107" fmla="*/ 1 h 4178"/>
                <a:gd name="T108" fmla="*/ 1 w 4156"/>
                <a:gd name="T109" fmla="*/ 1 h 4178"/>
                <a:gd name="T110" fmla="*/ 1 w 4156"/>
                <a:gd name="T111" fmla="*/ 1 h 4178"/>
                <a:gd name="T112" fmla="*/ 1 w 4156"/>
                <a:gd name="T113" fmla="*/ 1 h 4178"/>
                <a:gd name="T114" fmla="*/ 1 w 4156"/>
                <a:gd name="T115" fmla="*/ 1 h 4178"/>
                <a:gd name="T116" fmla="*/ 1 w 4156"/>
                <a:gd name="T117" fmla="*/ 1 h 4178"/>
                <a:gd name="T118" fmla="*/ 1 w 4156"/>
                <a:gd name="T119" fmla="*/ 1 h 4178"/>
                <a:gd name="T120" fmla="*/ 1 w 4156"/>
                <a:gd name="T121" fmla="*/ 1 h 4178"/>
                <a:gd name="T122" fmla="*/ 1 w 4156"/>
                <a:gd name="T123" fmla="*/ 1 h 41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156"/>
                <a:gd name="T187" fmla="*/ 0 h 4178"/>
                <a:gd name="T188" fmla="*/ 4156 w 4156"/>
                <a:gd name="T189" fmla="*/ 4178 h 41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156" h="4178">
                  <a:moveTo>
                    <a:pt x="1930" y="10"/>
                  </a:moveTo>
                  <a:lnTo>
                    <a:pt x="1953" y="10"/>
                  </a:lnTo>
                  <a:lnTo>
                    <a:pt x="1975" y="13"/>
                  </a:lnTo>
                  <a:lnTo>
                    <a:pt x="1994" y="17"/>
                  </a:lnTo>
                  <a:lnTo>
                    <a:pt x="2015" y="21"/>
                  </a:lnTo>
                  <a:lnTo>
                    <a:pt x="2034" y="25"/>
                  </a:lnTo>
                  <a:lnTo>
                    <a:pt x="2053" y="32"/>
                  </a:lnTo>
                  <a:lnTo>
                    <a:pt x="2068" y="40"/>
                  </a:lnTo>
                  <a:lnTo>
                    <a:pt x="2086" y="48"/>
                  </a:lnTo>
                  <a:lnTo>
                    <a:pt x="2101" y="55"/>
                  </a:lnTo>
                  <a:lnTo>
                    <a:pt x="2116" y="65"/>
                  </a:lnTo>
                  <a:lnTo>
                    <a:pt x="2129" y="74"/>
                  </a:lnTo>
                  <a:lnTo>
                    <a:pt x="2145" y="84"/>
                  </a:lnTo>
                  <a:lnTo>
                    <a:pt x="2158" y="91"/>
                  </a:lnTo>
                  <a:lnTo>
                    <a:pt x="2173" y="103"/>
                  </a:lnTo>
                  <a:lnTo>
                    <a:pt x="2186" y="112"/>
                  </a:lnTo>
                  <a:lnTo>
                    <a:pt x="2200" y="124"/>
                  </a:lnTo>
                  <a:lnTo>
                    <a:pt x="2240" y="95"/>
                  </a:lnTo>
                  <a:lnTo>
                    <a:pt x="2281" y="68"/>
                  </a:lnTo>
                  <a:lnTo>
                    <a:pt x="2325" y="48"/>
                  </a:lnTo>
                  <a:lnTo>
                    <a:pt x="2373" y="30"/>
                  </a:lnTo>
                  <a:lnTo>
                    <a:pt x="2418" y="15"/>
                  </a:lnTo>
                  <a:lnTo>
                    <a:pt x="2468" y="6"/>
                  </a:lnTo>
                  <a:lnTo>
                    <a:pt x="2515" y="0"/>
                  </a:lnTo>
                  <a:lnTo>
                    <a:pt x="2565" y="0"/>
                  </a:lnTo>
                  <a:lnTo>
                    <a:pt x="2612" y="4"/>
                  </a:lnTo>
                  <a:lnTo>
                    <a:pt x="2660" y="11"/>
                  </a:lnTo>
                  <a:lnTo>
                    <a:pt x="2705" y="25"/>
                  </a:lnTo>
                  <a:lnTo>
                    <a:pt x="2751" y="44"/>
                  </a:lnTo>
                  <a:lnTo>
                    <a:pt x="2795" y="68"/>
                  </a:lnTo>
                  <a:lnTo>
                    <a:pt x="2835" y="99"/>
                  </a:lnTo>
                  <a:lnTo>
                    <a:pt x="2873" y="135"/>
                  </a:lnTo>
                  <a:lnTo>
                    <a:pt x="2911" y="179"/>
                  </a:lnTo>
                  <a:lnTo>
                    <a:pt x="2920" y="171"/>
                  </a:lnTo>
                  <a:lnTo>
                    <a:pt x="2930" y="165"/>
                  </a:lnTo>
                  <a:lnTo>
                    <a:pt x="2939" y="162"/>
                  </a:lnTo>
                  <a:lnTo>
                    <a:pt x="2951" y="156"/>
                  </a:lnTo>
                  <a:lnTo>
                    <a:pt x="2960" y="152"/>
                  </a:lnTo>
                  <a:lnTo>
                    <a:pt x="2970" y="150"/>
                  </a:lnTo>
                  <a:lnTo>
                    <a:pt x="2979" y="146"/>
                  </a:lnTo>
                  <a:lnTo>
                    <a:pt x="2991" y="146"/>
                  </a:lnTo>
                  <a:lnTo>
                    <a:pt x="3000" y="143"/>
                  </a:lnTo>
                  <a:lnTo>
                    <a:pt x="3011" y="141"/>
                  </a:lnTo>
                  <a:lnTo>
                    <a:pt x="3021" y="141"/>
                  </a:lnTo>
                  <a:lnTo>
                    <a:pt x="3032" y="141"/>
                  </a:lnTo>
                  <a:lnTo>
                    <a:pt x="3040" y="141"/>
                  </a:lnTo>
                  <a:lnTo>
                    <a:pt x="3051" y="141"/>
                  </a:lnTo>
                  <a:lnTo>
                    <a:pt x="3061" y="141"/>
                  </a:lnTo>
                  <a:lnTo>
                    <a:pt x="3072" y="144"/>
                  </a:lnTo>
                  <a:lnTo>
                    <a:pt x="3091" y="146"/>
                  </a:lnTo>
                  <a:lnTo>
                    <a:pt x="3110" y="152"/>
                  </a:lnTo>
                  <a:lnTo>
                    <a:pt x="3129" y="156"/>
                  </a:lnTo>
                  <a:lnTo>
                    <a:pt x="3148" y="163"/>
                  </a:lnTo>
                  <a:lnTo>
                    <a:pt x="3167" y="171"/>
                  </a:lnTo>
                  <a:lnTo>
                    <a:pt x="3186" y="181"/>
                  </a:lnTo>
                  <a:lnTo>
                    <a:pt x="3203" y="190"/>
                  </a:lnTo>
                  <a:lnTo>
                    <a:pt x="3222" y="202"/>
                  </a:lnTo>
                  <a:lnTo>
                    <a:pt x="3238" y="213"/>
                  </a:lnTo>
                  <a:lnTo>
                    <a:pt x="3255" y="226"/>
                  </a:lnTo>
                  <a:lnTo>
                    <a:pt x="3270" y="240"/>
                  </a:lnTo>
                  <a:lnTo>
                    <a:pt x="3287" y="253"/>
                  </a:lnTo>
                  <a:lnTo>
                    <a:pt x="3300" y="266"/>
                  </a:lnTo>
                  <a:lnTo>
                    <a:pt x="3316" y="281"/>
                  </a:lnTo>
                  <a:lnTo>
                    <a:pt x="3329" y="295"/>
                  </a:lnTo>
                  <a:lnTo>
                    <a:pt x="3340" y="312"/>
                  </a:lnTo>
                  <a:lnTo>
                    <a:pt x="3361" y="297"/>
                  </a:lnTo>
                  <a:lnTo>
                    <a:pt x="3382" y="281"/>
                  </a:lnTo>
                  <a:lnTo>
                    <a:pt x="3405" y="266"/>
                  </a:lnTo>
                  <a:lnTo>
                    <a:pt x="3430" y="253"/>
                  </a:lnTo>
                  <a:lnTo>
                    <a:pt x="3453" y="240"/>
                  </a:lnTo>
                  <a:lnTo>
                    <a:pt x="3481" y="228"/>
                  </a:lnTo>
                  <a:lnTo>
                    <a:pt x="3508" y="217"/>
                  </a:lnTo>
                  <a:lnTo>
                    <a:pt x="3534" y="207"/>
                  </a:lnTo>
                  <a:lnTo>
                    <a:pt x="3563" y="200"/>
                  </a:lnTo>
                  <a:lnTo>
                    <a:pt x="3589" y="194"/>
                  </a:lnTo>
                  <a:lnTo>
                    <a:pt x="3618" y="190"/>
                  </a:lnTo>
                  <a:lnTo>
                    <a:pt x="3646" y="192"/>
                  </a:lnTo>
                  <a:lnTo>
                    <a:pt x="3673" y="196"/>
                  </a:lnTo>
                  <a:lnTo>
                    <a:pt x="3702" y="202"/>
                  </a:lnTo>
                  <a:lnTo>
                    <a:pt x="3730" y="211"/>
                  </a:lnTo>
                  <a:lnTo>
                    <a:pt x="3759" y="228"/>
                  </a:lnTo>
                  <a:lnTo>
                    <a:pt x="3776" y="236"/>
                  </a:lnTo>
                  <a:lnTo>
                    <a:pt x="3793" y="245"/>
                  </a:lnTo>
                  <a:lnTo>
                    <a:pt x="3810" y="257"/>
                  </a:lnTo>
                  <a:lnTo>
                    <a:pt x="3829" y="270"/>
                  </a:lnTo>
                  <a:lnTo>
                    <a:pt x="3844" y="281"/>
                  </a:lnTo>
                  <a:lnTo>
                    <a:pt x="3861" y="295"/>
                  </a:lnTo>
                  <a:lnTo>
                    <a:pt x="3877" y="308"/>
                  </a:lnTo>
                  <a:lnTo>
                    <a:pt x="3892" y="325"/>
                  </a:lnTo>
                  <a:lnTo>
                    <a:pt x="3905" y="340"/>
                  </a:lnTo>
                  <a:lnTo>
                    <a:pt x="3916" y="357"/>
                  </a:lnTo>
                  <a:lnTo>
                    <a:pt x="3928" y="374"/>
                  </a:lnTo>
                  <a:lnTo>
                    <a:pt x="3941" y="393"/>
                  </a:lnTo>
                  <a:lnTo>
                    <a:pt x="3949" y="412"/>
                  </a:lnTo>
                  <a:lnTo>
                    <a:pt x="3958" y="433"/>
                  </a:lnTo>
                  <a:lnTo>
                    <a:pt x="3966" y="454"/>
                  </a:lnTo>
                  <a:lnTo>
                    <a:pt x="3972" y="477"/>
                  </a:lnTo>
                  <a:lnTo>
                    <a:pt x="3966" y="475"/>
                  </a:lnTo>
                  <a:lnTo>
                    <a:pt x="3960" y="471"/>
                  </a:lnTo>
                  <a:lnTo>
                    <a:pt x="3966" y="485"/>
                  </a:lnTo>
                  <a:lnTo>
                    <a:pt x="3970" y="500"/>
                  </a:lnTo>
                  <a:lnTo>
                    <a:pt x="3972" y="515"/>
                  </a:lnTo>
                  <a:lnTo>
                    <a:pt x="3975" y="532"/>
                  </a:lnTo>
                  <a:lnTo>
                    <a:pt x="3977" y="549"/>
                  </a:lnTo>
                  <a:lnTo>
                    <a:pt x="3977" y="566"/>
                  </a:lnTo>
                  <a:lnTo>
                    <a:pt x="3979" y="584"/>
                  </a:lnTo>
                  <a:lnTo>
                    <a:pt x="3981" y="601"/>
                  </a:lnTo>
                  <a:lnTo>
                    <a:pt x="3981" y="618"/>
                  </a:lnTo>
                  <a:lnTo>
                    <a:pt x="3983" y="633"/>
                  </a:lnTo>
                  <a:lnTo>
                    <a:pt x="3983" y="650"/>
                  </a:lnTo>
                  <a:lnTo>
                    <a:pt x="3989" y="667"/>
                  </a:lnTo>
                  <a:lnTo>
                    <a:pt x="3989" y="682"/>
                  </a:lnTo>
                  <a:lnTo>
                    <a:pt x="3994" y="696"/>
                  </a:lnTo>
                  <a:lnTo>
                    <a:pt x="3998" y="709"/>
                  </a:lnTo>
                  <a:lnTo>
                    <a:pt x="4008" y="720"/>
                  </a:lnTo>
                  <a:lnTo>
                    <a:pt x="4011" y="732"/>
                  </a:lnTo>
                  <a:lnTo>
                    <a:pt x="4017" y="743"/>
                  </a:lnTo>
                  <a:lnTo>
                    <a:pt x="4023" y="757"/>
                  </a:lnTo>
                  <a:lnTo>
                    <a:pt x="4030" y="770"/>
                  </a:lnTo>
                  <a:lnTo>
                    <a:pt x="4036" y="781"/>
                  </a:lnTo>
                  <a:lnTo>
                    <a:pt x="4042" y="796"/>
                  </a:lnTo>
                  <a:lnTo>
                    <a:pt x="4048" y="810"/>
                  </a:lnTo>
                  <a:lnTo>
                    <a:pt x="4055" y="825"/>
                  </a:lnTo>
                  <a:lnTo>
                    <a:pt x="4059" y="836"/>
                  </a:lnTo>
                  <a:lnTo>
                    <a:pt x="4065" y="852"/>
                  </a:lnTo>
                  <a:lnTo>
                    <a:pt x="4067" y="863"/>
                  </a:lnTo>
                  <a:lnTo>
                    <a:pt x="4070" y="878"/>
                  </a:lnTo>
                  <a:lnTo>
                    <a:pt x="4069" y="890"/>
                  </a:lnTo>
                  <a:lnTo>
                    <a:pt x="4069" y="901"/>
                  </a:lnTo>
                  <a:lnTo>
                    <a:pt x="4065" y="914"/>
                  </a:lnTo>
                  <a:lnTo>
                    <a:pt x="4061" y="928"/>
                  </a:lnTo>
                  <a:lnTo>
                    <a:pt x="4051" y="935"/>
                  </a:lnTo>
                  <a:lnTo>
                    <a:pt x="4042" y="945"/>
                  </a:lnTo>
                  <a:lnTo>
                    <a:pt x="4030" y="952"/>
                  </a:lnTo>
                  <a:lnTo>
                    <a:pt x="4017" y="962"/>
                  </a:lnTo>
                  <a:lnTo>
                    <a:pt x="4010" y="973"/>
                  </a:lnTo>
                  <a:lnTo>
                    <a:pt x="4002" y="988"/>
                  </a:lnTo>
                  <a:lnTo>
                    <a:pt x="3992" y="1000"/>
                  </a:lnTo>
                  <a:lnTo>
                    <a:pt x="3985" y="1013"/>
                  </a:lnTo>
                  <a:lnTo>
                    <a:pt x="3973" y="1025"/>
                  </a:lnTo>
                  <a:lnTo>
                    <a:pt x="3964" y="1036"/>
                  </a:lnTo>
                  <a:lnTo>
                    <a:pt x="3953" y="1045"/>
                  </a:lnTo>
                  <a:lnTo>
                    <a:pt x="3943" y="1057"/>
                  </a:lnTo>
                  <a:lnTo>
                    <a:pt x="3930" y="1064"/>
                  </a:lnTo>
                  <a:lnTo>
                    <a:pt x="3916" y="1072"/>
                  </a:lnTo>
                  <a:lnTo>
                    <a:pt x="3903" y="1080"/>
                  </a:lnTo>
                  <a:lnTo>
                    <a:pt x="3890" y="1087"/>
                  </a:lnTo>
                  <a:lnTo>
                    <a:pt x="3877" y="1093"/>
                  </a:lnTo>
                  <a:lnTo>
                    <a:pt x="3861" y="1099"/>
                  </a:lnTo>
                  <a:lnTo>
                    <a:pt x="3848" y="1104"/>
                  </a:lnTo>
                  <a:lnTo>
                    <a:pt x="3835" y="1110"/>
                  </a:lnTo>
                  <a:lnTo>
                    <a:pt x="3818" y="1114"/>
                  </a:lnTo>
                  <a:lnTo>
                    <a:pt x="3802" y="1118"/>
                  </a:lnTo>
                  <a:lnTo>
                    <a:pt x="3785" y="1120"/>
                  </a:lnTo>
                  <a:lnTo>
                    <a:pt x="3770" y="1121"/>
                  </a:lnTo>
                  <a:lnTo>
                    <a:pt x="3753" y="1121"/>
                  </a:lnTo>
                  <a:lnTo>
                    <a:pt x="3738" y="1121"/>
                  </a:lnTo>
                  <a:lnTo>
                    <a:pt x="3723" y="1121"/>
                  </a:lnTo>
                  <a:lnTo>
                    <a:pt x="3707" y="1121"/>
                  </a:lnTo>
                  <a:lnTo>
                    <a:pt x="3690" y="1120"/>
                  </a:lnTo>
                  <a:lnTo>
                    <a:pt x="3675" y="1116"/>
                  </a:lnTo>
                  <a:lnTo>
                    <a:pt x="3660" y="1112"/>
                  </a:lnTo>
                  <a:lnTo>
                    <a:pt x="3645" y="1110"/>
                  </a:lnTo>
                  <a:lnTo>
                    <a:pt x="3629" y="1104"/>
                  </a:lnTo>
                  <a:lnTo>
                    <a:pt x="3616" y="1099"/>
                  </a:lnTo>
                  <a:lnTo>
                    <a:pt x="3603" y="1091"/>
                  </a:lnTo>
                  <a:lnTo>
                    <a:pt x="3589" y="1085"/>
                  </a:lnTo>
                  <a:lnTo>
                    <a:pt x="3578" y="1095"/>
                  </a:lnTo>
                  <a:lnTo>
                    <a:pt x="3569" y="1104"/>
                  </a:lnTo>
                  <a:lnTo>
                    <a:pt x="3557" y="1114"/>
                  </a:lnTo>
                  <a:lnTo>
                    <a:pt x="3548" y="1123"/>
                  </a:lnTo>
                  <a:lnTo>
                    <a:pt x="3536" y="1131"/>
                  </a:lnTo>
                  <a:lnTo>
                    <a:pt x="3525" y="1137"/>
                  </a:lnTo>
                  <a:lnTo>
                    <a:pt x="3513" y="1142"/>
                  </a:lnTo>
                  <a:lnTo>
                    <a:pt x="3504" y="1150"/>
                  </a:lnTo>
                  <a:lnTo>
                    <a:pt x="3492" y="1154"/>
                  </a:lnTo>
                  <a:lnTo>
                    <a:pt x="3481" y="1160"/>
                  </a:lnTo>
                  <a:lnTo>
                    <a:pt x="3468" y="1163"/>
                  </a:lnTo>
                  <a:lnTo>
                    <a:pt x="3456" y="1167"/>
                  </a:lnTo>
                  <a:lnTo>
                    <a:pt x="3443" y="1169"/>
                  </a:lnTo>
                  <a:lnTo>
                    <a:pt x="3432" y="1169"/>
                  </a:lnTo>
                  <a:lnTo>
                    <a:pt x="3418" y="1171"/>
                  </a:lnTo>
                  <a:lnTo>
                    <a:pt x="3407" y="1173"/>
                  </a:lnTo>
                  <a:lnTo>
                    <a:pt x="3390" y="1173"/>
                  </a:lnTo>
                  <a:lnTo>
                    <a:pt x="3375" y="1173"/>
                  </a:lnTo>
                  <a:lnTo>
                    <a:pt x="3357" y="1169"/>
                  </a:lnTo>
                  <a:lnTo>
                    <a:pt x="3342" y="1169"/>
                  </a:lnTo>
                  <a:lnTo>
                    <a:pt x="3325" y="1163"/>
                  </a:lnTo>
                  <a:lnTo>
                    <a:pt x="3310" y="1161"/>
                  </a:lnTo>
                  <a:lnTo>
                    <a:pt x="3295" y="1158"/>
                  </a:lnTo>
                  <a:lnTo>
                    <a:pt x="3280" y="1154"/>
                  </a:lnTo>
                  <a:lnTo>
                    <a:pt x="3264" y="1146"/>
                  </a:lnTo>
                  <a:lnTo>
                    <a:pt x="3251" y="1139"/>
                  </a:lnTo>
                  <a:lnTo>
                    <a:pt x="3236" y="1131"/>
                  </a:lnTo>
                  <a:lnTo>
                    <a:pt x="3222" y="1123"/>
                  </a:lnTo>
                  <a:lnTo>
                    <a:pt x="3207" y="1114"/>
                  </a:lnTo>
                  <a:lnTo>
                    <a:pt x="3194" y="1104"/>
                  </a:lnTo>
                  <a:lnTo>
                    <a:pt x="3181" y="1093"/>
                  </a:lnTo>
                  <a:lnTo>
                    <a:pt x="3169" y="1082"/>
                  </a:lnTo>
                  <a:lnTo>
                    <a:pt x="3158" y="1095"/>
                  </a:lnTo>
                  <a:lnTo>
                    <a:pt x="3145" y="1108"/>
                  </a:lnTo>
                  <a:lnTo>
                    <a:pt x="3129" y="1118"/>
                  </a:lnTo>
                  <a:lnTo>
                    <a:pt x="3116" y="1127"/>
                  </a:lnTo>
                  <a:lnTo>
                    <a:pt x="3105" y="1131"/>
                  </a:lnTo>
                  <a:lnTo>
                    <a:pt x="3097" y="1133"/>
                  </a:lnTo>
                  <a:lnTo>
                    <a:pt x="3088" y="1137"/>
                  </a:lnTo>
                  <a:lnTo>
                    <a:pt x="3080" y="1139"/>
                  </a:lnTo>
                  <a:lnTo>
                    <a:pt x="3070" y="1140"/>
                  </a:lnTo>
                  <a:lnTo>
                    <a:pt x="3061" y="1142"/>
                  </a:lnTo>
                  <a:lnTo>
                    <a:pt x="3049" y="1142"/>
                  </a:lnTo>
                  <a:lnTo>
                    <a:pt x="3042" y="1144"/>
                  </a:lnTo>
                  <a:lnTo>
                    <a:pt x="3027" y="1142"/>
                  </a:lnTo>
                  <a:lnTo>
                    <a:pt x="3011" y="1142"/>
                  </a:lnTo>
                  <a:lnTo>
                    <a:pt x="2996" y="1140"/>
                  </a:lnTo>
                  <a:lnTo>
                    <a:pt x="2981" y="1139"/>
                  </a:lnTo>
                  <a:lnTo>
                    <a:pt x="2966" y="1135"/>
                  </a:lnTo>
                  <a:lnTo>
                    <a:pt x="2953" y="1131"/>
                  </a:lnTo>
                  <a:lnTo>
                    <a:pt x="2939" y="1125"/>
                  </a:lnTo>
                  <a:lnTo>
                    <a:pt x="2926" y="1120"/>
                  </a:lnTo>
                  <a:lnTo>
                    <a:pt x="2913" y="1114"/>
                  </a:lnTo>
                  <a:lnTo>
                    <a:pt x="2899" y="1106"/>
                  </a:lnTo>
                  <a:lnTo>
                    <a:pt x="2888" y="1099"/>
                  </a:lnTo>
                  <a:lnTo>
                    <a:pt x="2876" y="1091"/>
                  </a:lnTo>
                  <a:lnTo>
                    <a:pt x="2865" y="1082"/>
                  </a:lnTo>
                  <a:lnTo>
                    <a:pt x="2857" y="1072"/>
                  </a:lnTo>
                  <a:lnTo>
                    <a:pt x="2848" y="1063"/>
                  </a:lnTo>
                  <a:lnTo>
                    <a:pt x="2842" y="1055"/>
                  </a:lnTo>
                  <a:lnTo>
                    <a:pt x="2808" y="1049"/>
                  </a:lnTo>
                  <a:lnTo>
                    <a:pt x="2776" y="1045"/>
                  </a:lnTo>
                  <a:lnTo>
                    <a:pt x="2743" y="1044"/>
                  </a:lnTo>
                  <a:lnTo>
                    <a:pt x="2711" y="1040"/>
                  </a:lnTo>
                  <a:lnTo>
                    <a:pt x="2677" y="1034"/>
                  </a:lnTo>
                  <a:lnTo>
                    <a:pt x="2643" y="1030"/>
                  </a:lnTo>
                  <a:lnTo>
                    <a:pt x="2608" y="1025"/>
                  </a:lnTo>
                  <a:lnTo>
                    <a:pt x="2576" y="1021"/>
                  </a:lnTo>
                  <a:lnTo>
                    <a:pt x="2542" y="1011"/>
                  </a:lnTo>
                  <a:lnTo>
                    <a:pt x="2508" y="1004"/>
                  </a:lnTo>
                  <a:lnTo>
                    <a:pt x="2473" y="994"/>
                  </a:lnTo>
                  <a:lnTo>
                    <a:pt x="2441" y="983"/>
                  </a:lnTo>
                  <a:lnTo>
                    <a:pt x="2409" y="968"/>
                  </a:lnTo>
                  <a:lnTo>
                    <a:pt x="2378" y="952"/>
                  </a:lnTo>
                  <a:lnTo>
                    <a:pt x="2348" y="933"/>
                  </a:lnTo>
                  <a:lnTo>
                    <a:pt x="2319" y="914"/>
                  </a:lnTo>
                  <a:lnTo>
                    <a:pt x="2304" y="905"/>
                  </a:lnTo>
                  <a:lnTo>
                    <a:pt x="2293" y="895"/>
                  </a:lnTo>
                  <a:lnTo>
                    <a:pt x="2280" y="886"/>
                  </a:lnTo>
                  <a:lnTo>
                    <a:pt x="2268" y="876"/>
                  </a:lnTo>
                  <a:lnTo>
                    <a:pt x="2255" y="865"/>
                  </a:lnTo>
                  <a:lnTo>
                    <a:pt x="2243" y="853"/>
                  </a:lnTo>
                  <a:lnTo>
                    <a:pt x="2232" y="842"/>
                  </a:lnTo>
                  <a:lnTo>
                    <a:pt x="2221" y="834"/>
                  </a:lnTo>
                  <a:lnTo>
                    <a:pt x="2207" y="825"/>
                  </a:lnTo>
                  <a:lnTo>
                    <a:pt x="2196" y="819"/>
                  </a:lnTo>
                  <a:lnTo>
                    <a:pt x="2183" y="814"/>
                  </a:lnTo>
                  <a:lnTo>
                    <a:pt x="2169" y="812"/>
                  </a:lnTo>
                  <a:lnTo>
                    <a:pt x="2154" y="810"/>
                  </a:lnTo>
                  <a:lnTo>
                    <a:pt x="2141" y="814"/>
                  </a:lnTo>
                  <a:lnTo>
                    <a:pt x="2124" y="821"/>
                  </a:lnTo>
                  <a:lnTo>
                    <a:pt x="2110" y="833"/>
                  </a:lnTo>
                  <a:lnTo>
                    <a:pt x="2080" y="831"/>
                  </a:lnTo>
                  <a:lnTo>
                    <a:pt x="2051" y="831"/>
                  </a:lnTo>
                  <a:lnTo>
                    <a:pt x="2021" y="829"/>
                  </a:lnTo>
                  <a:lnTo>
                    <a:pt x="1992" y="827"/>
                  </a:lnTo>
                  <a:lnTo>
                    <a:pt x="1962" y="823"/>
                  </a:lnTo>
                  <a:lnTo>
                    <a:pt x="1933" y="819"/>
                  </a:lnTo>
                  <a:lnTo>
                    <a:pt x="1907" y="814"/>
                  </a:lnTo>
                  <a:lnTo>
                    <a:pt x="1878" y="810"/>
                  </a:lnTo>
                  <a:lnTo>
                    <a:pt x="1852" y="802"/>
                  </a:lnTo>
                  <a:lnTo>
                    <a:pt x="1825" y="795"/>
                  </a:lnTo>
                  <a:lnTo>
                    <a:pt x="1797" y="785"/>
                  </a:lnTo>
                  <a:lnTo>
                    <a:pt x="1772" y="776"/>
                  </a:lnTo>
                  <a:lnTo>
                    <a:pt x="1745" y="764"/>
                  </a:lnTo>
                  <a:lnTo>
                    <a:pt x="1721" y="753"/>
                  </a:lnTo>
                  <a:lnTo>
                    <a:pt x="1696" y="739"/>
                  </a:lnTo>
                  <a:lnTo>
                    <a:pt x="1673" y="726"/>
                  </a:lnTo>
                  <a:lnTo>
                    <a:pt x="1648" y="747"/>
                  </a:lnTo>
                  <a:lnTo>
                    <a:pt x="1622" y="766"/>
                  </a:lnTo>
                  <a:lnTo>
                    <a:pt x="1595" y="781"/>
                  </a:lnTo>
                  <a:lnTo>
                    <a:pt x="1568" y="796"/>
                  </a:lnTo>
                  <a:lnTo>
                    <a:pt x="1538" y="810"/>
                  </a:lnTo>
                  <a:lnTo>
                    <a:pt x="1508" y="823"/>
                  </a:lnTo>
                  <a:lnTo>
                    <a:pt x="1479" y="836"/>
                  </a:lnTo>
                  <a:lnTo>
                    <a:pt x="1451" y="848"/>
                  </a:lnTo>
                  <a:lnTo>
                    <a:pt x="1420" y="859"/>
                  </a:lnTo>
                  <a:lnTo>
                    <a:pt x="1394" y="872"/>
                  </a:lnTo>
                  <a:lnTo>
                    <a:pt x="1365" y="886"/>
                  </a:lnTo>
                  <a:lnTo>
                    <a:pt x="1340" y="903"/>
                  </a:lnTo>
                  <a:lnTo>
                    <a:pt x="1318" y="918"/>
                  </a:lnTo>
                  <a:lnTo>
                    <a:pt x="1295" y="939"/>
                  </a:lnTo>
                  <a:lnTo>
                    <a:pt x="1278" y="962"/>
                  </a:lnTo>
                  <a:lnTo>
                    <a:pt x="1262" y="988"/>
                  </a:lnTo>
                  <a:lnTo>
                    <a:pt x="1295" y="1025"/>
                  </a:lnTo>
                  <a:lnTo>
                    <a:pt x="1321" y="1064"/>
                  </a:lnTo>
                  <a:lnTo>
                    <a:pt x="1340" y="1106"/>
                  </a:lnTo>
                  <a:lnTo>
                    <a:pt x="1356" y="1154"/>
                  </a:lnTo>
                  <a:lnTo>
                    <a:pt x="1363" y="1199"/>
                  </a:lnTo>
                  <a:lnTo>
                    <a:pt x="1369" y="1249"/>
                  </a:lnTo>
                  <a:lnTo>
                    <a:pt x="1369" y="1300"/>
                  </a:lnTo>
                  <a:lnTo>
                    <a:pt x="1371" y="1351"/>
                  </a:lnTo>
                  <a:lnTo>
                    <a:pt x="1367" y="1403"/>
                  </a:lnTo>
                  <a:lnTo>
                    <a:pt x="1363" y="1456"/>
                  </a:lnTo>
                  <a:lnTo>
                    <a:pt x="1361" y="1507"/>
                  </a:lnTo>
                  <a:lnTo>
                    <a:pt x="1359" y="1561"/>
                  </a:lnTo>
                  <a:lnTo>
                    <a:pt x="1357" y="1612"/>
                  </a:lnTo>
                  <a:lnTo>
                    <a:pt x="1361" y="1661"/>
                  </a:lnTo>
                  <a:lnTo>
                    <a:pt x="1367" y="1713"/>
                  </a:lnTo>
                  <a:lnTo>
                    <a:pt x="1376" y="1760"/>
                  </a:lnTo>
                  <a:lnTo>
                    <a:pt x="1376" y="1787"/>
                  </a:lnTo>
                  <a:lnTo>
                    <a:pt x="1378" y="1813"/>
                  </a:lnTo>
                  <a:lnTo>
                    <a:pt x="1380" y="1840"/>
                  </a:lnTo>
                  <a:lnTo>
                    <a:pt x="1382" y="1869"/>
                  </a:lnTo>
                  <a:lnTo>
                    <a:pt x="1384" y="1895"/>
                  </a:lnTo>
                  <a:lnTo>
                    <a:pt x="1388" y="1922"/>
                  </a:lnTo>
                  <a:lnTo>
                    <a:pt x="1390" y="1948"/>
                  </a:lnTo>
                  <a:lnTo>
                    <a:pt x="1394" y="1977"/>
                  </a:lnTo>
                  <a:lnTo>
                    <a:pt x="1397" y="2002"/>
                  </a:lnTo>
                  <a:lnTo>
                    <a:pt x="1399" y="2028"/>
                  </a:lnTo>
                  <a:lnTo>
                    <a:pt x="1405" y="2057"/>
                  </a:lnTo>
                  <a:lnTo>
                    <a:pt x="1409" y="2083"/>
                  </a:lnTo>
                  <a:lnTo>
                    <a:pt x="1413" y="2110"/>
                  </a:lnTo>
                  <a:lnTo>
                    <a:pt x="1416" y="2137"/>
                  </a:lnTo>
                  <a:lnTo>
                    <a:pt x="1422" y="2163"/>
                  </a:lnTo>
                  <a:lnTo>
                    <a:pt x="1428" y="2190"/>
                  </a:lnTo>
                  <a:lnTo>
                    <a:pt x="1432" y="2182"/>
                  </a:lnTo>
                  <a:lnTo>
                    <a:pt x="1437" y="2176"/>
                  </a:lnTo>
                  <a:lnTo>
                    <a:pt x="1443" y="2167"/>
                  </a:lnTo>
                  <a:lnTo>
                    <a:pt x="1449" y="2161"/>
                  </a:lnTo>
                  <a:lnTo>
                    <a:pt x="1453" y="2150"/>
                  </a:lnTo>
                  <a:lnTo>
                    <a:pt x="1458" y="2140"/>
                  </a:lnTo>
                  <a:lnTo>
                    <a:pt x="1462" y="2131"/>
                  </a:lnTo>
                  <a:lnTo>
                    <a:pt x="1468" y="2121"/>
                  </a:lnTo>
                  <a:lnTo>
                    <a:pt x="1472" y="2112"/>
                  </a:lnTo>
                  <a:lnTo>
                    <a:pt x="1475" y="2100"/>
                  </a:lnTo>
                  <a:lnTo>
                    <a:pt x="1481" y="2089"/>
                  </a:lnTo>
                  <a:lnTo>
                    <a:pt x="1487" y="2079"/>
                  </a:lnTo>
                  <a:lnTo>
                    <a:pt x="1492" y="2068"/>
                  </a:lnTo>
                  <a:lnTo>
                    <a:pt x="1500" y="2059"/>
                  </a:lnTo>
                  <a:lnTo>
                    <a:pt x="1508" y="2051"/>
                  </a:lnTo>
                  <a:lnTo>
                    <a:pt x="1515" y="2043"/>
                  </a:lnTo>
                  <a:lnTo>
                    <a:pt x="1519" y="2034"/>
                  </a:lnTo>
                  <a:lnTo>
                    <a:pt x="1525" y="2022"/>
                  </a:lnTo>
                  <a:lnTo>
                    <a:pt x="1530" y="2015"/>
                  </a:lnTo>
                  <a:lnTo>
                    <a:pt x="1536" y="2007"/>
                  </a:lnTo>
                  <a:lnTo>
                    <a:pt x="1542" y="1996"/>
                  </a:lnTo>
                  <a:lnTo>
                    <a:pt x="1546" y="1988"/>
                  </a:lnTo>
                  <a:lnTo>
                    <a:pt x="1551" y="1979"/>
                  </a:lnTo>
                  <a:lnTo>
                    <a:pt x="1555" y="1971"/>
                  </a:lnTo>
                  <a:lnTo>
                    <a:pt x="1563" y="1956"/>
                  </a:lnTo>
                  <a:lnTo>
                    <a:pt x="1574" y="1941"/>
                  </a:lnTo>
                  <a:lnTo>
                    <a:pt x="1582" y="1927"/>
                  </a:lnTo>
                  <a:lnTo>
                    <a:pt x="1591" y="1914"/>
                  </a:lnTo>
                  <a:lnTo>
                    <a:pt x="1601" y="1901"/>
                  </a:lnTo>
                  <a:lnTo>
                    <a:pt x="1610" y="1888"/>
                  </a:lnTo>
                  <a:lnTo>
                    <a:pt x="1620" y="1872"/>
                  </a:lnTo>
                  <a:lnTo>
                    <a:pt x="1629" y="1859"/>
                  </a:lnTo>
                  <a:lnTo>
                    <a:pt x="1639" y="1846"/>
                  </a:lnTo>
                  <a:lnTo>
                    <a:pt x="1646" y="1832"/>
                  </a:lnTo>
                  <a:lnTo>
                    <a:pt x="1656" y="1817"/>
                  </a:lnTo>
                  <a:lnTo>
                    <a:pt x="1665" y="1804"/>
                  </a:lnTo>
                  <a:lnTo>
                    <a:pt x="1673" y="1791"/>
                  </a:lnTo>
                  <a:lnTo>
                    <a:pt x="1683" y="1777"/>
                  </a:lnTo>
                  <a:lnTo>
                    <a:pt x="1692" y="1762"/>
                  </a:lnTo>
                  <a:lnTo>
                    <a:pt x="1702" y="1751"/>
                  </a:lnTo>
                  <a:lnTo>
                    <a:pt x="1705" y="1745"/>
                  </a:lnTo>
                  <a:lnTo>
                    <a:pt x="1709" y="1741"/>
                  </a:lnTo>
                  <a:lnTo>
                    <a:pt x="1734" y="1758"/>
                  </a:lnTo>
                  <a:lnTo>
                    <a:pt x="1759" y="1777"/>
                  </a:lnTo>
                  <a:lnTo>
                    <a:pt x="1785" y="1794"/>
                  </a:lnTo>
                  <a:lnTo>
                    <a:pt x="1810" y="1815"/>
                  </a:lnTo>
                  <a:lnTo>
                    <a:pt x="1835" y="1832"/>
                  </a:lnTo>
                  <a:lnTo>
                    <a:pt x="1861" y="1851"/>
                  </a:lnTo>
                  <a:lnTo>
                    <a:pt x="1886" y="1870"/>
                  </a:lnTo>
                  <a:lnTo>
                    <a:pt x="1913" y="1889"/>
                  </a:lnTo>
                  <a:lnTo>
                    <a:pt x="1939" y="1907"/>
                  </a:lnTo>
                  <a:lnTo>
                    <a:pt x="1964" y="1926"/>
                  </a:lnTo>
                  <a:lnTo>
                    <a:pt x="1989" y="1943"/>
                  </a:lnTo>
                  <a:lnTo>
                    <a:pt x="2015" y="1964"/>
                  </a:lnTo>
                  <a:lnTo>
                    <a:pt x="2042" y="1981"/>
                  </a:lnTo>
                  <a:lnTo>
                    <a:pt x="2068" y="2000"/>
                  </a:lnTo>
                  <a:lnTo>
                    <a:pt x="2093" y="2019"/>
                  </a:lnTo>
                  <a:lnTo>
                    <a:pt x="2120" y="2038"/>
                  </a:lnTo>
                  <a:lnTo>
                    <a:pt x="2129" y="2040"/>
                  </a:lnTo>
                  <a:lnTo>
                    <a:pt x="2139" y="2040"/>
                  </a:lnTo>
                  <a:lnTo>
                    <a:pt x="2148" y="2019"/>
                  </a:lnTo>
                  <a:lnTo>
                    <a:pt x="2160" y="1998"/>
                  </a:lnTo>
                  <a:lnTo>
                    <a:pt x="2171" y="1977"/>
                  </a:lnTo>
                  <a:lnTo>
                    <a:pt x="2183" y="1956"/>
                  </a:lnTo>
                  <a:lnTo>
                    <a:pt x="2192" y="1933"/>
                  </a:lnTo>
                  <a:lnTo>
                    <a:pt x="2205" y="1912"/>
                  </a:lnTo>
                  <a:lnTo>
                    <a:pt x="2215" y="1891"/>
                  </a:lnTo>
                  <a:lnTo>
                    <a:pt x="2228" y="1870"/>
                  </a:lnTo>
                  <a:lnTo>
                    <a:pt x="2238" y="1848"/>
                  </a:lnTo>
                  <a:lnTo>
                    <a:pt x="2249" y="1827"/>
                  </a:lnTo>
                  <a:lnTo>
                    <a:pt x="2261" y="1806"/>
                  </a:lnTo>
                  <a:lnTo>
                    <a:pt x="2272" y="1787"/>
                  </a:lnTo>
                  <a:lnTo>
                    <a:pt x="2283" y="1766"/>
                  </a:lnTo>
                  <a:lnTo>
                    <a:pt x="2297" y="1747"/>
                  </a:lnTo>
                  <a:lnTo>
                    <a:pt x="2310" y="1728"/>
                  </a:lnTo>
                  <a:lnTo>
                    <a:pt x="2321" y="1711"/>
                  </a:lnTo>
                  <a:lnTo>
                    <a:pt x="2335" y="1718"/>
                  </a:lnTo>
                  <a:lnTo>
                    <a:pt x="2348" y="1728"/>
                  </a:lnTo>
                  <a:lnTo>
                    <a:pt x="2361" y="1737"/>
                  </a:lnTo>
                  <a:lnTo>
                    <a:pt x="2375" y="1747"/>
                  </a:lnTo>
                  <a:lnTo>
                    <a:pt x="2388" y="1756"/>
                  </a:lnTo>
                  <a:lnTo>
                    <a:pt x="2401" y="1766"/>
                  </a:lnTo>
                  <a:lnTo>
                    <a:pt x="2416" y="1775"/>
                  </a:lnTo>
                  <a:lnTo>
                    <a:pt x="2432" y="1785"/>
                  </a:lnTo>
                  <a:lnTo>
                    <a:pt x="2456" y="1802"/>
                  </a:lnTo>
                  <a:lnTo>
                    <a:pt x="2483" y="1821"/>
                  </a:lnTo>
                  <a:lnTo>
                    <a:pt x="2510" y="1838"/>
                  </a:lnTo>
                  <a:lnTo>
                    <a:pt x="2538" y="1857"/>
                  </a:lnTo>
                  <a:lnTo>
                    <a:pt x="2565" y="1876"/>
                  </a:lnTo>
                  <a:lnTo>
                    <a:pt x="2593" y="1893"/>
                  </a:lnTo>
                  <a:lnTo>
                    <a:pt x="2620" y="1912"/>
                  </a:lnTo>
                  <a:lnTo>
                    <a:pt x="2646" y="1931"/>
                  </a:lnTo>
                  <a:lnTo>
                    <a:pt x="2673" y="1950"/>
                  </a:lnTo>
                  <a:lnTo>
                    <a:pt x="2702" y="1969"/>
                  </a:lnTo>
                  <a:lnTo>
                    <a:pt x="2728" y="1986"/>
                  </a:lnTo>
                  <a:lnTo>
                    <a:pt x="2757" y="2007"/>
                  </a:lnTo>
                  <a:lnTo>
                    <a:pt x="2781" y="2024"/>
                  </a:lnTo>
                  <a:lnTo>
                    <a:pt x="2810" y="2043"/>
                  </a:lnTo>
                  <a:lnTo>
                    <a:pt x="2837" y="2062"/>
                  </a:lnTo>
                  <a:lnTo>
                    <a:pt x="2865" y="2081"/>
                  </a:lnTo>
                  <a:lnTo>
                    <a:pt x="2876" y="2068"/>
                  </a:lnTo>
                  <a:lnTo>
                    <a:pt x="2890" y="2055"/>
                  </a:lnTo>
                  <a:lnTo>
                    <a:pt x="2899" y="2038"/>
                  </a:lnTo>
                  <a:lnTo>
                    <a:pt x="2911" y="2022"/>
                  </a:lnTo>
                  <a:lnTo>
                    <a:pt x="2920" y="2003"/>
                  </a:lnTo>
                  <a:lnTo>
                    <a:pt x="2928" y="1984"/>
                  </a:lnTo>
                  <a:lnTo>
                    <a:pt x="2935" y="1965"/>
                  </a:lnTo>
                  <a:lnTo>
                    <a:pt x="2945" y="1946"/>
                  </a:lnTo>
                  <a:lnTo>
                    <a:pt x="2951" y="1926"/>
                  </a:lnTo>
                  <a:lnTo>
                    <a:pt x="2958" y="1908"/>
                  </a:lnTo>
                  <a:lnTo>
                    <a:pt x="2964" y="1888"/>
                  </a:lnTo>
                  <a:lnTo>
                    <a:pt x="2973" y="1870"/>
                  </a:lnTo>
                  <a:lnTo>
                    <a:pt x="2981" y="1853"/>
                  </a:lnTo>
                  <a:lnTo>
                    <a:pt x="2991" y="1838"/>
                  </a:lnTo>
                  <a:lnTo>
                    <a:pt x="3002" y="1825"/>
                  </a:lnTo>
                  <a:lnTo>
                    <a:pt x="3013" y="1813"/>
                  </a:lnTo>
                  <a:lnTo>
                    <a:pt x="3049" y="1838"/>
                  </a:lnTo>
                  <a:lnTo>
                    <a:pt x="3084" y="1861"/>
                  </a:lnTo>
                  <a:lnTo>
                    <a:pt x="3118" y="1888"/>
                  </a:lnTo>
                  <a:lnTo>
                    <a:pt x="3154" y="1912"/>
                  </a:lnTo>
                  <a:lnTo>
                    <a:pt x="3186" y="1937"/>
                  </a:lnTo>
                  <a:lnTo>
                    <a:pt x="3221" y="1964"/>
                  </a:lnTo>
                  <a:lnTo>
                    <a:pt x="3255" y="1990"/>
                  </a:lnTo>
                  <a:lnTo>
                    <a:pt x="3289" y="2019"/>
                  </a:lnTo>
                  <a:lnTo>
                    <a:pt x="3321" y="2043"/>
                  </a:lnTo>
                  <a:lnTo>
                    <a:pt x="3356" y="2070"/>
                  </a:lnTo>
                  <a:lnTo>
                    <a:pt x="3388" y="2097"/>
                  </a:lnTo>
                  <a:lnTo>
                    <a:pt x="3422" y="2127"/>
                  </a:lnTo>
                  <a:lnTo>
                    <a:pt x="3454" y="2154"/>
                  </a:lnTo>
                  <a:lnTo>
                    <a:pt x="3489" y="2182"/>
                  </a:lnTo>
                  <a:lnTo>
                    <a:pt x="3523" y="2209"/>
                  </a:lnTo>
                  <a:lnTo>
                    <a:pt x="3557" y="2239"/>
                  </a:lnTo>
                  <a:lnTo>
                    <a:pt x="3569" y="2249"/>
                  </a:lnTo>
                  <a:lnTo>
                    <a:pt x="3584" y="2260"/>
                  </a:lnTo>
                  <a:lnTo>
                    <a:pt x="3599" y="2271"/>
                  </a:lnTo>
                  <a:lnTo>
                    <a:pt x="3614" y="2283"/>
                  </a:lnTo>
                  <a:lnTo>
                    <a:pt x="3627" y="2294"/>
                  </a:lnTo>
                  <a:lnTo>
                    <a:pt x="3643" y="2306"/>
                  </a:lnTo>
                  <a:lnTo>
                    <a:pt x="3656" y="2317"/>
                  </a:lnTo>
                  <a:lnTo>
                    <a:pt x="3671" y="2330"/>
                  </a:lnTo>
                  <a:lnTo>
                    <a:pt x="3686" y="2340"/>
                  </a:lnTo>
                  <a:lnTo>
                    <a:pt x="3702" y="2351"/>
                  </a:lnTo>
                  <a:lnTo>
                    <a:pt x="3715" y="2363"/>
                  </a:lnTo>
                  <a:lnTo>
                    <a:pt x="3732" y="2376"/>
                  </a:lnTo>
                  <a:lnTo>
                    <a:pt x="3745" y="2387"/>
                  </a:lnTo>
                  <a:lnTo>
                    <a:pt x="3761" y="2401"/>
                  </a:lnTo>
                  <a:lnTo>
                    <a:pt x="3776" y="2412"/>
                  </a:lnTo>
                  <a:lnTo>
                    <a:pt x="3791" y="2424"/>
                  </a:lnTo>
                  <a:lnTo>
                    <a:pt x="3793" y="2452"/>
                  </a:lnTo>
                  <a:lnTo>
                    <a:pt x="3795" y="2482"/>
                  </a:lnTo>
                  <a:lnTo>
                    <a:pt x="3795" y="2511"/>
                  </a:lnTo>
                  <a:lnTo>
                    <a:pt x="3797" y="2543"/>
                  </a:lnTo>
                  <a:lnTo>
                    <a:pt x="3795" y="2574"/>
                  </a:lnTo>
                  <a:lnTo>
                    <a:pt x="3793" y="2606"/>
                  </a:lnTo>
                  <a:lnTo>
                    <a:pt x="3791" y="2638"/>
                  </a:lnTo>
                  <a:lnTo>
                    <a:pt x="3789" y="2671"/>
                  </a:lnTo>
                  <a:lnTo>
                    <a:pt x="3785" y="2703"/>
                  </a:lnTo>
                  <a:lnTo>
                    <a:pt x="3781" y="2733"/>
                  </a:lnTo>
                  <a:lnTo>
                    <a:pt x="3780" y="2764"/>
                  </a:lnTo>
                  <a:lnTo>
                    <a:pt x="3780" y="2796"/>
                  </a:lnTo>
                  <a:lnTo>
                    <a:pt x="3778" y="2825"/>
                  </a:lnTo>
                  <a:lnTo>
                    <a:pt x="3780" y="2855"/>
                  </a:lnTo>
                  <a:lnTo>
                    <a:pt x="3781" y="2884"/>
                  </a:lnTo>
                  <a:lnTo>
                    <a:pt x="3785" y="2910"/>
                  </a:lnTo>
                  <a:lnTo>
                    <a:pt x="3808" y="2910"/>
                  </a:lnTo>
                  <a:lnTo>
                    <a:pt x="3829" y="2910"/>
                  </a:lnTo>
                  <a:lnTo>
                    <a:pt x="3850" y="2910"/>
                  </a:lnTo>
                  <a:lnTo>
                    <a:pt x="3871" y="2910"/>
                  </a:lnTo>
                  <a:lnTo>
                    <a:pt x="3892" y="2910"/>
                  </a:lnTo>
                  <a:lnTo>
                    <a:pt x="3913" y="2910"/>
                  </a:lnTo>
                  <a:lnTo>
                    <a:pt x="3934" y="2910"/>
                  </a:lnTo>
                  <a:lnTo>
                    <a:pt x="3956" y="2912"/>
                  </a:lnTo>
                  <a:lnTo>
                    <a:pt x="3977" y="2912"/>
                  </a:lnTo>
                  <a:lnTo>
                    <a:pt x="3998" y="2912"/>
                  </a:lnTo>
                  <a:lnTo>
                    <a:pt x="4021" y="2912"/>
                  </a:lnTo>
                  <a:lnTo>
                    <a:pt x="4042" y="2912"/>
                  </a:lnTo>
                  <a:lnTo>
                    <a:pt x="4063" y="2912"/>
                  </a:lnTo>
                  <a:lnTo>
                    <a:pt x="4084" y="2912"/>
                  </a:lnTo>
                  <a:lnTo>
                    <a:pt x="4105" y="2912"/>
                  </a:lnTo>
                  <a:lnTo>
                    <a:pt x="4126" y="2914"/>
                  </a:lnTo>
                  <a:lnTo>
                    <a:pt x="4124" y="2918"/>
                  </a:lnTo>
                  <a:lnTo>
                    <a:pt x="4118" y="2923"/>
                  </a:lnTo>
                  <a:lnTo>
                    <a:pt x="4112" y="2929"/>
                  </a:lnTo>
                  <a:lnTo>
                    <a:pt x="4110" y="2935"/>
                  </a:lnTo>
                  <a:lnTo>
                    <a:pt x="4126" y="2937"/>
                  </a:lnTo>
                  <a:lnTo>
                    <a:pt x="4137" y="2942"/>
                  </a:lnTo>
                  <a:lnTo>
                    <a:pt x="4146" y="2950"/>
                  </a:lnTo>
                  <a:lnTo>
                    <a:pt x="4152" y="2965"/>
                  </a:lnTo>
                  <a:lnTo>
                    <a:pt x="4154" y="2977"/>
                  </a:lnTo>
                  <a:lnTo>
                    <a:pt x="4156" y="2994"/>
                  </a:lnTo>
                  <a:lnTo>
                    <a:pt x="4154" y="3011"/>
                  </a:lnTo>
                  <a:lnTo>
                    <a:pt x="4154" y="3032"/>
                  </a:lnTo>
                  <a:lnTo>
                    <a:pt x="4150" y="3051"/>
                  </a:lnTo>
                  <a:lnTo>
                    <a:pt x="4148" y="3072"/>
                  </a:lnTo>
                  <a:lnTo>
                    <a:pt x="4145" y="3091"/>
                  </a:lnTo>
                  <a:lnTo>
                    <a:pt x="4143" y="3112"/>
                  </a:lnTo>
                  <a:lnTo>
                    <a:pt x="4141" y="3131"/>
                  </a:lnTo>
                  <a:lnTo>
                    <a:pt x="4141" y="3152"/>
                  </a:lnTo>
                  <a:lnTo>
                    <a:pt x="4141" y="3169"/>
                  </a:lnTo>
                  <a:lnTo>
                    <a:pt x="4146" y="3184"/>
                  </a:lnTo>
                  <a:lnTo>
                    <a:pt x="4141" y="3222"/>
                  </a:lnTo>
                  <a:lnTo>
                    <a:pt x="4141" y="3262"/>
                  </a:lnTo>
                  <a:lnTo>
                    <a:pt x="4141" y="3302"/>
                  </a:lnTo>
                  <a:lnTo>
                    <a:pt x="4141" y="3342"/>
                  </a:lnTo>
                  <a:lnTo>
                    <a:pt x="4139" y="3380"/>
                  </a:lnTo>
                  <a:lnTo>
                    <a:pt x="4139" y="3420"/>
                  </a:lnTo>
                  <a:lnTo>
                    <a:pt x="4139" y="3458"/>
                  </a:lnTo>
                  <a:lnTo>
                    <a:pt x="4139" y="3499"/>
                  </a:lnTo>
                  <a:lnTo>
                    <a:pt x="4135" y="3537"/>
                  </a:lnTo>
                  <a:lnTo>
                    <a:pt x="4135" y="3575"/>
                  </a:lnTo>
                  <a:lnTo>
                    <a:pt x="4131" y="3613"/>
                  </a:lnTo>
                  <a:lnTo>
                    <a:pt x="4129" y="3653"/>
                  </a:lnTo>
                  <a:lnTo>
                    <a:pt x="4124" y="3689"/>
                  </a:lnTo>
                  <a:lnTo>
                    <a:pt x="4118" y="3727"/>
                  </a:lnTo>
                  <a:lnTo>
                    <a:pt x="4108" y="3764"/>
                  </a:lnTo>
                  <a:lnTo>
                    <a:pt x="4103" y="3802"/>
                  </a:lnTo>
                  <a:lnTo>
                    <a:pt x="4108" y="3819"/>
                  </a:lnTo>
                  <a:lnTo>
                    <a:pt x="4114" y="3840"/>
                  </a:lnTo>
                  <a:lnTo>
                    <a:pt x="4118" y="3861"/>
                  </a:lnTo>
                  <a:lnTo>
                    <a:pt x="4124" y="3883"/>
                  </a:lnTo>
                  <a:lnTo>
                    <a:pt x="4127" y="3906"/>
                  </a:lnTo>
                  <a:lnTo>
                    <a:pt x="4129" y="3929"/>
                  </a:lnTo>
                  <a:lnTo>
                    <a:pt x="4129" y="3950"/>
                  </a:lnTo>
                  <a:lnTo>
                    <a:pt x="4127" y="3975"/>
                  </a:lnTo>
                  <a:lnTo>
                    <a:pt x="4122" y="3994"/>
                  </a:lnTo>
                  <a:lnTo>
                    <a:pt x="4116" y="4015"/>
                  </a:lnTo>
                  <a:lnTo>
                    <a:pt x="4107" y="4032"/>
                  </a:lnTo>
                  <a:lnTo>
                    <a:pt x="4097" y="4049"/>
                  </a:lnTo>
                  <a:lnTo>
                    <a:pt x="4080" y="4060"/>
                  </a:lnTo>
                  <a:lnTo>
                    <a:pt x="4063" y="4072"/>
                  </a:lnTo>
                  <a:lnTo>
                    <a:pt x="4042" y="4077"/>
                  </a:lnTo>
                  <a:lnTo>
                    <a:pt x="4017" y="4081"/>
                  </a:lnTo>
                  <a:lnTo>
                    <a:pt x="3994" y="4087"/>
                  </a:lnTo>
                  <a:lnTo>
                    <a:pt x="3972" y="4092"/>
                  </a:lnTo>
                  <a:lnTo>
                    <a:pt x="3949" y="4096"/>
                  </a:lnTo>
                  <a:lnTo>
                    <a:pt x="3928" y="4100"/>
                  </a:lnTo>
                  <a:lnTo>
                    <a:pt x="3905" y="4102"/>
                  </a:lnTo>
                  <a:lnTo>
                    <a:pt x="3882" y="4104"/>
                  </a:lnTo>
                  <a:lnTo>
                    <a:pt x="3859" y="4104"/>
                  </a:lnTo>
                  <a:lnTo>
                    <a:pt x="3838" y="4104"/>
                  </a:lnTo>
                  <a:lnTo>
                    <a:pt x="3814" y="4102"/>
                  </a:lnTo>
                  <a:lnTo>
                    <a:pt x="3791" y="4100"/>
                  </a:lnTo>
                  <a:lnTo>
                    <a:pt x="3768" y="4098"/>
                  </a:lnTo>
                  <a:lnTo>
                    <a:pt x="3745" y="4098"/>
                  </a:lnTo>
                  <a:lnTo>
                    <a:pt x="3721" y="4098"/>
                  </a:lnTo>
                  <a:lnTo>
                    <a:pt x="3698" y="4098"/>
                  </a:lnTo>
                  <a:lnTo>
                    <a:pt x="3673" y="4098"/>
                  </a:lnTo>
                  <a:lnTo>
                    <a:pt x="3650" y="4102"/>
                  </a:lnTo>
                  <a:lnTo>
                    <a:pt x="3540" y="4092"/>
                  </a:lnTo>
                  <a:lnTo>
                    <a:pt x="3430" y="4085"/>
                  </a:lnTo>
                  <a:lnTo>
                    <a:pt x="3319" y="4079"/>
                  </a:lnTo>
                  <a:lnTo>
                    <a:pt x="3211" y="4077"/>
                  </a:lnTo>
                  <a:lnTo>
                    <a:pt x="3101" y="4075"/>
                  </a:lnTo>
                  <a:lnTo>
                    <a:pt x="2992" y="4075"/>
                  </a:lnTo>
                  <a:lnTo>
                    <a:pt x="2884" y="4077"/>
                  </a:lnTo>
                  <a:lnTo>
                    <a:pt x="2778" y="4081"/>
                  </a:lnTo>
                  <a:lnTo>
                    <a:pt x="2667" y="4081"/>
                  </a:lnTo>
                  <a:lnTo>
                    <a:pt x="2561" y="4087"/>
                  </a:lnTo>
                  <a:lnTo>
                    <a:pt x="2451" y="4089"/>
                  </a:lnTo>
                  <a:lnTo>
                    <a:pt x="2342" y="4092"/>
                  </a:lnTo>
                  <a:lnTo>
                    <a:pt x="2234" y="4092"/>
                  </a:lnTo>
                  <a:lnTo>
                    <a:pt x="2126" y="4096"/>
                  </a:lnTo>
                  <a:lnTo>
                    <a:pt x="2017" y="4098"/>
                  </a:lnTo>
                  <a:lnTo>
                    <a:pt x="1911" y="4098"/>
                  </a:lnTo>
                  <a:lnTo>
                    <a:pt x="1848" y="4100"/>
                  </a:lnTo>
                  <a:lnTo>
                    <a:pt x="1787" y="4104"/>
                  </a:lnTo>
                  <a:lnTo>
                    <a:pt x="1726" y="4108"/>
                  </a:lnTo>
                  <a:lnTo>
                    <a:pt x="1667" y="4111"/>
                  </a:lnTo>
                  <a:lnTo>
                    <a:pt x="1608" y="4115"/>
                  </a:lnTo>
                  <a:lnTo>
                    <a:pt x="1549" y="4119"/>
                  </a:lnTo>
                  <a:lnTo>
                    <a:pt x="1491" y="4123"/>
                  </a:lnTo>
                  <a:lnTo>
                    <a:pt x="1432" y="4129"/>
                  </a:lnTo>
                  <a:lnTo>
                    <a:pt x="1373" y="4132"/>
                  </a:lnTo>
                  <a:lnTo>
                    <a:pt x="1312" y="4136"/>
                  </a:lnTo>
                  <a:lnTo>
                    <a:pt x="1253" y="4142"/>
                  </a:lnTo>
                  <a:lnTo>
                    <a:pt x="1194" y="4148"/>
                  </a:lnTo>
                  <a:lnTo>
                    <a:pt x="1135" y="4151"/>
                  </a:lnTo>
                  <a:lnTo>
                    <a:pt x="1076" y="4157"/>
                  </a:lnTo>
                  <a:lnTo>
                    <a:pt x="1017" y="4163"/>
                  </a:lnTo>
                  <a:lnTo>
                    <a:pt x="958" y="4168"/>
                  </a:lnTo>
                  <a:lnTo>
                    <a:pt x="920" y="4168"/>
                  </a:lnTo>
                  <a:lnTo>
                    <a:pt x="886" y="4172"/>
                  </a:lnTo>
                  <a:lnTo>
                    <a:pt x="850" y="4174"/>
                  </a:lnTo>
                  <a:lnTo>
                    <a:pt x="816" y="4178"/>
                  </a:lnTo>
                  <a:lnTo>
                    <a:pt x="781" y="4178"/>
                  </a:lnTo>
                  <a:lnTo>
                    <a:pt x="747" y="4178"/>
                  </a:lnTo>
                  <a:lnTo>
                    <a:pt x="713" y="4176"/>
                  </a:lnTo>
                  <a:lnTo>
                    <a:pt x="683" y="4174"/>
                  </a:lnTo>
                  <a:lnTo>
                    <a:pt x="648" y="4168"/>
                  </a:lnTo>
                  <a:lnTo>
                    <a:pt x="620" y="4161"/>
                  </a:lnTo>
                  <a:lnTo>
                    <a:pt x="587" y="4148"/>
                  </a:lnTo>
                  <a:lnTo>
                    <a:pt x="561" y="4134"/>
                  </a:lnTo>
                  <a:lnTo>
                    <a:pt x="532" y="4115"/>
                  </a:lnTo>
                  <a:lnTo>
                    <a:pt x="506" y="4092"/>
                  </a:lnTo>
                  <a:lnTo>
                    <a:pt x="481" y="4066"/>
                  </a:lnTo>
                  <a:lnTo>
                    <a:pt x="458" y="4034"/>
                  </a:lnTo>
                  <a:lnTo>
                    <a:pt x="435" y="4022"/>
                  </a:lnTo>
                  <a:lnTo>
                    <a:pt x="413" y="4011"/>
                  </a:lnTo>
                  <a:lnTo>
                    <a:pt x="392" y="3999"/>
                  </a:lnTo>
                  <a:lnTo>
                    <a:pt x="375" y="3986"/>
                  </a:lnTo>
                  <a:lnTo>
                    <a:pt x="356" y="3971"/>
                  </a:lnTo>
                  <a:lnTo>
                    <a:pt x="338" y="3956"/>
                  </a:lnTo>
                  <a:lnTo>
                    <a:pt x="321" y="3940"/>
                  </a:lnTo>
                  <a:lnTo>
                    <a:pt x="306" y="3923"/>
                  </a:lnTo>
                  <a:lnTo>
                    <a:pt x="289" y="3906"/>
                  </a:lnTo>
                  <a:lnTo>
                    <a:pt x="272" y="3887"/>
                  </a:lnTo>
                  <a:lnTo>
                    <a:pt x="257" y="3868"/>
                  </a:lnTo>
                  <a:lnTo>
                    <a:pt x="241" y="3853"/>
                  </a:lnTo>
                  <a:lnTo>
                    <a:pt x="224" y="3834"/>
                  </a:lnTo>
                  <a:lnTo>
                    <a:pt x="209" y="3815"/>
                  </a:lnTo>
                  <a:lnTo>
                    <a:pt x="192" y="3798"/>
                  </a:lnTo>
                  <a:lnTo>
                    <a:pt x="175" y="3781"/>
                  </a:lnTo>
                  <a:lnTo>
                    <a:pt x="173" y="3769"/>
                  </a:lnTo>
                  <a:lnTo>
                    <a:pt x="179" y="3762"/>
                  </a:lnTo>
                  <a:lnTo>
                    <a:pt x="186" y="3752"/>
                  </a:lnTo>
                  <a:lnTo>
                    <a:pt x="194" y="3747"/>
                  </a:lnTo>
                  <a:lnTo>
                    <a:pt x="192" y="3743"/>
                  </a:lnTo>
                  <a:lnTo>
                    <a:pt x="190" y="3743"/>
                  </a:lnTo>
                  <a:lnTo>
                    <a:pt x="181" y="3745"/>
                  </a:lnTo>
                  <a:lnTo>
                    <a:pt x="173" y="3743"/>
                  </a:lnTo>
                  <a:lnTo>
                    <a:pt x="164" y="3739"/>
                  </a:lnTo>
                  <a:lnTo>
                    <a:pt x="156" y="3737"/>
                  </a:lnTo>
                  <a:lnTo>
                    <a:pt x="148" y="3731"/>
                  </a:lnTo>
                  <a:lnTo>
                    <a:pt x="141" y="3726"/>
                  </a:lnTo>
                  <a:lnTo>
                    <a:pt x="133" y="3722"/>
                  </a:lnTo>
                  <a:lnTo>
                    <a:pt x="125" y="3722"/>
                  </a:lnTo>
                  <a:lnTo>
                    <a:pt x="125" y="3712"/>
                  </a:lnTo>
                  <a:lnTo>
                    <a:pt x="131" y="3708"/>
                  </a:lnTo>
                  <a:lnTo>
                    <a:pt x="139" y="3707"/>
                  </a:lnTo>
                  <a:lnTo>
                    <a:pt x="148" y="3708"/>
                  </a:lnTo>
                  <a:lnTo>
                    <a:pt x="158" y="3708"/>
                  </a:lnTo>
                  <a:lnTo>
                    <a:pt x="169" y="3708"/>
                  </a:lnTo>
                  <a:lnTo>
                    <a:pt x="179" y="3708"/>
                  </a:lnTo>
                  <a:lnTo>
                    <a:pt x="188" y="3707"/>
                  </a:lnTo>
                  <a:lnTo>
                    <a:pt x="171" y="3697"/>
                  </a:lnTo>
                  <a:lnTo>
                    <a:pt x="158" y="3686"/>
                  </a:lnTo>
                  <a:lnTo>
                    <a:pt x="146" y="3672"/>
                  </a:lnTo>
                  <a:lnTo>
                    <a:pt x="137" y="3661"/>
                  </a:lnTo>
                  <a:lnTo>
                    <a:pt x="127" y="3644"/>
                  </a:lnTo>
                  <a:lnTo>
                    <a:pt x="118" y="3629"/>
                  </a:lnTo>
                  <a:lnTo>
                    <a:pt x="112" y="3612"/>
                  </a:lnTo>
                  <a:lnTo>
                    <a:pt x="105" y="3596"/>
                  </a:lnTo>
                  <a:lnTo>
                    <a:pt x="97" y="3579"/>
                  </a:lnTo>
                  <a:lnTo>
                    <a:pt x="89" y="3562"/>
                  </a:lnTo>
                  <a:lnTo>
                    <a:pt x="80" y="3545"/>
                  </a:lnTo>
                  <a:lnTo>
                    <a:pt x="72" y="3530"/>
                  </a:lnTo>
                  <a:lnTo>
                    <a:pt x="63" y="3513"/>
                  </a:lnTo>
                  <a:lnTo>
                    <a:pt x="51" y="3496"/>
                  </a:lnTo>
                  <a:lnTo>
                    <a:pt x="38" y="3482"/>
                  </a:lnTo>
                  <a:lnTo>
                    <a:pt x="27" y="3469"/>
                  </a:lnTo>
                  <a:lnTo>
                    <a:pt x="29" y="3448"/>
                  </a:lnTo>
                  <a:lnTo>
                    <a:pt x="32" y="3431"/>
                  </a:lnTo>
                  <a:lnTo>
                    <a:pt x="32" y="3410"/>
                  </a:lnTo>
                  <a:lnTo>
                    <a:pt x="36" y="3391"/>
                  </a:lnTo>
                  <a:lnTo>
                    <a:pt x="38" y="3372"/>
                  </a:lnTo>
                  <a:lnTo>
                    <a:pt x="38" y="3353"/>
                  </a:lnTo>
                  <a:lnTo>
                    <a:pt x="38" y="3336"/>
                  </a:lnTo>
                  <a:lnTo>
                    <a:pt x="38" y="3319"/>
                  </a:lnTo>
                  <a:lnTo>
                    <a:pt x="34" y="3300"/>
                  </a:lnTo>
                  <a:lnTo>
                    <a:pt x="32" y="3283"/>
                  </a:lnTo>
                  <a:lnTo>
                    <a:pt x="27" y="3266"/>
                  </a:lnTo>
                  <a:lnTo>
                    <a:pt x="21" y="3248"/>
                  </a:lnTo>
                  <a:lnTo>
                    <a:pt x="10" y="3231"/>
                  </a:lnTo>
                  <a:lnTo>
                    <a:pt x="2" y="3214"/>
                  </a:lnTo>
                  <a:lnTo>
                    <a:pt x="0" y="3199"/>
                  </a:lnTo>
                  <a:lnTo>
                    <a:pt x="0" y="3184"/>
                  </a:lnTo>
                  <a:lnTo>
                    <a:pt x="0" y="3155"/>
                  </a:lnTo>
                  <a:lnTo>
                    <a:pt x="0" y="3127"/>
                  </a:lnTo>
                  <a:lnTo>
                    <a:pt x="0" y="3098"/>
                  </a:lnTo>
                  <a:lnTo>
                    <a:pt x="0" y="3070"/>
                  </a:lnTo>
                  <a:lnTo>
                    <a:pt x="0" y="3041"/>
                  </a:lnTo>
                  <a:lnTo>
                    <a:pt x="0" y="3015"/>
                  </a:lnTo>
                  <a:lnTo>
                    <a:pt x="0" y="2986"/>
                  </a:lnTo>
                  <a:lnTo>
                    <a:pt x="0" y="2961"/>
                  </a:lnTo>
                  <a:lnTo>
                    <a:pt x="0" y="2933"/>
                  </a:lnTo>
                  <a:lnTo>
                    <a:pt x="4" y="2906"/>
                  </a:lnTo>
                  <a:lnTo>
                    <a:pt x="11" y="2882"/>
                  </a:lnTo>
                  <a:lnTo>
                    <a:pt x="21" y="2855"/>
                  </a:lnTo>
                  <a:lnTo>
                    <a:pt x="29" y="2830"/>
                  </a:lnTo>
                  <a:lnTo>
                    <a:pt x="40" y="2806"/>
                  </a:lnTo>
                  <a:lnTo>
                    <a:pt x="53" y="2779"/>
                  </a:lnTo>
                  <a:lnTo>
                    <a:pt x="67" y="2756"/>
                  </a:lnTo>
                  <a:lnTo>
                    <a:pt x="89" y="2752"/>
                  </a:lnTo>
                  <a:lnTo>
                    <a:pt x="114" y="2750"/>
                  </a:lnTo>
                  <a:lnTo>
                    <a:pt x="141" y="2750"/>
                  </a:lnTo>
                  <a:lnTo>
                    <a:pt x="167" y="2750"/>
                  </a:lnTo>
                  <a:lnTo>
                    <a:pt x="192" y="2750"/>
                  </a:lnTo>
                  <a:lnTo>
                    <a:pt x="219" y="2752"/>
                  </a:lnTo>
                  <a:lnTo>
                    <a:pt x="245" y="2754"/>
                  </a:lnTo>
                  <a:lnTo>
                    <a:pt x="274" y="2756"/>
                  </a:lnTo>
                  <a:lnTo>
                    <a:pt x="298" y="2758"/>
                  </a:lnTo>
                  <a:lnTo>
                    <a:pt x="325" y="2760"/>
                  </a:lnTo>
                  <a:lnTo>
                    <a:pt x="352" y="2760"/>
                  </a:lnTo>
                  <a:lnTo>
                    <a:pt x="376" y="2760"/>
                  </a:lnTo>
                  <a:lnTo>
                    <a:pt x="401" y="2758"/>
                  </a:lnTo>
                  <a:lnTo>
                    <a:pt x="426" y="2756"/>
                  </a:lnTo>
                  <a:lnTo>
                    <a:pt x="449" y="2750"/>
                  </a:lnTo>
                  <a:lnTo>
                    <a:pt x="471" y="2747"/>
                  </a:lnTo>
                  <a:lnTo>
                    <a:pt x="489" y="2636"/>
                  </a:lnTo>
                  <a:lnTo>
                    <a:pt x="506" y="2532"/>
                  </a:lnTo>
                  <a:lnTo>
                    <a:pt x="521" y="2429"/>
                  </a:lnTo>
                  <a:lnTo>
                    <a:pt x="538" y="2329"/>
                  </a:lnTo>
                  <a:lnTo>
                    <a:pt x="551" y="2226"/>
                  </a:lnTo>
                  <a:lnTo>
                    <a:pt x="567" y="2127"/>
                  </a:lnTo>
                  <a:lnTo>
                    <a:pt x="582" y="2028"/>
                  </a:lnTo>
                  <a:lnTo>
                    <a:pt x="599" y="1929"/>
                  </a:lnTo>
                  <a:lnTo>
                    <a:pt x="610" y="1829"/>
                  </a:lnTo>
                  <a:lnTo>
                    <a:pt x="624" y="1728"/>
                  </a:lnTo>
                  <a:lnTo>
                    <a:pt x="637" y="1627"/>
                  </a:lnTo>
                  <a:lnTo>
                    <a:pt x="648" y="1524"/>
                  </a:lnTo>
                  <a:lnTo>
                    <a:pt x="660" y="1422"/>
                  </a:lnTo>
                  <a:lnTo>
                    <a:pt x="673" y="1317"/>
                  </a:lnTo>
                  <a:lnTo>
                    <a:pt x="684" y="1209"/>
                  </a:lnTo>
                  <a:lnTo>
                    <a:pt x="696" y="1101"/>
                  </a:lnTo>
                  <a:lnTo>
                    <a:pt x="707" y="1074"/>
                  </a:lnTo>
                  <a:lnTo>
                    <a:pt x="722" y="1049"/>
                  </a:lnTo>
                  <a:lnTo>
                    <a:pt x="738" y="1028"/>
                  </a:lnTo>
                  <a:lnTo>
                    <a:pt x="757" y="1011"/>
                  </a:lnTo>
                  <a:lnTo>
                    <a:pt x="776" y="992"/>
                  </a:lnTo>
                  <a:lnTo>
                    <a:pt x="797" y="977"/>
                  </a:lnTo>
                  <a:lnTo>
                    <a:pt x="818" y="962"/>
                  </a:lnTo>
                  <a:lnTo>
                    <a:pt x="838" y="950"/>
                  </a:lnTo>
                  <a:lnTo>
                    <a:pt x="859" y="939"/>
                  </a:lnTo>
                  <a:lnTo>
                    <a:pt x="880" y="930"/>
                  </a:lnTo>
                  <a:lnTo>
                    <a:pt x="897" y="922"/>
                  </a:lnTo>
                  <a:lnTo>
                    <a:pt x="916" y="916"/>
                  </a:lnTo>
                  <a:lnTo>
                    <a:pt x="932" y="909"/>
                  </a:lnTo>
                  <a:lnTo>
                    <a:pt x="947" y="905"/>
                  </a:lnTo>
                  <a:lnTo>
                    <a:pt x="958" y="901"/>
                  </a:lnTo>
                  <a:lnTo>
                    <a:pt x="966" y="899"/>
                  </a:lnTo>
                  <a:lnTo>
                    <a:pt x="954" y="861"/>
                  </a:lnTo>
                  <a:lnTo>
                    <a:pt x="943" y="825"/>
                  </a:lnTo>
                  <a:lnTo>
                    <a:pt x="930" y="787"/>
                  </a:lnTo>
                  <a:lnTo>
                    <a:pt x="920" y="749"/>
                  </a:lnTo>
                  <a:lnTo>
                    <a:pt x="907" y="709"/>
                  </a:lnTo>
                  <a:lnTo>
                    <a:pt x="895" y="669"/>
                  </a:lnTo>
                  <a:lnTo>
                    <a:pt x="888" y="629"/>
                  </a:lnTo>
                  <a:lnTo>
                    <a:pt x="880" y="591"/>
                  </a:lnTo>
                  <a:lnTo>
                    <a:pt x="875" y="551"/>
                  </a:lnTo>
                  <a:lnTo>
                    <a:pt x="873" y="513"/>
                  </a:lnTo>
                  <a:lnTo>
                    <a:pt x="876" y="475"/>
                  </a:lnTo>
                  <a:lnTo>
                    <a:pt x="882" y="437"/>
                  </a:lnTo>
                  <a:lnTo>
                    <a:pt x="894" y="401"/>
                  </a:lnTo>
                  <a:lnTo>
                    <a:pt x="911" y="367"/>
                  </a:lnTo>
                  <a:lnTo>
                    <a:pt x="935" y="333"/>
                  </a:lnTo>
                  <a:lnTo>
                    <a:pt x="966" y="302"/>
                  </a:lnTo>
                  <a:lnTo>
                    <a:pt x="991" y="274"/>
                  </a:lnTo>
                  <a:lnTo>
                    <a:pt x="1017" y="249"/>
                  </a:lnTo>
                  <a:lnTo>
                    <a:pt x="1044" y="224"/>
                  </a:lnTo>
                  <a:lnTo>
                    <a:pt x="1074" y="203"/>
                  </a:lnTo>
                  <a:lnTo>
                    <a:pt x="1103" y="182"/>
                  </a:lnTo>
                  <a:lnTo>
                    <a:pt x="1133" y="165"/>
                  </a:lnTo>
                  <a:lnTo>
                    <a:pt x="1162" y="148"/>
                  </a:lnTo>
                  <a:lnTo>
                    <a:pt x="1192" y="135"/>
                  </a:lnTo>
                  <a:lnTo>
                    <a:pt x="1222" y="122"/>
                  </a:lnTo>
                  <a:lnTo>
                    <a:pt x="1255" y="112"/>
                  </a:lnTo>
                  <a:lnTo>
                    <a:pt x="1289" y="103"/>
                  </a:lnTo>
                  <a:lnTo>
                    <a:pt x="1323" y="99"/>
                  </a:lnTo>
                  <a:lnTo>
                    <a:pt x="1356" y="95"/>
                  </a:lnTo>
                  <a:lnTo>
                    <a:pt x="1394" y="93"/>
                  </a:lnTo>
                  <a:lnTo>
                    <a:pt x="1430" y="93"/>
                  </a:lnTo>
                  <a:lnTo>
                    <a:pt x="1468" y="97"/>
                  </a:lnTo>
                  <a:lnTo>
                    <a:pt x="1481" y="97"/>
                  </a:lnTo>
                  <a:lnTo>
                    <a:pt x="1496" y="103"/>
                  </a:lnTo>
                  <a:lnTo>
                    <a:pt x="1508" y="106"/>
                  </a:lnTo>
                  <a:lnTo>
                    <a:pt x="1523" y="112"/>
                  </a:lnTo>
                  <a:lnTo>
                    <a:pt x="1536" y="116"/>
                  </a:lnTo>
                  <a:lnTo>
                    <a:pt x="1548" y="122"/>
                  </a:lnTo>
                  <a:lnTo>
                    <a:pt x="1561" y="125"/>
                  </a:lnTo>
                  <a:lnTo>
                    <a:pt x="1574" y="131"/>
                  </a:lnTo>
                  <a:lnTo>
                    <a:pt x="1586" y="133"/>
                  </a:lnTo>
                  <a:lnTo>
                    <a:pt x="1599" y="135"/>
                  </a:lnTo>
                  <a:lnTo>
                    <a:pt x="1612" y="135"/>
                  </a:lnTo>
                  <a:lnTo>
                    <a:pt x="1624" y="133"/>
                  </a:lnTo>
                  <a:lnTo>
                    <a:pt x="1635" y="127"/>
                  </a:lnTo>
                  <a:lnTo>
                    <a:pt x="1648" y="122"/>
                  </a:lnTo>
                  <a:lnTo>
                    <a:pt x="1660" y="110"/>
                  </a:lnTo>
                  <a:lnTo>
                    <a:pt x="1673" y="97"/>
                  </a:lnTo>
                  <a:lnTo>
                    <a:pt x="1688" y="87"/>
                  </a:lnTo>
                  <a:lnTo>
                    <a:pt x="1703" y="78"/>
                  </a:lnTo>
                  <a:lnTo>
                    <a:pt x="1717" y="68"/>
                  </a:lnTo>
                  <a:lnTo>
                    <a:pt x="1732" y="61"/>
                  </a:lnTo>
                  <a:lnTo>
                    <a:pt x="1747" y="53"/>
                  </a:lnTo>
                  <a:lnTo>
                    <a:pt x="1762" y="44"/>
                  </a:lnTo>
                  <a:lnTo>
                    <a:pt x="1778" y="36"/>
                  </a:lnTo>
                  <a:lnTo>
                    <a:pt x="1795" y="32"/>
                  </a:lnTo>
                  <a:lnTo>
                    <a:pt x="1810" y="25"/>
                  </a:lnTo>
                  <a:lnTo>
                    <a:pt x="1827" y="21"/>
                  </a:lnTo>
                  <a:lnTo>
                    <a:pt x="1842" y="17"/>
                  </a:lnTo>
                  <a:lnTo>
                    <a:pt x="1859" y="15"/>
                  </a:lnTo>
                  <a:lnTo>
                    <a:pt x="1876" y="10"/>
                  </a:lnTo>
                  <a:lnTo>
                    <a:pt x="1894" y="10"/>
                  </a:lnTo>
                  <a:lnTo>
                    <a:pt x="1911" y="10"/>
                  </a:lnTo>
                  <a:lnTo>
                    <a:pt x="193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75" name="Freeform 6"/>
            <p:cNvSpPr>
              <a:spLocks/>
            </p:cNvSpPr>
            <p:nvPr/>
          </p:nvSpPr>
          <p:spPr bwMode="auto">
            <a:xfrm>
              <a:off x="1504" y="1912"/>
              <a:ext cx="64" cy="17"/>
            </a:xfrm>
            <a:custGeom>
              <a:avLst/>
              <a:gdLst>
                <a:gd name="T0" fmla="*/ 1 w 127"/>
                <a:gd name="T1" fmla="*/ 0 h 34"/>
                <a:gd name="T2" fmla="*/ 1 w 127"/>
                <a:gd name="T3" fmla="*/ 0 h 34"/>
                <a:gd name="T4" fmla="*/ 1 w 127"/>
                <a:gd name="T5" fmla="*/ 0 h 34"/>
                <a:gd name="T6" fmla="*/ 1 w 127"/>
                <a:gd name="T7" fmla="*/ 0 h 34"/>
                <a:gd name="T8" fmla="*/ 1 w 127"/>
                <a:gd name="T9" fmla="*/ 0 h 34"/>
                <a:gd name="T10" fmla="*/ 1 w 127"/>
                <a:gd name="T11" fmla="*/ 0 h 34"/>
                <a:gd name="T12" fmla="*/ 1 w 127"/>
                <a:gd name="T13" fmla="*/ 0 h 34"/>
                <a:gd name="T14" fmla="*/ 1 w 127"/>
                <a:gd name="T15" fmla="*/ 0 h 34"/>
                <a:gd name="T16" fmla="*/ 1 w 127"/>
                <a:gd name="T17" fmla="*/ 0 h 34"/>
                <a:gd name="T18" fmla="*/ 1 w 127"/>
                <a:gd name="T19" fmla="*/ 0 h 34"/>
                <a:gd name="T20" fmla="*/ 1 w 127"/>
                <a:gd name="T21" fmla="*/ 0 h 34"/>
                <a:gd name="T22" fmla="*/ 1 w 127"/>
                <a:gd name="T23" fmla="*/ 0 h 34"/>
                <a:gd name="T24" fmla="*/ 1 w 127"/>
                <a:gd name="T25" fmla="*/ 0 h 34"/>
                <a:gd name="T26" fmla="*/ 1 w 127"/>
                <a:gd name="T27" fmla="*/ 0 h 34"/>
                <a:gd name="T28" fmla="*/ 1 w 127"/>
                <a:gd name="T29" fmla="*/ 0 h 34"/>
                <a:gd name="T30" fmla="*/ 1 w 127"/>
                <a:gd name="T31" fmla="*/ 1 h 34"/>
                <a:gd name="T32" fmla="*/ 1 w 127"/>
                <a:gd name="T33" fmla="*/ 1 h 34"/>
                <a:gd name="T34" fmla="*/ 1 w 127"/>
                <a:gd name="T35" fmla="*/ 1 h 34"/>
                <a:gd name="T36" fmla="*/ 1 w 127"/>
                <a:gd name="T37" fmla="*/ 1 h 34"/>
                <a:gd name="T38" fmla="*/ 1 w 127"/>
                <a:gd name="T39" fmla="*/ 1 h 34"/>
                <a:gd name="T40" fmla="*/ 1 w 127"/>
                <a:gd name="T41" fmla="*/ 1 h 34"/>
                <a:gd name="T42" fmla="*/ 1 w 127"/>
                <a:gd name="T43" fmla="*/ 1 h 34"/>
                <a:gd name="T44" fmla="*/ 1 w 127"/>
                <a:gd name="T45" fmla="*/ 1 h 34"/>
                <a:gd name="T46" fmla="*/ 1 w 127"/>
                <a:gd name="T47" fmla="*/ 1 h 34"/>
                <a:gd name="T48" fmla="*/ 1 w 127"/>
                <a:gd name="T49" fmla="*/ 1 h 34"/>
                <a:gd name="T50" fmla="*/ 1 w 127"/>
                <a:gd name="T51" fmla="*/ 1 h 34"/>
                <a:gd name="T52" fmla="*/ 1 w 127"/>
                <a:gd name="T53" fmla="*/ 1 h 34"/>
                <a:gd name="T54" fmla="*/ 1 w 127"/>
                <a:gd name="T55" fmla="*/ 1 h 34"/>
                <a:gd name="T56" fmla="*/ 1 w 127"/>
                <a:gd name="T57" fmla="*/ 1 h 34"/>
                <a:gd name="T58" fmla="*/ 0 w 127"/>
                <a:gd name="T59" fmla="*/ 1 h 34"/>
                <a:gd name="T60" fmla="*/ 1 w 127"/>
                <a:gd name="T61" fmla="*/ 0 h 34"/>
                <a:gd name="T62" fmla="*/ 1 w 127"/>
                <a:gd name="T63" fmla="*/ 0 h 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
                <a:gd name="T97" fmla="*/ 0 h 34"/>
                <a:gd name="T98" fmla="*/ 127 w 127"/>
                <a:gd name="T99" fmla="*/ 34 h 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 h="34">
                  <a:moveTo>
                    <a:pt x="1" y="0"/>
                  </a:moveTo>
                  <a:lnTo>
                    <a:pt x="17" y="0"/>
                  </a:lnTo>
                  <a:lnTo>
                    <a:pt x="32" y="0"/>
                  </a:lnTo>
                  <a:lnTo>
                    <a:pt x="39" y="0"/>
                  </a:lnTo>
                  <a:lnTo>
                    <a:pt x="47" y="0"/>
                  </a:lnTo>
                  <a:lnTo>
                    <a:pt x="55" y="0"/>
                  </a:lnTo>
                  <a:lnTo>
                    <a:pt x="64" y="0"/>
                  </a:lnTo>
                  <a:lnTo>
                    <a:pt x="72" y="0"/>
                  </a:lnTo>
                  <a:lnTo>
                    <a:pt x="79" y="0"/>
                  </a:lnTo>
                  <a:lnTo>
                    <a:pt x="87" y="0"/>
                  </a:lnTo>
                  <a:lnTo>
                    <a:pt x="95" y="0"/>
                  </a:lnTo>
                  <a:lnTo>
                    <a:pt x="102" y="0"/>
                  </a:lnTo>
                  <a:lnTo>
                    <a:pt x="110" y="0"/>
                  </a:lnTo>
                  <a:lnTo>
                    <a:pt x="119" y="0"/>
                  </a:lnTo>
                  <a:lnTo>
                    <a:pt x="127" y="0"/>
                  </a:lnTo>
                  <a:lnTo>
                    <a:pt x="114" y="7"/>
                  </a:lnTo>
                  <a:lnTo>
                    <a:pt x="98" y="17"/>
                  </a:lnTo>
                  <a:lnTo>
                    <a:pt x="91" y="19"/>
                  </a:lnTo>
                  <a:lnTo>
                    <a:pt x="83" y="23"/>
                  </a:lnTo>
                  <a:lnTo>
                    <a:pt x="76" y="26"/>
                  </a:lnTo>
                  <a:lnTo>
                    <a:pt x="68" y="30"/>
                  </a:lnTo>
                  <a:lnTo>
                    <a:pt x="60" y="32"/>
                  </a:lnTo>
                  <a:lnTo>
                    <a:pt x="51" y="32"/>
                  </a:lnTo>
                  <a:lnTo>
                    <a:pt x="43" y="32"/>
                  </a:lnTo>
                  <a:lnTo>
                    <a:pt x="36" y="34"/>
                  </a:lnTo>
                  <a:lnTo>
                    <a:pt x="22" y="34"/>
                  </a:lnTo>
                  <a:lnTo>
                    <a:pt x="11" y="30"/>
                  </a:lnTo>
                  <a:lnTo>
                    <a:pt x="5" y="23"/>
                  </a:lnTo>
                  <a:lnTo>
                    <a:pt x="3" y="17"/>
                  </a:lnTo>
                  <a:lnTo>
                    <a:pt x="0" y="7"/>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76" name="Freeform 7"/>
            <p:cNvSpPr>
              <a:spLocks/>
            </p:cNvSpPr>
            <p:nvPr/>
          </p:nvSpPr>
          <p:spPr bwMode="auto">
            <a:xfrm>
              <a:off x="1532" y="1915"/>
              <a:ext cx="319" cy="177"/>
            </a:xfrm>
            <a:custGeom>
              <a:avLst/>
              <a:gdLst>
                <a:gd name="T0" fmla="*/ 1 w 638"/>
                <a:gd name="T1" fmla="*/ 0 h 355"/>
                <a:gd name="T2" fmla="*/ 1 w 638"/>
                <a:gd name="T3" fmla="*/ 0 h 355"/>
                <a:gd name="T4" fmla="*/ 1 w 638"/>
                <a:gd name="T5" fmla="*/ 0 h 355"/>
                <a:gd name="T6" fmla="*/ 1 w 638"/>
                <a:gd name="T7" fmla="*/ 0 h 355"/>
                <a:gd name="T8" fmla="*/ 1 w 638"/>
                <a:gd name="T9" fmla="*/ 0 h 355"/>
                <a:gd name="T10" fmla="*/ 1 w 638"/>
                <a:gd name="T11" fmla="*/ 0 h 355"/>
                <a:gd name="T12" fmla="*/ 1 w 638"/>
                <a:gd name="T13" fmla="*/ 0 h 355"/>
                <a:gd name="T14" fmla="*/ 1 w 638"/>
                <a:gd name="T15" fmla="*/ 0 h 355"/>
                <a:gd name="T16" fmla="*/ 1 w 638"/>
                <a:gd name="T17" fmla="*/ 0 h 355"/>
                <a:gd name="T18" fmla="*/ 1 w 638"/>
                <a:gd name="T19" fmla="*/ 0 h 355"/>
                <a:gd name="T20" fmla="*/ 1 w 638"/>
                <a:gd name="T21" fmla="*/ 0 h 355"/>
                <a:gd name="T22" fmla="*/ 1 w 638"/>
                <a:gd name="T23" fmla="*/ 0 h 355"/>
                <a:gd name="T24" fmla="*/ 1 w 638"/>
                <a:gd name="T25" fmla="*/ 0 h 355"/>
                <a:gd name="T26" fmla="*/ 1 w 638"/>
                <a:gd name="T27" fmla="*/ 0 h 355"/>
                <a:gd name="T28" fmla="*/ 1 w 638"/>
                <a:gd name="T29" fmla="*/ 0 h 355"/>
                <a:gd name="T30" fmla="*/ 1 w 638"/>
                <a:gd name="T31" fmla="*/ 0 h 355"/>
                <a:gd name="T32" fmla="*/ 1 w 638"/>
                <a:gd name="T33" fmla="*/ 0 h 355"/>
                <a:gd name="T34" fmla="*/ 1 w 638"/>
                <a:gd name="T35" fmla="*/ 0 h 355"/>
                <a:gd name="T36" fmla="*/ 1 w 638"/>
                <a:gd name="T37" fmla="*/ 0 h 355"/>
                <a:gd name="T38" fmla="*/ 1 w 638"/>
                <a:gd name="T39" fmla="*/ 0 h 355"/>
                <a:gd name="T40" fmla="*/ 1 w 638"/>
                <a:gd name="T41" fmla="*/ 0 h 355"/>
                <a:gd name="T42" fmla="*/ 1 w 638"/>
                <a:gd name="T43" fmla="*/ 0 h 355"/>
                <a:gd name="T44" fmla="*/ 1 w 638"/>
                <a:gd name="T45" fmla="*/ 0 h 355"/>
                <a:gd name="T46" fmla="*/ 1 w 638"/>
                <a:gd name="T47" fmla="*/ 0 h 355"/>
                <a:gd name="T48" fmla="*/ 1 w 638"/>
                <a:gd name="T49" fmla="*/ 0 h 355"/>
                <a:gd name="T50" fmla="*/ 1 w 638"/>
                <a:gd name="T51" fmla="*/ 0 h 355"/>
                <a:gd name="T52" fmla="*/ 1 w 638"/>
                <a:gd name="T53" fmla="*/ 0 h 355"/>
                <a:gd name="T54" fmla="*/ 1 w 638"/>
                <a:gd name="T55" fmla="*/ 0 h 355"/>
                <a:gd name="T56" fmla="*/ 1 w 638"/>
                <a:gd name="T57" fmla="*/ 0 h 355"/>
                <a:gd name="T58" fmla="*/ 1 w 638"/>
                <a:gd name="T59" fmla="*/ 0 h 355"/>
                <a:gd name="T60" fmla="*/ 1 w 638"/>
                <a:gd name="T61" fmla="*/ 0 h 355"/>
                <a:gd name="T62" fmla="*/ 1 w 638"/>
                <a:gd name="T63" fmla="*/ 0 h 355"/>
                <a:gd name="T64" fmla="*/ 1 w 638"/>
                <a:gd name="T65" fmla="*/ 0 h 355"/>
                <a:gd name="T66" fmla="*/ 1 w 638"/>
                <a:gd name="T67" fmla="*/ 0 h 355"/>
                <a:gd name="T68" fmla="*/ 1 w 638"/>
                <a:gd name="T69" fmla="*/ 0 h 355"/>
                <a:gd name="T70" fmla="*/ 1 w 638"/>
                <a:gd name="T71" fmla="*/ 0 h 355"/>
                <a:gd name="T72" fmla="*/ 1 w 638"/>
                <a:gd name="T73" fmla="*/ 0 h 355"/>
                <a:gd name="T74" fmla="*/ 1 w 638"/>
                <a:gd name="T75" fmla="*/ 0 h 355"/>
                <a:gd name="T76" fmla="*/ 1 w 638"/>
                <a:gd name="T77" fmla="*/ 0 h 355"/>
                <a:gd name="T78" fmla="*/ 1 w 638"/>
                <a:gd name="T79" fmla="*/ 0 h 355"/>
                <a:gd name="T80" fmla="*/ 1 w 638"/>
                <a:gd name="T81" fmla="*/ 0 h 355"/>
                <a:gd name="T82" fmla="*/ 1 w 638"/>
                <a:gd name="T83" fmla="*/ 0 h 355"/>
                <a:gd name="T84" fmla="*/ 1 w 638"/>
                <a:gd name="T85" fmla="*/ 0 h 355"/>
                <a:gd name="T86" fmla="*/ 1 w 638"/>
                <a:gd name="T87" fmla="*/ 0 h 355"/>
                <a:gd name="T88" fmla="*/ 1 w 638"/>
                <a:gd name="T89" fmla="*/ 0 h 355"/>
                <a:gd name="T90" fmla="*/ 1 w 638"/>
                <a:gd name="T91" fmla="*/ 0 h 355"/>
                <a:gd name="T92" fmla="*/ 1 w 638"/>
                <a:gd name="T93" fmla="*/ 0 h 355"/>
                <a:gd name="T94" fmla="*/ 1 w 638"/>
                <a:gd name="T95" fmla="*/ 0 h 355"/>
                <a:gd name="T96" fmla="*/ 1 w 638"/>
                <a:gd name="T97" fmla="*/ 0 h 355"/>
                <a:gd name="T98" fmla="*/ 1 w 638"/>
                <a:gd name="T99" fmla="*/ 0 h 355"/>
                <a:gd name="T100" fmla="*/ 1 w 638"/>
                <a:gd name="T101" fmla="*/ 0 h 355"/>
                <a:gd name="T102" fmla="*/ 0 w 638"/>
                <a:gd name="T103" fmla="*/ 0 h 355"/>
                <a:gd name="T104" fmla="*/ 1 w 638"/>
                <a:gd name="T105" fmla="*/ 0 h 355"/>
                <a:gd name="T106" fmla="*/ 1 w 638"/>
                <a:gd name="T107" fmla="*/ 0 h 355"/>
                <a:gd name="T108" fmla="*/ 1 w 638"/>
                <a:gd name="T109" fmla="*/ 0 h 355"/>
                <a:gd name="T110" fmla="*/ 1 w 638"/>
                <a:gd name="T111" fmla="*/ 0 h 355"/>
                <a:gd name="T112" fmla="*/ 1 w 638"/>
                <a:gd name="T113" fmla="*/ 0 h 3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38"/>
                <a:gd name="T172" fmla="*/ 0 h 355"/>
                <a:gd name="T173" fmla="*/ 638 w 638"/>
                <a:gd name="T174" fmla="*/ 355 h 3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38" h="355">
                  <a:moveTo>
                    <a:pt x="218" y="11"/>
                  </a:moveTo>
                  <a:lnTo>
                    <a:pt x="245" y="5"/>
                  </a:lnTo>
                  <a:lnTo>
                    <a:pt x="275" y="1"/>
                  </a:lnTo>
                  <a:lnTo>
                    <a:pt x="306" y="0"/>
                  </a:lnTo>
                  <a:lnTo>
                    <a:pt x="336" y="0"/>
                  </a:lnTo>
                  <a:lnTo>
                    <a:pt x="365" y="0"/>
                  </a:lnTo>
                  <a:lnTo>
                    <a:pt x="395" y="0"/>
                  </a:lnTo>
                  <a:lnTo>
                    <a:pt x="426" y="5"/>
                  </a:lnTo>
                  <a:lnTo>
                    <a:pt x="454" y="11"/>
                  </a:lnTo>
                  <a:lnTo>
                    <a:pt x="481" y="19"/>
                  </a:lnTo>
                  <a:lnTo>
                    <a:pt x="507" y="28"/>
                  </a:lnTo>
                  <a:lnTo>
                    <a:pt x="534" y="41"/>
                  </a:lnTo>
                  <a:lnTo>
                    <a:pt x="559" y="58"/>
                  </a:lnTo>
                  <a:lnTo>
                    <a:pt x="581" y="76"/>
                  </a:lnTo>
                  <a:lnTo>
                    <a:pt x="602" y="96"/>
                  </a:lnTo>
                  <a:lnTo>
                    <a:pt x="621" y="119"/>
                  </a:lnTo>
                  <a:lnTo>
                    <a:pt x="638" y="148"/>
                  </a:lnTo>
                  <a:lnTo>
                    <a:pt x="625" y="136"/>
                  </a:lnTo>
                  <a:lnTo>
                    <a:pt x="612" y="125"/>
                  </a:lnTo>
                  <a:lnTo>
                    <a:pt x="599" y="114"/>
                  </a:lnTo>
                  <a:lnTo>
                    <a:pt x="583" y="104"/>
                  </a:lnTo>
                  <a:lnTo>
                    <a:pt x="568" y="93"/>
                  </a:lnTo>
                  <a:lnTo>
                    <a:pt x="553" y="85"/>
                  </a:lnTo>
                  <a:lnTo>
                    <a:pt x="538" y="76"/>
                  </a:lnTo>
                  <a:lnTo>
                    <a:pt x="522" y="70"/>
                  </a:lnTo>
                  <a:lnTo>
                    <a:pt x="503" y="64"/>
                  </a:lnTo>
                  <a:lnTo>
                    <a:pt x="486" y="60"/>
                  </a:lnTo>
                  <a:lnTo>
                    <a:pt x="469" y="55"/>
                  </a:lnTo>
                  <a:lnTo>
                    <a:pt x="452" y="53"/>
                  </a:lnTo>
                  <a:lnTo>
                    <a:pt x="435" y="49"/>
                  </a:lnTo>
                  <a:lnTo>
                    <a:pt x="418" y="49"/>
                  </a:lnTo>
                  <a:lnTo>
                    <a:pt x="401" y="51"/>
                  </a:lnTo>
                  <a:lnTo>
                    <a:pt x="384" y="55"/>
                  </a:lnTo>
                  <a:lnTo>
                    <a:pt x="384" y="70"/>
                  </a:lnTo>
                  <a:lnTo>
                    <a:pt x="384" y="83"/>
                  </a:lnTo>
                  <a:lnTo>
                    <a:pt x="397" y="81"/>
                  </a:lnTo>
                  <a:lnTo>
                    <a:pt x="408" y="81"/>
                  </a:lnTo>
                  <a:lnTo>
                    <a:pt x="422" y="83"/>
                  </a:lnTo>
                  <a:lnTo>
                    <a:pt x="437" y="85"/>
                  </a:lnTo>
                  <a:lnTo>
                    <a:pt x="448" y="87"/>
                  </a:lnTo>
                  <a:lnTo>
                    <a:pt x="462" y="89"/>
                  </a:lnTo>
                  <a:lnTo>
                    <a:pt x="475" y="93"/>
                  </a:lnTo>
                  <a:lnTo>
                    <a:pt x="488" y="96"/>
                  </a:lnTo>
                  <a:lnTo>
                    <a:pt x="500" y="100"/>
                  </a:lnTo>
                  <a:lnTo>
                    <a:pt x="513" y="104"/>
                  </a:lnTo>
                  <a:lnTo>
                    <a:pt x="522" y="110"/>
                  </a:lnTo>
                  <a:lnTo>
                    <a:pt x="536" y="117"/>
                  </a:lnTo>
                  <a:lnTo>
                    <a:pt x="545" y="123"/>
                  </a:lnTo>
                  <a:lnTo>
                    <a:pt x="557" y="131"/>
                  </a:lnTo>
                  <a:lnTo>
                    <a:pt x="568" y="138"/>
                  </a:lnTo>
                  <a:lnTo>
                    <a:pt x="580" y="148"/>
                  </a:lnTo>
                  <a:lnTo>
                    <a:pt x="589" y="157"/>
                  </a:lnTo>
                  <a:lnTo>
                    <a:pt x="600" y="171"/>
                  </a:lnTo>
                  <a:lnTo>
                    <a:pt x="610" y="184"/>
                  </a:lnTo>
                  <a:lnTo>
                    <a:pt x="618" y="199"/>
                  </a:lnTo>
                  <a:lnTo>
                    <a:pt x="589" y="182"/>
                  </a:lnTo>
                  <a:lnTo>
                    <a:pt x="557" y="169"/>
                  </a:lnTo>
                  <a:lnTo>
                    <a:pt x="521" y="159"/>
                  </a:lnTo>
                  <a:lnTo>
                    <a:pt x="486" y="154"/>
                  </a:lnTo>
                  <a:lnTo>
                    <a:pt x="450" y="150"/>
                  </a:lnTo>
                  <a:lnTo>
                    <a:pt x="414" y="150"/>
                  </a:lnTo>
                  <a:lnTo>
                    <a:pt x="376" y="152"/>
                  </a:lnTo>
                  <a:lnTo>
                    <a:pt x="340" y="159"/>
                  </a:lnTo>
                  <a:lnTo>
                    <a:pt x="304" y="169"/>
                  </a:lnTo>
                  <a:lnTo>
                    <a:pt x="272" y="180"/>
                  </a:lnTo>
                  <a:lnTo>
                    <a:pt x="239" y="197"/>
                  </a:lnTo>
                  <a:lnTo>
                    <a:pt x="213" y="218"/>
                  </a:lnTo>
                  <a:lnTo>
                    <a:pt x="190" y="241"/>
                  </a:lnTo>
                  <a:lnTo>
                    <a:pt x="169" y="268"/>
                  </a:lnTo>
                  <a:lnTo>
                    <a:pt x="154" y="300"/>
                  </a:lnTo>
                  <a:lnTo>
                    <a:pt x="144" y="336"/>
                  </a:lnTo>
                  <a:lnTo>
                    <a:pt x="138" y="344"/>
                  </a:lnTo>
                  <a:lnTo>
                    <a:pt x="135" y="349"/>
                  </a:lnTo>
                  <a:lnTo>
                    <a:pt x="131" y="353"/>
                  </a:lnTo>
                  <a:lnTo>
                    <a:pt x="127" y="355"/>
                  </a:lnTo>
                  <a:lnTo>
                    <a:pt x="119" y="349"/>
                  </a:lnTo>
                  <a:lnTo>
                    <a:pt x="116" y="342"/>
                  </a:lnTo>
                  <a:lnTo>
                    <a:pt x="114" y="334"/>
                  </a:lnTo>
                  <a:lnTo>
                    <a:pt x="114" y="326"/>
                  </a:lnTo>
                  <a:lnTo>
                    <a:pt x="114" y="317"/>
                  </a:lnTo>
                  <a:lnTo>
                    <a:pt x="114" y="307"/>
                  </a:lnTo>
                  <a:lnTo>
                    <a:pt x="114" y="298"/>
                  </a:lnTo>
                  <a:lnTo>
                    <a:pt x="116" y="288"/>
                  </a:lnTo>
                  <a:lnTo>
                    <a:pt x="116" y="279"/>
                  </a:lnTo>
                  <a:lnTo>
                    <a:pt x="119" y="269"/>
                  </a:lnTo>
                  <a:lnTo>
                    <a:pt x="121" y="260"/>
                  </a:lnTo>
                  <a:lnTo>
                    <a:pt x="125" y="250"/>
                  </a:lnTo>
                  <a:lnTo>
                    <a:pt x="129" y="241"/>
                  </a:lnTo>
                  <a:lnTo>
                    <a:pt x="135" y="235"/>
                  </a:lnTo>
                  <a:lnTo>
                    <a:pt x="142" y="222"/>
                  </a:lnTo>
                  <a:lnTo>
                    <a:pt x="157" y="214"/>
                  </a:lnTo>
                  <a:lnTo>
                    <a:pt x="167" y="201"/>
                  </a:lnTo>
                  <a:lnTo>
                    <a:pt x="173" y="192"/>
                  </a:lnTo>
                  <a:lnTo>
                    <a:pt x="175" y="182"/>
                  </a:lnTo>
                  <a:lnTo>
                    <a:pt x="173" y="178"/>
                  </a:lnTo>
                  <a:lnTo>
                    <a:pt x="165" y="174"/>
                  </a:lnTo>
                  <a:lnTo>
                    <a:pt x="157" y="176"/>
                  </a:lnTo>
                  <a:lnTo>
                    <a:pt x="148" y="178"/>
                  </a:lnTo>
                  <a:lnTo>
                    <a:pt x="137" y="184"/>
                  </a:lnTo>
                  <a:lnTo>
                    <a:pt x="125" y="188"/>
                  </a:lnTo>
                  <a:lnTo>
                    <a:pt x="112" y="195"/>
                  </a:lnTo>
                  <a:lnTo>
                    <a:pt x="99" y="203"/>
                  </a:lnTo>
                  <a:lnTo>
                    <a:pt x="91" y="214"/>
                  </a:lnTo>
                  <a:lnTo>
                    <a:pt x="81" y="224"/>
                  </a:lnTo>
                  <a:lnTo>
                    <a:pt x="76" y="237"/>
                  </a:lnTo>
                  <a:lnTo>
                    <a:pt x="76" y="250"/>
                  </a:lnTo>
                  <a:lnTo>
                    <a:pt x="78" y="264"/>
                  </a:lnTo>
                  <a:lnTo>
                    <a:pt x="78" y="273"/>
                  </a:lnTo>
                  <a:lnTo>
                    <a:pt x="78" y="283"/>
                  </a:lnTo>
                  <a:lnTo>
                    <a:pt x="78" y="290"/>
                  </a:lnTo>
                  <a:lnTo>
                    <a:pt x="78" y="298"/>
                  </a:lnTo>
                  <a:lnTo>
                    <a:pt x="74" y="309"/>
                  </a:lnTo>
                  <a:lnTo>
                    <a:pt x="70" y="317"/>
                  </a:lnTo>
                  <a:lnTo>
                    <a:pt x="59" y="319"/>
                  </a:lnTo>
                  <a:lnTo>
                    <a:pt x="47" y="311"/>
                  </a:lnTo>
                  <a:lnTo>
                    <a:pt x="43" y="304"/>
                  </a:lnTo>
                  <a:lnTo>
                    <a:pt x="43" y="298"/>
                  </a:lnTo>
                  <a:lnTo>
                    <a:pt x="41" y="290"/>
                  </a:lnTo>
                  <a:lnTo>
                    <a:pt x="41" y="285"/>
                  </a:lnTo>
                  <a:lnTo>
                    <a:pt x="41" y="275"/>
                  </a:lnTo>
                  <a:lnTo>
                    <a:pt x="41" y="268"/>
                  </a:lnTo>
                  <a:lnTo>
                    <a:pt x="43" y="256"/>
                  </a:lnTo>
                  <a:lnTo>
                    <a:pt x="47" y="247"/>
                  </a:lnTo>
                  <a:lnTo>
                    <a:pt x="55" y="226"/>
                  </a:lnTo>
                  <a:lnTo>
                    <a:pt x="62" y="209"/>
                  </a:lnTo>
                  <a:lnTo>
                    <a:pt x="74" y="192"/>
                  </a:lnTo>
                  <a:lnTo>
                    <a:pt x="87" y="178"/>
                  </a:lnTo>
                  <a:lnTo>
                    <a:pt x="99" y="163"/>
                  </a:lnTo>
                  <a:lnTo>
                    <a:pt x="114" y="150"/>
                  </a:lnTo>
                  <a:lnTo>
                    <a:pt x="129" y="136"/>
                  </a:lnTo>
                  <a:lnTo>
                    <a:pt x="146" y="125"/>
                  </a:lnTo>
                  <a:lnTo>
                    <a:pt x="161" y="114"/>
                  </a:lnTo>
                  <a:lnTo>
                    <a:pt x="178" y="104"/>
                  </a:lnTo>
                  <a:lnTo>
                    <a:pt x="194" y="93"/>
                  </a:lnTo>
                  <a:lnTo>
                    <a:pt x="211" y="87"/>
                  </a:lnTo>
                  <a:lnTo>
                    <a:pt x="226" y="77"/>
                  </a:lnTo>
                  <a:lnTo>
                    <a:pt x="243" y="70"/>
                  </a:lnTo>
                  <a:lnTo>
                    <a:pt x="258" y="64"/>
                  </a:lnTo>
                  <a:lnTo>
                    <a:pt x="275" y="60"/>
                  </a:lnTo>
                  <a:lnTo>
                    <a:pt x="251" y="57"/>
                  </a:lnTo>
                  <a:lnTo>
                    <a:pt x="230" y="58"/>
                  </a:lnTo>
                  <a:lnTo>
                    <a:pt x="207" y="62"/>
                  </a:lnTo>
                  <a:lnTo>
                    <a:pt x="186" y="70"/>
                  </a:lnTo>
                  <a:lnTo>
                    <a:pt x="163" y="77"/>
                  </a:lnTo>
                  <a:lnTo>
                    <a:pt x="142" y="89"/>
                  </a:lnTo>
                  <a:lnTo>
                    <a:pt x="123" y="102"/>
                  </a:lnTo>
                  <a:lnTo>
                    <a:pt x="106" y="119"/>
                  </a:lnTo>
                  <a:lnTo>
                    <a:pt x="87" y="133"/>
                  </a:lnTo>
                  <a:lnTo>
                    <a:pt x="72" y="150"/>
                  </a:lnTo>
                  <a:lnTo>
                    <a:pt x="55" y="167"/>
                  </a:lnTo>
                  <a:lnTo>
                    <a:pt x="43" y="184"/>
                  </a:lnTo>
                  <a:lnTo>
                    <a:pt x="28" y="199"/>
                  </a:lnTo>
                  <a:lnTo>
                    <a:pt x="19" y="216"/>
                  </a:lnTo>
                  <a:lnTo>
                    <a:pt x="9" y="231"/>
                  </a:lnTo>
                  <a:lnTo>
                    <a:pt x="3" y="249"/>
                  </a:lnTo>
                  <a:lnTo>
                    <a:pt x="0" y="218"/>
                  </a:lnTo>
                  <a:lnTo>
                    <a:pt x="2" y="190"/>
                  </a:lnTo>
                  <a:lnTo>
                    <a:pt x="7" y="163"/>
                  </a:lnTo>
                  <a:lnTo>
                    <a:pt x="17" y="142"/>
                  </a:lnTo>
                  <a:lnTo>
                    <a:pt x="28" y="119"/>
                  </a:lnTo>
                  <a:lnTo>
                    <a:pt x="45" y="102"/>
                  </a:lnTo>
                  <a:lnTo>
                    <a:pt x="62" y="85"/>
                  </a:lnTo>
                  <a:lnTo>
                    <a:pt x="81" y="70"/>
                  </a:lnTo>
                  <a:lnTo>
                    <a:pt x="100" y="57"/>
                  </a:lnTo>
                  <a:lnTo>
                    <a:pt x="121" y="45"/>
                  </a:lnTo>
                  <a:lnTo>
                    <a:pt x="142" y="36"/>
                  </a:lnTo>
                  <a:lnTo>
                    <a:pt x="161" y="28"/>
                  </a:lnTo>
                  <a:lnTo>
                    <a:pt x="176" y="20"/>
                  </a:lnTo>
                  <a:lnTo>
                    <a:pt x="194" y="17"/>
                  </a:lnTo>
                  <a:lnTo>
                    <a:pt x="207" y="11"/>
                  </a:lnTo>
                  <a:lnTo>
                    <a:pt x="218" y="11"/>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77" name="Freeform 8"/>
            <p:cNvSpPr>
              <a:spLocks/>
            </p:cNvSpPr>
            <p:nvPr/>
          </p:nvSpPr>
          <p:spPr bwMode="auto">
            <a:xfrm>
              <a:off x="1229" y="1925"/>
              <a:ext cx="253" cy="291"/>
            </a:xfrm>
            <a:custGeom>
              <a:avLst/>
              <a:gdLst>
                <a:gd name="T0" fmla="*/ 0 w 508"/>
                <a:gd name="T1" fmla="*/ 1 h 582"/>
                <a:gd name="T2" fmla="*/ 0 w 508"/>
                <a:gd name="T3" fmla="*/ 1 h 582"/>
                <a:gd name="T4" fmla="*/ 0 w 508"/>
                <a:gd name="T5" fmla="*/ 1 h 582"/>
                <a:gd name="T6" fmla="*/ 0 w 508"/>
                <a:gd name="T7" fmla="*/ 1 h 582"/>
                <a:gd name="T8" fmla="*/ 0 w 508"/>
                <a:gd name="T9" fmla="*/ 1 h 582"/>
                <a:gd name="T10" fmla="*/ 0 w 508"/>
                <a:gd name="T11" fmla="*/ 1 h 582"/>
                <a:gd name="T12" fmla="*/ 0 w 508"/>
                <a:gd name="T13" fmla="*/ 1 h 582"/>
                <a:gd name="T14" fmla="*/ 0 w 508"/>
                <a:gd name="T15" fmla="*/ 1 h 582"/>
                <a:gd name="T16" fmla="*/ 0 w 508"/>
                <a:gd name="T17" fmla="*/ 1 h 582"/>
                <a:gd name="T18" fmla="*/ 0 w 508"/>
                <a:gd name="T19" fmla="*/ 1 h 582"/>
                <a:gd name="T20" fmla="*/ 0 w 508"/>
                <a:gd name="T21" fmla="*/ 1 h 582"/>
                <a:gd name="T22" fmla="*/ 0 w 508"/>
                <a:gd name="T23" fmla="*/ 1 h 582"/>
                <a:gd name="T24" fmla="*/ 0 w 508"/>
                <a:gd name="T25" fmla="*/ 1 h 582"/>
                <a:gd name="T26" fmla="*/ 0 w 508"/>
                <a:gd name="T27" fmla="*/ 1 h 582"/>
                <a:gd name="T28" fmla="*/ 0 w 508"/>
                <a:gd name="T29" fmla="*/ 1 h 582"/>
                <a:gd name="T30" fmla="*/ 0 w 508"/>
                <a:gd name="T31" fmla="*/ 1 h 582"/>
                <a:gd name="T32" fmla="*/ 0 w 508"/>
                <a:gd name="T33" fmla="*/ 1 h 582"/>
                <a:gd name="T34" fmla="*/ 0 w 508"/>
                <a:gd name="T35" fmla="*/ 1 h 582"/>
                <a:gd name="T36" fmla="*/ 0 w 508"/>
                <a:gd name="T37" fmla="*/ 1 h 582"/>
                <a:gd name="T38" fmla="*/ 0 w 508"/>
                <a:gd name="T39" fmla="*/ 1 h 582"/>
                <a:gd name="T40" fmla="*/ 0 w 508"/>
                <a:gd name="T41" fmla="*/ 1 h 582"/>
                <a:gd name="T42" fmla="*/ 0 w 508"/>
                <a:gd name="T43" fmla="*/ 1 h 582"/>
                <a:gd name="T44" fmla="*/ 0 w 508"/>
                <a:gd name="T45" fmla="*/ 1 h 582"/>
                <a:gd name="T46" fmla="*/ 0 w 508"/>
                <a:gd name="T47" fmla="*/ 1 h 582"/>
                <a:gd name="T48" fmla="*/ 0 w 508"/>
                <a:gd name="T49" fmla="*/ 1 h 582"/>
                <a:gd name="T50" fmla="*/ 0 w 508"/>
                <a:gd name="T51" fmla="*/ 1 h 582"/>
                <a:gd name="T52" fmla="*/ 0 w 508"/>
                <a:gd name="T53" fmla="*/ 1 h 582"/>
                <a:gd name="T54" fmla="*/ 0 w 508"/>
                <a:gd name="T55" fmla="*/ 1 h 582"/>
                <a:gd name="T56" fmla="*/ 0 w 508"/>
                <a:gd name="T57" fmla="*/ 1 h 582"/>
                <a:gd name="T58" fmla="*/ 0 w 508"/>
                <a:gd name="T59" fmla="*/ 1 h 582"/>
                <a:gd name="T60" fmla="*/ 0 w 508"/>
                <a:gd name="T61" fmla="*/ 1 h 582"/>
                <a:gd name="T62" fmla="*/ 0 w 508"/>
                <a:gd name="T63" fmla="*/ 1 h 582"/>
                <a:gd name="T64" fmla="*/ 0 w 508"/>
                <a:gd name="T65" fmla="*/ 1 h 582"/>
                <a:gd name="T66" fmla="*/ 0 w 508"/>
                <a:gd name="T67" fmla="*/ 1 h 582"/>
                <a:gd name="T68" fmla="*/ 0 w 508"/>
                <a:gd name="T69" fmla="*/ 1 h 582"/>
                <a:gd name="T70" fmla="*/ 0 w 508"/>
                <a:gd name="T71" fmla="*/ 1 h 582"/>
                <a:gd name="T72" fmla="*/ 0 w 508"/>
                <a:gd name="T73" fmla="*/ 1 h 582"/>
                <a:gd name="T74" fmla="*/ 0 w 508"/>
                <a:gd name="T75" fmla="*/ 1 h 582"/>
                <a:gd name="T76" fmla="*/ 0 w 508"/>
                <a:gd name="T77" fmla="*/ 1 h 582"/>
                <a:gd name="T78" fmla="*/ 0 w 508"/>
                <a:gd name="T79" fmla="*/ 1 h 582"/>
                <a:gd name="T80" fmla="*/ 0 w 508"/>
                <a:gd name="T81" fmla="*/ 1 h 582"/>
                <a:gd name="T82" fmla="*/ 0 w 508"/>
                <a:gd name="T83" fmla="*/ 1 h 582"/>
                <a:gd name="T84" fmla="*/ 0 w 508"/>
                <a:gd name="T85" fmla="*/ 1 h 582"/>
                <a:gd name="T86" fmla="*/ 0 w 508"/>
                <a:gd name="T87" fmla="*/ 1 h 582"/>
                <a:gd name="T88" fmla="*/ 0 w 508"/>
                <a:gd name="T89" fmla="*/ 1 h 582"/>
                <a:gd name="T90" fmla="*/ 0 w 508"/>
                <a:gd name="T91" fmla="*/ 1 h 582"/>
                <a:gd name="T92" fmla="*/ 0 w 508"/>
                <a:gd name="T93" fmla="*/ 1 h 582"/>
                <a:gd name="T94" fmla="*/ 0 w 508"/>
                <a:gd name="T95" fmla="*/ 1 h 582"/>
                <a:gd name="T96" fmla="*/ 0 w 508"/>
                <a:gd name="T97" fmla="*/ 1 h 582"/>
                <a:gd name="T98" fmla="*/ 0 w 508"/>
                <a:gd name="T99" fmla="*/ 1 h 582"/>
                <a:gd name="T100" fmla="*/ 0 w 508"/>
                <a:gd name="T101" fmla="*/ 1 h 582"/>
                <a:gd name="T102" fmla="*/ 0 w 508"/>
                <a:gd name="T103" fmla="*/ 1 h 582"/>
                <a:gd name="T104" fmla="*/ 0 w 508"/>
                <a:gd name="T105" fmla="*/ 1 h 582"/>
                <a:gd name="T106" fmla="*/ 0 w 508"/>
                <a:gd name="T107" fmla="*/ 1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8"/>
                <a:gd name="T163" fmla="*/ 0 h 582"/>
                <a:gd name="T164" fmla="*/ 508 w 508"/>
                <a:gd name="T165" fmla="*/ 582 h 58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8" h="582">
                  <a:moveTo>
                    <a:pt x="299" y="0"/>
                  </a:moveTo>
                  <a:lnTo>
                    <a:pt x="312" y="0"/>
                  </a:lnTo>
                  <a:lnTo>
                    <a:pt x="327" y="2"/>
                  </a:lnTo>
                  <a:lnTo>
                    <a:pt x="340" y="4"/>
                  </a:lnTo>
                  <a:lnTo>
                    <a:pt x="358" y="8"/>
                  </a:lnTo>
                  <a:lnTo>
                    <a:pt x="373" y="10"/>
                  </a:lnTo>
                  <a:lnTo>
                    <a:pt x="388" y="14"/>
                  </a:lnTo>
                  <a:lnTo>
                    <a:pt x="403" y="18"/>
                  </a:lnTo>
                  <a:lnTo>
                    <a:pt x="418" y="25"/>
                  </a:lnTo>
                  <a:lnTo>
                    <a:pt x="434" y="29"/>
                  </a:lnTo>
                  <a:lnTo>
                    <a:pt x="447" y="38"/>
                  </a:lnTo>
                  <a:lnTo>
                    <a:pt x="458" y="44"/>
                  </a:lnTo>
                  <a:lnTo>
                    <a:pt x="472" y="56"/>
                  </a:lnTo>
                  <a:lnTo>
                    <a:pt x="481" y="65"/>
                  </a:lnTo>
                  <a:lnTo>
                    <a:pt x="491" y="78"/>
                  </a:lnTo>
                  <a:lnTo>
                    <a:pt x="498" y="90"/>
                  </a:lnTo>
                  <a:lnTo>
                    <a:pt x="508" y="107"/>
                  </a:lnTo>
                  <a:lnTo>
                    <a:pt x="491" y="94"/>
                  </a:lnTo>
                  <a:lnTo>
                    <a:pt x="474" y="84"/>
                  </a:lnTo>
                  <a:lnTo>
                    <a:pt x="456" y="75"/>
                  </a:lnTo>
                  <a:lnTo>
                    <a:pt x="439" y="67"/>
                  </a:lnTo>
                  <a:lnTo>
                    <a:pt x="422" y="59"/>
                  </a:lnTo>
                  <a:lnTo>
                    <a:pt x="403" y="56"/>
                  </a:lnTo>
                  <a:lnTo>
                    <a:pt x="384" y="50"/>
                  </a:lnTo>
                  <a:lnTo>
                    <a:pt x="367" y="46"/>
                  </a:lnTo>
                  <a:lnTo>
                    <a:pt x="348" y="42"/>
                  </a:lnTo>
                  <a:lnTo>
                    <a:pt x="329" y="42"/>
                  </a:lnTo>
                  <a:lnTo>
                    <a:pt x="310" y="40"/>
                  </a:lnTo>
                  <a:lnTo>
                    <a:pt x="293" y="44"/>
                  </a:lnTo>
                  <a:lnTo>
                    <a:pt x="274" y="44"/>
                  </a:lnTo>
                  <a:lnTo>
                    <a:pt x="255" y="50"/>
                  </a:lnTo>
                  <a:lnTo>
                    <a:pt x="236" y="56"/>
                  </a:lnTo>
                  <a:lnTo>
                    <a:pt x="219" y="63"/>
                  </a:lnTo>
                  <a:lnTo>
                    <a:pt x="219" y="76"/>
                  </a:lnTo>
                  <a:lnTo>
                    <a:pt x="219" y="92"/>
                  </a:lnTo>
                  <a:lnTo>
                    <a:pt x="230" y="86"/>
                  </a:lnTo>
                  <a:lnTo>
                    <a:pt x="242" y="82"/>
                  </a:lnTo>
                  <a:lnTo>
                    <a:pt x="253" y="78"/>
                  </a:lnTo>
                  <a:lnTo>
                    <a:pt x="266" y="75"/>
                  </a:lnTo>
                  <a:lnTo>
                    <a:pt x="280" y="71"/>
                  </a:lnTo>
                  <a:lnTo>
                    <a:pt x="291" y="69"/>
                  </a:lnTo>
                  <a:lnTo>
                    <a:pt x="304" y="69"/>
                  </a:lnTo>
                  <a:lnTo>
                    <a:pt x="318" y="69"/>
                  </a:lnTo>
                  <a:lnTo>
                    <a:pt x="325" y="69"/>
                  </a:lnTo>
                  <a:lnTo>
                    <a:pt x="335" y="69"/>
                  </a:lnTo>
                  <a:lnTo>
                    <a:pt x="342" y="69"/>
                  </a:lnTo>
                  <a:lnTo>
                    <a:pt x="352" y="71"/>
                  </a:lnTo>
                  <a:lnTo>
                    <a:pt x="360" y="71"/>
                  </a:lnTo>
                  <a:lnTo>
                    <a:pt x="367" y="73"/>
                  </a:lnTo>
                  <a:lnTo>
                    <a:pt x="377" y="73"/>
                  </a:lnTo>
                  <a:lnTo>
                    <a:pt x="386" y="78"/>
                  </a:lnTo>
                  <a:lnTo>
                    <a:pt x="394" y="78"/>
                  </a:lnTo>
                  <a:lnTo>
                    <a:pt x="401" y="82"/>
                  </a:lnTo>
                  <a:lnTo>
                    <a:pt x="409" y="84"/>
                  </a:lnTo>
                  <a:lnTo>
                    <a:pt x="417" y="88"/>
                  </a:lnTo>
                  <a:lnTo>
                    <a:pt x="432" y="97"/>
                  </a:lnTo>
                  <a:lnTo>
                    <a:pt x="445" y="111"/>
                  </a:lnTo>
                  <a:lnTo>
                    <a:pt x="428" y="107"/>
                  </a:lnTo>
                  <a:lnTo>
                    <a:pt x="411" y="107"/>
                  </a:lnTo>
                  <a:lnTo>
                    <a:pt x="392" y="105"/>
                  </a:lnTo>
                  <a:lnTo>
                    <a:pt x="373" y="105"/>
                  </a:lnTo>
                  <a:lnTo>
                    <a:pt x="354" y="105"/>
                  </a:lnTo>
                  <a:lnTo>
                    <a:pt x="335" y="105"/>
                  </a:lnTo>
                  <a:lnTo>
                    <a:pt x="316" y="105"/>
                  </a:lnTo>
                  <a:lnTo>
                    <a:pt x="299" y="111"/>
                  </a:lnTo>
                  <a:lnTo>
                    <a:pt x="280" y="113"/>
                  </a:lnTo>
                  <a:lnTo>
                    <a:pt x="263" y="118"/>
                  </a:lnTo>
                  <a:lnTo>
                    <a:pt x="245" y="128"/>
                  </a:lnTo>
                  <a:lnTo>
                    <a:pt x="230" y="137"/>
                  </a:lnTo>
                  <a:lnTo>
                    <a:pt x="215" y="149"/>
                  </a:lnTo>
                  <a:lnTo>
                    <a:pt x="204" y="162"/>
                  </a:lnTo>
                  <a:lnTo>
                    <a:pt x="192" y="179"/>
                  </a:lnTo>
                  <a:lnTo>
                    <a:pt x="183" y="200"/>
                  </a:lnTo>
                  <a:lnTo>
                    <a:pt x="183" y="210"/>
                  </a:lnTo>
                  <a:lnTo>
                    <a:pt x="183" y="219"/>
                  </a:lnTo>
                  <a:lnTo>
                    <a:pt x="190" y="217"/>
                  </a:lnTo>
                  <a:lnTo>
                    <a:pt x="198" y="215"/>
                  </a:lnTo>
                  <a:lnTo>
                    <a:pt x="206" y="213"/>
                  </a:lnTo>
                  <a:lnTo>
                    <a:pt x="215" y="211"/>
                  </a:lnTo>
                  <a:lnTo>
                    <a:pt x="228" y="204"/>
                  </a:lnTo>
                  <a:lnTo>
                    <a:pt x="242" y="194"/>
                  </a:lnTo>
                  <a:lnTo>
                    <a:pt x="255" y="183"/>
                  </a:lnTo>
                  <a:lnTo>
                    <a:pt x="268" y="175"/>
                  </a:lnTo>
                  <a:lnTo>
                    <a:pt x="280" y="166"/>
                  </a:lnTo>
                  <a:lnTo>
                    <a:pt x="297" y="158"/>
                  </a:lnTo>
                  <a:lnTo>
                    <a:pt x="302" y="154"/>
                  </a:lnTo>
                  <a:lnTo>
                    <a:pt x="308" y="149"/>
                  </a:lnTo>
                  <a:lnTo>
                    <a:pt x="318" y="147"/>
                  </a:lnTo>
                  <a:lnTo>
                    <a:pt x="325" y="147"/>
                  </a:lnTo>
                  <a:lnTo>
                    <a:pt x="333" y="145"/>
                  </a:lnTo>
                  <a:lnTo>
                    <a:pt x="340" y="145"/>
                  </a:lnTo>
                  <a:lnTo>
                    <a:pt x="352" y="145"/>
                  </a:lnTo>
                  <a:lnTo>
                    <a:pt x="361" y="149"/>
                  </a:lnTo>
                  <a:lnTo>
                    <a:pt x="350" y="154"/>
                  </a:lnTo>
                  <a:lnTo>
                    <a:pt x="340" y="162"/>
                  </a:lnTo>
                  <a:lnTo>
                    <a:pt x="329" y="172"/>
                  </a:lnTo>
                  <a:lnTo>
                    <a:pt x="318" y="179"/>
                  </a:lnTo>
                  <a:lnTo>
                    <a:pt x="304" y="189"/>
                  </a:lnTo>
                  <a:lnTo>
                    <a:pt x="291" y="198"/>
                  </a:lnTo>
                  <a:lnTo>
                    <a:pt x="280" y="208"/>
                  </a:lnTo>
                  <a:lnTo>
                    <a:pt x="266" y="219"/>
                  </a:lnTo>
                  <a:lnTo>
                    <a:pt x="253" y="227"/>
                  </a:lnTo>
                  <a:lnTo>
                    <a:pt x="242" y="238"/>
                  </a:lnTo>
                  <a:lnTo>
                    <a:pt x="228" y="249"/>
                  </a:lnTo>
                  <a:lnTo>
                    <a:pt x="219" y="263"/>
                  </a:lnTo>
                  <a:lnTo>
                    <a:pt x="207" y="276"/>
                  </a:lnTo>
                  <a:lnTo>
                    <a:pt x="198" y="287"/>
                  </a:lnTo>
                  <a:lnTo>
                    <a:pt x="192" y="301"/>
                  </a:lnTo>
                  <a:lnTo>
                    <a:pt x="187" y="316"/>
                  </a:lnTo>
                  <a:lnTo>
                    <a:pt x="183" y="325"/>
                  </a:lnTo>
                  <a:lnTo>
                    <a:pt x="181" y="337"/>
                  </a:lnTo>
                  <a:lnTo>
                    <a:pt x="179" y="348"/>
                  </a:lnTo>
                  <a:lnTo>
                    <a:pt x="181" y="362"/>
                  </a:lnTo>
                  <a:lnTo>
                    <a:pt x="181" y="373"/>
                  </a:lnTo>
                  <a:lnTo>
                    <a:pt x="185" y="386"/>
                  </a:lnTo>
                  <a:lnTo>
                    <a:pt x="188" y="400"/>
                  </a:lnTo>
                  <a:lnTo>
                    <a:pt x="196" y="411"/>
                  </a:lnTo>
                  <a:lnTo>
                    <a:pt x="196" y="417"/>
                  </a:lnTo>
                  <a:lnTo>
                    <a:pt x="196" y="424"/>
                  </a:lnTo>
                  <a:lnTo>
                    <a:pt x="187" y="419"/>
                  </a:lnTo>
                  <a:lnTo>
                    <a:pt x="179" y="411"/>
                  </a:lnTo>
                  <a:lnTo>
                    <a:pt x="171" y="405"/>
                  </a:lnTo>
                  <a:lnTo>
                    <a:pt x="162" y="403"/>
                  </a:lnTo>
                  <a:lnTo>
                    <a:pt x="160" y="411"/>
                  </a:lnTo>
                  <a:lnTo>
                    <a:pt x="162" y="421"/>
                  </a:lnTo>
                  <a:lnTo>
                    <a:pt x="162" y="428"/>
                  </a:lnTo>
                  <a:lnTo>
                    <a:pt x="166" y="440"/>
                  </a:lnTo>
                  <a:lnTo>
                    <a:pt x="169" y="445"/>
                  </a:lnTo>
                  <a:lnTo>
                    <a:pt x="173" y="455"/>
                  </a:lnTo>
                  <a:lnTo>
                    <a:pt x="177" y="462"/>
                  </a:lnTo>
                  <a:lnTo>
                    <a:pt x="183" y="472"/>
                  </a:lnTo>
                  <a:lnTo>
                    <a:pt x="192" y="485"/>
                  </a:lnTo>
                  <a:lnTo>
                    <a:pt x="206" y="498"/>
                  </a:lnTo>
                  <a:lnTo>
                    <a:pt x="221" y="514"/>
                  </a:lnTo>
                  <a:lnTo>
                    <a:pt x="234" y="527"/>
                  </a:lnTo>
                  <a:lnTo>
                    <a:pt x="244" y="538"/>
                  </a:lnTo>
                  <a:lnTo>
                    <a:pt x="255" y="554"/>
                  </a:lnTo>
                  <a:lnTo>
                    <a:pt x="264" y="565"/>
                  </a:lnTo>
                  <a:lnTo>
                    <a:pt x="274" y="582"/>
                  </a:lnTo>
                  <a:lnTo>
                    <a:pt x="251" y="573"/>
                  </a:lnTo>
                  <a:lnTo>
                    <a:pt x="232" y="565"/>
                  </a:lnTo>
                  <a:lnTo>
                    <a:pt x="215" y="554"/>
                  </a:lnTo>
                  <a:lnTo>
                    <a:pt x="200" y="542"/>
                  </a:lnTo>
                  <a:lnTo>
                    <a:pt x="187" y="527"/>
                  </a:lnTo>
                  <a:lnTo>
                    <a:pt x="175" y="514"/>
                  </a:lnTo>
                  <a:lnTo>
                    <a:pt x="166" y="498"/>
                  </a:lnTo>
                  <a:lnTo>
                    <a:pt x="156" y="483"/>
                  </a:lnTo>
                  <a:lnTo>
                    <a:pt x="147" y="462"/>
                  </a:lnTo>
                  <a:lnTo>
                    <a:pt x="139" y="445"/>
                  </a:lnTo>
                  <a:lnTo>
                    <a:pt x="133" y="426"/>
                  </a:lnTo>
                  <a:lnTo>
                    <a:pt x="128" y="407"/>
                  </a:lnTo>
                  <a:lnTo>
                    <a:pt x="122" y="388"/>
                  </a:lnTo>
                  <a:lnTo>
                    <a:pt x="116" y="371"/>
                  </a:lnTo>
                  <a:lnTo>
                    <a:pt x="110" y="352"/>
                  </a:lnTo>
                  <a:lnTo>
                    <a:pt x="107" y="335"/>
                  </a:lnTo>
                  <a:lnTo>
                    <a:pt x="91" y="335"/>
                  </a:lnTo>
                  <a:lnTo>
                    <a:pt x="78" y="341"/>
                  </a:lnTo>
                  <a:lnTo>
                    <a:pt x="76" y="350"/>
                  </a:lnTo>
                  <a:lnTo>
                    <a:pt x="76" y="360"/>
                  </a:lnTo>
                  <a:lnTo>
                    <a:pt x="78" y="369"/>
                  </a:lnTo>
                  <a:lnTo>
                    <a:pt x="82" y="379"/>
                  </a:lnTo>
                  <a:lnTo>
                    <a:pt x="84" y="388"/>
                  </a:lnTo>
                  <a:lnTo>
                    <a:pt x="86" y="398"/>
                  </a:lnTo>
                  <a:lnTo>
                    <a:pt x="90" y="407"/>
                  </a:lnTo>
                  <a:lnTo>
                    <a:pt x="90" y="419"/>
                  </a:lnTo>
                  <a:lnTo>
                    <a:pt x="82" y="417"/>
                  </a:lnTo>
                  <a:lnTo>
                    <a:pt x="76" y="415"/>
                  </a:lnTo>
                  <a:lnTo>
                    <a:pt x="72" y="411"/>
                  </a:lnTo>
                  <a:lnTo>
                    <a:pt x="71" y="407"/>
                  </a:lnTo>
                  <a:lnTo>
                    <a:pt x="65" y="396"/>
                  </a:lnTo>
                  <a:lnTo>
                    <a:pt x="63" y="384"/>
                  </a:lnTo>
                  <a:lnTo>
                    <a:pt x="55" y="379"/>
                  </a:lnTo>
                  <a:lnTo>
                    <a:pt x="46" y="379"/>
                  </a:lnTo>
                  <a:lnTo>
                    <a:pt x="42" y="390"/>
                  </a:lnTo>
                  <a:lnTo>
                    <a:pt x="44" y="405"/>
                  </a:lnTo>
                  <a:lnTo>
                    <a:pt x="46" y="417"/>
                  </a:lnTo>
                  <a:lnTo>
                    <a:pt x="52" y="432"/>
                  </a:lnTo>
                  <a:lnTo>
                    <a:pt x="57" y="445"/>
                  </a:lnTo>
                  <a:lnTo>
                    <a:pt x="65" y="457"/>
                  </a:lnTo>
                  <a:lnTo>
                    <a:pt x="72" y="470"/>
                  </a:lnTo>
                  <a:lnTo>
                    <a:pt x="80" y="483"/>
                  </a:lnTo>
                  <a:lnTo>
                    <a:pt x="88" y="495"/>
                  </a:lnTo>
                  <a:lnTo>
                    <a:pt x="95" y="508"/>
                  </a:lnTo>
                  <a:lnTo>
                    <a:pt x="101" y="521"/>
                  </a:lnTo>
                  <a:lnTo>
                    <a:pt x="107" y="535"/>
                  </a:lnTo>
                  <a:lnTo>
                    <a:pt x="95" y="533"/>
                  </a:lnTo>
                  <a:lnTo>
                    <a:pt x="84" y="533"/>
                  </a:lnTo>
                  <a:lnTo>
                    <a:pt x="76" y="527"/>
                  </a:lnTo>
                  <a:lnTo>
                    <a:pt x="67" y="521"/>
                  </a:lnTo>
                  <a:lnTo>
                    <a:pt x="59" y="512"/>
                  </a:lnTo>
                  <a:lnTo>
                    <a:pt x="52" y="504"/>
                  </a:lnTo>
                  <a:lnTo>
                    <a:pt x="46" y="493"/>
                  </a:lnTo>
                  <a:lnTo>
                    <a:pt x="40" y="483"/>
                  </a:lnTo>
                  <a:lnTo>
                    <a:pt x="33" y="470"/>
                  </a:lnTo>
                  <a:lnTo>
                    <a:pt x="27" y="459"/>
                  </a:lnTo>
                  <a:lnTo>
                    <a:pt x="23" y="445"/>
                  </a:lnTo>
                  <a:lnTo>
                    <a:pt x="19" y="434"/>
                  </a:lnTo>
                  <a:lnTo>
                    <a:pt x="13" y="422"/>
                  </a:lnTo>
                  <a:lnTo>
                    <a:pt x="10" y="411"/>
                  </a:lnTo>
                  <a:lnTo>
                    <a:pt x="8" y="400"/>
                  </a:lnTo>
                  <a:lnTo>
                    <a:pt x="6" y="390"/>
                  </a:lnTo>
                  <a:lnTo>
                    <a:pt x="0" y="352"/>
                  </a:lnTo>
                  <a:lnTo>
                    <a:pt x="0" y="320"/>
                  </a:lnTo>
                  <a:lnTo>
                    <a:pt x="2" y="284"/>
                  </a:lnTo>
                  <a:lnTo>
                    <a:pt x="12" y="251"/>
                  </a:lnTo>
                  <a:lnTo>
                    <a:pt x="21" y="217"/>
                  </a:lnTo>
                  <a:lnTo>
                    <a:pt x="34" y="189"/>
                  </a:lnTo>
                  <a:lnTo>
                    <a:pt x="52" y="160"/>
                  </a:lnTo>
                  <a:lnTo>
                    <a:pt x="72" y="134"/>
                  </a:lnTo>
                  <a:lnTo>
                    <a:pt x="91" y="107"/>
                  </a:lnTo>
                  <a:lnTo>
                    <a:pt x="116" y="84"/>
                  </a:lnTo>
                  <a:lnTo>
                    <a:pt x="143" y="63"/>
                  </a:lnTo>
                  <a:lnTo>
                    <a:pt x="171" y="46"/>
                  </a:lnTo>
                  <a:lnTo>
                    <a:pt x="200" y="29"/>
                  </a:lnTo>
                  <a:lnTo>
                    <a:pt x="232" y="18"/>
                  </a:lnTo>
                  <a:lnTo>
                    <a:pt x="264" y="6"/>
                  </a:lnTo>
                  <a:lnTo>
                    <a:pt x="299"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78" name="Freeform 9"/>
            <p:cNvSpPr>
              <a:spLocks/>
            </p:cNvSpPr>
            <p:nvPr/>
          </p:nvSpPr>
          <p:spPr bwMode="auto">
            <a:xfrm>
              <a:off x="1874" y="1939"/>
              <a:ext cx="48" cy="17"/>
            </a:xfrm>
            <a:custGeom>
              <a:avLst/>
              <a:gdLst>
                <a:gd name="T0" fmla="*/ 1 w 95"/>
                <a:gd name="T1" fmla="*/ 0 h 32"/>
                <a:gd name="T2" fmla="*/ 1 w 95"/>
                <a:gd name="T3" fmla="*/ 0 h 32"/>
                <a:gd name="T4" fmla="*/ 1 w 95"/>
                <a:gd name="T5" fmla="*/ 1 h 32"/>
                <a:gd name="T6" fmla="*/ 1 w 95"/>
                <a:gd name="T7" fmla="*/ 1 h 32"/>
                <a:gd name="T8" fmla="*/ 1 w 95"/>
                <a:gd name="T9" fmla="*/ 1 h 32"/>
                <a:gd name="T10" fmla="*/ 1 w 95"/>
                <a:gd name="T11" fmla="*/ 1 h 32"/>
                <a:gd name="T12" fmla="*/ 1 w 95"/>
                <a:gd name="T13" fmla="*/ 1 h 32"/>
                <a:gd name="T14" fmla="*/ 1 w 95"/>
                <a:gd name="T15" fmla="*/ 1 h 32"/>
                <a:gd name="T16" fmla="*/ 1 w 95"/>
                <a:gd name="T17" fmla="*/ 1 h 32"/>
                <a:gd name="T18" fmla="*/ 1 w 95"/>
                <a:gd name="T19" fmla="*/ 1 h 32"/>
                <a:gd name="T20" fmla="*/ 1 w 95"/>
                <a:gd name="T21" fmla="*/ 1 h 32"/>
                <a:gd name="T22" fmla="*/ 1 w 95"/>
                <a:gd name="T23" fmla="*/ 1 h 32"/>
                <a:gd name="T24" fmla="*/ 1 w 95"/>
                <a:gd name="T25" fmla="*/ 1 h 32"/>
                <a:gd name="T26" fmla="*/ 1 w 95"/>
                <a:gd name="T27" fmla="*/ 1 h 32"/>
                <a:gd name="T28" fmla="*/ 0 w 95"/>
                <a:gd name="T29" fmla="*/ 1 h 32"/>
                <a:gd name="T30" fmla="*/ 1 w 95"/>
                <a:gd name="T31" fmla="*/ 0 h 32"/>
                <a:gd name="T32" fmla="*/ 1 w 95"/>
                <a:gd name="T33" fmla="*/ 0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32"/>
                <a:gd name="T53" fmla="*/ 95 w 95"/>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32">
                  <a:moveTo>
                    <a:pt x="2" y="0"/>
                  </a:moveTo>
                  <a:lnTo>
                    <a:pt x="95" y="0"/>
                  </a:lnTo>
                  <a:lnTo>
                    <a:pt x="93" y="9"/>
                  </a:lnTo>
                  <a:lnTo>
                    <a:pt x="89" y="17"/>
                  </a:lnTo>
                  <a:lnTo>
                    <a:pt x="80" y="23"/>
                  </a:lnTo>
                  <a:lnTo>
                    <a:pt x="74" y="27"/>
                  </a:lnTo>
                  <a:lnTo>
                    <a:pt x="65" y="28"/>
                  </a:lnTo>
                  <a:lnTo>
                    <a:pt x="57" y="32"/>
                  </a:lnTo>
                  <a:lnTo>
                    <a:pt x="48" y="32"/>
                  </a:lnTo>
                  <a:lnTo>
                    <a:pt x="40" y="32"/>
                  </a:lnTo>
                  <a:lnTo>
                    <a:pt x="31" y="28"/>
                  </a:lnTo>
                  <a:lnTo>
                    <a:pt x="21" y="27"/>
                  </a:lnTo>
                  <a:lnTo>
                    <a:pt x="13" y="23"/>
                  </a:lnTo>
                  <a:lnTo>
                    <a:pt x="8" y="19"/>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79" name="Freeform 10"/>
            <p:cNvSpPr>
              <a:spLocks/>
            </p:cNvSpPr>
            <p:nvPr/>
          </p:nvSpPr>
          <p:spPr bwMode="auto">
            <a:xfrm>
              <a:off x="906" y="1965"/>
              <a:ext cx="311" cy="327"/>
            </a:xfrm>
            <a:custGeom>
              <a:avLst/>
              <a:gdLst>
                <a:gd name="T0" fmla="*/ 1 w 621"/>
                <a:gd name="T1" fmla="*/ 0 h 654"/>
                <a:gd name="T2" fmla="*/ 1 w 621"/>
                <a:gd name="T3" fmla="*/ 1 h 654"/>
                <a:gd name="T4" fmla="*/ 1 w 621"/>
                <a:gd name="T5" fmla="*/ 1 h 654"/>
                <a:gd name="T6" fmla="*/ 1 w 621"/>
                <a:gd name="T7" fmla="*/ 1 h 654"/>
                <a:gd name="T8" fmla="*/ 1 w 621"/>
                <a:gd name="T9" fmla="*/ 1 h 654"/>
                <a:gd name="T10" fmla="*/ 1 w 621"/>
                <a:gd name="T11" fmla="*/ 1 h 654"/>
                <a:gd name="T12" fmla="*/ 1 w 621"/>
                <a:gd name="T13" fmla="*/ 1 h 654"/>
                <a:gd name="T14" fmla="*/ 1 w 621"/>
                <a:gd name="T15" fmla="*/ 1 h 654"/>
                <a:gd name="T16" fmla="*/ 1 w 621"/>
                <a:gd name="T17" fmla="*/ 1 h 654"/>
                <a:gd name="T18" fmla="*/ 1 w 621"/>
                <a:gd name="T19" fmla="*/ 1 h 654"/>
                <a:gd name="T20" fmla="*/ 1 w 621"/>
                <a:gd name="T21" fmla="*/ 1 h 654"/>
                <a:gd name="T22" fmla="*/ 1 w 621"/>
                <a:gd name="T23" fmla="*/ 1 h 654"/>
                <a:gd name="T24" fmla="*/ 1 w 621"/>
                <a:gd name="T25" fmla="*/ 1 h 654"/>
                <a:gd name="T26" fmla="*/ 1 w 621"/>
                <a:gd name="T27" fmla="*/ 1 h 654"/>
                <a:gd name="T28" fmla="*/ 1 w 621"/>
                <a:gd name="T29" fmla="*/ 1 h 654"/>
                <a:gd name="T30" fmla="*/ 1 w 621"/>
                <a:gd name="T31" fmla="*/ 1 h 654"/>
                <a:gd name="T32" fmla="*/ 1 w 621"/>
                <a:gd name="T33" fmla="*/ 1 h 654"/>
                <a:gd name="T34" fmla="*/ 1 w 621"/>
                <a:gd name="T35" fmla="*/ 1 h 654"/>
                <a:gd name="T36" fmla="*/ 1 w 621"/>
                <a:gd name="T37" fmla="*/ 1 h 654"/>
                <a:gd name="T38" fmla="*/ 1 w 621"/>
                <a:gd name="T39" fmla="*/ 1 h 654"/>
                <a:gd name="T40" fmla="*/ 1 w 621"/>
                <a:gd name="T41" fmla="*/ 1 h 654"/>
                <a:gd name="T42" fmla="*/ 1 w 621"/>
                <a:gd name="T43" fmla="*/ 1 h 654"/>
                <a:gd name="T44" fmla="*/ 1 w 621"/>
                <a:gd name="T45" fmla="*/ 1 h 654"/>
                <a:gd name="T46" fmla="*/ 1 w 621"/>
                <a:gd name="T47" fmla="*/ 1 h 654"/>
                <a:gd name="T48" fmla="*/ 1 w 621"/>
                <a:gd name="T49" fmla="*/ 1 h 654"/>
                <a:gd name="T50" fmla="*/ 1 w 621"/>
                <a:gd name="T51" fmla="*/ 1 h 654"/>
                <a:gd name="T52" fmla="*/ 1 w 621"/>
                <a:gd name="T53" fmla="*/ 1 h 654"/>
                <a:gd name="T54" fmla="*/ 1 w 621"/>
                <a:gd name="T55" fmla="*/ 1 h 654"/>
                <a:gd name="T56" fmla="*/ 1 w 621"/>
                <a:gd name="T57" fmla="*/ 1 h 654"/>
                <a:gd name="T58" fmla="*/ 1 w 621"/>
                <a:gd name="T59" fmla="*/ 1 h 654"/>
                <a:gd name="T60" fmla="*/ 1 w 621"/>
                <a:gd name="T61" fmla="*/ 1 h 654"/>
                <a:gd name="T62" fmla="*/ 1 w 621"/>
                <a:gd name="T63" fmla="*/ 1 h 654"/>
                <a:gd name="T64" fmla="*/ 1 w 621"/>
                <a:gd name="T65" fmla="*/ 1 h 654"/>
                <a:gd name="T66" fmla="*/ 1 w 621"/>
                <a:gd name="T67" fmla="*/ 1 h 654"/>
                <a:gd name="T68" fmla="*/ 1 w 621"/>
                <a:gd name="T69" fmla="*/ 1 h 654"/>
                <a:gd name="T70" fmla="*/ 1 w 621"/>
                <a:gd name="T71" fmla="*/ 1 h 654"/>
                <a:gd name="T72" fmla="*/ 1 w 621"/>
                <a:gd name="T73" fmla="*/ 1 h 654"/>
                <a:gd name="T74" fmla="*/ 1 w 621"/>
                <a:gd name="T75" fmla="*/ 1 h 654"/>
                <a:gd name="T76" fmla="*/ 1 w 621"/>
                <a:gd name="T77" fmla="*/ 1 h 654"/>
                <a:gd name="T78" fmla="*/ 1 w 621"/>
                <a:gd name="T79" fmla="*/ 1 h 654"/>
                <a:gd name="T80" fmla="*/ 1 w 621"/>
                <a:gd name="T81" fmla="*/ 1 h 654"/>
                <a:gd name="T82" fmla="*/ 1 w 621"/>
                <a:gd name="T83" fmla="*/ 1 h 654"/>
                <a:gd name="T84" fmla="*/ 1 w 621"/>
                <a:gd name="T85" fmla="*/ 1 h 654"/>
                <a:gd name="T86" fmla="*/ 1 w 621"/>
                <a:gd name="T87" fmla="*/ 1 h 654"/>
                <a:gd name="T88" fmla="*/ 1 w 621"/>
                <a:gd name="T89" fmla="*/ 1 h 654"/>
                <a:gd name="T90" fmla="*/ 1 w 621"/>
                <a:gd name="T91" fmla="*/ 1 h 654"/>
                <a:gd name="T92" fmla="*/ 1 w 621"/>
                <a:gd name="T93" fmla="*/ 1 h 654"/>
                <a:gd name="T94" fmla="*/ 1 w 621"/>
                <a:gd name="T95" fmla="*/ 1 h 654"/>
                <a:gd name="T96" fmla="*/ 1 w 621"/>
                <a:gd name="T97" fmla="*/ 1 h 654"/>
                <a:gd name="T98" fmla="*/ 1 w 621"/>
                <a:gd name="T99" fmla="*/ 1 h 654"/>
                <a:gd name="T100" fmla="*/ 1 w 621"/>
                <a:gd name="T101" fmla="*/ 1 h 654"/>
                <a:gd name="T102" fmla="*/ 1 w 621"/>
                <a:gd name="T103" fmla="*/ 1 h 65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21"/>
                <a:gd name="T157" fmla="*/ 0 h 654"/>
                <a:gd name="T158" fmla="*/ 621 w 621"/>
                <a:gd name="T159" fmla="*/ 654 h 65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21" h="654">
                  <a:moveTo>
                    <a:pt x="407" y="4"/>
                  </a:moveTo>
                  <a:lnTo>
                    <a:pt x="420" y="0"/>
                  </a:lnTo>
                  <a:lnTo>
                    <a:pt x="433" y="0"/>
                  </a:lnTo>
                  <a:lnTo>
                    <a:pt x="445" y="0"/>
                  </a:lnTo>
                  <a:lnTo>
                    <a:pt x="460" y="0"/>
                  </a:lnTo>
                  <a:lnTo>
                    <a:pt x="471" y="0"/>
                  </a:lnTo>
                  <a:lnTo>
                    <a:pt x="486" y="4"/>
                  </a:lnTo>
                  <a:lnTo>
                    <a:pt x="500" y="6"/>
                  </a:lnTo>
                  <a:lnTo>
                    <a:pt x="513" y="10"/>
                  </a:lnTo>
                  <a:lnTo>
                    <a:pt x="526" y="14"/>
                  </a:lnTo>
                  <a:lnTo>
                    <a:pt x="538" y="17"/>
                  </a:lnTo>
                  <a:lnTo>
                    <a:pt x="551" y="21"/>
                  </a:lnTo>
                  <a:lnTo>
                    <a:pt x="564" y="27"/>
                  </a:lnTo>
                  <a:lnTo>
                    <a:pt x="578" y="31"/>
                  </a:lnTo>
                  <a:lnTo>
                    <a:pt x="591" y="36"/>
                  </a:lnTo>
                  <a:lnTo>
                    <a:pt x="602" y="42"/>
                  </a:lnTo>
                  <a:lnTo>
                    <a:pt x="616" y="48"/>
                  </a:lnTo>
                  <a:lnTo>
                    <a:pt x="616" y="54"/>
                  </a:lnTo>
                  <a:lnTo>
                    <a:pt x="618" y="61"/>
                  </a:lnTo>
                  <a:lnTo>
                    <a:pt x="619" y="69"/>
                  </a:lnTo>
                  <a:lnTo>
                    <a:pt x="621" y="76"/>
                  </a:lnTo>
                  <a:lnTo>
                    <a:pt x="604" y="71"/>
                  </a:lnTo>
                  <a:lnTo>
                    <a:pt x="589" y="67"/>
                  </a:lnTo>
                  <a:lnTo>
                    <a:pt x="572" y="63"/>
                  </a:lnTo>
                  <a:lnTo>
                    <a:pt x="555" y="57"/>
                  </a:lnTo>
                  <a:lnTo>
                    <a:pt x="536" y="54"/>
                  </a:lnTo>
                  <a:lnTo>
                    <a:pt x="517" y="50"/>
                  </a:lnTo>
                  <a:lnTo>
                    <a:pt x="500" y="48"/>
                  </a:lnTo>
                  <a:lnTo>
                    <a:pt x="481" y="46"/>
                  </a:lnTo>
                  <a:lnTo>
                    <a:pt x="460" y="42"/>
                  </a:lnTo>
                  <a:lnTo>
                    <a:pt x="441" y="42"/>
                  </a:lnTo>
                  <a:lnTo>
                    <a:pt x="424" y="42"/>
                  </a:lnTo>
                  <a:lnTo>
                    <a:pt x="407" y="48"/>
                  </a:lnTo>
                  <a:lnTo>
                    <a:pt x="388" y="50"/>
                  </a:lnTo>
                  <a:lnTo>
                    <a:pt x="372" y="54"/>
                  </a:lnTo>
                  <a:lnTo>
                    <a:pt x="357" y="61"/>
                  </a:lnTo>
                  <a:lnTo>
                    <a:pt x="346" y="71"/>
                  </a:lnTo>
                  <a:lnTo>
                    <a:pt x="336" y="76"/>
                  </a:lnTo>
                  <a:lnTo>
                    <a:pt x="327" y="86"/>
                  </a:lnTo>
                  <a:lnTo>
                    <a:pt x="319" y="95"/>
                  </a:lnTo>
                  <a:lnTo>
                    <a:pt x="313" y="109"/>
                  </a:lnTo>
                  <a:lnTo>
                    <a:pt x="323" y="105"/>
                  </a:lnTo>
                  <a:lnTo>
                    <a:pt x="332" y="103"/>
                  </a:lnTo>
                  <a:lnTo>
                    <a:pt x="344" y="101"/>
                  </a:lnTo>
                  <a:lnTo>
                    <a:pt x="357" y="99"/>
                  </a:lnTo>
                  <a:lnTo>
                    <a:pt x="365" y="95"/>
                  </a:lnTo>
                  <a:lnTo>
                    <a:pt x="374" y="92"/>
                  </a:lnTo>
                  <a:lnTo>
                    <a:pt x="384" y="90"/>
                  </a:lnTo>
                  <a:lnTo>
                    <a:pt x="395" y="88"/>
                  </a:lnTo>
                  <a:lnTo>
                    <a:pt x="405" y="84"/>
                  </a:lnTo>
                  <a:lnTo>
                    <a:pt x="414" y="82"/>
                  </a:lnTo>
                  <a:lnTo>
                    <a:pt x="424" y="80"/>
                  </a:lnTo>
                  <a:lnTo>
                    <a:pt x="435" y="80"/>
                  </a:lnTo>
                  <a:lnTo>
                    <a:pt x="445" y="78"/>
                  </a:lnTo>
                  <a:lnTo>
                    <a:pt x="456" y="76"/>
                  </a:lnTo>
                  <a:lnTo>
                    <a:pt x="464" y="76"/>
                  </a:lnTo>
                  <a:lnTo>
                    <a:pt x="475" y="78"/>
                  </a:lnTo>
                  <a:lnTo>
                    <a:pt x="483" y="78"/>
                  </a:lnTo>
                  <a:lnTo>
                    <a:pt x="494" y="78"/>
                  </a:lnTo>
                  <a:lnTo>
                    <a:pt x="504" y="80"/>
                  </a:lnTo>
                  <a:lnTo>
                    <a:pt x="513" y="84"/>
                  </a:lnTo>
                  <a:lnTo>
                    <a:pt x="523" y="86"/>
                  </a:lnTo>
                  <a:lnTo>
                    <a:pt x="534" y="88"/>
                  </a:lnTo>
                  <a:lnTo>
                    <a:pt x="543" y="92"/>
                  </a:lnTo>
                  <a:lnTo>
                    <a:pt x="551" y="99"/>
                  </a:lnTo>
                  <a:lnTo>
                    <a:pt x="557" y="103"/>
                  </a:lnTo>
                  <a:lnTo>
                    <a:pt x="564" y="111"/>
                  </a:lnTo>
                  <a:lnTo>
                    <a:pt x="570" y="118"/>
                  </a:lnTo>
                  <a:lnTo>
                    <a:pt x="578" y="128"/>
                  </a:lnTo>
                  <a:lnTo>
                    <a:pt x="566" y="124"/>
                  </a:lnTo>
                  <a:lnTo>
                    <a:pt x="557" y="120"/>
                  </a:lnTo>
                  <a:lnTo>
                    <a:pt x="543" y="116"/>
                  </a:lnTo>
                  <a:lnTo>
                    <a:pt x="532" y="112"/>
                  </a:lnTo>
                  <a:lnTo>
                    <a:pt x="521" y="109"/>
                  </a:lnTo>
                  <a:lnTo>
                    <a:pt x="507" y="107"/>
                  </a:lnTo>
                  <a:lnTo>
                    <a:pt x="494" y="103"/>
                  </a:lnTo>
                  <a:lnTo>
                    <a:pt x="483" y="103"/>
                  </a:lnTo>
                  <a:lnTo>
                    <a:pt x="467" y="99"/>
                  </a:lnTo>
                  <a:lnTo>
                    <a:pt x="456" y="97"/>
                  </a:lnTo>
                  <a:lnTo>
                    <a:pt x="443" y="97"/>
                  </a:lnTo>
                  <a:lnTo>
                    <a:pt x="429" y="99"/>
                  </a:lnTo>
                  <a:lnTo>
                    <a:pt x="418" y="101"/>
                  </a:lnTo>
                  <a:lnTo>
                    <a:pt x="407" y="105"/>
                  </a:lnTo>
                  <a:lnTo>
                    <a:pt x="397" y="109"/>
                  </a:lnTo>
                  <a:lnTo>
                    <a:pt x="389" y="118"/>
                  </a:lnTo>
                  <a:lnTo>
                    <a:pt x="376" y="126"/>
                  </a:lnTo>
                  <a:lnTo>
                    <a:pt x="367" y="139"/>
                  </a:lnTo>
                  <a:lnTo>
                    <a:pt x="380" y="135"/>
                  </a:lnTo>
                  <a:lnTo>
                    <a:pt x="393" y="135"/>
                  </a:lnTo>
                  <a:lnTo>
                    <a:pt x="401" y="131"/>
                  </a:lnTo>
                  <a:lnTo>
                    <a:pt x="408" y="130"/>
                  </a:lnTo>
                  <a:lnTo>
                    <a:pt x="418" y="128"/>
                  </a:lnTo>
                  <a:lnTo>
                    <a:pt x="426" y="128"/>
                  </a:lnTo>
                  <a:lnTo>
                    <a:pt x="433" y="124"/>
                  </a:lnTo>
                  <a:lnTo>
                    <a:pt x="441" y="124"/>
                  </a:lnTo>
                  <a:lnTo>
                    <a:pt x="448" y="124"/>
                  </a:lnTo>
                  <a:lnTo>
                    <a:pt x="456" y="124"/>
                  </a:lnTo>
                  <a:lnTo>
                    <a:pt x="464" y="122"/>
                  </a:lnTo>
                  <a:lnTo>
                    <a:pt x="471" y="124"/>
                  </a:lnTo>
                  <a:lnTo>
                    <a:pt x="477" y="124"/>
                  </a:lnTo>
                  <a:lnTo>
                    <a:pt x="484" y="128"/>
                  </a:lnTo>
                  <a:lnTo>
                    <a:pt x="498" y="133"/>
                  </a:lnTo>
                  <a:lnTo>
                    <a:pt x="511" y="147"/>
                  </a:lnTo>
                  <a:lnTo>
                    <a:pt x="465" y="145"/>
                  </a:lnTo>
                  <a:lnTo>
                    <a:pt x="424" y="152"/>
                  </a:lnTo>
                  <a:lnTo>
                    <a:pt x="384" y="166"/>
                  </a:lnTo>
                  <a:lnTo>
                    <a:pt x="346" y="187"/>
                  </a:lnTo>
                  <a:lnTo>
                    <a:pt x="310" y="211"/>
                  </a:lnTo>
                  <a:lnTo>
                    <a:pt x="279" y="240"/>
                  </a:lnTo>
                  <a:lnTo>
                    <a:pt x="251" y="272"/>
                  </a:lnTo>
                  <a:lnTo>
                    <a:pt x="228" y="310"/>
                  </a:lnTo>
                  <a:lnTo>
                    <a:pt x="209" y="348"/>
                  </a:lnTo>
                  <a:lnTo>
                    <a:pt x="197" y="388"/>
                  </a:lnTo>
                  <a:lnTo>
                    <a:pt x="190" y="430"/>
                  </a:lnTo>
                  <a:lnTo>
                    <a:pt x="194" y="472"/>
                  </a:lnTo>
                  <a:lnTo>
                    <a:pt x="201" y="513"/>
                  </a:lnTo>
                  <a:lnTo>
                    <a:pt x="218" y="553"/>
                  </a:lnTo>
                  <a:lnTo>
                    <a:pt x="245" y="591"/>
                  </a:lnTo>
                  <a:lnTo>
                    <a:pt x="281" y="629"/>
                  </a:lnTo>
                  <a:lnTo>
                    <a:pt x="291" y="639"/>
                  </a:lnTo>
                  <a:lnTo>
                    <a:pt x="304" y="654"/>
                  </a:lnTo>
                  <a:lnTo>
                    <a:pt x="287" y="652"/>
                  </a:lnTo>
                  <a:lnTo>
                    <a:pt x="270" y="648"/>
                  </a:lnTo>
                  <a:lnTo>
                    <a:pt x="254" y="643"/>
                  </a:lnTo>
                  <a:lnTo>
                    <a:pt x="239" y="635"/>
                  </a:lnTo>
                  <a:lnTo>
                    <a:pt x="226" y="624"/>
                  </a:lnTo>
                  <a:lnTo>
                    <a:pt x="213" y="610"/>
                  </a:lnTo>
                  <a:lnTo>
                    <a:pt x="199" y="597"/>
                  </a:lnTo>
                  <a:lnTo>
                    <a:pt x="190" y="584"/>
                  </a:lnTo>
                  <a:lnTo>
                    <a:pt x="178" y="567"/>
                  </a:lnTo>
                  <a:lnTo>
                    <a:pt x="173" y="550"/>
                  </a:lnTo>
                  <a:lnTo>
                    <a:pt x="163" y="531"/>
                  </a:lnTo>
                  <a:lnTo>
                    <a:pt x="157" y="513"/>
                  </a:lnTo>
                  <a:lnTo>
                    <a:pt x="152" y="496"/>
                  </a:lnTo>
                  <a:lnTo>
                    <a:pt x="150" y="479"/>
                  </a:lnTo>
                  <a:lnTo>
                    <a:pt x="148" y="462"/>
                  </a:lnTo>
                  <a:lnTo>
                    <a:pt x="148" y="447"/>
                  </a:lnTo>
                  <a:lnTo>
                    <a:pt x="144" y="439"/>
                  </a:lnTo>
                  <a:lnTo>
                    <a:pt x="144" y="430"/>
                  </a:lnTo>
                  <a:lnTo>
                    <a:pt x="144" y="422"/>
                  </a:lnTo>
                  <a:lnTo>
                    <a:pt x="146" y="415"/>
                  </a:lnTo>
                  <a:lnTo>
                    <a:pt x="146" y="407"/>
                  </a:lnTo>
                  <a:lnTo>
                    <a:pt x="148" y="398"/>
                  </a:lnTo>
                  <a:lnTo>
                    <a:pt x="152" y="390"/>
                  </a:lnTo>
                  <a:lnTo>
                    <a:pt x="156" y="380"/>
                  </a:lnTo>
                  <a:lnTo>
                    <a:pt x="159" y="373"/>
                  </a:lnTo>
                  <a:lnTo>
                    <a:pt x="163" y="365"/>
                  </a:lnTo>
                  <a:lnTo>
                    <a:pt x="167" y="356"/>
                  </a:lnTo>
                  <a:lnTo>
                    <a:pt x="173" y="348"/>
                  </a:lnTo>
                  <a:lnTo>
                    <a:pt x="176" y="339"/>
                  </a:lnTo>
                  <a:lnTo>
                    <a:pt x="180" y="331"/>
                  </a:lnTo>
                  <a:lnTo>
                    <a:pt x="184" y="323"/>
                  </a:lnTo>
                  <a:lnTo>
                    <a:pt x="188" y="316"/>
                  </a:lnTo>
                  <a:lnTo>
                    <a:pt x="194" y="303"/>
                  </a:lnTo>
                  <a:lnTo>
                    <a:pt x="197" y="289"/>
                  </a:lnTo>
                  <a:lnTo>
                    <a:pt x="197" y="278"/>
                  </a:lnTo>
                  <a:lnTo>
                    <a:pt x="196" y="266"/>
                  </a:lnTo>
                  <a:lnTo>
                    <a:pt x="190" y="263"/>
                  </a:lnTo>
                  <a:lnTo>
                    <a:pt x="186" y="259"/>
                  </a:lnTo>
                  <a:lnTo>
                    <a:pt x="178" y="255"/>
                  </a:lnTo>
                  <a:lnTo>
                    <a:pt x="171" y="255"/>
                  </a:lnTo>
                  <a:lnTo>
                    <a:pt x="156" y="264"/>
                  </a:lnTo>
                  <a:lnTo>
                    <a:pt x="144" y="278"/>
                  </a:lnTo>
                  <a:lnTo>
                    <a:pt x="138" y="285"/>
                  </a:lnTo>
                  <a:lnTo>
                    <a:pt x="135" y="293"/>
                  </a:lnTo>
                  <a:lnTo>
                    <a:pt x="129" y="303"/>
                  </a:lnTo>
                  <a:lnTo>
                    <a:pt x="127" y="310"/>
                  </a:lnTo>
                  <a:lnTo>
                    <a:pt x="119" y="323"/>
                  </a:lnTo>
                  <a:lnTo>
                    <a:pt x="118" y="339"/>
                  </a:lnTo>
                  <a:lnTo>
                    <a:pt x="112" y="354"/>
                  </a:lnTo>
                  <a:lnTo>
                    <a:pt x="112" y="371"/>
                  </a:lnTo>
                  <a:lnTo>
                    <a:pt x="112" y="386"/>
                  </a:lnTo>
                  <a:lnTo>
                    <a:pt x="112" y="403"/>
                  </a:lnTo>
                  <a:lnTo>
                    <a:pt x="112" y="418"/>
                  </a:lnTo>
                  <a:lnTo>
                    <a:pt x="114" y="436"/>
                  </a:lnTo>
                  <a:lnTo>
                    <a:pt x="114" y="453"/>
                  </a:lnTo>
                  <a:lnTo>
                    <a:pt x="118" y="468"/>
                  </a:lnTo>
                  <a:lnTo>
                    <a:pt x="118" y="483"/>
                  </a:lnTo>
                  <a:lnTo>
                    <a:pt x="121" y="500"/>
                  </a:lnTo>
                  <a:lnTo>
                    <a:pt x="123" y="513"/>
                  </a:lnTo>
                  <a:lnTo>
                    <a:pt x="125" y="529"/>
                  </a:lnTo>
                  <a:lnTo>
                    <a:pt x="127" y="542"/>
                  </a:lnTo>
                  <a:lnTo>
                    <a:pt x="129" y="557"/>
                  </a:lnTo>
                  <a:lnTo>
                    <a:pt x="121" y="548"/>
                  </a:lnTo>
                  <a:lnTo>
                    <a:pt x="116" y="540"/>
                  </a:lnTo>
                  <a:lnTo>
                    <a:pt x="108" y="531"/>
                  </a:lnTo>
                  <a:lnTo>
                    <a:pt x="104" y="523"/>
                  </a:lnTo>
                  <a:lnTo>
                    <a:pt x="100" y="513"/>
                  </a:lnTo>
                  <a:lnTo>
                    <a:pt x="95" y="502"/>
                  </a:lnTo>
                  <a:lnTo>
                    <a:pt x="91" y="493"/>
                  </a:lnTo>
                  <a:lnTo>
                    <a:pt x="89" y="485"/>
                  </a:lnTo>
                  <a:lnTo>
                    <a:pt x="85" y="474"/>
                  </a:lnTo>
                  <a:lnTo>
                    <a:pt x="83" y="464"/>
                  </a:lnTo>
                  <a:lnTo>
                    <a:pt x="80" y="453"/>
                  </a:lnTo>
                  <a:lnTo>
                    <a:pt x="80" y="441"/>
                  </a:lnTo>
                  <a:lnTo>
                    <a:pt x="80" y="430"/>
                  </a:lnTo>
                  <a:lnTo>
                    <a:pt x="80" y="418"/>
                  </a:lnTo>
                  <a:lnTo>
                    <a:pt x="80" y="409"/>
                  </a:lnTo>
                  <a:lnTo>
                    <a:pt x="80" y="398"/>
                  </a:lnTo>
                  <a:lnTo>
                    <a:pt x="80" y="386"/>
                  </a:lnTo>
                  <a:lnTo>
                    <a:pt x="81" y="375"/>
                  </a:lnTo>
                  <a:lnTo>
                    <a:pt x="83" y="365"/>
                  </a:lnTo>
                  <a:lnTo>
                    <a:pt x="85" y="354"/>
                  </a:lnTo>
                  <a:lnTo>
                    <a:pt x="89" y="342"/>
                  </a:lnTo>
                  <a:lnTo>
                    <a:pt x="91" y="333"/>
                  </a:lnTo>
                  <a:lnTo>
                    <a:pt x="95" y="322"/>
                  </a:lnTo>
                  <a:lnTo>
                    <a:pt x="100" y="314"/>
                  </a:lnTo>
                  <a:lnTo>
                    <a:pt x="91" y="310"/>
                  </a:lnTo>
                  <a:lnTo>
                    <a:pt x="85" y="310"/>
                  </a:lnTo>
                  <a:lnTo>
                    <a:pt x="78" y="310"/>
                  </a:lnTo>
                  <a:lnTo>
                    <a:pt x="74" y="308"/>
                  </a:lnTo>
                  <a:lnTo>
                    <a:pt x="72" y="304"/>
                  </a:lnTo>
                  <a:lnTo>
                    <a:pt x="74" y="295"/>
                  </a:lnTo>
                  <a:lnTo>
                    <a:pt x="62" y="306"/>
                  </a:lnTo>
                  <a:lnTo>
                    <a:pt x="57" y="320"/>
                  </a:lnTo>
                  <a:lnTo>
                    <a:pt x="51" y="333"/>
                  </a:lnTo>
                  <a:lnTo>
                    <a:pt x="47" y="348"/>
                  </a:lnTo>
                  <a:lnTo>
                    <a:pt x="43" y="365"/>
                  </a:lnTo>
                  <a:lnTo>
                    <a:pt x="42" y="380"/>
                  </a:lnTo>
                  <a:lnTo>
                    <a:pt x="40" y="398"/>
                  </a:lnTo>
                  <a:lnTo>
                    <a:pt x="40" y="417"/>
                  </a:lnTo>
                  <a:lnTo>
                    <a:pt x="40" y="434"/>
                  </a:lnTo>
                  <a:lnTo>
                    <a:pt x="40" y="451"/>
                  </a:lnTo>
                  <a:lnTo>
                    <a:pt x="42" y="468"/>
                  </a:lnTo>
                  <a:lnTo>
                    <a:pt x="45" y="485"/>
                  </a:lnTo>
                  <a:lnTo>
                    <a:pt x="47" y="502"/>
                  </a:lnTo>
                  <a:lnTo>
                    <a:pt x="51" y="517"/>
                  </a:lnTo>
                  <a:lnTo>
                    <a:pt x="55" y="534"/>
                  </a:lnTo>
                  <a:lnTo>
                    <a:pt x="61" y="552"/>
                  </a:lnTo>
                  <a:lnTo>
                    <a:pt x="36" y="521"/>
                  </a:lnTo>
                  <a:lnTo>
                    <a:pt x="19" y="493"/>
                  </a:lnTo>
                  <a:lnTo>
                    <a:pt x="7" y="460"/>
                  </a:lnTo>
                  <a:lnTo>
                    <a:pt x="3" y="430"/>
                  </a:lnTo>
                  <a:lnTo>
                    <a:pt x="0" y="396"/>
                  </a:lnTo>
                  <a:lnTo>
                    <a:pt x="3" y="363"/>
                  </a:lnTo>
                  <a:lnTo>
                    <a:pt x="13" y="329"/>
                  </a:lnTo>
                  <a:lnTo>
                    <a:pt x="24" y="297"/>
                  </a:lnTo>
                  <a:lnTo>
                    <a:pt x="40" y="263"/>
                  </a:lnTo>
                  <a:lnTo>
                    <a:pt x="57" y="228"/>
                  </a:lnTo>
                  <a:lnTo>
                    <a:pt x="78" y="196"/>
                  </a:lnTo>
                  <a:lnTo>
                    <a:pt x="102" y="168"/>
                  </a:lnTo>
                  <a:lnTo>
                    <a:pt x="127" y="137"/>
                  </a:lnTo>
                  <a:lnTo>
                    <a:pt x="156" y="112"/>
                  </a:lnTo>
                  <a:lnTo>
                    <a:pt x="184" y="88"/>
                  </a:lnTo>
                  <a:lnTo>
                    <a:pt x="215" y="69"/>
                  </a:lnTo>
                  <a:lnTo>
                    <a:pt x="224" y="61"/>
                  </a:lnTo>
                  <a:lnTo>
                    <a:pt x="235" y="55"/>
                  </a:lnTo>
                  <a:lnTo>
                    <a:pt x="247" y="50"/>
                  </a:lnTo>
                  <a:lnTo>
                    <a:pt x="260" y="46"/>
                  </a:lnTo>
                  <a:lnTo>
                    <a:pt x="270" y="40"/>
                  </a:lnTo>
                  <a:lnTo>
                    <a:pt x="281" y="36"/>
                  </a:lnTo>
                  <a:lnTo>
                    <a:pt x="292" y="31"/>
                  </a:lnTo>
                  <a:lnTo>
                    <a:pt x="306" y="27"/>
                  </a:lnTo>
                  <a:lnTo>
                    <a:pt x="317" y="23"/>
                  </a:lnTo>
                  <a:lnTo>
                    <a:pt x="330" y="19"/>
                  </a:lnTo>
                  <a:lnTo>
                    <a:pt x="342" y="15"/>
                  </a:lnTo>
                  <a:lnTo>
                    <a:pt x="355" y="14"/>
                  </a:lnTo>
                  <a:lnTo>
                    <a:pt x="369" y="8"/>
                  </a:lnTo>
                  <a:lnTo>
                    <a:pt x="380" y="8"/>
                  </a:lnTo>
                  <a:lnTo>
                    <a:pt x="393" y="4"/>
                  </a:lnTo>
                  <a:lnTo>
                    <a:pt x="407" y="4"/>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0" name="Freeform 11"/>
            <p:cNvSpPr>
              <a:spLocks/>
            </p:cNvSpPr>
            <p:nvPr/>
          </p:nvSpPr>
          <p:spPr bwMode="auto">
            <a:xfrm>
              <a:off x="1902" y="1989"/>
              <a:ext cx="148" cy="49"/>
            </a:xfrm>
            <a:custGeom>
              <a:avLst/>
              <a:gdLst>
                <a:gd name="T0" fmla="*/ 0 w 297"/>
                <a:gd name="T1" fmla="*/ 0 h 99"/>
                <a:gd name="T2" fmla="*/ 0 w 297"/>
                <a:gd name="T3" fmla="*/ 0 h 99"/>
                <a:gd name="T4" fmla="*/ 0 w 297"/>
                <a:gd name="T5" fmla="*/ 0 h 99"/>
                <a:gd name="T6" fmla="*/ 0 w 297"/>
                <a:gd name="T7" fmla="*/ 0 h 99"/>
                <a:gd name="T8" fmla="*/ 0 w 297"/>
                <a:gd name="T9" fmla="*/ 0 h 99"/>
                <a:gd name="T10" fmla="*/ 0 w 297"/>
                <a:gd name="T11" fmla="*/ 0 h 99"/>
                <a:gd name="T12" fmla="*/ 0 w 297"/>
                <a:gd name="T13" fmla="*/ 0 h 99"/>
                <a:gd name="T14" fmla="*/ 0 w 297"/>
                <a:gd name="T15" fmla="*/ 0 h 99"/>
                <a:gd name="T16" fmla="*/ 0 w 297"/>
                <a:gd name="T17" fmla="*/ 0 h 99"/>
                <a:gd name="T18" fmla="*/ 0 w 297"/>
                <a:gd name="T19" fmla="*/ 0 h 99"/>
                <a:gd name="T20" fmla="*/ 0 w 297"/>
                <a:gd name="T21" fmla="*/ 0 h 99"/>
                <a:gd name="T22" fmla="*/ 0 w 297"/>
                <a:gd name="T23" fmla="*/ 0 h 99"/>
                <a:gd name="T24" fmla="*/ 0 w 297"/>
                <a:gd name="T25" fmla="*/ 0 h 99"/>
                <a:gd name="T26" fmla="*/ 0 w 297"/>
                <a:gd name="T27" fmla="*/ 0 h 99"/>
                <a:gd name="T28" fmla="*/ 0 w 297"/>
                <a:gd name="T29" fmla="*/ 0 h 99"/>
                <a:gd name="T30" fmla="*/ 0 w 297"/>
                <a:gd name="T31" fmla="*/ 0 h 99"/>
                <a:gd name="T32" fmla="*/ 0 w 297"/>
                <a:gd name="T33" fmla="*/ 0 h 99"/>
                <a:gd name="T34" fmla="*/ 0 w 297"/>
                <a:gd name="T35" fmla="*/ 0 h 99"/>
                <a:gd name="T36" fmla="*/ 0 w 297"/>
                <a:gd name="T37" fmla="*/ 0 h 99"/>
                <a:gd name="T38" fmla="*/ 0 w 297"/>
                <a:gd name="T39" fmla="*/ 0 h 99"/>
                <a:gd name="T40" fmla="*/ 0 w 297"/>
                <a:gd name="T41" fmla="*/ 0 h 99"/>
                <a:gd name="T42" fmla="*/ 0 w 297"/>
                <a:gd name="T43" fmla="*/ 0 h 99"/>
                <a:gd name="T44" fmla="*/ 0 w 297"/>
                <a:gd name="T45" fmla="*/ 0 h 99"/>
                <a:gd name="T46" fmla="*/ 0 w 297"/>
                <a:gd name="T47" fmla="*/ 0 h 99"/>
                <a:gd name="T48" fmla="*/ 0 w 297"/>
                <a:gd name="T49" fmla="*/ 0 h 99"/>
                <a:gd name="T50" fmla="*/ 0 w 297"/>
                <a:gd name="T51" fmla="*/ 0 h 99"/>
                <a:gd name="T52" fmla="*/ 0 w 297"/>
                <a:gd name="T53" fmla="*/ 0 h 99"/>
                <a:gd name="T54" fmla="*/ 0 w 297"/>
                <a:gd name="T55" fmla="*/ 0 h 99"/>
                <a:gd name="T56" fmla="*/ 0 w 297"/>
                <a:gd name="T57" fmla="*/ 0 h 99"/>
                <a:gd name="T58" fmla="*/ 0 w 297"/>
                <a:gd name="T59" fmla="*/ 0 h 99"/>
                <a:gd name="T60" fmla="*/ 0 w 297"/>
                <a:gd name="T61" fmla="*/ 0 h 99"/>
                <a:gd name="T62" fmla="*/ 0 w 297"/>
                <a:gd name="T63" fmla="*/ 0 h 99"/>
                <a:gd name="T64" fmla="*/ 0 w 297"/>
                <a:gd name="T65" fmla="*/ 0 h 99"/>
                <a:gd name="T66" fmla="*/ 0 w 297"/>
                <a:gd name="T67" fmla="*/ 0 h 99"/>
                <a:gd name="T68" fmla="*/ 0 w 297"/>
                <a:gd name="T69" fmla="*/ 0 h 99"/>
                <a:gd name="T70" fmla="*/ 0 w 297"/>
                <a:gd name="T71" fmla="*/ 0 h 99"/>
                <a:gd name="T72" fmla="*/ 0 w 297"/>
                <a:gd name="T73" fmla="*/ 0 h 99"/>
                <a:gd name="T74" fmla="*/ 0 w 297"/>
                <a:gd name="T75" fmla="*/ 0 h 99"/>
                <a:gd name="T76" fmla="*/ 0 w 297"/>
                <a:gd name="T77" fmla="*/ 0 h 99"/>
                <a:gd name="T78" fmla="*/ 0 w 297"/>
                <a:gd name="T79" fmla="*/ 0 h 99"/>
                <a:gd name="T80" fmla="*/ 0 w 297"/>
                <a:gd name="T81" fmla="*/ 0 h 99"/>
                <a:gd name="T82" fmla="*/ 0 w 297"/>
                <a:gd name="T83" fmla="*/ 0 h 99"/>
                <a:gd name="T84" fmla="*/ 0 w 297"/>
                <a:gd name="T85" fmla="*/ 0 h 99"/>
                <a:gd name="T86" fmla="*/ 0 w 297"/>
                <a:gd name="T87" fmla="*/ 0 h 99"/>
                <a:gd name="T88" fmla="*/ 0 w 297"/>
                <a:gd name="T89" fmla="*/ 0 h 99"/>
                <a:gd name="T90" fmla="*/ 0 w 297"/>
                <a:gd name="T91" fmla="*/ 0 h 99"/>
                <a:gd name="T92" fmla="*/ 0 w 297"/>
                <a:gd name="T93" fmla="*/ 0 h 99"/>
                <a:gd name="T94" fmla="*/ 0 w 297"/>
                <a:gd name="T95" fmla="*/ 0 h 99"/>
                <a:gd name="T96" fmla="*/ 0 w 297"/>
                <a:gd name="T97" fmla="*/ 0 h 99"/>
                <a:gd name="T98" fmla="*/ 0 w 297"/>
                <a:gd name="T99" fmla="*/ 0 h 99"/>
                <a:gd name="T100" fmla="*/ 0 w 297"/>
                <a:gd name="T101" fmla="*/ 0 h 99"/>
                <a:gd name="T102" fmla="*/ 0 w 297"/>
                <a:gd name="T103" fmla="*/ 0 h 99"/>
                <a:gd name="T104" fmla="*/ 0 w 297"/>
                <a:gd name="T105" fmla="*/ 0 h 99"/>
                <a:gd name="T106" fmla="*/ 0 w 297"/>
                <a:gd name="T107" fmla="*/ 0 h 99"/>
                <a:gd name="T108" fmla="*/ 0 w 297"/>
                <a:gd name="T109" fmla="*/ 0 h 99"/>
                <a:gd name="T110" fmla="*/ 0 w 297"/>
                <a:gd name="T111" fmla="*/ 0 h 99"/>
                <a:gd name="T112" fmla="*/ 0 w 297"/>
                <a:gd name="T113" fmla="*/ 0 h 99"/>
                <a:gd name="T114" fmla="*/ 0 w 297"/>
                <a:gd name="T115" fmla="*/ 0 h 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7"/>
                <a:gd name="T175" fmla="*/ 0 h 99"/>
                <a:gd name="T176" fmla="*/ 297 w 297"/>
                <a:gd name="T177" fmla="*/ 99 h 9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7" h="99">
                  <a:moveTo>
                    <a:pt x="116" y="0"/>
                  </a:moveTo>
                  <a:lnTo>
                    <a:pt x="124" y="0"/>
                  </a:lnTo>
                  <a:lnTo>
                    <a:pt x="133" y="2"/>
                  </a:lnTo>
                  <a:lnTo>
                    <a:pt x="143" y="4"/>
                  </a:lnTo>
                  <a:lnTo>
                    <a:pt x="152" y="4"/>
                  </a:lnTo>
                  <a:lnTo>
                    <a:pt x="162" y="4"/>
                  </a:lnTo>
                  <a:lnTo>
                    <a:pt x="173" y="7"/>
                  </a:lnTo>
                  <a:lnTo>
                    <a:pt x="183" y="9"/>
                  </a:lnTo>
                  <a:lnTo>
                    <a:pt x="194" y="13"/>
                  </a:lnTo>
                  <a:lnTo>
                    <a:pt x="204" y="15"/>
                  </a:lnTo>
                  <a:lnTo>
                    <a:pt x="215" y="17"/>
                  </a:lnTo>
                  <a:lnTo>
                    <a:pt x="225" y="21"/>
                  </a:lnTo>
                  <a:lnTo>
                    <a:pt x="236" y="26"/>
                  </a:lnTo>
                  <a:lnTo>
                    <a:pt x="244" y="30"/>
                  </a:lnTo>
                  <a:lnTo>
                    <a:pt x="253" y="34"/>
                  </a:lnTo>
                  <a:lnTo>
                    <a:pt x="263" y="40"/>
                  </a:lnTo>
                  <a:lnTo>
                    <a:pt x="270" y="47"/>
                  </a:lnTo>
                  <a:lnTo>
                    <a:pt x="280" y="55"/>
                  </a:lnTo>
                  <a:lnTo>
                    <a:pt x="287" y="68"/>
                  </a:lnTo>
                  <a:lnTo>
                    <a:pt x="291" y="74"/>
                  </a:lnTo>
                  <a:lnTo>
                    <a:pt x="293" y="82"/>
                  </a:lnTo>
                  <a:lnTo>
                    <a:pt x="295" y="89"/>
                  </a:lnTo>
                  <a:lnTo>
                    <a:pt x="297" y="99"/>
                  </a:lnTo>
                  <a:lnTo>
                    <a:pt x="280" y="87"/>
                  </a:lnTo>
                  <a:lnTo>
                    <a:pt x="266" y="78"/>
                  </a:lnTo>
                  <a:lnTo>
                    <a:pt x="253" y="70"/>
                  </a:lnTo>
                  <a:lnTo>
                    <a:pt x="238" y="64"/>
                  </a:lnTo>
                  <a:lnTo>
                    <a:pt x="221" y="55"/>
                  </a:lnTo>
                  <a:lnTo>
                    <a:pt x="206" y="51"/>
                  </a:lnTo>
                  <a:lnTo>
                    <a:pt x="188" y="45"/>
                  </a:lnTo>
                  <a:lnTo>
                    <a:pt x="173" y="44"/>
                  </a:lnTo>
                  <a:lnTo>
                    <a:pt x="154" y="38"/>
                  </a:lnTo>
                  <a:lnTo>
                    <a:pt x="139" y="38"/>
                  </a:lnTo>
                  <a:lnTo>
                    <a:pt x="122" y="36"/>
                  </a:lnTo>
                  <a:lnTo>
                    <a:pt x="105" y="38"/>
                  </a:lnTo>
                  <a:lnTo>
                    <a:pt x="88" y="38"/>
                  </a:lnTo>
                  <a:lnTo>
                    <a:pt x="72" y="44"/>
                  </a:lnTo>
                  <a:lnTo>
                    <a:pt x="55" y="49"/>
                  </a:lnTo>
                  <a:lnTo>
                    <a:pt x="40" y="57"/>
                  </a:lnTo>
                  <a:lnTo>
                    <a:pt x="29" y="61"/>
                  </a:lnTo>
                  <a:lnTo>
                    <a:pt x="19" y="68"/>
                  </a:lnTo>
                  <a:lnTo>
                    <a:pt x="8" y="76"/>
                  </a:lnTo>
                  <a:lnTo>
                    <a:pt x="0" y="85"/>
                  </a:lnTo>
                  <a:lnTo>
                    <a:pt x="0" y="76"/>
                  </a:lnTo>
                  <a:lnTo>
                    <a:pt x="2" y="66"/>
                  </a:lnTo>
                  <a:lnTo>
                    <a:pt x="4" y="59"/>
                  </a:lnTo>
                  <a:lnTo>
                    <a:pt x="8" y="53"/>
                  </a:lnTo>
                  <a:lnTo>
                    <a:pt x="17" y="40"/>
                  </a:lnTo>
                  <a:lnTo>
                    <a:pt x="31" y="28"/>
                  </a:lnTo>
                  <a:lnTo>
                    <a:pt x="40" y="21"/>
                  </a:lnTo>
                  <a:lnTo>
                    <a:pt x="52" y="17"/>
                  </a:lnTo>
                  <a:lnTo>
                    <a:pt x="61" y="13"/>
                  </a:lnTo>
                  <a:lnTo>
                    <a:pt x="72" y="9"/>
                  </a:lnTo>
                  <a:lnTo>
                    <a:pt x="84" y="6"/>
                  </a:lnTo>
                  <a:lnTo>
                    <a:pt x="95" y="4"/>
                  </a:lnTo>
                  <a:lnTo>
                    <a:pt x="105" y="0"/>
                  </a:lnTo>
                  <a:lnTo>
                    <a:pt x="116"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1" name="Freeform 12"/>
            <p:cNvSpPr>
              <a:spLocks/>
            </p:cNvSpPr>
            <p:nvPr/>
          </p:nvSpPr>
          <p:spPr bwMode="auto">
            <a:xfrm>
              <a:off x="1633" y="2008"/>
              <a:ext cx="226" cy="74"/>
            </a:xfrm>
            <a:custGeom>
              <a:avLst/>
              <a:gdLst>
                <a:gd name="T0" fmla="*/ 0 w 453"/>
                <a:gd name="T1" fmla="*/ 1 h 148"/>
                <a:gd name="T2" fmla="*/ 0 w 453"/>
                <a:gd name="T3" fmla="*/ 0 h 148"/>
                <a:gd name="T4" fmla="*/ 0 w 453"/>
                <a:gd name="T5" fmla="*/ 0 h 148"/>
                <a:gd name="T6" fmla="*/ 0 w 453"/>
                <a:gd name="T7" fmla="*/ 1 h 148"/>
                <a:gd name="T8" fmla="*/ 0 w 453"/>
                <a:gd name="T9" fmla="*/ 1 h 148"/>
                <a:gd name="T10" fmla="*/ 0 w 453"/>
                <a:gd name="T11" fmla="*/ 1 h 148"/>
                <a:gd name="T12" fmla="*/ 0 w 453"/>
                <a:gd name="T13" fmla="*/ 1 h 148"/>
                <a:gd name="T14" fmla="*/ 0 w 453"/>
                <a:gd name="T15" fmla="*/ 1 h 148"/>
                <a:gd name="T16" fmla="*/ 0 w 453"/>
                <a:gd name="T17" fmla="*/ 1 h 148"/>
                <a:gd name="T18" fmla="*/ 0 w 453"/>
                <a:gd name="T19" fmla="*/ 1 h 148"/>
                <a:gd name="T20" fmla="*/ 0 w 453"/>
                <a:gd name="T21" fmla="*/ 1 h 148"/>
                <a:gd name="T22" fmla="*/ 0 w 453"/>
                <a:gd name="T23" fmla="*/ 1 h 148"/>
                <a:gd name="T24" fmla="*/ 0 w 453"/>
                <a:gd name="T25" fmla="*/ 1 h 148"/>
                <a:gd name="T26" fmla="*/ 0 w 453"/>
                <a:gd name="T27" fmla="*/ 1 h 148"/>
                <a:gd name="T28" fmla="*/ 0 w 453"/>
                <a:gd name="T29" fmla="*/ 1 h 148"/>
                <a:gd name="T30" fmla="*/ 0 w 453"/>
                <a:gd name="T31" fmla="*/ 1 h 148"/>
                <a:gd name="T32" fmla="*/ 0 w 453"/>
                <a:gd name="T33" fmla="*/ 1 h 148"/>
                <a:gd name="T34" fmla="*/ 0 w 453"/>
                <a:gd name="T35" fmla="*/ 1 h 148"/>
                <a:gd name="T36" fmla="*/ 0 w 453"/>
                <a:gd name="T37" fmla="*/ 1 h 148"/>
                <a:gd name="T38" fmla="*/ 0 w 453"/>
                <a:gd name="T39" fmla="*/ 1 h 148"/>
                <a:gd name="T40" fmla="*/ 0 w 453"/>
                <a:gd name="T41" fmla="*/ 1 h 148"/>
                <a:gd name="T42" fmla="*/ 0 w 453"/>
                <a:gd name="T43" fmla="*/ 1 h 148"/>
                <a:gd name="T44" fmla="*/ 0 w 453"/>
                <a:gd name="T45" fmla="*/ 1 h 148"/>
                <a:gd name="T46" fmla="*/ 0 w 453"/>
                <a:gd name="T47" fmla="*/ 1 h 148"/>
                <a:gd name="T48" fmla="*/ 0 w 453"/>
                <a:gd name="T49" fmla="*/ 1 h 148"/>
                <a:gd name="T50" fmla="*/ 0 w 453"/>
                <a:gd name="T51" fmla="*/ 1 h 148"/>
                <a:gd name="T52" fmla="*/ 0 w 453"/>
                <a:gd name="T53" fmla="*/ 1 h 148"/>
                <a:gd name="T54" fmla="*/ 0 w 453"/>
                <a:gd name="T55" fmla="*/ 1 h 148"/>
                <a:gd name="T56" fmla="*/ 0 w 453"/>
                <a:gd name="T57" fmla="*/ 1 h 148"/>
                <a:gd name="T58" fmla="*/ 0 w 453"/>
                <a:gd name="T59" fmla="*/ 1 h 148"/>
                <a:gd name="T60" fmla="*/ 0 w 453"/>
                <a:gd name="T61" fmla="*/ 1 h 148"/>
                <a:gd name="T62" fmla="*/ 0 w 453"/>
                <a:gd name="T63" fmla="*/ 1 h 148"/>
                <a:gd name="T64" fmla="*/ 0 w 453"/>
                <a:gd name="T65" fmla="*/ 1 h 148"/>
                <a:gd name="T66" fmla="*/ 0 w 453"/>
                <a:gd name="T67" fmla="*/ 1 h 148"/>
                <a:gd name="T68" fmla="*/ 0 w 453"/>
                <a:gd name="T69" fmla="*/ 1 h 148"/>
                <a:gd name="T70" fmla="*/ 0 w 453"/>
                <a:gd name="T71" fmla="*/ 1 h 148"/>
                <a:gd name="T72" fmla="*/ 0 w 453"/>
                <a:gd name="T73" fmla="*/ 1 h 148"/>
                <a:gd name="T74" fmla="*/ 0 w 453"/>
                <a:gd name="T75" fmla="*/ 1 h 148"/>
                <a:gd name="T76" fmla="*/ 0 w 453"/>
                <a:gd name="T77" fmla="*/ 1 h 148"/>
                <a:gd name="T78" fmla="*/ 0 w 453"/>
                <a:gd name="T79" fmla="*/ 1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3"/>
                <a:gd name="T121" fmla="*/ 0 h 148"/>
                <a:gd name="T122" fmla="*/ 453 w 453"/>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3" h="148">
                  <a:moveTo>
                    <a:pt x="164" y="4"/>
                  </a:moveTo>
                  <a:lnTo>
                    <a:pt x="179" y="2"/>
                  </a:lnTo>
                  <a:lnTo>
                    <a:pt x="194" y="2"/>
                  </a:lnTo>
                  <a:lnTo>
                    <a:pt x="209" y="0"/>
                  </a:lnTo>
                  <a:lnTo>
                    <a:pt x="225" y="0"/>
                  </a:lnTo>
                  <a:lnTo>
                    <a:pt x="242" y="0"/>
                  </a:lnTo>
                  <a:lnTo>
                    <a:pt x="257" y="0"/>
                  </a:lnTo>
                  <a:lnTo>
                    <a:pt x="272" y="2"/>
                  </a:lnTo>
                  <a:lnTo>
                    <a:pt x="287" y="4"/>
                  </a:lnTo>
                  <a:lnTo>
                    <a:pt x="301" y="4"/>
                  </a:lnTo>
                  <a:lnTo>
                    <a:pt x="318" y="6"/>
                  </a:lnTo>
                  <a:lnTo>
                    <a:pt x="331" y="9"/>
                  </a:lnTo>
                  <a:lnTo>
                    <a:pt x="346" y="13"/>
                  </a:lnTo>
                  <a:lnTo>
                    <a:pt x="360" y="17"/>
                  </a:lnTo>
                  <a:lnTo>
                    <a:pt x="373" y="23"/>
                  </a:lnTo>
                  <a:lnTo>
                    <a:pt x="388" y="28"/>
                  </a:lnTo>
                  <a:lnTo>
                    <a:pt x="401" y="38"/>
                  </a:lnTo>
                  <a:lnTo>
                    <a:pt x="415" y="45"/>
                  </a:lnTo>
                  <a:lnTo>
                    <a:pt x="426" y="59"/>
                  </a:lnTo>
                  <a:lnTo>
                    <a:pt x="439" y="70"/>
                  </a:lnTo>
                  <a:lnTo>
                    <a:pt x="453" y="85"/>
                  </a:lnTo>
                  <a:lnTo>
                    <a:pt x="441" y="80"/>
                  </a:lnTo>
                  <a:lnTo>
                    <a:pt x="430" y="76"/>
                  </a:lnTo>
                  <a:lnTo>
                    <a:pt x="418" y="70"/>
                  </a:lnTo>
                  <a:lnTo>
                    <a:pt x="407" y="66"/>
                  </a:lnTo>
                  <a:lnTo>
                    <a:pt x="392" y="61"/>
                  </a:lnTo>
                  <a:lnTo>
                    <a:pt x="377" y="55"/>
                  </a:lnTo>
                  <a:lnTo>
                    <a:pt x="361" y="51"/>
                  </a:lnTo>
                  <a:lnTo>
                    <a:pt x="348" y="47"/>
                  </a:lnTo>
                  <a:lnTo>
                    <a:pt x="333" y="44"/>
                  </a:lnTo>
                  <a:lnTo>
                    <a:pt x="318" y="40"/>
                  </a:lnTo>
                  <a:lnTo>
                    <a:pt x="304" y="38"/>
                  </a:lnTo>
                  <a:lnTo>
                    <a:pt x="289" y="36"/>
                  </a:lnTo>
                  <a:lnTo>
                    <a:pt x="274" y="32"/>
                  </a:lnTo>
                  <a:lnTo>
                    <a:pt x="261" y="32"/>
                  </a:lnTo>
                  <a:lnTo>
                    <a:pt x="245" y="32"/>
                  </a:lnTo>
                  <a:lnTo>
                    <a:pt x="230" y="32"/>
                  </a:lnTo>
                  <a:lnTo>
                    <a:pt x="217" y="32"/>
                  </a:lnTo>
                  <a:lnTo>
                    <a:pt x="202" y="34"/>
                  </a:lnTo>
                  <a:lnTo>
                    <a:pt x="190" y="38"/>
                  </a:lnTo>
                  <a:lnTo>
                    <a:pt x="177" y="42"/>
                  </a:lnTo>
                  <a:lnTo>
                    <a:pt x="177" y="44"/>
                  </a:lnTo>
                  <a:lnTo>
                    <a:pt x="181" y="47"/>
                  </a:lnTo>
                  <a:lnTo>
                    <a:pt x="169" y="45"/>
                  </a:lnTo>
                  <a:lnTo>
                    <a:pt x="160" y="45"/>
                  </a:lnTo>
                  <a:lnTo>
                    <a:pt x="148" y="45"/>
                  </a:lnTo>
                  <a:lnTo>
                    <a:pt x="141" y="49"/>
                  </a:lnTo>
                  <a:lnTo>
                    <a:pt x="131" y="51"/>
                  </a:lnTo>
                  <a:lnTo>
                    <a:pt x="124" y="55"/>
                  </a:lnTo>
                  <a:lnTo>
                    <a:pt x="114" y="59"/>
                  </a:lnTo>
                  <a:lnTo>
                    <a:pt x="107" y="64"/>
                  </a:lnTo>
                  <a:lnTo>
                    <a:pt x="99" y="68"/>
                  </a:lnTo>
                  <a:lnTo>
                    <a:pt x="90" y="74"/>
                  </a:lnTo>
                  <a:lnTo>
                    <a:pt x="82" y="78"/>
                  </a:lnTo>
                  <a:lnTo>
                    <a:pt x="72" y="85"/>
                  </a:lnTo>
                  <a:lnTo>
                    <a:pt x="65" y="91"/>
                  </a:lnTo>
                  <a:lnTo>
                    <a:pt x="57" y="99"/>
                  </a:lnTo>
                  <a:lnTo>
                    <a:pt x="50" y="104"/>
                  </a:lnTo>
                  <a:lnTo>
                    <a:pt x="42" y="112"/>
                  </a:lnTo>
                  <a:lnTo>
                    <a:pt x="33" y="120"/>
                  </a:lnTo>
                  <a:lnTo>
                    <a:pt x="23" y="131"/>
                  </a:lnTo>
                  <a:lnTo>
                    <a:pt x="12" y="139"/>
                  </a:lnTo>
                  <a:lnTo>
                    <a:pt x="0" y="148"/>
                  </a:lnTo>
                  <a:lnTo>
                    <a:pt x="2" y="131"/>
                  </a:lnTo>
                  <a:lnTo>
                    <a:pt x="8" y="120"/>
                  </a:lnTo>
                  <a:lnTo>
                    <a:pt x="12" y="106"/>
                  </a:lnTo>
                  <a:lnTo>
                    <a:pt x="21" y="95"/>
                  </a:lnTo>
                  <a:lnTo>
                    <a:pt x="29" y="82"/>
                  </a:lnTo>
                  <a:lnTo>
                    <a:pt x="38" y="74"/>
                  </a:lnTo>
                  <a:lnTo>
                    <a:pt x="48" y="64"/>
                  </a:lnTo>
                  <a:lnTo>
                    <a:pt x="59" y="57"/>
                  </a:lnTo>
                  <a:lnTo>
                    <a:pt x="71" y="45"/>
                  </a:lnTo>
                  <a:lnTo>
                    <a:pt x="82" y="38"/>
                  </a:lnTo>
                  <a:lnTo>
                    <a:pt x="95" y="28"/>
                  </a:lnTo>
                  <a:lnTo>
                    <a:pt x="109" y="23"/>
                  </a:lnTo>
                  <a:lnTo>
                    <a:pt x="122" y="17"/>
                  </a:lnTo>
                  <a:lnTo>
                    <a:pt x="137" y="11"/>
                  </a:lnTo>
                  <a:lnTo>
                    <a:pt x="150" y="6"/>
                  </a:lnTo>
                  <a:lnTo>
                    <a:pt x="164" y="4"/>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2" name="Freeform 13"/>
            <p:cNvSpPr>
              <a:spLocks/>
            </p:cNvSpPr>
            <p:nvPr/>
          </p:nvSpPr>
          <p:spPr bwMode="auto">
            <a:xfrm>
              <a:off x="990" y="2015"/>
              <a:ext cx="49" cy="34"/>
            </a:xfrm>
            <a:custGeom>
              <a:avLst/>
              <a:gdLst>
                <a:gd name="T0" fmla="*/ 0 w 99"/>
                <a:gd name="T1" fmla="*/ 0 h 69"/>
                <a:gd name="T2" fmla="*/ 0 w 99"/>
                <a:gd name="T3" fmla="*/ 0 h 69"/>
                <a:gd name="T4" fmla="*/ 0 w 99"/>
                <a:gd name="T5" fmla="*/ 0 h 69"/>
                <a:gd name="T6" fmla="*/ 0 w 99"/>
                <a:gd name="T7" fmla="*/ 0 h 69"/>
                <a:gd name="T8" fmla="*/ 0 w 99"/>
                <a:gd name="T9" fmla="*/ 0 h 69"/>
                <a:gd name="T10" fmla="*/ 0 w 99"/>
                <a:gd name="T11" fmla="*/ 0 h 69"/>
                <a:gd name="T12" fmla="*/ 0 w 99"/>
                <a:gd name="T13" fmla="*/ 0 h 69"/>
                <a:gd name="T14" fmla="*/ 0 w 99"/>
                <a:gd name="T15" fmla="*/ 0 h 69"/>
                <a:gd name="T16" fmla="*/ 0 w 99"/>
                <a:gd name="T17" fmla="*/ 0 h 69"/>
                <a:gd name="T18" fmla="*/ 0 w 99"/>
                <a:gd name="T19" fmla="*/ 0 h 69"/>
                <a:gd name="T20" fmla="*/ 0 w 99"/>
                <a:gd name="T21" fmla="*/ 0 h 69"/>
                <a:gd name="T22" fmla="*/ 0 w 99"/>
                <a:gd name="T23" fmla="*/ 0 h 69"/>
                <a:gd name="T24" fmla="*/ 0 w 99"/>
                <a:gd name="T25" fmla="*/ 0 h 69"/>
                <a:gd name="T26" fmla="*/ 0 w 99"/>
                <a:gd name="T27" fmla="*/ 0 h 69"/>
                <a:gd name="T28" fmla="*/ 0 w 99"/>
                <a:gd name="T29" fmla="*/ 0 h 69"/>
                <a:gd name="T30" fmla="*/ 0 w 99"/>
                <a:gd name="T31" fmla="*/ 0 h 69"/>
                <a:gd name="T32" fmla="*/ 0 w 99"/>
                <a:gd name="T33" fmla="*/ 0 h 69"/>
                <a:gd name="T34" fmla="*/ 0 w 99"/>
                <a:gd name="T35" fmla="*/ 0 h 69"/>
                <a:gd name="T36" fmla="*/ 0 w 99"/>
                <a:gd name="T37" fmla="*/ 0 h 69"/>
                <a:gd name="T38" fmla="*/ 0 w 99"/>
                <a:gd name="T39" fmla="*/ 0 h 69"/>
                <a:gd name="T40" fmla="*/ 0 w 99"/>
                <a:gd name="T41" fmla="*/ 0 h 69"/>
                <a:gd name="T42" fmla="*/ 0 w 99"/>
                <a:gd name="T43" fmla="*/ 0 h 69"/>
                <a:gd name="T44" fmla="*/ 0 w 99"/>
                <a:gd name="T45" fmla="*/ 0 h 69"/>
                <a:gd name="T46" fmla="*/ 0 w 99"/>
                <a:gd name="T47" fmla="*/ 0 h 69"/>
                <a:gd name="T48" fmla="*/ 0 w 99"/>
                <a:gd name="T49" fmla="*/ 0 h 69"/>
                <a:gd name="T50" fmla="*/ 0 w 99"/>
                <a:gd name="T51" fmla="*/ 0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69"/>
                <a:gd name="T80" fmla="*/ 99 w 99"/>
                <a:gd name="T81" fmla="*/ 69 h 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69">
                  <a:moveTo>
                    <a:pt x="82" y="0"/>
                  </a:moveTo>
                  <a:lnTo>
                    <a:pt x="89" y="4"/>
                  </a:lnTo>
                  <a:lnTo>
                    <a:pt x="99" y="6"/>
                  </a:lnTo>
                  <a:lnTo>
                    <a:pt x="93" y="13"/>
                  </a:lnTo>
                  <a:lnTo>
                    <a:pt x="86" y="23"/>
                  </a:lnTo>
                  <a:lnTo>
                    <a:pt x="78" y="31"/>
                  </a:lnTo>
                  <a:lnTo>
                    <a:pt x="70" y="38"/>
                  </a:lnTo>
                  <a:lnTo>
                    <a:pt x="63" y="44"/>
                  </a:lnTo>
                  <a:lnTo>
                    <a:pt x="55" y="50"/>
                  </a:lnTo>
                  <a:lnTo>
                    <a:pt x="46" y="53"/>
                  </a:lnTo>
                  <a:lnTo>
                    <a:pt x="38" y="59"/>
                  </a:lnTo>
                  <a:lnTo>
                    <a:pt x="29" y="63"/>
                  </a:lnTo>
                  <a:lnTo>
                    <a:pt x="21" y="65"/>
                  </a:lnTo>
                  <a:lnTo>
                    <a:pt x="11" y="67"/>
                  </a:lnTo>
                  <a:lnTo>
                    <a:pt x="0" y="69"/>
                  </a:lnTo>
                  <a:lnTo>
                    <a:pt x="6" y="57"/>
                  </a:lnTo>
                  <a:lnTo>
                    <a:pt x="9" y="50"/>
                  </a:lnTo>
                  <a:lnTo>
                    <a:pt x="13" y="42"/>
                  </a:lnTo>
                  <a:lnTo>
                    <a:pt x="21" y="32"/>
                  </a:lnTo>
                  <a:lnTo>
                    <a:pt x="30" y="25"/>
                  </a:lnTo>
                  <a:lnTo>
                    <a:pt x="40" y="19"/>
                  </a:lnTo>
                  <a:lnTo>
                    <a:pt x="49" y="13"/>
                  </a:lnTo>
                  <a:lnTo>
                    <a:pt x="61" y="8"/>
                  </a:lnTo>
                  <a:lnTo>
                    <a:pt x="70" y="4"/>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3" name="Freeform 14"/>
            <p:cNvSpPr>
              <a:spLocks/>
            </p:cNvSpPr>
            <p:nvPr/>
          </p:nvSpPr>
          <p:spPr bwMode="auto">
            <a:xfrm>
              <a:off x="1338" y="2016"/>
              <a:ext cx="130" cy="187"/>
            </a:xfrm>
            <a:custGeom>
              <a:avLst/>
              <a:gdLst>
                <a:gd name="T0" fmla="*/ 1 w 260"/>
                <a:gd name="T1" fmla="*/ 1 h 372"/>
                <a:gd name="T2" fmla="*/ 1 w 260"/>
                <a:gd name="T3" fmla="*/ 1 h 372"/>
                <a:gd name="T4" fmla="*/ 1 w 260"/>
                <a:gd name="T5" fmla="*/ 1 h 372"/>
                <a:gd name="T6" fmla="*/ 1 w 260"/>
                <a:gd name="T7" fmla="*/ 1 h 372"/>
                <a:gd name="T8" fmla="*/ 1 w 260"/>
                <a:gd name="T9" fmla="*/ 1 h 372"/>
                <a:gd name="T10" fmla="*/ 1 w 260"/>
                <a:gd name="T11" fmla="*/ 1 h 372"/>
                <a:gd name="T12" fmla="*/ 1 w 260"/>
                <a:gd name="T13" fmla="*/ 1 h 372"/>
                <a:gd name="T14" fmla="*/ 1 w 260"/>
                <a:gd name="T15" fmla="*/ 1 h 372"/>
                <a:gd name="T16" fmla="*/ 1 w 260"/>
                <a:gd name="T17" fmla="*/ 1 h 372"/>
                <a:gd name="T18" fmla="*/ 1 w 260"/>
                <a:gd name="T19" fmla="*/ 1 h 372"/>
                <a:gd name="T20" fmla="*/ 1 w 260"/>
                <a:gd name="T21" fmla="*/ 1 h 372"/>
                <a:gd name="T22" fmla="*/ 1 w 260"/>
                <a:gd name="T23" fmla="*/ 1 h 372"/>
                <a:gd name="T24" fmla="*/ 1 w 260"/>
                <a:gd name="T25" fmla="*/ 1 h 372"/>
                <a:gd name="T26" fmla="*/ 1 w 260"/>
                <a:gd name="T27" fmla="*/ 1 h 372"/>
                <a:gd name="T28" fmla="*/ 1 w 260"/>
                <a:gd name="T29" fmla="*/ 1 h 372"/>
                <a:gd name="T30" fmla="*/ 1 w 260"/>
                <a:gd name="T31" fmla="*/ 1 h 372"/>
                <a:gd name="T32" fmla="*/ 1 w 260"/>
                <a:gd name="T33" fmla="*/ 1 h 372"/>
                <a:gd name="T34" fmla="*/ 1 w 260"/>
                <a:gd name="T35" fmla="*/ 1 h 372"/>
                <a:gd name="T36" fmla="*/ 1 w 260"/>
                <a:gd name="T37" fmla="*/ 1 h 372"/>
                <a:gd name="T38" fmla="*/ 1 w 260"/>
                <a:gd name="T39" fmla="*/ 1 h 372"/>
                <a:gd name="T40" fmla="*/ 1 w 260"/>
                <a:gd name="T41" fmla="*/ 1 h 372"/>
                <a:gd name="T42" fmla="*/ 1 w 260"/>
                <a:gd name="T43" fmla="*/ 1 h 372"/>
                <a:gd name="T44" fmla="*/ 1 w 260"/>
                <a:gd name="T45" fmla="*/ 1 h 372"/>
                <a:gd name="T46" fmla="*/ 1 w 260"/>
                <a:gd name="T47" fmla="*/ 1 h 372"/>
                <a:gd name="T48" fmla="*/ 1 w 260"/>
                <a:gd name="T49" fmla="*/ 1 h 372"/>
                <a:gd name="T50" fmla="*/ 1 w 260"/>
                <a:gd name="T51" fmla="*/ 1 h 372"/>
                <a:gd name="T52" fmla="*/ 1 w 260"/>
                <a:gd name="T53" fmla="*/ 1 h 372"/>
                <a:gd name="T54" fmla="*/ 1 w 260"/>
                <a:gd name="T55" fmla="*/ 1 h 372"/>
                <a:gd name="T56" fmla="*/ 1 w 260"/>
                <a:gd name="T57" fmla="*/ 1 h 372"/>
                <a:gd name="T58" fmla="*/ 1 w 260"/>
                <a:gd name="T59" fmla="*/ 1 h 372"/>
                <a:gd name="T60" fmla="*/ 1 w 260"/>
                <a:gd name="T61" fmla="*/ 1 h 372"/>
                <a:gd name="T62" fmla="*/ 1 w 260"/>
                <a:gd name="T63" fmla="*/ 1 h 372"/>
                <a:gd name="T64" fmla="*/ 1 w 260"/>
                <a:gd name="T65" fmla="*/ 1 h 372"/>
                <a:gd name="T66" fmla="*/ 1 w 260"/>
                <a:gd name="T67" fmla="*/ 1 h 372"/>
                <a:gd name="T68" fmla="*/ 0 w 260"/>
                <a:gd name="T69" fmla="*/ 1 h 372"/>
                <a:gd name="T70" fmla="*/ 1 w 260"/>
                <a:gd name="T71" fmla="*/ 1 h 372"/>
                <a:gd name="T72" fmla="*/ 1 w 260"/>
                <a:gd name="T73" fmla="*/ 1 h 372"/>
                <a:gd name="T74" fmla="*/ 1 w 260"/>
                <a:gd name="T75" fmla="*/ 1 h 372"/>
                <a:gd name="T76" fmla="*/ 1 w 260"/>
                <a:gd name="T77" fmla="*/ 1 h 372"/>
                <a:gd name="T78" fmla="*/ 1 w 260"/>
                <a:gd name="T79" fmla="*/ 1 h 372"/>
                <a:gd name="T80" fmla="*/ 1 w 260"/>
                <a:gd name="T81" fmla="*/ 1 h 372"/>
                <a:gd name="T82" fmla="*/ 1 w 260"/>
                <a:gd name="T83" fmla="*/ 1 h 372"/>
                <a:gd name="T84" fmla="*/ 1 w 260"/>
                <a:gd name="T85" fmla="*/ 0 h 372"/>
                <a:gd name="T86" fmla="*/ 1 w 260"/>
                <a:gd name="T87" fmla="*/ 0 h 372"/>
                <a:gd name="T88" fmla="*/ 1 w 260"/>
                <a:gd name="T89" fmla="*/ 1 h 3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0"/>
                <a:gd name="T136" fmla="*/ 0 h 372"/>
                <a:gd name="T137" fmla="*/ 260 w 260"/>
                <a:gd name="T138" fmla="*/ 372 h 3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0" h="372">
                  <a:moveTo>
                    <a:pt x="224" y="2"/>
                  </a:moveTo>
                  <a:lnTo>
                    <a:pt x="230" y="4"/>
                  </a:lnTo>
                  <a:lnTo>
                    <a:pt x="239" y="6"/>
                  </a:lnTo>
                  <a:lnTo>
                    <a:pt x="245" y="8"/>
                  </a:lnTo>
                  <a:lnTo>
                    <a:pt x="251" y="9"/>
                  </a:lnTo>
                  <a:lnTo>
                    <a:pt x="256" y="15"/>
                  </a:lnTo>
                  <a:lnTo>
                    <a:pt x="260" y="21"/>
                  </a:lnTo>
                  <a:lnTo>
                    <a:pt x="258" y="27"/>
                  </a:lnTo>
                  <a:lnTo>
                    <a:pt x="249" y="32"/>
                  </a:lnTo>
                  <a:lnTo>
                    <a:pt x="241" y="34"/>
                  </a:lnTo>
                  <a:lnTo>
                    <a:pt x="234" y="38"/>
                  </a:lnTo>
                  <a:lnTo>
                    <a:pt x="224" y="38"/>
                  </a:lnTo>
                  <a:lnTo>
                    <a:pt x="215" y="42"/>
                  </a:lnTo>
                  <a:lnTo>
                    <a:pt x="205" y="42"/>
                  </a:lnTo>
                  <a:lnTo>
                    <a:pt x="196" y="44"/>
                  </a:lnTo>
                  <a:lnTo>
                    <a:pt x="186" y="44"/>
                  </a:lnTo>
                  <a:lnTo>
                    <a:pt x="180" y="44"/>
                  </a:lnTo>
                  <a:lnTo>
                    <a:pt x="161" y="44"/>
                  </a:lnTo>
                  <a:lnTo>
                    <a:pt x="146" y="49"/>
                  </a:lnTo>
                  <a:lnTo>
                    <a:pt x="131" y="53"/>
                  </a:lnTo>
                  <a:lnTo>
                    <a:pt x="118" y="63"/>
                  </a:lnTo>
                  <a:lnTo>
                    <a:pt x="104" y="70"/>
                  </a:lnTo>
                  <a:lnTo>
                    <a:pt x="95" y="80"/>
                  </a:lnTo>
                  <a:lnTo>
                    <a:pt x="83" y="87"/>
                  </a:lnTo>
                  <a:lnTo>
                    <a:pt x="78" y="101"/>
                  </a:lnTo>
                  <a:lnTo>
                    <a:pt x="68" y="110"/>
                  </a:lnTo>
                  <a:lnTo>
                    <a:pt x="61" y="123"/>
                  </a:lnTo>
                  <a:lnTo>
                    <a:pt x="57" y="137"/>
                  </a:lnTo>
                  <a:lnTo>
                    <a:pt x="51" y="150"/>
                  </a:lnTo>
                  <a:lnTo>
                    <a:pt x="47" y="163"/>
                  </a:lnTo>
                  <a:lnTo>
                    <a:pt x="45" y="179"/>
                  </a:lnTo>
                  <a:lnTo>
                    <a:pt x="45" y="192"/>
                  </a:lnTo>
                  <a:lnTo>
                    <a:pt x="45" y="207"/>
                  </a:lnTo>
                  <a:lnTo>
                    <a:pt x="45" y="219"/>
                  </a:lnTo>
                  <a:lnTo>
                    <a:pt x="47" y="230"/>
                  </a:lnTo>
                  <a:lnTo>
                    <a:pt x="51" y="241"/>
                  </a:lnTo>
                  <a:lnTo>
                    <a:pt x="55" y="253"/>
                  </a:lnTo>
                  <a:lnTo>
                    <a:pt x="57" y="262"/>
                  </a:lnTo>
                  <a:lnTo>
                    <a:pt x="63" y="274"/>
                  </a:lnTo>
                  <a:lnTo>
                    <a:pt x="66" y="285"/>
                  </a:lnTo>
                  <a:lnTo>
                    <a:pt x="76" y="296"/>
                  </a:lnTo>
                  <a:lnTo>
                    <a:pt x="82" y="306"/>
                  </a:lnTo>
                  <a:lnTo>
                    <a:pt x="89" y="315"/>
                  </a:lnTo>
                  <a:lnTo>
                    <a:pt x="99" y="323"/>
                  </a:lnTo>
                  <a:lnTo>
                    <a:pt x="108" y="333"/>
                  </a:lnTo>
                  <a:lnTo>
                    <a:pt x="118" y="340"/>
                  </a:lnTo>
                  <a:lnTo>
                    <a:pt x="129" y="350"/>
                  </a:lnTo>
                  <a:lnTo>
                    <a:pt x="142" y="355"/>
                  </a:lnTo>
                  <a:lnTo>
                    <a:pt x="154" y="365"/>
                  </a:lnTo>
                  <a:lnTo>
                    <a:pt x="160" y="369"/>
                  </a:lnTo>
                  <a:lnTo>
                    <a:pt x="165" y="372"/>
                  </a:lnTo>
                  <a:lnTo>
                    <a:pt x="154" y="371"/>
                  </a:lnTo>
                  <a:lnTo>
                    <a:pt x="144" y="371"/>
                  </a:lnTo>
                  <a:lnTo>
                    <a:pt x="137" y="371"/>
                  </a:lnTo>
                  <a:lnTo>
                    <a:pt x="129" y="371"/>
                  </a:lnTo>
                  <a:lnTo>
                    <a:pt x="114" y="367"/>
                  </a:lnTo>
                  <a:lnTo>
                    <a:pt x="102" y="361"/>
                  </a:lnTo>
                  <a:lnTo>
                    <a:pt x="85" y="346"/>
                  </a:lnTo>
                  <a:lnTo>
                    <a:pt x="72" y="333"/>
                  </a:lnTo>
                  <a:lnTo>
                    <a:pt x="57" y="317"/>
                  </a:lnTo>
                  <a:lnTo>
                    <a:pt x="47" y="306"/>
                  </a:lnTo>
                  <a:lnTo>
                    <a:pt x="36" y="293"/>
                  </a:lnTo>
                  <a:lnTo>
                    <a:pt x="28" y="279"/>
                  </a:lnTo>
                  <a:lnTo>
                    <a:pt x="19" y="268"/>
                  </a:lnTo>
                  <a:lnTo>
                    <a:pt x="15" y="257"/>
                  </a:lnTo>
                  <a:lnTo>
                    <a:pt x="9" y="243"/>
                  </a:lnTo>
                  <a:lnTo>
                    <a:pt x="6" y="230"/>
                  </a:lnTo>
                  <a:lnTo>
                    <a:pt x="2" y="219"/>
                  </a:lnTo>
                  <a:lnTo>
                    <a:pt x="2" y="207"/>
                  </a:lnTo>
                  <a:lnTo>
                    <a:pt x="0" y="196"/>
                  </a:lnTo>
                  <a:lnTo>
                    <a:pt x="2" y="184"/>
                  </a:lnTo>
                  <a:lnTo>
                    <a:pt x="2" y="175"/>
                  </a:lnTo>
                  <a:lnTo>
                    <a:pt x="6" y="163"/>
                  </a:lnTo>
                  <a:lnTo>
                    <a:pt x="9" y="142"/>
                  </a:lnTo>
                  <a:lnTo>
                    <a:pt x="19" y="125"/>
                  </a:lnTo>
                  <a:lnTo>
                    <a:pt x="28" y="106"/>
                  </a:lnTo>
                  <a:lnTo>
                    <a:pt x="42" y="89"/>
                  </a:lnTo>
                  <a:lnTo>
                    <a:pt x="55" y="72"/>
                  </a:lnTo>
                  <a:lnTo>
                    <a:pt x="72" y="59"/>
                  </a:lnTo>
                  <a:lnTo>
                    <a:pt x="89" y="46"/>
                  </a:lnTo>
                  <a:lnTo>
                    <a:pt x="104" y="36"/>
                  </a:lnTo>
                  <a:lnTo>
                    <a:pt x="121" y="25"/>
                  </a:lnTo>
                  <a:lnTo>
                    <a:pt x="139" y="15"/>
                  </a:lnTo>
                  <a:lnTo>
                    <a:pt x="156" y="9"/>
                  </a:lnTo>
                  <a:lnTo>
                    <a:pt x="173" y="6"/>
                  </a:lnTo>
                  <a:lnTo>
                    <a:pt x="186" y="0"/>
                  </a:lnTo>
                  <a:lnTo>
                    <a:pt x="201" y="0"/>
                  </a:lnTo>
                  <a:lnTo>
                    <a:pt x="213" y="0"/>
                  </a:lnTo>
                  <a:lnTo>
                    <a:pt x="224"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4" name="Freeform 15"/>
            <p:cNvSpPr>
              <a:spLocks/>
            </p:cNvSpPr>
            <p:nvPr/>
          </p:nvSpPr>
          <p:spPr bwMode="auto">
            <a:xfrm>
              <a:off x="2115" y="2020"/>
              <a:ext cx="280" cy="189"/>
            </a:xfrm>
            <a:custGeom>
              <a:avLst/>
              <a:gdLst>
                <a:gd name="T0" fmla="*/ 1 w 559"/>
                <a:gd name="T1" fmla="*/ 1 h 378"/>
                <a:gd name="T2" fmla="*/ 1 w 559"/>
                <a:gd name="T3" fmla="*/ 1 h 378"/>
                <a:gd name="T4" fmla="*/ 1 w 559"/>
                <a:gd name="T5" fmla="*/ 1 h 378"/>
                <a:gd name="T6" fmla="*/ 1 w 559"/>
                <a:gd name="T7" fmla="*/ 1 h 378"/>
                <a:gd name="T8" fmla="*/ 1 w 559"/>
                <a:gd name="T9" fmla="*/ 1 h 378"/>
                <a:gd name="T10" fmla="*/ 1 w 559"/>
                <a:gd name="T11" fmla="*/ 1 h 378"/>
                <a:gd name="T12" fmla="*/ 1 w 559"/>
                <a:gd name="T13" fmla="*/ 1 h 378"/>
                <a:gd name="T14" fmla="*/ 1 w 559"/>
                <a:gd name="T15" fmla="*/ 1 h 378"/>
                <a:gd name="T16" fmla="*/ 1 w 559"/>
                <a:gd name="T17" fmla="*/ 1 h 378"/>
                <a:gd name="T18" fmla="*/ 1 w 559"/>
                <a:gd name="T19" fmla="*/ 1 h 378"/>
                <a:gd name="T20" fmla="*/ 1 w 559"/>
                <a:gd name="T21" fmla="*/ 1 h 378"/>
                <a:gd name="T22" fmla="*/ 1 w 559"/>
                <a:gd name="T23" fmla="*/ 1 h 378"/>
                <a:gd name="T24" fmla="*/ 1 w 559"/>
                <a:gd name="T25" fmla="*/ 1 h 378"/>
                <a:gd name="T26" fmla="*/ 1 w 559"/>
                <a:gd name="T27" fmla="*/ 1 h 378"/>
                <a:gd name="T28" fmla="*/ 1 w 559"/>
                <a:gd name="T29" fmla="*/ 1 h 378"/>
                <a:gd name="T30" fmla="*/ 1 w 559"/>
                <a:gd name="T31" fmla="*/ 1 h 378"/>
                <a:gd name="T32" fmla="*/ 1 w 559"/>
                <a:gd name="T33" fmla="*/ 1 h 378"/>
                <a:gd name="T34" fmla="*/ 1 w 559"/>
                <a:gd name="T35" fmla="*/ 1 h 378"/>
                <a:gd name="T36" fmla="*/ 1 w 559"/>
                <a:gd name="T37" fmla="*/ 1 h 378"/>
                <a:gd name="T38" fmla="*/ 1 w 559"/>
                <a:gd name="T39" fmla="*/ 1 h 378"/>
                <a:gd name="T40" fmla="*/ 1 w 559"/>
                <a:gd name="T41" fmla="*/ 1 h 378"/>
                <a:gd name="T42" fmla="*/ 1 w 559"/>
                <a:gd name="T43" fmla="*/ 1 h 378"/>
                <a:gd name="T44" fmla="*/ 1 w 559"/>
                <a:gd name="T45" fmla="*/ 1 h 378"/>
                <a:gd name="T46" fmla="*/ 1 w 559"/>
                <a:gd name="T47" fmla="*/ 1 h 378"/>
                <a:gd name="T48" fmla="*/ 1 w 559"/>
                <a:gd name="T49" fmla="*/ 1 h 378"/>
                <a:gd name="T50" fmla="*/ 1 w 559"/>
                <a:gd name="T51" fmla="*/ 1 h 378"/>
                <a:gd name="T52" fmla="*/ 1 w 559"/>
                <a:gd name="T53" fmla="*/ 1 h 378"/>
                <a:gd name="T54" fmla="*/ 1 w 559"/>
                <a:gd name="T55" fmla="*/ 1 h 378"/>
                <a:gd name="T56" fmla="*/ 1 w 559"/>
                <a:gd name="T57" fmla="*/ 1 h 378"/>
                <a:gd name="T58" fmla="*/ 1 w 559"/>
                <a:gd name="T59" fmla="*/ 1 h 378"/>
                <a:gd name="T60" fmla="*/ 0 w 559"/>
                <a:gd name="T61" fmla="*/ 1 h 378"/>
                <a:gd name="T62" fmla="*/ 1 w 559"/>
                <a:gd name="T63" fmla="*/ 1 h 378"/>
                <a:gd name="T64" fmla="*/ 1 w 559"/>
                <a:gd name="T65" fmla="*/ 1 h 378"/>
                <a:gd name="T66" fmla="*/ 1 w 559"/>
                <a:gd name="T67" fmla="*/ 1 h 378"/>
                <a:gd name="T68" fmla="*/ 1 w 559"/>
                <a:gd name="T69" fmla="*/ 1 h 378"/>
                <a:gd name="T70" fmla="*/ 1 w 559"/>
                <a:gd name="T71" fmla="*/ 1 h 378"/>
                <a:gd name="T72" fmla="*/ 1 w 559"/>
                <a:gd name="T73" fmla="*/ 1 h 378"/>
                <a:gd name="T74" fmla="*/ 1 w 559"/>
                <a:gd name="T75" fmla="*/ 1 h 378"/>
                <a:gd name="T76" fmla="*/ 1 w 559"/>
                <a:gd name="T77" fmla="*/ 1 h 378"/>
                <a:gd name="T78" fmla="*/ 1 w 559"/>
                <a:gd name="T79" fmla="*/ 1 h 378"/>
                <a:gd name="T80" fmla="*/ 1 w 559"/>
                <a:gd name="T81" fmla="*/ 1 h 378"/>
                <a:gd name="T82" fmla="*/ 1 w 559"/>
                <a:gd name="T83" fmla="*/ 1 h 378"/>
                <a:gd name="T84" fmla="*/ 1 w 559"/>
                <a:gd name="T85" fmla="*/ 1 h 378"/>
                <a:gd name="T86" fmla="*/ 1 w 559"/>
                <a:gd name="T87" fmla="*/ 1 h 378"/>
                <a:gd name="T88" fmla="*/ 1 w 559"/>
                <a:gd name="T89" fmla="*/ 1 h 378"/>
                <a:gd name="T90" fmla="*/ 1 w 559"/>
                <a:gd name="T91" fmla="*/ 1 h 378"/>
                <a:gd name="T92" fmla="*/ 1 w 559"/>
                <a:gd name="T93" fmla="*/ 1 h 378"/>
                <a:gd name="T94" fmla="*/ 1 w 559"/>
                <a:gd name="T95" fmla="*/ 1 h 378"/>
                <a:gd name="T96" fmla="*/ 1 w 559"/>
                <a:gd name="T97" fmla="*/ 1 h 378"/>
                <a:gd name="T98" fmla="*/ 1 w 559"/>
                <a:gd name="T99" fmla="*/ 1 h 378"/>
                <a:gd name="T100" fmla="*/ 1 w 559"/>
                <a:gd name="T101" fmla="*/ 1 h 378"/>
                <a:gd name="T102" fmla="*/ 1 w 559"/>
                <a:gd name="T103" fmla="*/ 1 h 378"/>
                <a:gd name="T104" fmla="*/ 1 w 559"/>
                <a:gd name="T105" fmla="*/ 1 h 378"/>
                <a:gd name="T106" fmla="*/ 1 w 559"/>
                <a:gd name="T107" fmla="*/ 1 h 3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59"/>
                <a:gd name="T163" fmla="*/ 0 h 378"/>
                <a:gd name="T164" fmla="*/ 559 w 559"/>
                <a:gd name="T165" fmla="*/ 378 h 3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59" h="378">
                  <a:moveTo>
                    <a:pt x="198" y="1"/>
                  </a:moveTo>
                  <a:lnTo>
                    <a:pt x="221" y="0"/>
                  </a:lnTo>
                  <a:lnTo>
                    <a:pt x="245" y="1"/>
                  </a:lnTo>
                  <a:lnTo>
                    <a:pt x="268" y="1"/>
                  </a:lnTo>
                  <a:lnTo>
                    <a:pt x="295" y="7"/>
                  </a:lnTo>
                  <a:lnTo>
                    <a:pt x="316" y="11"/>
                  </a:lnTo>
                  <a:lnTo>
                    <a:pt x="340" y="19"/>
                  </a:lnTo>
                  <a:lnTo>
                    <a:pt x="363" y="28"/>
                  </a:lnTo>
                  <a:lnTo>
                    <a:pt x="386" y="39"/>
                  </a:lnTo>
                  <a:lnTo>
                    <a:pt x="407" y="49"/>
                  </a:lnTo>
                  <a:lnTo>
                    <a:pt x="426" y="62"/>
                  </a:lnTo>
                  <a:lnTo>
                    <a:pt x="445" y="77"/>
                  </a:lnTo>
                  <a:lnTo>
                    <a:pt x="462" y="95"/>
                  </a:lnTo>
                  <a:lnTo>
                    <a:pt x="479" y="112"/>
                  </a:lnTo>
                  <a:lnTo>
                    <a:pt x="492" y="133"/>
                  </a:lnTo>
                  <a:lnTo>
                    <a:pt x="504" y="153"/>
                  </a:lnTo>
                  <a:lnTo>
                    <a:pt x="513" y="178"/>
                  </a:lnTo>
                  <a:lnTo>
                    <a:pt x="500" y="163"/>
                  </a:lnTo>
                  <a:lnTo>
                    <a:pt x="485" y="150"/>
                  </a:lnTo>
                  <a:lnTo>
                    <a:pt x="471" y="136"/>
                  </a:lnTo>
                  <a:lnTo>
                    <a:pt x="462" y="123"/>
                  </a:lnTo>
                  <a:lnTo>
                    <a:pt x="452" y="117"/>
                  </a:lnTo>
                  <a:lnTo>
                    <a:pt x="447" y="117"/>
                  </a:lnTo>
                  <a:lnTo>
                    <a:pt x="443" y="121"/>
                  </a:lnTo>
                  <a:lnTo>
                    <a:pt x="443" y="127"/>
                  </a:lnTo>
                  <a:lnTo>
                    <a:pt x="441" y="133"/>
                  </a:lnTo>
                  <a:lnTo>
                    <a:pt x="443" y="140"/>
                  </a:lnTo>
                  <a:lnTo>
                    <a:pt x="443" y="148"/>
                  </a:lnTo>
                  <a:lnTo>
                    <a:pt x="445" y="155"/>
                  </a:lnTo>
                  <a:lnTo>
                    <a:pt x="452" y="161"/>
                  </a:lnTo>
                  <a:lnTo>
                    <a:pt x="462" y="169"/>
                  </a:lnTo>
                  <a:lnTo>
                    <a:pt x="471" y="176"/>
                  </a:lnTo>
                  <a:lnTo>
                    <a:pt x="481" y="184"/>
                  </a:lnTo>
                  <a:lnTo>
                    <a:pt x="489" y="192"/>
                  </a:lnTo>
                  <a:lnTo>
                    <a:pt x="496" y="199"/>
                  </a:lnTo>
                  <a:lnTo>
                    <a:pt x="504" y="211"/>
                  </a:lnTo>
                  <a:lnTo>
                    <a:pt x="511" y="220"/>
                  </a:lnTo>
                  <a:lnTo>
                    <a:pt x="517" y="228"/>
                  </a:lnTo>
                  <a:lnTo>
                    <a:pt x="523" y="237"/>
                  </a:lnTo>
                  <a:lnTo>
                    <a:pt x="529" y="249"/>
                  </a:lnTo>
                  <a:lnTo>
                    <a:pt x="536" y="260"/>
                  </a:lnTo>
                  <a:lnTo>
                    <a:pt x="540" y="269"/>
                  </a:lnTo>
                  <a:lnTo>
                    <a:pt x="544" y="281"/>
                  </a:lnTo>
                  <a:lnTo>
                    <a:pt x="549" y="290"/>
                  </a:lnTo>
                  <a:lnTo>
                    <a:pt x="553" y="304"/>
                  </a:lnTo>
                  <a:lnTo>
                    <a:pt x="555" y="309"/>
                  </a:lnTo>
                  <a:lnTo>
                    <a:pt x="555" y="319"/>
                  </a:lnTo>
                  <a:lnTo>
                    <a:pt x="557" y="326"/>
                  </a:lnTo>
                  <a:lnTo>
                    <a:pt x="559" y="336"/>
                  </a:lnTo>
                  <a:lnTo>
                    <a:pt x="557" y="345"/>
                  </a:lnTo>
                  <a:lnTo>
                    <a:pt x="557" y="357"/>
                  </a:lnTo>
                  <a:lnTo>
                    <a:pt x="557" y="366"/>
                  </a:lnTo>
                  <a:lnTo>
                    <a:pt x="557" y="378"/>
                  </a:lnTo>
                  <a:lnTo>
                    <a:pt x="549" y="363"/>
                  </a:lnTo>
                  <a:lnTo>
                    <a:pt x="540" y="347"/>
                  </a:lnTo>
                  <a:lnTo>
                    <a:pt x="536" y="340"/>
                  </a:lnTo>
                  <a:lnTo>
                    <a:pt x="532" y="332"/>
                  </a:lnTo>
                  <a:lnTo>
                    <a:pt x="529" y="325"/>
                  </a:lnTo>
                  <a:lnTo>
                    <a:pt x="527" y="317"/>
                  </a:lnTo>
                  <a:lnTo>
                    <a:pt x="523" y="307"/>
                  </a:lnTo>
                  <a:lnTo>
                    <a:pt x="519" y="300"/>
                  </a:lnTo>
                  <a:lnTo>
                    <a:pt x="517" y="292"/>
                  </a:lnTo>
                  <a:lnTo>
                    <a:pt x="513" y="285"/>
                  </a:lnTo>
                  <a:lnTo>
                    <a:pt x="510" y="275"/>
                  </a:lnTo>
                  <a:lnTo>
                    <a:pt x="506" y="269"/>
                  </a:lnTo>
                  <a:lnTo>
                    <a:pt x="504" y="260"/>
                  </a:lnTo>
                  <a:lnTo>
                    <a:pt x="500" y="254"/>
                  </a:lnTo>
                  <a:lnTo>
                    <a:pt x="492" y="241"/>
                  </a:lnTo>
                  <a:lnTo>
                    <a:pt x="485" y="228"/>
                  </a:lnTo>
                  <a:lnTo>
                    <a:pt x="477" y="216"/>
                  </a:lnTo>
                  <a:lnTo>
                    <a:pt x="470" y="205"/>
                  </a:lnTo>
                  <a:lnTo>
                    <a:pt x="460" y="193"/>
                  </a:lnTo>
                  <a:lnTo>
                    <a:pt x="452" y="182"/>
                  </a:lnTo>
                  <a:lnTo>
                    <a:pt x="441" y="172"/>
                  </a:lnTo>
                  <a:lnTo>
                    <a:pt x="432" y="167"/>
                  </a:lnTo>
                  <a:lnTo>
                    <a:pt x="430" y="169"/>
                  </a:lnTo>
                  <a:lnTo>
                    <a:pt x="430" y="172"/>
                  </a:lnTo>
                  <a:lnTo>
                    <a:pt x="432" y="178"/>
                  </a:lnTo>
                  <a:lnTo>
                    <a:pt x="432" y="182"/>
                  </a:lnTo>
                  <a:lnTo>
                    <a:pt x="418" y="176"/>
                  </a:lnTo>
                  <a:lnTo>
                    <a:pt x="409" y="178"/>
                  </a:lnTo>
                  <a:lnTo>
                    <a:pt x="405" y="188"/>
                  </a:lnTo>
                  <a:lnTo>
                    <a:pt x="405" y="199"/>
                  </a:lnTo>
                  <a:lnTo>
                    <a:pt x="409" y="211"/>
                  </a:lnTo>
                  <a:lnTo>
                    <a:pt x="413" y="220"/>
                  </a:lnTo>
                  <a:lnTo>
                    <a:pt x="416" y="228"/>
                  </a:lnTo>
                  <a:lnTo>
                    <a:pt x="424" y="237"/>
                  </a:lnTo>
                  <a:lnTo>
                    <a:pt x="430" y="249"/>
                  </a:lnTo>
                  <a:lnTo>
                    <a:pt x="439" y="258"/>
                  </a:lnTo>
                  <a:lnTo>
                    <a:pt x="447" y="266"/>
                  </a:lnTo>
                  <a:lnTo>
                    <a:pt x="454" y="275"/>
                  </a:lnTo>
                  <a:lnTo>
                    <a:pt x="462" y="283"/>
                  </a:lnTo>
                  <a:lnTo>
                    <a:pt x="470" y="292"/>
                  </a:lnTo>
                  <a:lnTo>
                    <a:pt x="475" y="302"/>
                  </a:lnTo>
                  <a:lnTo>
                    <a:pt x="483" y="309"/>
                  </a:lnTo>
                  <a:lnTo>
                    <a:pt x="489" y="319"/>
                  </a:lnTo>
                  <a:lnTo>
                    <a:pt x="494" y="330"/>
                  </a:lnTo>
                  <a:lnTo>
                    <a:pt x="494" y="340"/>
                  </a:lnTo>
                  <a:lnTo>
                    <a:pt x="494" y="353"/>
                  </a:lnTo>
                  <a:lnTo>
                    <a:pt x="492" y="363"/>
                  </a:lnTo>
                  <a:lnTo>
                    <a:pt x="489" y="378"/>
                  </a:lnTo>
                  <a:lnTo>
                    <a:pt x="471" y="349"/>
                  </a:lnTo>
                  <a:lnTo>
                    <a:pt x="452" y="325"/>
                  </a:lnTo>
                  <a:lnTo>
                    <a:pt x="432" y="300"/>
                  </a:lnTo>
                  <a:lnTo>
                    <a:pt x="411" y="281"/>
                  </a:lnTo>
                  <a:lnTo>
                    <a:pt x="386" y="260"/>
                  </a:lnTo>
                  <a:lnTo>
                    <a:pt x="359" y="245"/>
                  </a:lnTo>
                  <a:lnTo>
                    <a:pt x="333" y="231"/>
                  </a:lnTo>
                  <a:lnTo>
                    <a:pt x="304" y="220"/>
                  </a:lnTo>
                  <a:lnTo>
                    <a:pt x="276" y="211"/>
                  </a:lnTo>
                  <a:lnTo>
                    <a:pt x="245" y="203"/>
                  </a:lnTo>
                  <a:lnTo>
                    <a:pt x="217" y="199"/>
                  </a:lnTo>
                  <a:lnTo>
                    <a:pt x="186" y="199"/>
                  </a:lnTo>
                  <a:lnTo>
                    <a:pt x="156" y="199"/>
                  </a:lnTo>
                  <a:lnTo>
                    <a:pt x="125" y="205"/>
                  </a:lnTo>
                  <a:lnTo>
                    <a:pt x="97" y="212"/>
                  </a:lnTo>
                  <a:lnTo>
                    <a:pt x="68" y="226"/>
                  </a:lnTo>
                  <a:lnTo>
                    <a:pt x="55" y="237"/>
                  </a:lnTo>
                  <a:lnTo>
                    <a:pt x="46" y="249"/>
                  </a:lnTo>
                  <a:lnTo>
                    <a:pt x="34" y="260"/>
                  </a:lnTo>
                  <a:lnTo>
                    <a:pt x="25" y="271"/>
                  </a:lnTo>
                  <a:lnTo>
                    <a:pt x="13" y="281"/>
                  </a:lnTo>
                  <a:lnTo>
                    <a:pt x="2" y="290"/>
                  </a:lnTo>
                  <a:lnTo>
                    <a:pt x="0" y="279"/>
                  </a:lnTo>
                  <a:lnTo>
                    <a:pt x="0" y="269"/>
                  </a:lnTo>
                  <a:lnTo>
                    <a:pt x="4" y="260"/>
                  </a:lnTo>
                  <a:lnTo>
                    <a:pt x="8" y="249"/>
                  </a:lnTo>
                  <a:lnTo>
                    <a:pt x="11" y="237"/>
                  </a:lnTo>
                  <a:lnTo>
                    <a:pt x="21" y="228"/>
                  </a:lnTo>
                  <a:lnTo>
                    <a:pt x="27" y="218"/>
                  </a:lnTo>
                  <a:lnTo>
                    <a:pt x="38" y="211"/>
                  </a:lnTo>
                  <a:lnTo>
                    <a:pt x="46" y="199"/>
                  </a:lnTo>
                  <a:lnTo>
                    <a:pt x="55" y="190"/>
                  </a:lnTo>
                  <a:lnTo>
                    <a:pt x="65" y="182"/>
                  </a:lnTo>
                  <a:lnTo>
                    <a:pt x="76" y="176"/>
                  </a:lnTo>
                  <a:lnTo>
                    <a:pt x="86" y="167"/>
                  </a:lnTo>
                  <a:lnTo>
                    <a:pt x="97" y="163"/>
                  </a:lnTo>
                  <a:lnTo>
                    <a:pt x="108" y="157"/>
                  </a:lnTo>
                  <a:lnTo>
                    <a:pt x="120" y="155"/>
                  </a:lnTo>
                  <a:lnTo>
                    <a:pt x="129" y="152"/>
                  </a:lnTo>
                  <a:lnTo>
                    <a:pt x="143" y="148"/>
                  </a:lnTo>
                  <a:lnTo>
                    <a:pt x="152" y="144"/>
                  </a:lnTo>
                  <a:lnTo>
                    <a:pt x="165" y="142"/>
                  </a:lnTo>
                  <a:lnTo>
                    <a:pt x="175" y="138"/>
                  </a:lnTo>
                  <a:lnTo>
                    <a:pt x="186" y="133"/>
                  </a:lnTo>
                  <a:lnTo>
                    <a:pt x="198" y="131"/>
                  </a:lnTo>
                  <a:lnTo>
                    <a:pt x="211" y="129"/>
                  </a:lnTo>
                  <a:lnTo>
                    <a:pt x="200" y="121"/>
                  </a:lnTo>
                  <a:lnTo>
                    <a:pt x="188" y="117"/>
                  </a:lnTo>
                  <a:lnTo>
                    <a:pt x="175" y="112"/>
                  </a:lnTo>
                  <a:lnTo>
                    <a:pt x="163" y="112"/>
                  </a:lnTo>
                  <a:lnTo>
                    <a:pt x="146" y="108"/>
                  </a:lnTo>
                  <a:lnTo>
                    <a:pt x="133" y="110"/>
                  </a:lnTo>
                  <a:lnTo>
                    <a:pt x="120" y="110"/>
                  </a:lnTo>
                  <a:lnTo>
                    <a:pt x="105" y="114"/>
                  </a:lnTo>
                  <a:lnTo>
                    <a:pt x="89" y="115"/>
                  </a:lnTo>
                  <a:lnTo>
                    <a:pt x="76" y="121"/>
                  </a:lnTo>
                  <a:lnTo>
                    <a:pt x="59" y="125"/>
                  </a:lnTo>
                  <a:lnTo>
                    <a:pt x="48" y="133"/>
                  </a:lnTo>
                  <a:lnTo>
                    <a:pt x="34" y="140"/>
                  </a:lnTo>
                  <a:lnTo>
                    <a:pt x="23" y="150"/>
                  </a:lnTo>
                  <a:lnTo>
                    <a:pt x="11" y="159"/>
                  </a:lnTo>
                  <a:lnTo>
                    <a:pt x="6" y="172"/>
                  </a:lnTo>
                  <a:lnTo>
                    <a:pt x="8" y="153"/>
                  </a:lnTo>
                  <a:lnTo>
                    <a:pt x="13" y="138"/>
                  </a:lnTo>
                  <a:lnTo>
                    <a:pt x="21" y="125"/>
                  </a:lnTo>
                  <a:lnTo>
                    <a:pt x="32" y="114"/>
                  </a:lnTo>
                  <a:lnTo>
                    <a:pt x="42" y="102"/>
                  </a:lnTo>
                  <a:lnTo>
                    <a:pt x="55" y="95"/>
                  </a:lnTo>
                  <a:lnTo>
                    <a:pt x="68" y="85"/>
                  </a:lnTo>
                  <a:lnTo>
                    <a:pt x="86" y="81"/>
                  </a:lnTo>
                  <a:lnTo>
                    <a:pt x="101" y="76"/>
                  </a:lnTo>
                  <a:lnTo>
                    <a:pt x="118" y="74"/>
                  </a:lnTo>
                  <a:lnTo>
                    <a:pt x="135" y="72"/>
                  </a:lnTo>
                  <a:lnTo>
                    <a:pt x="152" y="72"/>
                  </a:lnTo>
                  <a:lnTo>
                    <a:pt x="167" y="70"/>
                  </a:lnTo>
                  <a:lnTo>
                    <a:pt x="184" y="72"/>
                  </a:lnTo>
                  <a:lnTo>
                    <a:pt x="202" y="74"/>
                  </a:lnTo>
                  <a:lnTo>
                    <a:pt x="217" y="79"/>
                  </a:lnTo>
                  <a:lnTo>
                    <a:pt x="217" y="68"/>
                  </a:lnTo>
                  <a:lnTo>
                    <a:pt x="219" y="57"/>
                  </a:lnTo>
                  <a:lnTo>
                    <a:pt x="222" y="47"/>
                  </a:lnTo>
                  <a:lnTo>
                    <a:pt x="230" y="41"/>
                  </a:lnTo>
                  <a:lnTo>
                    <a:pt x="217" y="36"/>
                  </a:lnTo>
                  <a:lnTo>
                    <a:pt x="205" y="36"/>
                  </a:lnTo>
                  <a:lnTo>
                    <a:pt x="196" y="36"/>
                  </a:lnTo>
                  <a:lnTo>
                    <a:pt x="184" y="36"/>
                  </a:lnTo>
                  <a:lnTo>
                    <a:pt x="173" y="36"/>
                  </a:lnTo>
                  <a:lnTo>
                    <a:pt x="162" y="39"/>
                  </a:lnTo>
                  <a:lnTo>
                    <a:pt x="150" y="41"/>
                  </a:lnTo>
                  <a:lnTo>
                    <a:pt x="139" y="45"/>
                  </a:lnTo>
                  <a:lnTo>
                    <a:pt x="125" y="45"/>
                  </a:lnTo>
                  <a:lnTo>
                    <a:pt x="114" y="49"/>
                  </a:lnTo>
                  <a:lnTo>
                    <a:pt x="103" y="53"/>
                  </a:lnTo>
                  <a:lnTo>
                    <a:pt x="91" y="57"/>
                  </a:lnTo>
                  <a:lnTo>
                    <a:pt x="82" y="60"/>
                  </a:lnTo>
                  <a:lnTo>
                    <a:pt x="70" y="64"/>
                  </a:lnTo>
                  <a:lnTo>
                    <a:pt x="59" y="68"/>
                  </a:lnTo>
                  <a:lnTo>
                    <a:pt x="48" y="72"/>
                  </a:lnTo>
                  <a:lnTo>
                    <a:pt x="51" y="60"/>
                  </a:lnTo>
                  <a:lnTo>
                    <a:pt x="57" y="51"/>
                  </a:lnTo>
                  <a:lnTo>
                    <a:pt x="65" y="43"/>
                  </a:lnTo>
                  <a:lnTo>
                    <a:pt x="72" y="38"/>
                  </a:lnTo>
                  <a:lnTo>
                    <a:pt x="82" y="32"/>
                  </a:lnTo>
                  <a:lnTo>
                    <a:pt x="89" y="28"/>
                  </a:lnTo>
                  <a:lnTo>
                    <a:pt x="99" y="24"/>
                  </a:lnTo>
                  <a:lnTo>
                    <a:pt x="112" y="20"/>
                  </a:lnTo>
                  <a:lnTo>
                    <a:pt x="122" y="17"/>
                  </a:lnTo>
                  <a:lnTo>
                    <a:pt x="133" y="13"/>
                  </a:lnTo>
                  <a:lnTo>
                    <a:pt x="143" y="11"/>
                  </a:lnTo>
                  <a:lnTo>
                    <a:pt x="156" y="9"/>
                  </a:lnTo>
                  <a:lnTo>
                    <a:pt x="165" y="7"/>
                  </a:lnTo>
                  <a:lnTo>
                    <a:pt x="177" y="5"/>
                  </a:lnTo>
                  <a:lnTo>
                    <a:pt x="186" y="1"/>
                  </a:lnTo>
                  <a:lnTo>
                    <a:pt x="198" y="1"/>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5" name="Freeform 16"/>
            <p:cNvSpPr>
              <a:spLocks/>
            </p:cNvSpPr>
            <p:nvPr/>
          </p:nvSpPr>
          <p:spPr bwMode="auto">
            <a:xfrm>
              <a:off x="1279" y="2024"/>
              <a:ext cx="13" cy="27"/>
            </a:xfrm>
            <a:custGeom>
              <a:avLst/>
              <a:gdLst>
                <a:gd name="T0" fmla="*/ 0 w 27"/>
                <a:gd name="T1" fmla="*/ 0 h 53"/>
                <a:gd name="T2" fmla="*/ 0 w 27"/>
                <a:gd name="T3" fmla="*/ 1 h 53"/>
                <a:gd name="T4" fmla="*/ 0 w 27"/>
                <a:gd name="T5" fmla="*/ 1 h 53"/>
                <a:gd name="T6" fmla="*/ 0 w 27"/>
                <a:gd name="T7" fmla="*/ 1 h 53"/>
                <a:gd name="T8" fmla="*/ 0 w 27"/>
                <a:gd name="T9" fmla="*/ 1 h 53"/>
                <a:gd name="T10" fmla="*/ 0 w 27"/>
                <a:gd name="T11" fmla="*/ 1 h 53"/>
                <a:gd name="T12" fmla="*/ 0 w 27"/>
                <a:gd name="T13" fmla="*/ 1 h 53"/>
                <a:gd name="T14" fmla="*/ 0 w 27"/>
                <a:gd name="T15" fmla="*/ 1 h 53"/>
                <a:gd name="T16" fmla="*/ 0 w 27"/>
                <a:gd name="T17" fmla="*/ 1 h 53"/>
                <a:gd name="T18" fmla="*/ 0 w 27"/>
                <a:gd name="T19" fmla="*/ 1 h 53"/>
                <a:gd name="T20" fmla="*/ 0 w 27"/>
                <a:gd name="T21" fmla="*/ 1 h 53"/>
                <a:gd name="T22" fmla="*/ 0 w 27"/>
                <a:gd name="T23" fmla="*/ 1 h 53"/>
                <a:gd name="T24" fmla="*/ 0 w 27"/>
                <a:gd name="T25" fmla="*/ 1 h 53"/>
                <a:gd name="T26" fmla="*/ 0 w 27"/>
                <a:gd name="T27" fmla="*/ 1 h 53"/>
                <a:gd name="T28" fmla="*/ 0 w 27"/>
                <a:gd name="T29" fmla="*/ 1 h 53"/>
                <a:gd name="T30" fmla="*/ 0 w 27"/>
                <a:gd name="T31" fmla="*/ 1 h 53"/>
                <a:gd name="T32" fmla="*/ 0 w 27"/>
                <a:gd name="T33" fmla="*/ 0 h 53"/>
                <a:gd name="T34" fmla="*/ 0 w 27"/>
                <a:gd name="T35" fmla="*/ 0 h 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53"/>
                <a:gd name="T56" fmla="*/ 27 w 27"/>
                <a:gd name="T57" fmla="*/ 53 h 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53">
                  <a:moveTo>
                    <a:pt x="23" y="0"/>
                  </a:moveTo>
                  <a:lnTo>
                    <a:pt x="25" y="10"/>
                  </a:lnTo>
                  <a:lnTo>
                    <a:pt x="27" y="17"/>
                  </a:lnTo>
                  <a:lnTo>
                    <a:pt x="27" y="25"/>
                  </a:lnTo>
                  <a:lnTo>
                    <a:pt x="27" y="34"/>
                  </a:lnTo>
                  <a:lnTo>
                    <a:pt x="23" y="40"/>
                  </a:lnTo>
                  <a:lnTo>
                    <a:pt x="19" y="48"/>
                  </a:lnTo>
                  <a:lnTo>
                    <a:pt x="15" y="50"/>
                  </a:lnTo>
                  <a:lnTo>
                    <a:pt x="9" y="53"/>
                  </a:lnTo>
                  <a:lnTo>
                    <a:pt x="6" y="50"/>
                  </a:lnTo>
                  <a:lnTo>
                    <a:pt x="2" y="46"/>
                  </a:lnTo>
                  <a:lnTo>
                    <a:pt x="0" y="38"/>
                  </a:lnTo>
                  <a:lnTo>
                    <a:pt x="2" y="31"/>
                  </a:lnTo>
                  <a:lnTo>
                    <a:pt x="2" y="23"/>
                  </a:lnTo>
                  <a:lnTo>
                    <a:pt x="6" y="17"/>
                  </a:lnTo>
                  <a:lnTo>
                    <a:pt x="11" y="8"/>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6" name="Freeform 17"/>
            <p:cNvSpPr>
              <a:spLocks/>
            </p:cNvSpPr>
            <p:nvPr/>
          </p:nvSpPr>
          <p:spPr bwMode="auto">
            <a:xfrm>
              <a:off x="1885" y="2032"/>
              <a:ext cx="176" cy="51"/>
            </a:xfrm>
            <a:custGeom>
              <a:avLst/>
              <a:gdLst>
                <a:gd name="T0" fmla="*/ 0 w 354"/>
                <a:gd name="T1" fmla="*/ 0 h 103"/>
                <a:gd name="T2" fmla="*/ 0 w 354"/>
                <a:gd name="T3" fmla="*/ 0 h 103"/>
                <a:gd name="T4" fmla="*/ 0 w 354"/>
                <a:gd name="T5" fmla="*/ 0 h 103"/>
                <a:gd name="T6" fmla="*/ 0 w 354"/>
                <a:gd name="T7" fmla="*/ 0 h 103"/>
                <a:gd name="T8" fmla="*/ 0 w 354"/>
                <a:gd name="T9" fmla="*/ 0 h 103"/>
                <a:gd name="T10" fmla="*/ 0 w 354"/>
                <a:gd name="T11" fmla="*/ 0 h 103"/>
                <a:gd name="T12" fmla="*/ 0 w 354"/>
                <a:gd name="T13" fmla="*/ 0 h 103"/>
                <a:gd name="T14" fmla="*/ 0 w 354"/>
                <a:gd name="T15" fmla="*/ 0 h 103"/>
                <a:gd name="T16" fmla="*/ 0 w 354"/>
                <a:gd name="T17" fmla="*/ 0 h 103"/>
                <a:gd name="T18" fmla="*/ 0 w 354"/>
                <a:gd name="T19" fmla="*/ 0 h 103"/>
                <a:gd name="T20" fmla="*/ 0 w 354"/>
                <a:gd name="T21" fmla="*/ 0 h 103"/>
                <a:gd name="T22" fmla="*/ 0 w 354"/>
                <a:gd name="T23" fmla="*/ 0 h 103"/>
                <a:gd name="T24" fmla="*/ 0 w 354"/>
                <a:gd name="T25" fmla="*/ 0 h 103"/>
                <a:gd name="T26" fmla="*/ 0 w 354"/>
                <a:gd name="T27" fmla="*/ 0 h 103"/>
                <a:gd name="T28" fmla="*/ 0 w 354"/>
                <a:gd name="T29" fmla="*/ 0 h 103"/>
                <a:gd name="T30" fmla="*/ 0 w 354"/>
                <a:gd name="T31" fmla="*/ 0 h 103"/>
                <a:gd name="T32" fmla="*/ 0 w 354"/>
                <a:gd name="T33" fmla="*/ 0 h 103"/>
                <a:gd name="T34" fmla="*/ 0 w 354"/>
                <a:gd name="T35" fmla="*/ 0 h 103"/>
                <a:gd name="T36" fmla="*/ 0 w 354"/>
                <a:gd name="T37" fmla="*/ 0 h 103"/>
                <a:gd name="T38" fmla="*/ 0 w 354"/>
                <a:gd name="T39" fmla="*/ 0 h 103"/>
                <a:gd name="T40" fmla="*/ 0 w 354"/>
                <a:gd name="T41" fmla="*/ 0 h 103"/>
                <a:gd name="T42" fmla="*/ 0 w 354"/>
                <a:gd name="T43" fmla="*/ 0 h 103"/>
                <a:gd name="T44" fmla="*/ 0 w 354"/>
                <a:gd name="T45" fmla="*/ 0 h 103"/>
                <a:gd name="T46" fmla="*/ 0 w 354"/>
                <a:gd name="T47" fmla="*/ 0 h 103"/>
                <a:gd name="T48" fmla="*/ 0 w 354"/>
                <a:gd name="T49" fmla="*/ 0 h 103"/>
                <a:gd name="T50" fmla="*/ 0 w 354"/>
                <a:gd name="T51" fmla="*/ 0 h 103"/>
                <a:gd name="T52" fmla="*/ 0 w 354"/>
                <a:gd name="T53" fmla="*/ 0 h 103"/>
                <a:gd name="T54" fmla="*/ 0 w 354"/>
                <a:gd name="T55" fmla="*/ 0 h 103"/>
                <a:gd name="T56" fmla="*/ 0 w 354"/>
                <a:gd name="T57" fmla="*/ 0 h 103"/>
                <a:gd name="T58" fmla="*/ 0 w 354"/>
                <a:gd name="T59" fmla="*/ 0 h 103"/>
                <a:gd name="T60" fmla="*/ 0 w 354"/>
                <a:gd name="T61" fmla="*/ 0 h 103"/>
                <a:gd name="T62" fmla="*/ 0 w 354"/>
                <a:gd name="T63" fmla="*/ 0 h 103"/>
                <a:gd name="T64" fmla="*/ 0 w 354"/>
                <a:gd name="T65" fmla="*/ 0 h 103"/>
                <a:gd name="T66" fmla="*/ 0 w 354"/>
                <a:gd name="T67" fmla="*/ 0 h 103"/>
                <a:gd name="T68" fmla="*/ 0 w 354"/>
                <a:gd name="T69" fmla="*/ 0 h 103"/>
                <a:gd name="T70" fmla="*/ 0 w 354"/>
                <a:gd name="T71" fmla="*/ 0 h 103"/>
                <a:gd name="T72" fmla="*/ 0 w 354"/>
                <a:gd name="T73" fmla="*/ 0 h 103"/>
                <a:gd name="T74" fmla="*/ 0 w 354"/>
                <a:gd name="T75" fmla="*/ 0 h 103"/>
                <a:gd name="T76" fmla="*/ 0 w 354"/>
                <a:gd name="T77" fmla="*/ 0 h 103"/>
                <a:gd name="T78" fmla="*/ 0 w 354"/>
                <a:gd name="T79" fmla="*/ 0 h 103"/>
                <a:gd name="T80" fmla="*/ 0 w 354"/>
                <a:gd name="T81" fmla="*/ 0 h 103"/>
                <a:gd name="T82" fmla="*/ 0 w 354"/>
                <a:gd name="T83" fmla="*/ 0 h 103"/>
                <a:gd name="T84" fmla="*/ 0 w 354"/>
                <a:gd name="T85" fmla="*/ 0 h 103"/>
                <a:gd name="T86" fmla="*/ 0 w 354"/>
                <a:gd name="T87" fmla="*/ 0 h 103"/>
                <a:gd name="T88" fmla="*/ 0 w 354"/>
                <a:gd name="T89" fmla="*/ 0 h 103"/>
                <a:gd name="T90" fmla="*/ 0 w 354"/>
                <a:gd name="T91" fmla="*/ 0 h 103"/>
                <a:gd name="T92" fmla="*/ 0 w 354"/>
                <a:gd name="T93" fmla="*/ 0 h 103"/>
                <a:gd name="T94" fmla="*/ 0 w 354"/>
                <a:gd name="T95" fmla="*/ 0 h 103"/>
                <a:gd name="T96" fmla="*/ 0 w 354"/>
                <a:gd name="T97" fmla="*/ 0 h 103"/>
                <a:gd name="T98" fmla="*/ 0 w 354"/>
                <a:gd name="T99" fmla="*/ 0 h 103"/>
                <a:gd name="T100" fmla="*/ 0 w 354"/>
                <a:gd name="T101" fmla="*/ 0 h 103"/>
                <a:gd name="T102" fmla="*/ 0 w 354"/>
                <a:gd name="T103" fmla="*/ 0 h 10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4"/>
                <a:gd name="T157" fmla="*/ 0 h 103"/>
                <a:gd name="T158" fmla="*/ 354 w 354"/>
                <a:gd name="T159" fmla="*/ 103 h 10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4" h="103">
                  <a:moveTo>
                    <a:pt x="137" y="0"/>
                  </a:moveTo>
                  <a:lnTo>
                    <a:pt x="150" y="0"/>
                  </a:lnTo>
                  <a:lnTo>
                    <a:pt x="165" y="0"/>
                  </a:lnTo>
                  <a:lnTo>
                    <a:pt x="181" y="0"/>
                  </a:lnTo>
                  <a:lnTo>
                    <a:pt x="198" y="2"/>
                  </a:lnTo>
                  <a:lnTo>
                    <a:pt x="213" y="2"/>
                  </a:lnTo>
                  <a:lnTo>
                    <a:pt x="230" y="4"/>
                  </a:lnTo>
                  <a:lnTo>
                    <a:pt x="247" y="8"/>
                  </a:lnTo>
                  <a:lnTo>
                    <a:pt x="264" y="14"/>
                  </a:lnTo>
                  <a:lnTo>
                    <a:pt x="278" y="17"/>
                  </a:lnTo>
                  <a:lnTo>
                    <a:pt x="293" y="23"/>
                  </a:lnTo>
                  <a:lnTo>
                    <a:pt x="306" y="29"/>
                  </a:lnTo>
                  <a:lnTo>
                    <a:pt x="319" y="38"/>
                  </a:lnTo>
                  <a:lnTo>
                    <a:pt x="329" y="46"/>
                  </a:lnTo>
                  <a:lnTo>
                    <a:pt x="338" y="59"/>
                  </a:lnTo>
                  <a:lnTo>
                    <a:pt x="346" y="73"/>
                  </a:lnTo>
                  <a:lnTo>
                    <a:pt x="354" y="88"/>
                  </a:lnTo>
                  <a:lnTo>
                    <a:pt x="352" y="90"/>
                  </a:lnTo>
                  <a:lnTo>
                    <a:pt x="348" y="90"/>
                  </a:lnTo>
                  <a:lnTo>
                    <a:pt x="329" y="69"/>
                  </a:lnTo>
                  <a:lnTo>
                    <a:pt x="308" y="52"/>
                  </a:lnTo>
                  <a:lnTo>
                    <a:pt x="287" y="38"/>
                  </a:lnTo>
                  <a:lnTo>
                    <a:pt x="264" y="29"/>
                  </a:lnTo>
                  <a:lnTo>
                    <a:pt x="241" y="19"/>
                  </a:lnTo>
                  <a:lnTo>
                    <a:pt x="219" y="17"/>
                  </a:lnTo>
                  <a:lnTo>
                    <a:pt x="194" y="16"/>
                  </a:lnTo>
                  <a:lnTo>
                    <a:pt x="173" y="19"/>
                  </a:lnTo>
                  <a:lnTo>
                    <a:pt x="146" y="21"/>
                  </a:lnTo>
                  <a:lnTo>
                    <a:pt x="124" y="27"/>
                  </a:lnTo>
                  <a:lnTo>
                    <a:pt x="101" y="35"/>
                  </a:lnTo>
                  <a:lnTo>
                    <a:pt x="80" y="46"/>
                  </a:lnTo>
                  <a:lnTo>
                    <a:pt x="57" y="57"/>
                  </a:lnTo>
                  <a:lnTo>
                    <a:pt x="36" y="71"/>
                  </a:lnTo>
                  <a:lnTo>
                    <a:pt x="17" y="86"/>
                  </a:lnTo>
                  <a:lnTo>
                    <a:pt x="0" y="103"/>
                  </a:lnTo>
                  <a:lnTo>
                    <a:pt x="4" y="93"/>
                  </a:lnTo>
                  <a:lnTo>
                    <a:pt x="8" y="84"/>
                  </a:lnTo>
                  <a:lnTo>
                    <a:pt x="13" y="74"/>
                  </a:lnTo>
                  <a:lnTo>
                    <a:pt x="21" y="67"/>
                  </a:lnTo>
                  <a:lnTo>
                    <a:pt x="25" y="57"/>
                  </a:lnTo>
                  <a:lnTo>
                    <a:pt x="34" y="48"/>
                  </a:lnTo>
                  <a:lnTo>
                    <a:pt x="42" y="40"/>
                  </a:lnTo>
                  <a:lnTo>
                    <a:pt x="53" y="35"/>
                  </a:lnTo>
                  <a:lnTo>
                    <a:pt x="61" y="25"/>
                  </a:lnTo>
                  <a:lnTo>
                    <a:pt x="70" y="19"/>
                  </a:lnTo>
                  <a:lnTo>
                    <a:pt x="80" y="14"/>
                  </a:lnTo>
                  <a:lnTo>
                    <a:pt x="91" y="10"/>
                  </a:lnTo>
                  <a:lnTo>
                    <a:pt x="103" y="6"/>
                  </a:lnTo>
                  <a:lnTo>
                    <a:pt x="114" y="2"/>
                  </a:lnTo>
                  <a:lnTo>
                    <a:pt x="124" y="0"/>
                  </a:lnTo>
                  <a:lnTo>
                    <a:pt x="137"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7" name="Freeform 18"/>
            <p:cNvSpPr>
              <a:spLocks/>
            </p:cNvSpPr>
            <p:nvPr/>
          </p:nvSpPr>
          <p:spPr bwMode="auto">
            <a:xfrm>
              <a:off x="1646" y="2041"/>
              <a:ext cx="194" cy="154"/>
            </a:xfrm>
            <a:custGeom>
              <a:avLst/>
              <a:gdLst>
                <a:gd name="T0" fmla="*/ 1 w 388"/>
                <a:gd name="T1" fmla="*/ 0 h 308"/>
                <a:gd name="T2" fmla="*/ 1 w 388"/>
                <a:gd name="T3" fmla="*/ 0 h 308"/>
                <a:gd name="T4" fmla="*/ 1 w 388"/>
                <a:gd name="T5" fmla="*/ 1 h 308"/>
                <a:gd name="T6" fmla="*/ 1 w 388"/>
                <a:gd name="T7" fmla="*/ 1 h 308"/>
                <a:gd name="T8" fmla="*/ 1 w 388"/>
                <a:gd name="T9" fmla="*/ 1 h 308"/>
                <a:gd name="T10" fmla="*/ 1 w 388"/>
                <a:gd name="T11" fmla="*/ 1 h 308"/>
                <a:gd name="T12" fmla="*/ 1 w 388"/>
                <a:gd name="T13" fmla="*/ 1 h 308"/>
                <a:gd name="T14" fmla="*/ 1 w 388"/>
                <a:gd name="T15" fmla="*/ 1 h 308"/>
                <a:gd name="T16" fmla="*/ 1 w 388"/>
                <a:gd name="T17" fmla="*/ 1 h 308"/>
                <a:gd name="T18" fmla="*/ 1 w 388"/>
                <a:gd name="T19" fmla="*/ 1 h 308"/>
                <a:gd name="T20" fmla="*/ 1 w 388"/>
                <a:gd name="T21" fmla="*/ 1 h 308"/>
                <a:gd name="T22" fmla="*/ 1 w 388"/>
                <a:gd name="T23" fmla="*/ 1 h 308"/>
                <a:gd name="T24" fmla="*/ 1 w 388"/>
                <a:gd name="T25" fmla="*/ 1 h 308"/>
                <a:gd name="T26" fmla="*/ 1 w 388"/>
                <a:gd name="T27" fmla="*/ 1 h 308"/>
                <a:gd name="T28" fmla="*/ 1 w 388"/>
                <a:gd name="T29" fmla="*/ 1 h 308"/>
                <a:gd name="T30" fmla="*/ 1 w 388"/>
                <a:gd name="T31" fmla="*/ 1 h 308"/>
                <a:gd name="T32" fmla="*/ 1 w 388"/>
                <a:gd name="T33" fmla="*/ 1 h 308"/>
                <a:gd name="T34" fmla="*/ 1 w 388"/>
                <a:gd name="T35" fmla="*/ 1 h 308"/>
                <a:gd name="T36" fmla="*/ 1 w 388"/>
                <a:gd name="T37" fmla="*/ 1 h 308"/>
                <a:gd name="T38" fmla="*/ 1 w 388"/>
                <a:gd name="T39" fmla="*/ 1 h 308"/>
                <a:gd name="T40" fmla="*/ 1 w 388"/>
                <a:gd name="T41" fmla="*/ 1 h 308"/>
                <a:gd name="T42" fmla="*/ 1 w 388"/>
                <a:gd name="T43" fmla="*/ 1 h 308"/>
                <a:gd name="T44" fmla="*/ 1 w 388"/>
                <a:gd name="T45" fmla="*/ 1 h 308"/>
                <a:gd name="T46" fmla="*/ 1 w 388"/>
                <a:gd name="T47" fmla="*/ 1 h 308"/>
                <a:gd name="T48" fmla="*/ 1 w 388"/>
                <a:gd name="T49" fmla="*/ 1 h 308"/>
                <a:gd name="T50" fmla="*/ 1 w 388"/>
                <a:gd name="T51" fmla="*/ 1 h 308"/>
                <a:gd name="T52" fmla="*/ 1 w 388"/>
                <a:gd name="T53" fmla="*/ 1 h 308"/>
                <a:gd name="T54" fmla="*/ 1 w 388"/>
                <a:gd name="T55" fmla="*/ 1 h 308"/>
                <a:gd name="T56" fmla="*/ 1 w 388"/>
                <a:gd name="T57" fmla="*/ 1 h 308"/>
                <a:gd name="T58" fmla="*/ 1 w 388"/>
                <a:gd name="T59" fmla="*/ 1 h 308"/>
                <a:gd name="T60" fmla="*/ 1 w 388"/>
                <a:gd name="T61" fmla="*/ 1 h 308"/>
                <a:gd name="T62" fmla="*/ 1 w 388"/>
                <a:gd name="T63" fmla="*/ 1 h 308"/>
                <a:gd name="T64" fmla="*/ 1 w 388"/>
                <a:gd name="T65" fmla="*/ 1 h 308"/>
                <a:gd name="T66" fmla="*/ 1 w 388"/>
                <a:gd name="T67" fmla="*/ 1 h 308"/>
                <a:gd name="T68" fmla="*/ 1 w 388"/>
                <a:gd name="T69" fmla="*/ 1 h 308"/>
                <a:gd name="T70" fmla="*/ 1 w 388"/>
                <a:gd name="T71" fmla="*/ 1 h 308"/>
                <a:gd name="T72" fmla="*/ 1 w 388"/>
                <a:gd name="T73" fmla="*/ 1 h 308"/>
                <a:gd name="T74" fmla="*/ 1 w 388"/>
                <a:gd name="T75" fmla="*/ 1 h 308"/>
                <a:gd name="T76" fmla="*/ 1 w 388"/>
                <a:gd name="T77" fmla="*/ 1 h 308"/>
                <a:gd name="T78" fmla="*/ 1 w 388"/>
                <a:gd name="T79" fmla="*/ 1 h 308"/>
                <a:gd name="T80" fmla="*/ 1 w 388"/>
                <a:gd name="T81" fmla="*/ 1 h 308"/>
                <a:gd name="T82" fmla="*/ 1 w 388"/>
                <a:gd name="T83" fmla="*/ 1 h 308"/>
                <a:gd name="T84" fmla="*/ 1 w 388"/>
                <a:gd name="T85" fmla="*/ 1 h 308"/>
                <a:gd name="T86" fmla="*/ 1 w 388"/>
                <a:gd name="T87" fmla="*/ 1 h 308"/>
                <a:gd name="T88" fmla="*/ 1 w 388"/>
                <a:gd name="T89" fmla="*/ 1 h 308"/>
                <a:gd name="T90" fmla="*/ 1 w 388"/>
                <a:gd name="T91" fmla="*/ 1 h 308"/>
                <a:gd name="T92" fmla="*/ 1 w 388"/>
                <a:gd name="T93" fmla="*/ 1 h 308"/>
                <a:gd name="T94" fmla="*/ 1 w 388"/>
                <a:gd name="T95" fmla="*/ 1 h 308"/>
                <a:gd name="T96" fmla="*/ 1 w 388"/>
                <a:gd name="T97" fmla="*/ 1 h 308"/>
                <a:gd name="T98" fmla="*/ 1 w 388"/>
                <a:gd name="T99" fmla="*/ 1 h 308"/>
                <a:gd name="T100" fmla="*/ 1 w 388"/>
                <a:gd name="T101" fmla="*/ 1 h 308"/>
                <a:gd name="T102" fmla="*/ 1 w 388"/>
                <a:gd name="T103" fmla="*/ 1 h 308"/>
                <a:gd name="T104" fmla="*/ 1 w 388"/>
                <a:gd name="T105" fmla="*/ 1 h 308"/>
                <a:gd name="T106" fmla="*/ 1 w 388"/>
                <a:gd name="T107" fmla="*/ 1 h 308"/>
                <a:gd name="T108" fmla="*/ 1 w 388"/>
                <a:gd name="T109" fmla="*/ 1 h 308"/>
                <a:gd name="T110" fmla="*/ 1 w 388"/>
                <a:gd name="T111" fmla="*/ 1 h 308"/>
                <a:gd name="T112" fmla="*/ 1 w 388"/>
                <a:gd name="T113" fmla="*/ 1 h 308"/>
                <a:gd name="T114" fmla="*/ 1 w 388"/>
                <a:gd name="T115" fmla="*/ 1 h 308"/>
                <a:gd name="T116" fmla="*/ 1 w 388"/>
                <a:gd name="T117" fmla="*/ 1 h 308"/>
                <a:gd name="T118" fmla="*/ 1 w 388"/>
                <a:gd name="T119" fmla="*/ 1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8"/>
                <a:gd name="T181" fmla="*/ 0 h 308"/>
                <a:gd name="T182" fmla="*/ 388 w 388"/>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8" h="308">
                  <a:moveTo>
                    <a:pt x="224" y="2"/>
                  </a:moveTo>
                  <a:lnTo>
                    <a:pt x="234" y="0"/>
                  </a:lnTo>
                  <a:lnTo>
                    <a:pt x="243" y="0"/>
                  </a:lnTo>
                  <a:lnTo>
                    <a:pt x="253" y="0"/>
                  </a:lnTo>
                  <a:lnTo>
                    <a:pt x="266" y="0"/>
                  </a:lnTo>
                  <a:lnTo>
                    <a:pt x="279" y="0"/>
                  </a:lnTo>
                  <a:lnTo>
                    <a:pt x="291" y="2"/>
                  </a:lnTo>
                  <a:lnTo>
                    <a:pt x="304" y="4"/>
                  </a:lnTo>
                  <a:lnTo>
                    <a:pt x="317" y="8"/>
                  </a:lnTo>
                  <a:lnTo>
                    <a:pt x="329" y="10"/>
                  </a:lnTo>
                  <a:lnTo>
                    <a:pt x="340" y="14"/>
                  </a:lnTo>
                  <a:lnTo>
                    <a:pt x="350" y="17"/>
                  </a:lnTo>
                  <a:lnTo>
                    <a:pt x="361" y="23"/>
                  </a:lnTo>
                  <a:lnTo>
                    <a:pt x="367" y="27"/>
                  </a:lnTo>
                  <a:lnTo>
                    <a:pt x="376" y="36"/>
                  </a:lnTo>
                  <a:lnTo>
                    <a:pt x="382" y="44"/>
                  </a:lnTo>
                  <a:lnTo>
                    <a:pt x="388" y="54"/>
                  </a:lnTo>
                  <a:lnTo>
                    <a:pt x="388" y="59"/>
                  </a:lnTo>
                  <a:lnTo>
                    <a:pt x="388" y="67"/>
                  </a:lnTo>
                  <a:lnTo>
                    <a:pt x="388" y="76"/>
                  </a:lnTo>
                  <a:lnTo>
                    <a:pt x="388" y="88"/>
                  </a:lnTo>
                  <a:lnTo>
                    <a:pt x="376" y="78"/>
                  </a:lnTo>
                  <a:lnTo>
                    <a:pt x="365" y="71"/>
                  </a:lnTo>
                  <a:lnTo>
                    <a:pt x="353" y="63"/>
                  </a:lnTo>
                  <a:lnTo>
                    <a:pt x="342" y="57"/>
                  </a:lnTo>
                  <a:lnTo>
                    <a:pt x="329" y="50"/>
                  </a:lnTo>
                  <a:lnTo>
                    <a:pt x="317" y="46"/>
                  </a:lnTo>
                  <a:lnTo>
                    <a:pt x="304" y="42"/>
                  </a:lnTo>
                  <a:lnTo>
                    <a:pt x="293" y="40"/>
                  </a:lnTo>
                  <a:lnTo>
                    <a:pt x="283" y="38"/>
                  </a:lnTo>
                  <a:lnTo>
                    <a:pt x="274" y="38"/>
                  </a:lnTo>
                  <a:lnTo>
                    <a:pt x="264" y="38"/>
                  </a:lnTo>
                  <a:lnTo>
                    <a:pt x="256" y="40"/>
                  </a:lnTo>
                  <a:lnTo>
                    <a:pt x="247" y="42"/>
                  </a:lnTo>
                  <a:lnTo>
                    <a:pt x="237" y="46"/>
                  </a:lnTo>
                  <a:lnTo>
                    <a:pt x="230" y="50"/>
                  </a:lnTo>
                  <a:lnTo>
                    <a:pt x="220" y="59"/>
                  </a:lnTo>
                  <a:lnTo>
                    <a:pt x="228" y="59"/>
                  </a:lnTo>
                  <a:lnTo>
                    <a:pt x="236" y="63"/>
                  </a:lnTo>
                  <a:lnTo>
                    <a:pt x="245" y="67"/>
                  </a:lnTo>
                  <a:lnTo>
                    <a:pt x="253" y="71"/>
                  </a:lnTo>
                  <a:lnTo>
                    <a:pt x="262" y="74"/>
                  </a:lnTo>
                  <a:lnTo>
                    <a:pt x="272" y="78"/>
                  </a:lnTo>
                  <a:lnTo>
                    <a:pt x="281" y="84"/>
                  </a:lnTo>
                  <a:lnTo>
                    <a:pt x="291" y="90"/>
                  </a:lnTo>
                  <a:lnTo>
                    <a:pt x="300" y="93"/>
                  </a:lnTo>
                  <a:lnTo>
                    <a:pt x="308" y="97"/>
                  </a:lnTo>
                  <a:lnTo>
                    <a:pt x="317" y="103"/>
                  </a:lnTo>
                  <a:lnTo>
                    <a:pt x="327" y="111"/>
                  </a:lnTo>
                  <a:lnTo>
                    <a:pt x="334" y="114"/>
                  </a:lnTo>
                  <a:lnTo>
                    <a:pt x="344" y="122"/>
                  </a:lnTo>
                  <a:lnTo>
                    <a:pt x="350" y="130"/>
                  </a:lnTo>
                  <a:lnTo>
                    <a:pt x="359" y="137"/>
                  </a:lnTo>
                  <a:lnTo>
                    <a:pt x="365" y="147"/>
                  </a:lnTo>
                  <a:lnTo>
                    <a:pt x="371" y="154"/>
                  </a:lnTo>
                  <a:lnTo>
                    <a:pt x="376" y="164"/>
                  </a:lnTo>
                  <a:lnTo>
                    <a:pt x="382" y="177"/>
                  </a:lnTo>
                  <a:lnTo>
                    <a:pt x="384" y="187"/>
                  </a:lnTo>
                  <a:lnTo>
                    <a:pt x="386" y="200"/>
                  </a:lnTo>
                  <a:lnTo>
                    <a:pt x="384" y="213"/>
                  </a:lnTo>
                  <a:lnTo>
                    <a:pt x="382" y="228"/>
                  </a:lnTo>
                  <a:lnTo>
                    <a:pt x="371" y="215"/>
                  </a:lnTo>
                  <a:lnTo>
                    <a:pt x="357" y="206"/>
                  </a:lnTo>
                  <a:lnTo>
                    <a:pt x="344" y="196"/>
                  </a:lnTo>
                  <a:lnTo>
                    <a:pt x="329" y="190"/>
                  </a:lnTo>
                  <a:lnTo>
                    <a:pt x="313" y="185"/>
                  </a:lnTo>
                  <a:lnTo>
                    <a:pt x="300" y="181"/>
                  </a:lnTo>
                  <a:lnTo>
                    <a:pt x="291" y="179"/>
                  </a:lnTo>
                  <a:lnTo>
                    <a:pt x="285" y="179"/>
                  </a:lnTo>
                  <a:lnTo>
                    <a:pt x="275" y="181"/>
                  </a:lnTo>
                  <a:lnTo>
                    <a:pt x="268" y="185"/>
                  </a:lnTo>
                  <a:lnTo>
                    <a:pt x="258" y="185"/>
                  </a:lnTo>
                  <a:lnTo>
                    <a:pt x="251" y="190"/>
                  </a:lnTo>
                  <a:lnTo>
                    <a:pt x="241" y="192"/>
                  </a:lnTo>
                  <a:lnTo>
                    <a:pt x="232" y="200"/>
                  </a:lnTo>
                  <a:lnTo>
                    <a:pt x="222" y="206"/>
                  </a:lnTo>
                  <a:lnTo>
                    <a:pt x="215" y="215"/>
                  </a:lnTo>
                  <a:lnTo>
                    <a:pt x="205" y="223"/>
                  </a:lnTo>
                  <a:lnTo>
                    <a:pt x="198" y="236"/>
                  </a:lnTo>
                  <a:lnTo>
                    <a:pt x="188" y="246"/>
                  </a:lnTo>
                  <a:lnTo>
                    <a:pt x="184" y="253"/>
                  </a:lnTo>
                  <a:lnTo>
                    <a:pt x="180" y="263"/>
                  </a:lnTo>
                  <a:lnTo>
                    <a:pt x="180" y="272"/>
                  </a:lnTo>
                  <a:lnTo>
                    <a:pt x="180" y="280"/>
                  </a:lnTo>
                  <a:lnTo>
                    <a:pt x="180" y="289"/>
                  </a:lnTo>
                  <a:lnTo>
                    <a:pt x="180" y="299"/>
                  </a:lnTo>
                  <a:lnTo>
                    <a:pt x="184" y="308"/>
                  </a:lnTo>
                  <a:lnTo>
                    <a:pt x="175" y="301"/>
                  </a:lnTo>
                  <a:lnTo>
                    <a:pt x="169" y="295"/>
                  </a:lnTo>
                  <a:lnTo>
                    <a:pt x="163" y="289"/>
                  </a:lnTo>
                  <a:lnTo>
                    <a:pt x="160" y="284"/>
                  </a:lnTo>
                  <a:lnTo>
                    <a:pt x="156" y="274"/>
                  </a:lnTo>
                  <a:lnTo>
                    <a:pt x="156" y="266"/>
                  </a:lnTo>
                  <a:lnTo>
                    <a:pt x="156" y="261"/>
                  </a:lnTo>
                  <a:lnTo>
                    <a:pt x="158" y="253"/>
                  </a:lnTo>
                  <a:lnTo>
                    <a:pt x="158" y="246"/>
                  </a:lnTo>
                  <a:lnTo>
                    <a:pt x="160" y="236"/>
                  </a:lnTo>
                  <a:lnTo>
                    <a:pt x="161" y="228"/>
                  </a:lnTo>
                  <a:lnTo>
                    <a:pt x="165" y="221"/>
                  </a:lnTo>
                  <a:lnTo>
                    <a:pt x="175" y="206"/>
                  </a:lnTo>
                  <a:lnTo>
                    <a:pt x="186" y="192"/>
                  </a:lnTo>
                  <a:lnTo>
                    <a:pt x="192" y="185"/>
                  </a:lnTo>
                  <a:lnTo>
                    <a:pt x="199" y="179"/>
                  </a:lnTo>
                  <a:lnTo>
                    <a:pt x="209" y="173"/>
                  </a:lnTo>
                  <a:lnTo>
                    <a:pt x="217" y="170"/>
                  </a:lnTo>
                  <a:lnTo>
                    <a:pt x="224" y="164"/>
                  </a:lnTo>
                  <a:lnTo>
                    <a:pt x="232" y="160"/>
                  </a:lnTo>
                  <a:lnTo>
                    <a:pt x="241" y="158"/>
                  </a:lnTo>
                  <a:lnTo>
                    <a:pt x="249" y="158"/>
                  </a:lnTo>
                  <a:lnTo>
                    <a:pt x="249" y="151"/>
                  </a:lnTo>
                  <a:lnTo>
                    <a:pt x="251" y="143"/>
                  </a:lnTo>
                  <a:lnTo>
                    <a:pt x="253" y="135"/>
                  </a:lnTo>
                  <a:lnTo>
                    <a:pt x="256" y="131"/>
                  </a:lnTo>
                  <a:lnTo>
                    <a:pt x="247" y="126"/>
                  </a:lnTo>
                  <a:lnTo>
                    <a:pt x="237" y="122"/>
                  </a:lnTo>
                  <a:lnTo>
                    <a:pt x="230" y="120"/>
                  </a:lnTo>
                  <a:lnTo>
                    <a:pt x="222" y="122"/>
                  </a:lnTo>
                  <a:lnTo>
                    <a:pt x="215" y="122"/>
                  </a:lnTo>
                  <a:lnTo>
                    <a:pt x="207" y="124"/>
                  </a:lnTo>
                  <a:lnTo>
                    <a:pt x="198" y="126"/>
                  </a:lnTo>
                  <a:lnTo>
                    <a:pt x="192" y="131"/>
                  </a:lnTo>
                  <a:lnTo>
                    <a:pt x="180" y="135"/>
                  </a:lnTo>
                  <a:lnTo>
                    <a:pt x="171" y="145"/>
                  </a:lnTo>
                  <a:lnTo>
                    <a:pt x="163" y="154"/>
                  </a:lnTo>
                  <a:lnTo>
                    <a:pt x="154" y="166"/>
                  </a:lnTo>
                  <a:lnTo>
                    <a:pt x="146" y="175"/>
                  </a:lnTo>
                  <a:lnTo>
                    <a:pt x="137" y="187"/>
                  </a:lnTo>
                  <a:lnTo>
                    <a:pt x="131" y="196"/>
                  </a:lnTo>
                  <a:lnTo>
                    <a:pt x="125" y="208"/>
                  </a:lnTo>
                  <a:lnTo>
                    <a:pt x="116" y="215"/>
                  </a:lnTo>
                  <a:lnTo>
                    <a:pt x="106" y="223"/>
                  </a:lnTo>
                  <a:lnTo>
                    <a:pt x="99" y="228"/>
                  </a:lnTo>
                  <a:lnTo>
                    <a:pt x="91" y="234"/>
                  </a:lnTo>
                  <a:lnTo>
                    <a:pt x="87" y="219"/>
                  </a:lnTo>
                  <a:lnTo>
                    <a:pt x="89" y="206"/>
                  </a:lnTo>
                  <a:lnTo>
                    <a:pt x="93" y="190"/>
                  </a:lnTo>
                  <a:lnTo>
                    <a:pt x="102" y="177"/>
                  </a:lnTo>
                  <a:lnTo>
                    <a:pt x="110" y="164"/>
                  </a:lnTo>
                  <a:lnTo>
                    <a:pt x="120" y="152"/>
                  </a:lnTo>
                  <a:lnTo>
                    <a:pt x="127" y="141"/>
                  </a:lnTo>
                  <a:lnTo>
                    <a:pt x="139" y="131"/>
                  </a:lnTo>
                  <a:lnTo>
                    <a:pt x="148" y="120"/>
                  </a:lnTo>
                  <a:lnTo>
                    <a:pt x="158" y="109"/>
                  </a:lnTo>
                  <a:lnTo>
                    <a:pt x="165" y="97"/>
                  </a:lnTo>
                  <a:lnTo>
                    <a:pt x="171" y="88"/>
                  </a:lnTo>
                  <a:lnTo>
                    <a:pt x="160" y="86"/>
                  </a:lnTo>
                  <a:lnTo>
                    <a:pt x="148" y="86"/>
                  </a:lnTo>
                  <a:lnTo>
                    <a:pt x="139" y="86"/>
                  </a:lnTo>
                  <a:lnTo>
                    <a:pt x="131" y="88"/>
                  </a:lnTo>
                  <a:lnTo>
                    <a:pt x="121" y="90"/>
                  </a:lnTo>
                  <a:lnTo>
                    <a:pt x="114" y="92"/>
                  </a:lnTo>
                  <a:lnTo>
                    <a:pt x="106" y="97"/>
                  </a:lnTo>
                  <a:lnTo>
                    <a:pt x="102" y="103"/>
                  </a:lnTo>
                  <a:lnTo>
                    <a:pt x="89" y="109"/>
                  </a:lnTo>
                  <a:lnTo>
                    <a:pt x="80" y="118"/>
                  </a:lnTo>
                  <a:lnTo>
                    <a:pt x="68" y="128"/>
                  </a:lnTo>
                  <a:lnTo>
                    <a:pt x="61" y="139"/>
                  </a:lnTo>
                  <a:lnTo>
                    <a:pt x="49" y="149"/>
                  </a:lnTo>
                  <a:lnTo>
                    <a:pt x="40" y="158"/>
                  </a:lnTo>
                  <a:lnTo>
                    <a:pt x="28" y="170"/>
                  </a:lnTo>
                  <a:lnTo>
                    <a:pt x="19" y="179"/>
                  </a:lnTo>
                  <a:lnTo>
                    <a:pt x="9" y="185"/>
                  </a:lnTo>
                  <a:lnTo>
                    <a:pt x="0" y="192"/>
                  </a:lnTo>
                  <a:lnTo>
                    <a:pt x="2" y="171"/>
                  </a:lnTo>
                  <a:lnTo>
                    <a:pt x="7" y="152"/>
                  </a:lnTo>
                  <a:lnTo>
                    <a:pt x="15" y="135"/>
                  </a:lnTo>
                  <a:lnTo>
                    <a:pt x="25" y="118"/>
                  </a:lnTo>
                  <a:lnTo>
                    <a:pt x="36" y="101"/>
                  </a:lnTo>
                  <a:lnTo>
                    <a:pt x="49" y="86"/>
                  </a:lnTo>
                  <a:lnTo>
                    <a:pt x="63" y="71"/>
                  </a:lnTo>
                  <a:lnTo>
                    <a:pt x="80" y="59"/>
                  </a:lnTo>
                  <a:lnTo>
                    <a:pt x="95" y="44"/>
                  </a:lnTo>
                  <a:lnTo>
                    <a:pt x="112" y="33"/>
                  </a:lnTo>
                  <a:lnTo>
                    <a:pt x="131" y="23"/>
                  </a:lnTo>
                  <a:lnTo>
                    <a:pt x="148" y="16"/>
                  </a:lnTo>
                  <a:lnTo>
                    <a:pt x="167" y="10"/>
                  </a:lnTo>
                  <a:lnTo>
                    <a:pt x="186" y="4"/>
                  </a:lnTo>
                  <a:lnTo>
                    <a:pt x="205" y="2"/>
                  </a:lnTo>
                  <a:lnTo>
                    <a:pt x="224"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8" name="Freeform 19"/>
            <p:cNvSpPr>
              <a:spLocks/>
            </p:cNvSpPr>
            <p:nvPr/>
          </p:nvSpPr>
          <p:spPr bwMode="auto">
            <a:xfrm>
              <a:off x="2238" y="2042"/>
              <a:ext cx="47" cy="31"/>
            </a:xfrm>
            <a:custGeom>
              <a:avLst/>
              <a:gdLst>
                <a:gd name="T0" fmla="*/ 1 w 93"/>
                <a:gd name="T1" fmla="*/ 0 h 63"/>
                <a:gd name="T2" fmla="*/ 1 w 93"/>
                <a:gd name="T3" fmla="*/ 0 h 63"/>
                <a:gd name="T4" fmla="*/ 1 w 93"/>
                <a:gd name="T5" fmla="*/ 0 h 63"/>
                <a:gd name="T6" fmla="*/ 1 w 93"/>
                <a:gd name="T7" fmla="*/ 0 h 63"/>
                <a:gd name="T8" fmla="*/ 1 w 93"/>
                <a:gd name="T9" fmla="*/ 0 h 63"/>
                <a:gd name="T10" fmla="*/ 1 w 93"/>
                <a:gd name="T11" fmla="*/ 0 h 63"/>
                <a:gd name="T12" fmla="*/ 1 w 93"/>
                <a:gd name="T13" fmla="*/ 0 h 63"/>
                <a:gd name="T14" fmla="*/ 1 w 93"/>
                <a:gd name="T15" fmla="*/ 0 h 63"/>
                <a:gd name="T16" fmla="*/ 1 w 93"/>
                <a:gd name="T17" fmla="*/ 0 h 63"/>
                <a:gd name="T18" fmla="*/ 1 w 93"/>
                <a:gd name="T19" fmla="*/ 0 h 63"/>
                <a:gd name="T20" fmla="*/ 1 w 93"/>
                <a:gd name="T21" fmla="*/ 0 h 63"/>
                <a:gd name="T22" fmla="*/ 1 w 93"/>
                <a:gd name="T23" fmla="*/ 0 h 63"/>
                <a:gd name="T24" fmla="*/ 1 w 93"/>
                <a:gd name="T25" fmla="*/ 0 h 63"/>
                <a:gd name="T26" fmla="*/ 1 w 93"/>
                <a:gd name="T27" fmla="*/ 0 h 63"/>
                <a:gd name="T28" fmla="*/ 1 w 93"/>
                <a:gd name="T29" fmla="*/ 0 h 63"/>
                <a:gd name="T30" fmla="*/ 1 w 93"/>
                <a:gd name="T31" fmla="*/ 0 h 63"/>
                <a:gd name="T32" fmla="*/ 1 w 93"/>
                <a:gd name="T33" fmla="*/ 0 h 63"/>
                <a:gd name="T34" fmla="*/ 1 w 93"/>
                <a:gd name="T35" fmla="*/ 0 h 63"/>
                <a:gd name="T36" fmla="*/ 1 w 93"/>
                <a:gd name="T37" fmla="*/ 0 h 63"/>
                <a:gd name="T38" fmla="*/ 1 w 93"/>
                <a:gd name="T39" fmla="*/ 0 h 63"/>
                <a:gd name="T40" fmla="*/ 1 w 93"/>
                <a:gd name="T41" fmla="*/ 0 h 63"/>
                <a:gd name="T42" fmla="*/ 1 w 93"/>
                <a:gd name="T43" fmla="*/ 0 h 63"/>
                <a:gd name="T44" fmla="*/ 0 w 93"/>
                <a:gd name="T45" fmla="*/ 0 h 63"/>
                <a:gd name="T46" fmla="*/ 1 w 93"/>
                <a:gd name="T47" fmla="*/ 0 h 63"/>
                <a:gd name="T48" fmla="*/ 1 w 93"/>
                <a:gd name="T49" fmla="*/ 0 h 63"/>
                <a:gd name="T50" fmla="*/ 1 w 93"/>
                <a:gd name="T51" fmla="*/ 0 h 63"/>
                <a:gd name="T52" fmla="*/ 1 w 93"/>
                <a:gd name="T53" fmla="*/ 0 h 63"/>
                <a:gd name="T54" fmla="*/ 1 w 93"/>
                <a:gd name="T55" fmla="*/ 0 h 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3"/>
                <a:gd name="T85" fmla="*/ 0 h 63"/>
                <a:gd name="T86" fmla="*/ 93 w 93"/>
                <a:gd name="T87" fmla="*/ 63 h 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3" h="63">
                  <a:moveTo>
                    <a:pt x="19" y="0"/>
                  </a:moveTo>
                  <a:lnTo>
                    <a:pt x="29" y="0"/>
                  </a:lnTo>
                  <a:lnTo>
                    <a:pt x="38" y="6"/>
                  </a:lnTo>
                  <a:lnTo>
                    <a:pt x="44" y="10"/>
                  </a:lnTo>
                  <a:lnTo>
                    <a:pt x="53" y="17"/>
                  </a:lnTo>
                  <a:lnTo>
                    <a:pt x="59" y="25"/>
                  </a:lnTo>
                  <a:lnTo>
                    <a:pt x="69" y="31"/>
                  </a:lnTo>
                  <a:lnTo>
                    <a:pt x="72" y="34"/>
                  </a:lnTo>
                  <a:lnTo>
                    <a:pt x="78" y="36"/>
                  </a:lnTo>
                  <a:lnTo>
                    <a:pt x="86" y="38"/>
                  </a:lnTo>
                  <a:lnTo>
                    <a:pt x="93" y="42"/>
                  </a:lnTo>
                  <a:lnTo>
                    <a:pt x="90" y="52"/>
                  </a:lnTo>
                  <a:lnTo>
                    <a:pt x="86" y="57"/>
                  </a:lnTo>
                  <a:lnTo>
                    <a:pt x="78" y="63"/>
                  </a:lnTo>
                  <a:lnTo>
                    <a:pt x="71" y="63"/>
                  </a:lnTo>
                  <a:lnTo>
                    <a:pt x="63" y="59"/>
                  </a:lnTo>
                  <a:lnTo>
                    <a:pt x="53" y="57"/>
                  </a:lnTo>
                  <a:lnTo>
                    <a:pt x="44" y="52"/>
                  </a:lnTo>
                  <a:lnTo>
                    <a:pt x="36" y="46"/>
                  </a:lnTo>
                  <a:lnTo>
                    <a:pt x="25" y="42"/>
                  </a:lnTo>
                  <a:lnTo>
                    <a:pt x="15" y="40"/>
                  </a:lnTo>
                  <a:lnTo>
                    <a:pt x="6" y="38"/>
                  </a:lnTo>
                  <a:lnTo>
                    <a:pt x="0" y="42"/>
                  </a:lnTo>
                  <a:lnTo>
                    <a:pt x="4" y="31"/>
                  </a:lnTo>
                  <a:lnTo>
                    <a:pt x="6" y="19"/>
                  </a:lnTo>
                  <a:lnTo>
                    <a:pt x="12" y="8"/>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89" name="Freeform 20"/>
            <p:cNvSpPr>
              <a:spLocks/>
            </p:cNvSpPr>
            <p:nvPr/>
          </p:nvSpPr>
          <p:spPr bwMode="auto">
            <a:xfrm>
              <a:off x="1406" y="2052"/>
              <a:ext cx="148" cy="121"/>
            </a:xfrm>
            <a:custGeom>
              <a:avLst/>
              <a:gdLst>
                <a:gd name="T0" fmla="*/ 1 w 294"/>
                <a:gd name="T1" fmla="*/ 0 h 244"/>
                <a:gd name="T2" fmla="*/ 1 w 294"/>
                <a:gd name="T3" fmla="*/ 0 h 244"/>
                <a:gd name="T4" fmla="*/ 1 w 294"/>
                <a:gd name="T5" fmla="*/ 0 h 244"/>
                <a:gd name="T6" fmla="*/ 1 w 294"/>
                <a:gd name="T7" fmla="*/ 0 h 244"/>
                <a:gd name="T8" fmla="*/ 1 w 294"/>
                <a:gd name="T9" fmla="*/ 0 h 244"/>
                <a:gd name="T10" fmla="*/ 1 w 294"/>
                <a:gd name="T11" fmla="*/ 0 h 244"/>
                <a:gd name="T12" fmla="*/ 1 w 294"/>
                <a:gd name="T13" fmla="*/ 0 h 244"/>
                <a:gd name="T14" fmla="*/ 1 w 294"/>
                <a:gd name="T15" fmla="*/ 0 h 244"/>
                <a:gd name="T16" fmla="*/ 1 w 294"/>
                <a:gd name="T17" fmla="*/ 0 h 244"/>
                <a:gd name="T18" fmla="*/ 1 w 294"/>
                <a:gd name="T19" fmla="*/ 0 h 244"/>
                <a:gd name="T20" fmla="*/ 1 w 294"/>
                <a:gd name="T21" fmla="*/ 0 h 244"/>
                <a:gd name="T22" fmla="*/ 1 w 294"/>
                <a:gd name="T23" fmla="*/ 0 h 244"/>
                <a:gd name="T24" fmla="*/ 1 w 294"/>
                <a:gd name="T25" fmla="*/ 0 h 244"/>
                <a:gd name="T26" fmla="*/ 1 w 294"/>
                <a:gd name="T27" fmla="*/ 0 h 244"/>
                <a:gd name="T28" fmla="*/ 1 w 294"/>
                <a:gd name="T29" fmla="*/ 0 h 244"/>
                <a:gd name="T30" fmla="*/ 1 w 294"/>
                <a:gd name="T31" fmla="*/ 0 h 244"/>
                <a:gd name="T32" fmla="*/ 1 w 294"/>
                <a:gd name="T33" fmla="*/ 0 h 244"/>
                <a:gd name="T34" fmla="*/ 1 w 294"/>
                <a:gd name="T35" fmla="*/ 0 h 244"/>
                <a:gd name="T36" fmla="*/ 1 w 294"/>
                <a:gd name="T37" fmla="*/ 0 h 244"/>
                <a:gd name="T38" fmla="*/ 1 w 294"/>
                <a:gd name="T39" fmla="*/ 0 h 244"/>
                <a:gd name="T40" fmla="*/ 1 w 294"/>
                <a:gd name="T41" fmla="*/ 0 h 244"/>
                <a:gd name="T42" fmla="*/ 1 w 294"/>
                <a:gd name="T43" fmla="*/ 0 h 244"/>
                <a:gd name="T44" fmla="*/ 1 w 294"/>
                <a:gd name="T45" fmla="*/ 0 h 244"/>
                <a:gd name="T46" fmla="*/ 1 w 294"/>
                <a:gd name="T47" fmla="*/ 0 h 244"/>
                <a:gd name="T48" fmla="*/ 1 w 294"/>
                <a:gd name="T49" fmla="*/ 0 h 244"/>
                <a:gd name="T50" fmla="*/ 1 w 294"/>
                <a:gd name="T51" fmla="*/ 0 h 244"/>
                <a:gd name="T52" fmla="*/ 1 w 294"/>
                <a:gd name="T53" fmla="*/ 0 h 244"/>
                <a:gd name="T54" fmla="*/ 1 w 294"/>
                <a:gd name="T55" fmla="*/ 0 h 244"/>
                <a:gd name="T56" fmla="*/ 1 w 294"/>
                <a:gd name="T57" fmla="*/ 0 h 244"/>
                <a:gd name="T58" fmla="*/ 1 w 294"/>
                <a:gd name="T59" fmla="*/ 0 h 244"/>
                <a:gd name="T60" fmla="*/ 1 w 294"/>
                <a:gd name="T61" fmla="*/ 0 h 244"/>
                <a:gd name="T62" fmla="*/ 1 w 294"/>
                <a:gd name="T63" fmla="*/ 0 h 244"/>
                <a:gd name="T64" fmla="*/ 1 w 294"/>
                <a:gd name="T65" fmla="*/ 0 h 244"/>
                <a:gd name="T66" fmla="*/ 1 w 294"/>
                <a:gd name="T67" fmla="*/ 0 h 244"/>
                <a:gd name="T68" fmla="*/ 1 w 294"/>
                <a:gd name="T69" fmla="*/ 0 h 244"/>
                <a:gd name="T70" fmla="*/ 1 w 294"/>
                <a:gd name="T71" fmla="*/ 0 h 244"/>
                <a:gd name="T72" fmla="*/ 1 w 294"/>
                <a:gd name="T73" fmla="*/ 0 h 244"/>
                <a:gd name="T74" fmla="*/ 1 w 294"/>
                <a:gd name="T75" fmla="*/ 0 h 244"/>
                <a:gd name="T76" fmla="*/ 1 w 294"/>
                <a:gd name="T77" fmla="*/ 0 h 244"/>
                <a:gd name="T78" fmla="*/ 1 w 294"/>
                <a:gd name="T79" fmla="*/ 0 h 244"/>
                <a:gd name="T80" fmla="*/ 1 w 294"/>
                <a:gd name="T81" fmla="*/ 0 h 244"/>
                <a:gd name="T82" fmla="*/ 1 w 294"/>
                <a:gd name="T83" fmla="*/ 0 h 244"/>
                <a:gd name="T84" fmla="*/ 1 w 294"/>
                <a:gd name="T85" fmla="*/ 0 h 244"/>
                <a:gd name="T86" fmla="*/ 1 w 294"/>
                <a:gd name="T87" fmla="*/ 0 h 244"/>
                <a:gd name="T88" fmla="*/ 1 w 294"/>
                <a:gd name="T89" fmla="*/ 0 h 244"/>
                <a:gd name="T90" fmla="*/ 1 w 294"/>
                <a:gd name="T91" fmla="*/ 0 h 244"/>
                <a:gd name="T92" fmla="*/ 1 w 294"/>
                <a:gd name="T93" fmla="*/ 0 h 244"/>
                <a:gd name="T94" fmla="*/ 1 w 294"/>
                <a:gd name="T95" fmla="*/ 0 h 244"/>
                <a:gd name="T96" fmla="*/ 1 w 294"/>
                <a:gd name="T97" fmla="*/ 0 h 244"/>
                <a:gd name="T98" fmla="*/ 0 w 294"/>
                <a:gd name="T99" fmla="*/ 0 h 244"/>
                <a:gd name="T100" fmla="*/ 1 w 294"/>
                <a:gd name="T101" fmla="*/ 0 h 244"/>
                <a:gd name="T102" fmla="*/ 1 w 294"/>
                <a:gd name="T103" fmla="*/ 0 h 244"/>
                <a:gd name="T104" fmla="*/ 1 w 294"/>
                <a:gd name="T105" fmla="*/ 0 h 244"/>
                <a:gd name="T106" fmla="*/ 1 w 294"/>
                <a:gd name="T107" fmla="*/ 0 h 244"/>
                <a:gd name="T108" fmla="*/ 1 w 294"/>
                <a:gd name="T109" fmla="*/ 0 h 244"/>
                <a:gd name="T110" fmla="*/ 1 w 294"/>
                <a:gd name="T111" fmla="*/ 0 h 244"/>
                <a:gd name="T112" fmla="*/ 1 w 294"/>
                <a:gd name="T113" fmla="*/ 0 h 24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4"/>
                <a:gd name="T172" fmla="*/ 0 h 244"/>
                <a:gd name="T173" fmla="*/ 294 w 294"/>
                <a:gd name="T174" fmla="*/ 244 h 24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4" h="244">
                  <a:moveTo>
                    <a:pt x="137" y="4"/>
                  </a:moveTo>
                  <a:lnTo>
                    <a:pt x="144" y="0"/>
                  </a:lnTo>
                  <a:lnTo>
                    <a:pt x="154" y="0"/>
                  </a:lnTo>
                  <a:lnTo>
                    <a:pt x="163" y="0"/>
                  </a:lnTo>
                  <a:lnTo>
                    <a:pt x="175" y="4"/>
                  </a:lnTo>
                  <a:lnTo>
                    <a:pt x="184" y="6"/>
                  </a:lnTo>
                  <a:lnTo>
                    <a:pt x="194" y="12"/>
                  </a:lnTo>
                  <a:lnTo>
                    <a:pt x="199" y="19"/>
                  </a:lnTo>
                  <a:lnTo>
                    <a:pt x="201" y="33"/>
                  </a:lnTo>
                  <a:lnTo>
                    <a:pt x="188" y="27"/>
                  </a:lnTo>
                  <a:lnTo>
                    <a:pt x="175" y="27"/>
                  </a:lnTo>
                  <a:lnTo>
                    <a:pt x="165" y="27"/>
                  </a:lnTo>
                  <a:lnTo>
                    <a:pt x="158" y="27"/>
                  </a:lnTo>
                  <a:lnTo>
                    <a:pt x="150" y="29"/>
                  </a:lnTo>
                  <a:lnTo>
                    <a:pt x="142" y="31"/>
                  </a:lnTo>
                  <a:lnTo>
                    <a:pt x="135" y="31"/>
                  </a:lnTo>
                  <a:lnTo>
                    <a:pt x="125" y="33"/>
                  </a:lnTo>
                  <a:lnTo>
                    <a:pt x="119" y="33"/>
                  </a:lnTo>
                  <a:lnTo>
                    <a:pt x="112" y="36"/>
                  </a:lnTo>
                  <a:lnTo>
                    <a:pt x="99" y="42"/>
                  </a:lnTo>
                  <a:lnTo>
                    <a:pt x="87" y="50"/>
                  </a:lnTo>
                  <a:lnTo>
                    <a:pt x="76" y="57"/>
                  </a:lnTo>
                  <a:lnTo>
                    <a:pt x="70" y="71"/>
                  </a:lnTo>
                  <a:lnTo>
                    <a:pt x="66" y="76"/>
                  </a:lnTo>
                  <a:lnTo>
                    <a:pt x="66" y="82"/>
                  </a:lnTo>
                  <a:lnTo>
                    <a:pt x="66" y="91"/>
                  </a:lnTo>
                  <a:lnTo>
                    <a:pt x="72" y="99"/>
                  </a:lnTo>
                  <a:lnTo>
                    <a:pt x="78" y="93"/>
                  </a:lnTo>
                  <a:lnTo>
                    <a:pt x="85" y="88"/>
                  </a:lnTo>
                  <a:lnTo>
                    <a:pt x="93" y="82"/>
                  </a:lnTo>
                  <a:lnTo>
                    <a:pt x="102" y="78"/>
                  </a:lnTo>
                  <a:lnTo>
                    <a:pt x="110" y="72"/>
                  </a:lnTo>
                  <a:lnTo>
                    <a:pt x="119" y="69"/>
                  </a:lnTo>
                  <a:lnTo>
                    <a:pt x="129" y="65"/>
                  </a:lnTo>
                  <a:lnTo>
                    <a:pt x="140" y="61"/>
                  </a:lnTo>
                  <a:lnTo>
                    <a:pt x="148" y="55"/>
                  </a:lnTo>
                  <a:lnTo>
                    <a:pt x="159" y="52"/>
                  </a:lnTo>
                  <a:lnTo>
                    <a:pt x="169" y="48"/>
                  </a:lnTo>
                  <a:lnTo>
                    <a:pt x="180" y="48"/>
                  </a:lnTo>
                  <a:lnTo>
                    <a:pt x="188" y="44"/>
                  </a:lnTo>
                  <a:lnTo>
                    <a:pt x="197" y="44"/>
                  </a:lnTo>
                  <a:lnTo>
                    <a:pt x="207" y="44"/>
                  </a:lnTo>
                  <a:lnTo>
                    <a:pt x="218" y="48"/>
                  </a:lnTo>
                  <a:lnTo>
                    <a:pt x="226" y="50"/>
                  </a:lnTo>
                  <a:lnTo>
                    <a:pt x="235" y="55"/>
                  </a:lnTo>
                  <a:lnTo>
                    <a:pt x="243" y="63"/>
                  </a:lnTo>
                  <a:lnTo>
                    <a:pt x="251" y="72"/>
                  </a:lnTo>
                  <a:lnTo>
                    <a:pt x="241" y="72"/>
                  </a:lnTo>
                  <a:lnTo>
                    <a:pt x="232" y="72"/>
                  </a:lnTo>
                  <a:lnTo>
                    <a:pt x="224" y="72"/>
                  </a:lnTo>
                  <a:lnTo>
                    <a:pt x="215" y="72"/>
                  </a:lnTo>
                  <a:lnTo>
                    <a:pt x="205" y="72"/>
                  </a:lnTo>
                  <a:lnTo>
                    <a:pt x="196" y="74"/>
                  </a:lnTo>
                  <a:lnTo>
                    <a:pt x="188" y="76"/>
                  </a:lnTo>
                  <a:lnTo>
                    <a:pt x="180" y="78"/>
                  </a:lnTo>
                  <a:lnTo>
                    <a:pt x="171" y="80"/>
                  </a:lnTo>
                  <a:lnTo>
                    <a:pt x="163" y="82"/>
                  </a:lnTo>
                  <a:lnTo>
                    <a:pt x="154" y="84"/>
                  </a:lnTo>
                  <a:lnTo>
                    <a:pt x="146" y="88"/>
                  </a:lnTo>
                  <a:lnTo>
                    <a:pt x="154" y="97"/>
                  </a:lnTo>
                  <a:lnTo>
                    <a:pt x="163" y="105"/>
                  </a:lnTo>
                  <a:lnTo>
                    <a:pt x="171" y="103"/>
                  </a:lnTo>
                  <a:lnTo>
                    <a:pt x="180" y="101"/>
                  </a:lnTo>
                  <a:lnTo>
                    <a:pt x="188" y="99"/>
                  </a:lnTo>
                  <a:lnTo>
                    <a:pt x="199" y="95"/>
                  </a:lnTo>
                  <a:lnTo>
                    <a:pt x="207" y="91"/>
                  </a:lnTo>
                  <a:lnTo>
                    <a:pt x="218" y="88"/>
                  </a:lnTo>
                  <a:lnTo>
                    <a:pt x="230" y="86"/>
                  </a:lnTo>
                  <a:lnTo>
                    <a:pt x="241" y="84"/>
                  </a:lnTo>
                  <a:lnTo>
                    <a:pt x="249" y="80"/>
                  </a:lnTo>
                  <a:lnTo>
                    <a:pt x="256" y="80"/>
                  </a:lnTo>
                  <a:lnTo>
                    <a:pt x="266" y="80"/>
                  </a:lnTo>
                  <a:lnTo>
                    <a:pt x="273" y="82"/>
                  </a:lnTo>
                  <a:lnTo>
                    <a:pt x="279" y="88"/>
                  </a:lnTo>
                  <a:lnTo>
                    <a:pt x="287" y="93"/>
                  </a:lnTo>
                  <a:lnTo>
                    <a:pt x="291" y="103"/>
                  </a:lnTo>
                  <a:lnTo>
                    <a:pt x="294" y="116"/>
                  </a:lnTo>
                  <a:lnTo>
                    <a:pt x="277" y="112"/>
                  </a:lnTo>
                  <a:lnTo>
                    <a:pt x="258" y="112"/>
                  </a:lnTo>
                  <a:lnTo>
                    <a:pt x="241" y="112"/>
                  </a:lnTo>
                  <a:lnTo>
                    <a:pt x="224" y="114"/>
                  </a:lnTo>
                  <a:lnTo>
                    <a:pt x="205" y="118"/>
                  </a:lnTo>
                  <a:lnTo>
                    <a:pt x="186" y="124"/>
                  </a:lnTo>
                  <a:lnTo>
                    <a:pt x="169" y="130"/>
                  </a:lnTo>
                  <a:lnTo>
                    <a:pt x="154" y="137"/>
                  </a:lnTo>
                  <a:lnTo>
                    <a:pt x="137" y="147"/>
                  </a:lnTo>
                  <a:lnTo>
                    <a:pt x="123" y="156"/>
                  </a:lnTo>
                  <a:lnTo>
                    <a:pt x="110" y="168"/>
                  </a:lnTo>
                  <a:lnTo>
                    <a:pt x="99" y="181"/>
                  </a:lnTo>
                  <a:lnTo>
                    <a:pt x="85" y="194"/>
                  </a:lnTo>
                  <a:lnTo>
                    <a:pt x="78" y="209"/>
                  </a:lnTo>
                  <a:lnTo>
                    <a:pt x="68" y="225"/>
                  </a:lnTo>
                  <a:lnTo>
                    <a:pt x="64" y="244"/>
                  </a:lnTo>
                  <a:lnTo>
                    <a:pt x="45" y="226"/>
                  </a:lnTo>
                  <a:lnTo>
                    <a:pt x="34" y="211"/>
                  </a:lnTo>
                  <a:lnTo>
                    <a:pt x="21" y="194"/>
                  </a:lnTo>
                  <a:lnTo>
                    <a:pt x="13" y="177"/>
                  </a:lnTo>
                  <a:lnTo>
                    <a:pt x="5" y="158"/>
                  </a:lnTo>
                  <a:lnTo>
                    <a:pt x="2" y="143"/>
                  </a:lnTo>
                  <a:lnTo>
                    <a:pt x="0" y="124"/>
                  </a:lnTo>
                  <a:lnTo>
                    <a:pt x="4" y="107"/>
                  </a:lnTo>
                  <a:lnTo>
                    <a:pt x="5" y="88"/>
                  </a:lnTo>
                  <a:lnTo>
                    <a:pt x="13" y="72"/>
                  </a:lnTo>
                  <a:lnTo>
                    <a:pt x="23" y="57"/>
                  </a:lnTo>
                  <a:lnTo>
                    <a:pt x="34" y="44"/>
                  </a:lnTo>
                  <a:lnTo>
                    <a:pt x="47" y="33"/>
                  </a:lnTo>
                  <a:lnTo>
                    <a:pt x="66" y="23"/>
                  </a:lnTo>
                  <a:lnTo>
                    <a:pt x="85" y="14"/>
                  </a:lnTo>
                  <a:lnTo>
                    <a:pt x="108" y="10"/>
                  </a:lnTo>
                  <a:lnTo>
                    <a:pt x="116" y="8"/>
                  </a:lnTo>
                  <a:lnTo>
                    <a:pt x="123" y="6"/>
                  </a:lnTo>
                  <a:lnTo>
                    <a:pt x="129" y="6"/>
                  </a:lnTo>
                  <a:lnTo>
                    <a:pt x="137" y="4"/>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0" name="Freeform 21"/>
            <p:cNvSpPr>
              <a:spLocks/>
            </p:cNvSpPr>
            <p:nvPr/>
          </p:nvSpPr>
          <p:spPr bwMode="auto">
            <a:xfrm>
              <a:off x="1022" y="2056"/>
              <a:ext cx="152" cy="236"/>
            </a:xfrm>
            <a:custGeom>
              <a:avLst/>
              <a:gdLst>
                <a:gd name="T0" fmla="*/ 1 w 304"/>
                <a:gd name="T1" fmla="*/ 1 h 471"/>
                <a:gd name="T2" fmla="*/ 1 w 304"/>
                <a:gd name="T3" fmla="*/ 1 h 471"/>
                <a:gd name="T4" fmla="*/ 1 w 304"/>
                <a:gd name="T5" fmla="*/ 1 h 471"/>
                <a:gd name="T6" fmla="*/ 1 w 304"/>
                <a:gd name="T7" fmla="*/ 1 h 471"/>
                <a:gd name="T8" fmla="*/ 1 w 304"/>
                <a:gd name="T9" fmla="*/ 1 h 471"/>
                <a:gd name="T10" fmla="*/ 1 w 304"/>
                <a:gd name="T11" fmla="*/ 1 h 471"/>
                <a:gd name="T12" fmla="*/ 1 w 304"/>
                <a:gd name="T13" fmla="*/ 1 h 471"/>
                <a:gd name="T14" fmla="*/ 1 w 304"/>
                <a:gd name="T15" fmla="*/ 1 h 471"/>
                <a:gd name="T16" fmla="*/ 1 w 304"/>
                <a:gd name="T17" fmla="*/ 1 h 471"/>
                <a:gd name="T18" fmla="*/ 1 w 304"/>
                <a:gd name="T19" fmla="*/ 1 h 471"/>
                <a:gd name="T20" fmla="*/ 1 w 304"/>
                <a:gd name="T21" fmla="*/ 1 h 471"/>
                <a:gd name="T22" fmla="*/ 1 w 304"/>
                <a:gd name="T23" fmla="*/ 1 h 471"/>
                <a:gd name="T24" fmla="*/ 1 w 304"/>
                <a:gd name="T25" fmla="*/ 1 h 471"/>
                <a:gd name="T26" fmla="*/ 1 w 304"/>
                <a:gd name="T27" fmla="*/ 1 h 471"/>
                <a:gd name="T28" fmla="*/ 1 w 304"/>
                <a:gd name="T29" fmla="*/ 1 h 471"/>
                <a:gd name="T30" fmla="*/ 1 w 304"/>
                <a:gd name="T31" fmla="*/ 1 h 471"/>
                <a:gd name="T32" fmla="*/ 1 w 304"/>
                <a:gd name="T33" fmla="*/ 1 h 471"/>
                <a:gd name="T34" fmla="*/ 1 w 304"/>
                <a:gd name="T35" fmla="*/ 1 h 471"/>
                <a:gd name="T36" fmla="*/ 1 w 304"/>
                <a:gd name="T37" fmla="*/ 1 h 471"/>
                <a:gd name="T38" fmla="*/ 1 w 304"/>
                <a:gd name="T39" fmla="*/ 1 h 471"/>
                <a:gd name="T40" fmla="*/ 1 w 304"/>
                <a:gd name="T41" fmla="*/ 1 h 471"/>
                <a:gd name="T42" fmla="*/ 1 w 304"/>
                <a:gd name="T43" fmla="*/ 1 h 471"/>
                <a:gd name="T44" fmla="*/ 1 w 304"/>
                <a:gd name="T45" fmla="*/ 1 h 471"/>
                <a:gd name="T46" fmla="*/ 1 w 304"/>
                <a:gd name="T47" fmla="*/ 1 h 471"/>
                <a:gd name="T48" fmla="*/ 1 w 304"/>
                <a:gd name="T49" fmla="*/ 1 h 471"/>
                <a:gd name="T50" fmla="*/ 0 w 304"/>
                <a:gd name="T51" fmla="*/ 1 h 471"/>
                <a:gd name="T52" fmla="*/ 1 w 304"/>
                <a:gd name="T53" fmla="*/ 1 h 471"/>
                <a:gd name="T54" fmla="*/ 1 w 304"/>
                <a:gd name="T55" fmla="*/ 1 h 471"/>
                <a:gd name="T56" fmla="*/ 1 w 304"/>
                <a:gd name="T57" fmla="*/ 1 h 471"/>
                <a:gd name="T58" fmla="*/ 1 w 304"/>
                <a:gd name="T59" fmla="*/ 1 h 471"/>
                <a:gd name="T60" fmla="*/ 1 w 304"/>
                <a:gd name="T61" fmla="*/ 1 h 471"/>
                <a:gd name="T62" fmla="*/ 1 w 304"/>
                <a:gd name="T63" fmla="*/ 1 h 471"/>
                <a:gd name="T64" fmla="*/ 1 w 304"/>
                <a:gd name="T65" fmla="*/ 1 h 471"/>
                <a:gd name="T66" fmla="*/ 1 w 304"/>
                <a:gd name="T67" fmla="*/ 0 h 471"/>
                <a:gd name="T68" fmla="*/ 1 w 304"/>
                <a:gd name="T69" fmla="*/ 0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4"/>
                <a:gd name="T106" fmla="*/ 0 h 471"/>
                <a:gd name="T107" fmla="*/ 304 w 304"/>
                <a:gd name="T108" fmla="*/ 471 h 4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4" h="471">
                  <a:moveTo>
                    <a:pt x="281" y="0"/>
                  </a:moveTo>
                  <a:lnTo>
                    <a:pt x="289" y="2"/>
                  </a:lnTo>
                  <a:lnTo>
                    <a:pt x="298" y="7"/>
                  </a:lnTo>
                  <a:lnTo>
                    <a:pt x="300" y="9"/>
                  </a:lnTo>
                  <a:lnTo>
                    <a:pt x="304" y="13"/>
                  </a:lnTo>
                  <a:lnTo>
                    <a:pt x="300" y="19"/>
                  </a:lnTo>
                  <a:lnTo>
                    <a:pt x="294" y="24"/>
                  </a:lnTo>
                  <a:lnTo>
                    <a:pt x="285" y="24"/>
                  </a:lnTo>
                  <a:lnTo>
                    <a:pt x="279" y="26"/>
                  </a:lnTo>
                  <a:lnTo>
                    <a:pt x="270" y="26"/>
                  </a:lnTo>
                  <a:lnTo>
                    <a:pt x="262" y="28"/>
                  </a:lnTo>
                  <a:lnTo>
                    <a:pt x="251" y="28"/>
                  </a:lnTo>
                  <a:lnTo>
                    <a:pt x="243" y="30"/>
                  </a:lnTo>
                  <a:lnTo>
                    <a:pt x="232" y="32"/>
                  </a:lnTo>
                  <a:lnTo>
                    <a:pt x="224" y="34"/>
                  </a:lnTo>
                  <a:lnTo>
                    <a:pt x="213" y="36"/>
                  </a:lnTo>
                  <a:lnTo>
                    <a:pt x="201" y="40"/>
                  </a:lnTo>
                  <a:lnTo>
                    <a:pt x="194" y="40"/>
                  </a:lnTo>
                  <a:lnTo>
                    <a:pt x="186" y="45"/>
                  </a:lnTo>
                  <a:lnTo>
                    <a:pt x="173" y="53"/>
                  </a:lnTo>
                  <a:lnTo>
                    <a:pt x="165" y="62"/>
                  </a:lnTo>
                  <a:lnTo>
                    <a:pt x="125" y="76"/>
                  </a:lnTo>
                  <a:lnTo>
                    <a:pt x="97" y="95"/>
                  </a:lnTo>
                  <a:lnTo>
                    <a:pt x="72" y="118"/>
                  </a:lnTo>
                  <a:lnTo>
                    <a:pt x="55" y="146"/>
                  </a:lnTo>
                  <a:lnTo>
                    <a:pt x="41" y="175"/>
                  </a:lnTo>
                  <a:lnTo>
                    <a:pt x="38" y="207"/>
                  </a:lnTo>
                  <a:lnTo>
                    <a:pt x="36" y="241"/>
                  </a:lnTo>
                  <a:lnTo>
                    <a:pt x="41" y="275"/>
                  </a:lnTo>
                  <a:lnTo>
                    <a:pt x="49" y="306"/>
                  </a:lnTo>
                  <a:lnTo>
                    <a:pt x="64" y="338"/>
                  </a:lnTo>
                  <a:lnTo>
                    <a:pt x="81" y="369"/>
                  </a:lnTo>
                  <a:lnTo>
                    <a:pt x="104" y="397"/>
                  </a:lnTo>
                  <a:lnTo>
                    <a:pt x="127" y="420"/>
                  </a:lnTo>
                  <a:lnTo>
                    <a:pt x="157" y="439"/>
                  </a:lnTo>
                  <a:lnTo>
                    <a:pt x="190" y="456"/>
                  </a:lnTo>
                  <a:lnTo>
                    <a:pt x="224" y="465"/>
                  </a:lnTo>
                  <a:lnTo>
                    <a:pt x="201" y="469"/>
                  </a:lnTo>
                  <a:lnTo>
                    <a:pt x="180" y="471"/>
                  </a:lnTo>
                  <a:lnTo>
                    <a:pt x="156" y="467"/>
                  </a:lnTo>
                  <a:lnTo>
                    <a:pt x="135" y="462"/>
                  </a:lnTo>
                  <a:lnTo>
                    <a:pt x="114" y="450"/>
                  </a:lnTo>
                  <a:lnTo>
                    <a:pt x="93" y="437"/>
                  </a:lnTo>
                  <a:lnTo>
                    <a:pt x="74" y="420"/>
                  </a:lnTo>
                  <a:lnTo>
                    <a:pt x="59" y="401"/>
                  </a:lnTo>
                  <a:lnTo>
                    <a:pt x="41" y="378"/>
                  </a:lnTo>
                  <a:lnTo>
                    <a:pt x="28" y="357"/>
                  </a:lnTo>
                  <a:lnTo>
                    <a:pt x="17" y="334"/>
                  </a:lnTo>
                  <a:lnTo>
                    <a:pt x="9" y="310"/>
                  </a:lnTo>
                  <a:lnTo>
                    <a:pt x="3" y="285"/>
                  </a:lnTo>
                  <a:lnTo>
                    <a:pt x="0" y="260"/>
                  </a:lnTo>
                  <a:lnTo>
                    <a:pt x="0" y="235"/>
                  </a:lnTo>
                  <a:lnTo>
                    <a:pt x="5" y="215"/>
                  </a:lnTo>
                  <a:lnTo>
                    <a:pt x="5" y="188"/>
                  </a:lnTo>
                  <a:lnTo>
                    <a:pt x="11" y="165"/>
                  </a:lnTo>
                  <a:lnTo>
                    <a:pt x="21" y="142"/>
                  </a:lnTo>
                  <a:lnTo>
                    <a:pt x="32" y="121"/>
                  </a:lnTo>
                  <a:lnTo>
                    <a:pt x="43" y="102"/>
                  </a:lnTo>
                  <a:lnTo>
                    <a:pt x="60" y="85"/>
                  </a:lnTo>
                  <a:lnTo>
                    <a:pt x="78" y="68"/>
                  </a:lnTo>
                  <a:lnTo>
                    <a:pt x="98" y="57"/>
                  </a:lnTo>
                  <a:lnTo>
                    <a:pt x="119" y="42"/>
                  </a:lnTo>
                  <a:lnTo>
                    <a:pt x="142" y="30"/>
                  </a:lnTo>
                  <a:lnTo>
                    <a:pt x="163" y="21"/>
                  </a:lnTo>
                  <a:lnTo>
                    <a:pt x="188" y="13"/>
                  </a:lnTo>
                  <a:lnTo>
                    <a:pt x="211" y="7"/>
                  </a:lnTo>
                  <a:lnTo>
                    <a:pt x="233" y="2"/>
                  </a:lnTo>
                  <a:lnTo>
                    <a:pt x="256" y="0"/>
                  </a:lnTo>
                  <a:lnTo>
                    <a:pt x="281"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1" name="Freeform 22"/>
            <p:cNvSpPr>
              <a:spLocks/>
            </p:cNvSpPr>
            <p:nvPr/>
          </p:nvSpPr>
          <p:spPr bwMode="auto">
            <a:xfrm>
              <a:off x="1864" y="2058"/>
              <a:ext cx="221" cy="164"/>
            </a:xfrm>
            <a:custGeom>
              <a:avLst/>
              <a:gdLst>
                <a:gd name="T0" fmla="*/ 0 w 443"/>
                <a:gd name="T1" fmla="*/ 0 h 326"/>
                <a:gd name="T2" fmla="*/ 0 w 443"/>
                <a:gd name="T3" fmla="*/ 1 h 326"/>
                <a:gd name="T4" fmla="*/ 0 w 443"/>
                <a:gd name="T5" fmla="*/ 1 h 326"/>
                <a:gd name="T6" fmla="*/ 0 w 443"/>
                <a:gd name="T7" fmla="*/ 1 h 326"/>
                <a:gd name="T8" fmla="*/ 0 w 443"/>
                <a:gd name="T9" fmla="*/ 1 h 326"/>
                <a:gd name="T10" fmla="*/ 0 w 443"/>
                <a:gd name="T11" fmla="*/ 1 h 326"/>
                <a:gd name="T12" fmla="*/ 0 w 443"/>
                <a:gd name="T13" fmla="*/ 1 h 326"/>
                <a:gd name="T14" fmla="*/ 0 w 443"/>
                <a:gd name="T15" fmla="*/ 1 h 326"/>
                <a:gd name="T16" fmla="*/ 0 w 443"/>
                <a:gd name="T17" fmla="*/ 1 h 326"/>
                <a:gd name="T18" fmla="*/ 0 w 443"/>
                <a:gd name="T19" fmla="*/ 1 h 326"/>
                <a:gd name="T20" fmla="*/ 0 w 443"/>
                <a:gd name="T21" fmla="*/ 1 h 326"/>
                <a:gd name="T22" fmla="*/ 0 w 443"/>
                <a:gd name="T23" fmla="*/ 1 h 326"/>
                <a:gd name="T24" fmla="*/ 0 w 443"/>
                <a:gd name="T25" fmla="*/ 1 h 326"/>
                <a:gd name="T26" fmla="*/ 0 w 443"/>
                <a:gd name="T27" fmla="*/ 1 h 326"/>
                <a:gd name="T28" fmla="*/ 0 w 443"/>
                <a:gd name="T29" fmla="*/ 1 h 326"/>
                <a:gd name="T30" fmla="*/ 0 w 443"/>
                <a:gd name="T31" fmla="*/ 1 h 326"/>
                <a:gd name="T32" fmla="*/ 0 w 443"/>
                <a:gd name="T33" fmla="*/ 1 h 326"/>
                <a:gd name="T34" fmla="*/ 0 w 443"/>
                <a:gd name="T35" fmla="*/ 1 h 326"/>
                <a:gd name="T36" fmla="*/ 0 w 443"/>
                <a:gd name="T37" fmla="*/ 1 h 326"/>
                <a:gd name="T38" fmla="*/ 0 w 443"/>
                <a:gd name="T39" fmla="*/ 1 h 326"/>
                <a:gd name="T40" fmla="*/ 0 w 443"/>
                <a:gd name="T41" fmla="*/ 1 h 326"/>
                <a:gd name="T42" fmla="*/ 0 w 443"/>
                <a:gd name="T43" fmla="*/ 1 h 326"/>
                <a:gd name="T44" fmla="*/ 0 w 443"/>
                <a:gd name="T45" fmla="*/ 1 h 326"/>
                <a:gd name="T46" fmla="*/ 0 w 443"/>
                <a:gd name="T47" fmla="*/ 1 h 326"/>
                <a:gd name="T48" fmla="*/ 0 w 443"/>
                <a:gd name="T49" fmla="*/ 1 h 326"/>
                <a:gd name="T50" fmla="*/ 0 w 443"/>
                <a:gd name="T51" fmla="*/ 1 h 326"/>
                <a:gd name="T52" fmla="*/ 0 w 443"/>
                <a:gd name="T53" fmla="*/ 1 h 326"/>
                <a:gd name="T54" fmla="*/ 0 w 443"/>
                <a:gd name="T55" fmla="*/ 1 h 326"/>
                <a:gd name="T56" fmla="*/ 0 w 443"/>
                <a:gd name="T57" fmla="*/ 1 h 326"/>
                <a:gd name="T58" fmla="*/ 0 w 443"/>
                <a:gd name="T59" fmla="*/ 1 h 326"/>
                <a:gd name="T60" fmla="*/ 0 w 443"/>
                <a:gd name="T61" fmla="*/ 1 h 326"/>
                <a:gd name="T62" fmla="*/ 0 w 443"/>
                <a:gd name="T63" fmla="*/ 1 h 326"/>
                <a:gd name="T64" fmla="*/ 0 w 443"/>
                <a:gd name="T65" fmla="*/ 1 h 326"/>
                <a:gd name="T66" fmla="*/ 0 w 443"/>
                <a:gd name="T67" fmla="*/ 1 h 326"/>
                <a:gd name="T68" fmla="*/ 0 w 443"/>
                <a:gd name="T69" fmla="*/ 1 h 326"/>
                <a:gd name="T70" fmla="*/ 0 w 443"/>
                <a:gd name="T71" fmla="*/ 1 h 326"/>
                <a:gd name="T72" fmla="*/ 0 w 443"/>
                <a:gd name="T73" fmla="*/ 1 h 326"/>
                <a:gd name="T74" fmla="*/ 0 w 443"/>
                <a:gd name="T75" fmla="*/ 1 h 326"/>
                <a:gd name="T76" fmla="*/ 0 w 443"/>
                <a:gd name="T77" fmla="*/ 1 h 326"/>
                <a:gd name="T78" fmla="*/ 0 w 443"/>
                <a:gd name="T79" fmla="*/ 1 h 326"/>
                <a:gd name="T80" fmla="*/ 0 w 443"/>
                <a:gd name="T81" fmla="*/ 1 h 326"/>
                <a:gd name="T82" fmla="*/ 0 w 443"/>
                <a:gd name="T83" fmla="*/ 1 h 326"/>
                <a:gd name="T84" fmla="*/ 0 w 443"/>
                <a:gd name="T85" fmla="*/ 1 h 326"/>
                <a:gd name="T86" fmla="*/ 0 w 443"/>
                <a:gd name="T87" fmla="*/ 1 h 326"/>
                <a:gd name="T88" fmla="*/ 0 w 443"/>
                <a:gd name="T89" fmla="*/ 1 h 326"/>
                <a:gd name="T90" fmla="*/ 0 w 443"/>
                <a:gd name="T91" fmla="*/ 1 h 326"/>
                <a:gd name="T92" fmla="*/ 0 w 443"/>
                <a:gd name="T93" fmla="*/ 1 h 326"/>
                <a:gd name="T94" fmla="*/ 0 w 443"/>
                <a:gd name="T95" fmla="*/ 1 h 326"/>
                <a:gd name="T96" fmla="*/ 0 w 443"/>
                <a:gd name="T97" fmla="*/ 1 h 326"/>
                <a:gd name="T98" fmla="*/ 0 w 443"/>
                <a:gd name="T99" fmla="*/ 1 h 326"/>
                <a:gd name="T100" fmla="*/ 0 w 443"/>
                <a:gd name="T101" fmla="*/ 1 h 326"/>
                <a:gd name="T102" fmla="*/ 0 w 443"/>
                <a:gd name="T103" fmla="*/ 1 h 326"/>
                <a:gd name="T104" fmla="*/ 0 w 443"/>
                <a:gd name="T105" fmla="*/ 1 h 326"/>
                <a:gd name="T106" fmla="*/ 0 w 443"/>
                <a:gd name="T107" fmla="*/ 1 h 326"/>
                <a:gd name="T108" fmla="*/ 0 w 443"/>
                <a:gd name="T109" fmla="*/ 1 h 326"/>
                <a:gd name="T110" fmla="*/ 0 w 443"/>
                <a:gd name="T111" fmla="*/ 1 h 326"/>
                <a:gd name="T112" fmla="*/ 0 w 443"/>
                <a:gd name="T113" fmla="*/ 1 h 326"/>
                <a:gd name="T114" fmla="*/ 0 w 443"/>
                <a:gd name="T115" fmla="*/ 1 h 3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43"/>
                <a:gd name="T175" fmla="*/ 0 h 326"/>
                <a:gd name="T176" fmla="*/ 443 w 443"/>
                <a:gd name="T177" fmla="*/ 326 h 3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43" h="326">
                  <a:moveTo>
                    <a:pt x="200" y="3"/>
                  </a:moveTo>
                  <a:lnTo>
                    <a:pt x="217" y="0"/>
                  </a:lnTo>
                  <a:lnTo>
                    <a:pt x="234" y="0"/>
                  </a:lnTo>
                  <a:lnTo>
                    <a:pt x="251" y="0"/>
                  </a:lnTo>
                  <a:lnTo>
                    <a:pt x="268" y="3"/>
                  </a:lnTo>
                  <a:lnTo>
                    <a:pt x="283" y="7"/>
                  </a:lnTo>
                  <a:lnTo>
                    <a:pt x="299" y="13"/>
                  </a:lnTo>
                  <a:lnTo>
                    <a:pt x="314" y="19"/>
                  </a:lnTo>
                  <a:lnTo>
                    <a:pt x="331" y="26"/>
                  </a:lnTo>
                  <a:lnTo>
                    <a:pt x="344" y="34"/>
                  </a:lnTo>
                  <a:lnTo>
                    <a:pt x="358" y="43"/>
                  </a:lnTo>
                  <a:lnTo>
                    <a:pt x="369" y="53"/>
                  </a:lnTo>
                  <a:lnTo>
                    <a:pt x="382" y="66"/>
                  </a:lnTo>
                  <a:lnTo>
                    <a:pt x="392" y="77"/>
                  </a:lnTo>
                  <a:lnTo>
                    <a:pt x="401" y="91"/>
                  </a:lnTo>
                  <a:lnTo>
                    <a:pt x="409" y="106"/>
                  </a:lnTo>
                  <a:lnTo>
                    <a:pt x="417" y="123"/>
                  </a:lnTo>
                  <a:lnTo>
                    <a:pt x="407" y="114"/>
                  </a:lnTo>
                  <a:lnTo>
                    <a:pt x="398" y="102"/>
                  </a:lnTo>
                  <a:lnTo>
                    <a:pt x="386" y="91"/>
                  </a:lnTo>
                  <a:lnTo>
                    <a:pt x="375" y="83"/>
                  </a:lnTo>
                  <a:lnTo>
                    <a:pt x="361" y="74"/>
                  </a:lnTo>
                  <a:lnTo>
                    <a:pt x="350" y="70"/>
                  </a:lnTo>
                  <a:lnTo>
                    <a:pt x="339" y="68"/>
                  </a:lnTo>
                  <a:lnTo>
                    <a:pt x="331" y="74"/>
                  </a:lnTo>
                  <a:lnTo>
                    <a:pt x="329" y="79"/>
                  </a:lnTo>
                  <a:lnTo>
                    <a:pt x="327" y="85"/>
                  </a:lnTo>
                  <a:lnTo>
                    <a:pt x="325" y="93"/>
                  </a:lnTo>
                  <a:lnTo>
                    <a:pt x="325" y="102"/>
                  </a:lnTo>
                  <a:lnTo>
                    <a:pt x="339" y="102"/>
                  </a:lnTo>
                  <a:lnTo>
                    <a:pt x="350" y="108"/>
                  </a:lnTo>
                  <a:lnTo>
                    <a:pt x="363" y="114"/>
                  </a:lnTo>
                  <a:lnTo>
                    <a:pt x="377" y="123"/>
                  </a:lnTo>
                  <a:lnTo>
                    <a:pt x="386" y="131"/>
                  </a:lnTo>
                  <a:lnTo>
                    <a:pt x="398" y="144"/>
                  </a:lnTo>
                  <a:lnTo>
                    <a:pt x="405" y="155"/>
                  </a:lnTo>
                  <a:lnTo>
                    <a:pt x="417" y="167"/>
                  </a:lnTo>
                  <a:lnTo>
                    <a:pt x="422" y="180"/>
                  </a:lnTo>
                  <a:lnTo>
                    <a:pt x="432" y="193"/>
                  </a:lnTo>
                  <a:lnTo>
                    <a:pt x="437" y="203"/>
                  </a:lnTo>
                  <a:lnTo>
                    <a:pt x="443" y="214"/>
                  </a:lnTo>
                  <a:lnTo>
                    <a:pt x="430" y="205"/>
                  </a:lnTo>
                  <a:lnTo>
                    <a:pt x="417" y="195"/>
                  </a:lnTo>
                  <a:lnTo>
                    <a:pt x="403" y="188"/>
                  </a:lnTo>
                  <a:lnTo>
                    <a:pt x="392" y="178"/>
                  </a:lnTo>
                  <a:lnTo>
                    <a:pt x="379" y="169"/>
                  </a:lnTo>
                  <a:lnTo>
                    <a:pt x="367" y="159"/>
                  </a:lnTo>
                  <a:lnTo>
                    <a:pt x="359" y="148"/>
                  </a:lnTo>
                  <a:lnTo>
                    <a:pt x="354" y="136"/>
                  </a:lnTo>
                  <a:lnTo>
                    <a:pt x="342" y="140"/>
                  </a:lnTo>
                  <a:lnTo>
                    <a:pt x="335" y="144"/>
                  </a:lnTo>
                  <a:lnTo>
                    <a:pt x="331" y="150"/>
                  </a:lnTo>
                  <a:lnTo>
                    <a:pt x="331" y="155"/>
                  </a:lnTo>
                  <a:lnTo>
                    <a:pt x="333" y="163"/>
                  </a:lnTo>
                  <a:lnTo>
                    <a:pt x="340" y="174"/>
                  </a:lnTo>
                  <a:lnTo>
                    <a:pt x="350" y="184"/>
                  </a:lnTo>
                  <a:lnTo>
                    <a:pt x="365" y="195"/>
                  </a:lnTo>
                  <a:lnTo>
                    <a:pt x="379" y="205"/>
                  </a:lnTo>
                  <a:lnTo>
                    <a:pt x="392" y="216"/>
                  </a:lnTo>
                  <a:lnTo>
                    <a:pt x="403" y="228"/>
                  </a:lnTo>
                  <a:lnTo>
                    <a:pt x="411" y="237"/>
                  </a:lnTo>
                  <a:lnTo>
                    <a:pt x="399" y="230"/>
                  </a:lnTo>
                  <a:lnTo>
                    <a:pt x="390" y="224"/>
                  </a:lnTo>
                  <a:lnTo>
                    <a:pt x="379" y="220"/>
                  </a:lnTo>
                  <a:lnTo>
                    <a:pt x="367" y="216"/>
                  </a:lnTo>
                  <a:lnTo>
                    <a:pt x="356" y="211"/>
                  </a:lnTo>
                  <a:lnTo>
                    <a:pt x="346" y="205"/>
                  </a:lnTo>
                  <a:lnTo>
                    <a:pt x="335" y="201"/>
                  </a:lnTo>
                  <a:lnTo>
                    <a:pt x="325" y="199"/>
                  </a:lnTo>
                  <a:lnTo>
                    <a:pt x="310" y="193"/>
                  </a:lnTo>
                  <a:lnTo>
                    <a:pt x="295" y="190"/>
                  </a:lnTo>
                  <a:lnTo>
                    <a:pt x="280" y="188"/>
                  </a:lnTo>
                  <a:lnTo>
                    <a:pt x="264" y="186"/>
                  </a:lnTo>
                  <a:lnTo>
                    <a:pt x="249" y="184"/>
                  </a:lnTo>
                  <a:lnTo>
                    <a:pt x="236" y="184"/>
                  </a:lnTo>
                  <a:lnTo>
                    <a:pt x="221" y="184"/>
                  </a:lnTo>
                  <a:lnTo>
                    <a:pt x="207" y="188"/>
                  </a:lnTo>
                  <a:lnTo>
                    <a:pt x="192" y="188"/>
                  </a:lnTo>
                  <a:lnTo>
                    <a:pt x="179" y="192"/>
                  </a:lnTo>
                  <a:lnTo>
                    <a:pt x="166" y="193"/>
                  </a:lnTo>
                  <a:lnTo>
                    <a:pt x="154" y="199"/>
                  </a:lnTo>
                  <a:lnTo>
                    <a:pt x="141" y="205"/>
                  </a:lnTo>
                  <a:lnTo>
                    <a:pt x="128" y="211"/>
                  </a:lnTo>
                  <a:lnTo>
                    <a:pt x="116" y="218"/>
                  </a:lnTo>
                  <a:lnTo>
                    <a:pt x="107" y="228"/>
                  </a:lnTo>
                  <a:lnTo>
                    <a:pt x="95" y="235"/>
                  </a:lnTo>
                  <a:lnTo>
                    <a:pt x="84" y="247"/>
                  </a:lnTo>
                  <a:lnTo>
                    <a:pt x="74" y="256"/>
                  </a:lnTo>
                  <a:lnTo>
                    <a:pt x="67" y="269"/>
                  </a:lnTo>
                  <a:lnTo>
                    <a:pt x="59" y="283"/>
                  </a:lnTo>
                  <a:lnTo>
                    <a:pt x="53" y="296"/>
                  </a:lnTo>
                  <a:lnTo>
                    <a:pt x="50" y="302"/>
                  </a:lnTo>
                  <a:lnTo>
                    <a:pt x="48" y="309"/>
                  </a:lnTo>
                  <a:lnTo>
                    <a:pt x="46" y="319"/>
                  </a:lnTo>
                  <a:lnTo>
                    <a:pt x="46" y="326"/>
                  </a:lnTo>
                  <a:lnTo>
                    <a:pt x="42" y="317"/>
                  </a:lnTo>
                  <a:lnTo>
                    <a:pt x="42" y="307"/>
                  </a:lnTo>
                  <a:lnTo>
                    <a:pt x="42" y="298"/>
                  </a:lnTo>
                  <a:lnTo>
                    <a:pt x="44" y="290"/>
                  </a:lnTo>
                  <a:lnTo>
                    <a:pt x="46" y="281"/>
                  </a:lnTo>
                  <a:lnTo>
                    <a:pt x="48" y="271"/>
                  </a:lnTo>
                  <a:lnTo>
                    <a:pt x="52" y="262"/>
                  </a:lnTo>
                  <a:lnTo>
                    <a:pt x="55" y="254"/>
                  </a:lnTo>
                  <a:lnTo>
                    <a:pt x="57" y="243"/>
                  </a:lnTo>
                  <a:lnTo>
                    <a:pt x="63" y="233"/>
                  </a:lnTo>
                  <a:lnTo>
                    <a:pt x="67" y="224"/>
                  </a:lnTo>
                  <a:lnTo>
                    <a:pt x="72" y="216"/>
                  </a:lnTo>
                  <a:lnTo>
                    <a:pt x="76" y="205"/>
                  </a:lnTo>
                  <a:lnTo>
                    <a:pt x="82" y="197"/>
                  </a:lnTo>
                  <a:lnTo>
                    <a:pt x="88" y="188"/>
                  </a:lnTo>
                  <a:lnTo>
                    <a:pt x="95" y="180"/>
                  </a:lnTo>
                  <a:lnTo>
                    <a:pt x="99" y="171"/>
                  </a:lnTo>
                  <a:lnTo>
                    <a:pt x="107" y="161"/>
                  </a:lnTo>
                  <a:lnTo>
                    <a:pt x="110" y="154"/>
                  </a:lnTo>
                  <a:lnTo>
                    <a:pt x="118" y="144"/>
                  </a:lnTo>
                  <a:lnTo>
                    <a:pt x="133" y="129"/>
                  </a:lnTo>
                  <a:lnTo>
                    <a:pt x="147" y="116"/>
                  </a:lnTo>
                  <a:lnTo>
                    <a:pt x="160" y="100"/>
                  </a:lnTo>
                  <a:lnTo>
                    <a:pt x="175" y="89"/>
                  </a:lnTo>
                  <a:lnTo>
                    <a:pt x="188" y="76"/>
                  </a:lnTo>
                  <a:lnTo>
                    <a:pt x="204" y="68"/>
                  </a:lnTo>
                  <a:lnTo>
                    <a:pt x="188" y="47"/>
                  </a:lnTo>
                  <a:lnTo>
                    <a:pt x="179" y="47"/>
                  </a:lnTo>
                  <a:lnTo>
                    <a:pt x="169" y="51"/>
                  </a:lnTo>
                  <a:lnTo>
                    <a:pt x="160" y="53"/>
                  </a:lnTo>
                  <a:lnTo>
                    <a:pt x="150" y="57"/>
                  </a:lnTo>
                  <a:lnTo>
                    <a:pt x="141" y="62"/>
                  </a:lnTo>
                  <a:lnTo>
                    <a:pt x="133" y="66"/>
                  </a:lnTo>
                  <a:lnTo>
                    <a:pt x="124" y="72"/>
                  </a:lnTo>
                  <a:lnTo>
                    <a:pt x="116" y="79"/>
                  </a:lnTo>
                  <a:lnTo>
                    <a:pt x="109" y="83"/>
                  </a:lnTo>
                  <a:lnTo>
                    <a:pt x="101" y="91"/>
                  </a:lnTo>
                  <a:lnTo>
                    <a:pt x="91" y="96"/>
                  </a:lnTo>
                  <a:lnTo>
                    <a:pt x="84" y="104"/>
                  </a:lnTo>
                  <a:lnTo>
                    <a:pt x="76" y="112"/>
                  </a:lnTo>
                  <a:lnTo>
                    <a:pt x="71" y="119"/>
                  </a:lnTo>
                  <a:lnTo>
                    <a:pt x="63" y="129"/>
                  </a:lnTo>
                  <a:lnTo>
                    <a:pt x="57" y="136"/>
                  </a:lnTo>
                  <a:lnTo>
                    <a:pt x="50" y="146"/>
                  </a:lnTo>
                  <a:lnTo>
                    <a:pt x="42" y="157"/>
                  </a:lnTo>
                  <a:lnTo>
                    <a:pt x="36" y="167"/>
                  </a:lnTo>
                  <a:lnTo>
                    <a:pt x="32" y="178"/>
                  </a:lnTo>
                  <a:lnTo>
                    <a:pt x="27" y="188"/>
                  </a:lnTo>
                  <a:lnTo>
                    <a:pt x="25" y="199"/>
                  </a:lnTo>
                  <a:lnTo>
                    <a:pt x="19" y="211"/>
                  </a:lnTo>
                  <a:lnTo>
                    <a:pt x="19" y="224"/>
                  </a:lnTo>
                  <a:lnTo>
                    <a:pt x="8" y="224"/>
                  </a:lnTo>
                  <a:lnTo>
                    <a:pt x="2" y="228"/>
                  </a:lnTo>
                  <a:lnTo>
                    <a:pt x="0" y="218"/>
                  </a:lnTo>
                  <a:lnTo>
                    <a:pt x="0" y="211"/>
                  </a:lnTo>
                  <a:lnTo>
                    <a:pt x="0" y="203"/>
                  </a:lnTo>
                  <a:lnTo>
                    <a:pt x="2" y="195"/>
                  </a:lnTo>
                  <a:lnTo>
                    <a:pt x="6" y="180"/>
                  </a:lnTo>
                  <a:lnTo>
                    <a:pt x="12" y="167"/>
                  </a:lnTo>
                  <a:lnTo>
                    <a:pt x="15" y="150"/>
                  </a:lnTo>
                  <a:lnTo>
                    <a:pt x="25" y="136"/>
                  </a:lnTo>
                  <a:lnTo>
                    <a:pt x="32" y="123"/>
                  </a:lnTo>
                  <a:lnTo>
                    <a:pt x="42" y="112"/>
                  </a:lnTo>
                  <a:lnTo>
                    <a:pt x="50" y="100"/>
                  </a:lnTo>
                  <a:lnTo>
                    <a:pt x="57" y="91"/>
                  </a:lnTo>
                  <a:lnTo>
                    <a:pt x="67" y="83"/>
                  </a:lnTo>
                  <a:lnTo>
                    <a:pt x="74" y="74"/>
                  </a:lnTo>
                  <a:lnTo>
                    <a:pt x="84" y="66"/>
                  </a:lnTo>
                  <a:lnTo>
                    <a:pt x="95" y="57"/>
                  </a:lnTo>
                  <a:lnTo>
                    <a:pt x="105" y="51"/>
                  </a:lnTo>
                  <a:lnTo>
                    <a:pt x="116" y="45"/>
                  </a:lnTo>
                  <a:lnTo>
                    <a:pt x="126" y="36"/>
                  </a:lnTo>
                  <a:lnTo>
                    <a:pt x="137" y="30"/>
                  </a:lnTo>
                  <a:lnTo>
                    <a:pt x="147" y="24"/>
                  </a:lnTo>
                  <a:lnTo>
                    <a:pt x="158" y="19"/>
                  </a:lnTo>
                  <a:lnTo>
                    <a:pt x="167" y="13"/>
                  </a:lnTo>
                  <a:lnTo>
                    <a:pt x="179" y="9"/>
                  </a:lnTo>
                  <a:lnTo>
                    <a:pt x="188" y="5"/>
                  </a:lnTo>
                  <a:lnTo>
                    <a:pt x="200" y="3"/>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2" name="Freeform 23"/>
            <p:cNvSpPr>
              <a:spLocks/>
            </p:cNvSpPr>
            <p:nvPr/>
          </p:nvSpPr>
          <p:spPr bwMode="auto">
            <a:xfrm>
              <a:off x="1076" y="2087"/>
              <a:ext cx="135" cy="145"/>
            </a:xfrm>
            <a:custGeom>
              <a:avLst/>
              <a:gdLst>
                <a:gd name="T0" fmla="*/ 0 w 272"/>
                <a:gd name="T1" fmla="*/ 1 h 290"/>
                <a:gd name="T2" fmla="*/ 0 w 272"/>
                <a:gd name="T3" fmla="*/ 0 h 290"/>
                <a:gd name="T4" fmla="*/ 0 w 272"/>
                <a:gd name="T5" fmla="*/ 1 h 290"/>
                <a:gd name="T6" fmla="*/ 0 w 272"/>
                <a:gd name="T7" fmla="*/ 1 h 290"/>
                <a:gd name="T8" fmla="*/ 0 w 272"/>
                <a:gd name="T9" fmla="*/ 1 h 290"/>
                <a:gd name="T10" fmla="*/ 0 w 272"/>
                <a:gd name="T11" fmla="*/ 1 h 290"/>
                <a:gd name="T12" fmla="*/ 0 w 272"/>
                <a:gd name="T13" fmla="*/ 1 h 290"/>
                <a:gd name="T14" fmla="*/ 0 w 272"/>
                <a:gd name="T15" fmla="*/ 1 h 290"/>
                <a:gd name="T16" fmla="*/ 0 w 272"/>
                <a:gd name="T17" fmla="*/ 1 h 290"/>
                <a:gd name="T18" fmla="*/ 0 w 272"/>
                <a:gd name="T19" fmla="*/ 1 h 290"/>
                <a:gd name="T20" fmla="*/ 0 w 272"/>
                <a:gd name="T21" fmla="*/ 1 h 290"/>
                <a:gd name="T22" fmla="*/ 0 w 272"/>
                <a:gd name="T23" fmla="*/ 1 h 290"/>
                <a:gd name="T24" fmla="*/ 0 w 272"/>
                <a:gd name="T25" fmla="*/ 1 h 290"/>
                <a:gd name="T26" fmla="*/ 0 w 272"/>
                <a:gd name="T27" fmla="*/ 1 h 290"/>
                <a:gd name="T28" fmla="*/ 0 w 272"/>
                <a:gd name="T29" fmla="*/ 1 h 290"/>
                <a:gd name="T30" fmla="*/ 0 w 272"/>
                <a:gd name="T31" fmla="*/ 1 h 290"/>
                <a:gd name="T32" fmla="*/ 0 w 272"/>
                <a:gd name="T33" fmla="*/ 1 h 290"/>
                <a:gd name="T34" fmla="*/ 0 w 272"/>
                <a:gd name="T35" fmla="*/ 1 h 290"/>
                <a:gd name="T36" fmla="*/ 0 w 272"/>
                <a:gd name="T37" fmla="*/ 1 h 290"/>
                <a:gd name="T38" fmla="*/ 0 w 272"/>
                <a:gd name="T39" fmla="*/ 1 h 290"/>
                <a:gd name="T40" fmla="*/ 0 w 272"/>
                <a:gd name="T41" fmla="*/ 1 h 290"/>
                <a:gd name="T42" fmla="*/ 0 w 272"/>
                <a:gd name="T43" fmla="*/ 1 h 290"/>
                <a:gd name="T44" fmla="*/ 0 w 272"/>
                <a:gd name="T45" fmla="*/ 1 h 290"/>
                <a:gd name="T46" fmla="*/ 0 w 272"/>
                <a:gd name="T47" fmla="*/ 1 h 290"/>
                <a:gd name="T48" fmla="*/ 0 w 272"/>
                <a:gd name="T49" fmla="*/ 1 h 290"/>
                <a:gd name="T50" fmla="*/ 0 w 272"/>
                <a:gd name="T51" fmla="*/ 1 h 290"/>
                <a:gd name="T52" fmla="*/ 0 w 272"/>
                <a:gd name="T53" fmla="*/ 1 h 290"/>
                <a:gd name="T54" fmla="*/ 0 w 272"/>
                <a:gd name="T55" fmla="*/ 1 h 290"/>
                <a:gd name="T56" fmla="*/ 0 w 272"/>
                <a:gd name="T57" fmla="*/ 1 h 290"/>
                <a:gd name="T58" fmla="*/ 0 w 272"/>
                <a:gd name="T59" fmla="*/ 1 h 290"/>
                <a:gd name="T60" fmla="*/ 0 w 272"/>
                <a:gd name="T61" fmla="*/ 1 h 290"/>
                <a:gd name="T62" fmla="*/ 0 w 272"/>
                <a:gd name="T63" fmla="*/ 1 h 290"/>
                <a:gd name="T64" fmla="*/ 0 w 272"/>
                <a:gd name="T65" fmla="*/ 1 h 290"/>
                <a:gd name="T66" fmla="*/ 0 w 272"/>
                <a:gd name="T67" fmla="*/ 1 h 290"/>
                <a:gd name="T68" fmla="*/ 0 w 272"/>
                <a:gd name="T69" fmla="*/ 1 h 290"/>
                <a:gd name="T70" fmla="*/ 0 w 272"/>
                <a:gd name="T71" fmla="*/ 1 h 290"/>
                <a:gd name="T72" fmla="*/ 0 w 272"/>
                <a:gd name="T73" fmla="*/ 1 h 2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290"/>
                <a:gd name="T113" fmla="*/ 272 w 272"/>
                <a:gd name="T114" fmla="*/ 290 h 2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290">
                  <a:moveTo>
                    <a:pt x="188" y="1"/>
                  </a:moveTo>
                  <a:lnTo>
                    <a:pt x="200" y="1"/>
                  </a:lnTo>
                  <a:lnTo>
                    <a:pt x="213" y="0"/>
                  </a:lnTo>
                  <a:lnTo>
                    <a:pt x="226" y="0"/>
                  </a:lnTo>
                  <a:lnTo>
                    <a:pt x="240" y="1"/>
                  </a:lnTo>
                  <a:lnTo>
                    <a:pt x="247" y="1"/>
                  </a:lnTo>
                  <a:lnTo>
                    <a:pt x="255" y="7"/>
                  </a:lnTo>
                  <a:lnTo>
                    <a:pt x="257" y="17"/>
                  </a:lnTo>
                  <a:lnTo>
                    <a:pt x="257" y="28"/>
                  </a:lnTo>
                  <a:lnTo>
                    <a:pt x="230" y="22"/>
                  </a:lnTo>
                  <a:lnTo>
                    <a:pt x="205" y="22"/>
                  </a:lnTo>
                  <a:lnTo>
                    <a:pt x="177" y="26"/>
                  </a:lnTo>
                  <a:lnTo>
                    <a:pt x="152" y="34"/>
                  </a:lnTo>
                  <a:lnTo>
                    <a:pt x="127" y="45"/>
                  </a:lnTo>
                  <a:lnTo>
                    <a:pt x="105" y="60"/>
                  </a:lnTo>
                  <a:lnTo>
                    <a:pt x="84" y="78"/>
                  </a:lnTo>
                  <a:lnTo>
                    <a:pt x="67" y="97"/>
                  </a:lnTo>
                  <a:lnTo>
                    <a:pt x="51" y="116"/>
                  </a:lnTo>
                  <a:lnTo>
                    <a:pt x="42" y="136"/>
                  </a:lnTo>
                  <a:lnTo>
                    <a:pt x="36" y="157"/>
                  </a:lnTo>
                  <a:lnTo>
                    <a:pt x="38" y="180"/>
                  </a:lnTo>
                  <a:lnTo>
                    <a:pt x="44" y="199"/>
                  </a:lnTo>
                  <a:lnTo>
                    <a:pt x="59" y="220"/>
                  </a:lnTo>
                  <a:lnTo>
                    <a:pt x="80" y="239"/>
                  </a:lnTo>
                  <a:lnTo>
                    <a:pt x="110" y="258"/>
                  </a:lnTo>
                  <a:lnTo>
                    <a:pt x="120" y="258"/>
                  </a:lnTo>
                  <a:lnTo>
                    <a:pt x="133" y="260"/>
                  </a:lnTo>
                  <a:lnTo>
                    <a:pt x="143" y="260"/>
                  </a:lnTo>
                  <a:lnTo>
                    <a:pt x="156" y="260"/>
                  </a:lnTo>
                  <a:lnTo>
                    <a:pt x="166" y="258"/>
                  </a:lnTo>
                  <a:lnTo>
                    <a:pt x="177" y="256"/>
                  </a:lnTo>
                  <a:lnTo>
                    <a:pt x="186" y="252"/>
                  </a:lnTo>
                  <a:lnTo>
                    <a:pt x="198" y="250"/>
                  </a:lnTo>
                  <a:lnTo>
                    <a:pt x="205" y="247"/>
                  </a:lnTo>
                  <a:lnTo>
                    <a:pt x="217" y="241"/>
                  </a:lnTo>
                  <a:lnTo>
                    <a:pt x="226" y="237"/>
                  </a:lnTo>
                  <a:lnTo>
                    <a:pt x="236" y="235"/>
                  </a:lnTo>
                  <a:lnTo>
                    <a:pt x="243" y="230"/>
                  </a:lnTo>
                  <a:lnTo>
                    <a:pt x="255" y="226"/>
                  </a:lnTo>
                  <a:lnTo>
                    <a:pt x="262" y="224"/>
                  </a:lnTo>
                  <a:lnTo>
                    <a:pt x="272" y="224"/>
                  </a:lnTo>
                  <a:lnTo>
                    <a:pt x="262" y="237"/>
                  </a:lnTo>
                  <a:lnTo>
                    <a:pt x="253" y="252"/>
                  </a:lnTo>
                  <a:lnTo>
                    <a:pt x="242" y="262"/>
                  </a:lnTo>
                  <a:lnTo>
                    <a:pt x="232" y="271"/>
                  </a:lnTo>
                  <a:lnTo>
                    <a:pt x="219" y="279"/>
                  </a:lnTo>
                  <a:lnTo>
                    <a:pt x="205" y="285"/>
                  </a:lnTo>
                  <a:lnTo>
                    <a:pt x="194" y="289"/>
                  </a:lnTo>
                  <a:lnTo>
                    <a:pt x="181" y="290"/>
                  </a:lnTo>
                  <a:lnTo>
                    <a:pt x="156" y="290"/>
                  </a:lnTo>
                  <a:lnTo>
                    <a:pt x="133" y="287"/>
                  </a:lnTo>
                  <a:lnTo>
                    <a:pt x="112" y="279"/>
                  </a:lnTo>
                  <a:lnTo>
                    <a:pt x="89" y="271"/>
                  </a:lnTo>
                  <a:lnTo>
                    <a:pt x="69" y="258"/>
                  </a:lnTo>
                  <a:lnTo>
                    <a:pt x="51" y="245"/>
                  </a:lnTo>
                  <a:lnTo>
                    <a:pt x="34" y="226"/>
                  </a:lnTo>
                  <a:lnTo>
                    <a:pt x="21" y="209"/>
                  </a:lnTo>
                  <a:lnTo>
                    <a:pt x="10" y="188"/>
                  </a:lnTo>
                  <a:lnTo>
                    <a:pt x="4" y="169"/>
                  </a:lnTo>
                  <a:lnTo>
                    <a:pt x="0" y="146"/>
                  </a:lnTo>
                  <a:lnTo>
                    <a:pt x="4" y="123"/>
                  </a:lnTo>
                  <a:lnTo>
                    <a:pt x="12" y="100"/>
                  </a:lnTo>
                  <a:lnTo>
                    <a:pt x="25" y="78"/>
                  </a:lnTo>
                  <a:lnTo>
                    <a:pt x="46" y="57"/>
                  </a:lnTo>
                  <a:lnTo>
                    <a:pt x="74" y="39"/>
                  </a:lnTo>
                  <a:lnTo>
                    <a:pt x="88" y="30"/>
                  </a:lnTo>
                  <a:lnTo>
                    <a:pt x="101" y="24"/>
                  </a:lnTo>
                  <a:lnTo>
                    <a:pt x="114" y="20"/>
                  </a:lnTo>
                  <a:lnTo>
                    <a:pt x="129" y="17"/>
                  </a:lnTo>
                  <a:lnTo>
                    <a:pt x="143" y="11"/>
                  </a:lnTo>
                  <a:lnTo>
                    <a:pt x="158" y="9"/>
                  </a:lnTo>
                  <a:lnTo>
                    <a:pt x="173" y="5"/>
                  </a:lnTo>
                  <a:lnTo>
                    <a:pt x="188" y="1"/>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3" name="Freeform 24"/>
            <p:cNvSpPr>
              <a:spLocks/>
            </p:cNvSpPr>
            <p:nvPr/>
          </p:nvSpPr>
          <p:spPr bwMode="auto">
            <a:xfrm>
              <a:off x="2249" y="2095"/>
              <a:ext cx="53" cy="28"/>
            </a:xfrm>
            <a:custGeom>
              <a:avLst/>
              <a:gdLst>
                <a:gd name="T0" fmla="*/ 0 w 107"/>
                <a:gd name="T1" fmla="*/ 0 h 55"/>
                <a:gd name="T2" fmla="*/ 0 w 107"/>
                <a:gd name="T3" fmla="*/ 0 h 55"/>
                <a:gd name="T4" fmla="*/ 0 w 107"/>
                <a:gd name="T5" fmla="*/ 1 h 55"/>
                <a:gd name="T6" fmla="*/ 0 w 107"/>
                <a:gd name="T7" fmla="*/ 1 h 55"/>
                <a:gd name="T8" fmla="*/ 0 w 107"/>
                <a:gd name="T9" fmla="*/ 1 h 55"/>
                <a:gd name="T10" fmla="*/ 0 w 107"/>
                <a:gd name="T11" fmla="*/ 1 h 55"/>
                <a:gd name="T12" fmla="*/ 0 w 107"/>
                <a:gd name="T13" fmla="*/ 1 h 55"/>
                <a:gd name="T14" fmla="*/ 0 w 107"/>
                <a:gd name="T15" fmla="*/ 1 h 55"/>
                <a:gd name="T16" fmla="*/ 0 w 107"/>
                <a:gd name="T17" fmla="*/ 1 h 55"/>
                <a:gd name="T18" fmla="*/ 0 w 107"/>
                <a:gd name="T19" fmla="*/ 1 h 55"/>
                <a:gd name="T20" fmla="*/ 0 w 107"/>
                <a:gd name="T21" fmla="*/ 1 h 55"/>
                <a:gd name="T22" fmla="*/ 0 w 107"/>
                <a:gd name="T23" fmla="*/ 1 h 55"/>
                <a:gd name="T24" fmla="*/ 0 w 107"/>
                <a:gd name="T25" fmla="*/ 1 h 55"/>
                <a:gd name="T26" fmla="*/ 0 w 107"/>
                <a:gd name="T27" fmla="*/ 1 h 55"/>
                <a:gd name="T28" fmla="*/ 0 w 107"/>
                <a:gd name="T29" fmla="*/ 1 h 55"/>
                <a:gd name="T30" fmla="*/ 0 w 107"/>
                <a:gd name="T31" fmla="*/ 1 h 55"/>
                <a:gd name="T32" fmla="*/ 0 w 107"/>
                <a:gd name="T33" fmla="*/ 1 h 55"/>
                <a:gd name="T34" fmla="*/ 0 w 107"/>
                <a:gd name="T35" fmla="*/ 1 h 55"/>
                <a:gd name="T36" fmla="*/ 0 w 107"/>
                <a:gd name="T37" fmla="*/ 1 h 55"/>
                <a:gd name="T38" fmla="*/ 0 w 107"/>
                <a:gd name="T39" fmla="*/ 1 h 55"/>
                <a:gd name="T40" fmla="*/ 0 w 107"/>
                <a:gd name="T41" fmla="*/ 1 h 55"/>
                <a:gd name="T42" fmla="*/ 0 w 107"/>
                <a:gd name="T43" fmla="*/ 1 h 55"/>
                <a:gd name="T44" fmla="*/ 0 w 107"/>
                <a:gd name="T45" fmla="*/ 1 h 55"/>
                <a:gd name="T46" fmla="*/ 0 w 107"/>
                <a:gd name="T47" fmla="*/ 1 h 55"/>
                <a:gd name="T48" fmla="*/ 0 w 107"/>
                <a:gd name="T49" fmla="*/ 1 h 55"/>
                <a:gd name="T50" fmla="*/ 0 w 107"/>
                <a:gd name="T51" fmla="*/ 1 h 55"/>
                <a:gd name="T52" fmla="*/ 0 w 107"/>
                <a:gd name="T53" fmla="*/ 0 h 55"/>
                <a:gd name="T54" fmla="*/ 0 w 107"/>
                <a:gd name="T55" fmla="*/ 0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7"/>
                <a:gd name="T85" fmla="*/ 0 h 55"/>
                <a:gd name="T86" fmla="*/ 107 w 107"/>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7" h="55">
                  <a:moveTo>
                    <a:pt x="12" y="0"/>
                  </a:moveTo>
                  <a:lnTo>
                    <a:pt x="21" y="0"/>
                  </a:lnTo>
                  <a:lnTo>
                    <a:pt x="31" y="2"/>
                  </a:lnTo>
                  <a:lnTo>
                    <a:pt x="40" y="3"/>
                  </a:lnTo>
                  <a:lnTo>
                    <a:pt x="50" y="5"/>
                  </a:lnTo>
                  <a:lnTo>
                    <a:pt x="59" y="9"/>
                  </a:lnTo>
                  <a:lnTo>
                    <a:pt x="70" y="13"/>
                  </a:lnTo>
                  <a:lnTo>
                    <a:pt x="80" y="17"/>
                  </a:lnTo>
                  <a:lnTo>
                    <a:pt x="91" y="22"/>
                  </a:lnTo>
                  <a:lnTo>
                    <a:pt x="91" y="30"/>
                  </a:lnTo>
                  <a:lnTo>
                    <a:pt x="95" y="38"/>
                  </a:lnTo>
                  <a:lnTo>
                    <a:pt x="99" y="45"/>
                  </a:lnTo>
                  <a:lnTo>
                    <a:pt x="107" y="53"/>
                  </a:lnTo>
                  <a:lnTo>
                    <a:pt x="99" y="53"/>
                  </a:lnTo>
                  <a:lnTo>
                    <a:pt x="91" y="55"/>
                  </a:lnTo>
                  <a:lnTo>
                    <a:pt x="82" y="55"/>
                  </a:lnTo>
                  <a:lnTo>
                    <a:pt x="72" y="55"/>
                  </a:lnTo>
                  <a:lnTo>
                    <a:pt x="61" y="51"/>
                  </a:lnTo>
                  <a:lnTo>
                    <a:pt x="51" y="49"/>
                  </a:lnTo>
                  <a:lnTo>
                    <a:pt x="40" y="47"/>
                  </a:lnTo>
                  <a:lnTo>
                    <a:pt x="32" y="45"/>
                  </a:lnTo>
                  <a:lnTo>
                    <a:pt x="23" y="40"/>
                  </a:lnTo>
                  <a:lnTo>
                    <a:pt x="15" y="36"/>
                  </a:lnTo>
                  <a:lnTo>
                    <a:pt x="8" y="30"/>
                  </a:lnTo>
                  <a:lnTo>
                    <a:pt x="4" y="26"/>
                  </a:lnTo>
                  <a:lnTo>
                    <a:pt x="0"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4" name="Freeform 25"/>
            <p:cNvSpPr>
              <a:spLocks/>
            </p:cNvSpPr>
            <p:nvPr/>
          </p:nvSpPr>
          <p:spPr bwMode="auto">
            <a:xfrm>
              <a:off x="1473" y="2112"/>
              <a:ext cx="109" cy="83"/>
            </a:xfrm>
            <a:custGeom>
              <a:avLst/>
              <a:gdLst>
                <a:gd name="T0" fmla="*/ 1 w 218"/>
                <a:gd name="T1" fmla="*/ 0 h 167"/>
                <a:gd name="T2" fmla="*/ 1 w 218"/>
                <a:gd name="T3" fmla="*/ 0 h 167"/>
                <a:gd name="T4" fmla="*/ 1 w 218"/>
                <a:gd name="T5" fmla="*/ 0 h 167"/>
                <a:gd name="T6" fmla="*/ 1 w 218"/>
                <a:gd name="T7" fmla="*/ 0 h 167"/>
                <a:gd name="T8" fmla="*/ 1 w 218"/>
                <a:gd name="T9" fmla="*/ 0 h 167"/>
                <a:gd name="T10" fmla="*/ 1 w 218"/>
                <a:gd name="T11" fmla="*/ 0 h 167"/>
                <a:gd name="T12" fmla="*/ 1 w 218"/>
                <a:gd name="T13" fmla="*/ 0 h 167"/>
                <a:gd name="T14" fmla="*/ 1 w 218"/>
                <a:gd name="T15" fmla="*/ 0 h 167"/>
                <a:gd name="T16" fmla="*/ 1 w 218"/>
                <a:gd name="T17" fmla="*/ 0 h 167"/>
                <a:gd name="T18" fmla="*/ 1 w 218"/>
                <a:gd name="T19" fmla="*/ 0 h 167"/>
                <a:gd name="T20" fmla="*/ 1 w 218"/>
                <a:gd name="T21" fmla="*/ 0 h 167"/>
                <a:gd name="T22" fmla="*/ 1 w 218"/>
                <a:gd name="T23" fmla="*/ 0 h 167"/>
                <a:gd name="T24" fmla="*/ 1 w 218"/>
                <a:gd name="T25" fmla="*/ 0 h 167"/>
                <a:gd name="T26" fmla="*/ 1 w 218"/>
                <a:gd name="T27" fmla="*/ 0 h 167"/>
                <a:gd name="T28" fmla="*/ 1 w 218"/>
                <a:gd name="T29" fmla="*/ 0 h 167"/>
                <a:gd name="T30" fmla="*/ 1 w 218"/>
                <a:gd name="T31" fmla="*/ 0 h 167"/>
                <a:gd name="T32" fmla="*/ 1 w 218"/>
                <a:gd name="T33" fmla="*/ 0 h 167"/>
                <a:gd name="T34" fmla="*/ 1 w 218"/>
                <a:gd name="T35" fmla="*/ 0 h 167"/>
                <a:gd name="T36" fmla="*/ 1 w 218"/>
                <a:gd name="T37" fmla="*/ 0 h 167"/>
                <a:gd name="T38" fmla="*/ 1 w 218"/>
                <a:gd name="T39" fmla="*/ 0 h 167"/>
                <a:gd name="T40" fmla="*/ 1 w 218"/>
                <a:gd name="T41" fmla="*/ 0 h 167"/>
                <a:gd name="T42" fmla="*/ 1 w 218"/>
                <a:gd name="T43" fmla="*/ 0 h 167"/>
                <a:gd name="T44" fmla="*/ 1 w 218"/>
                <a:gd name="T45" fmla="*/ 0 h 167"/>
                <a:gd name="T46" fmla="*/ 1 w 218"/>
                <a:gd name="T47" fmla="*/ 0 h 167"/>
                <a:gd name="T48" fmla="*/ 1 w 218"/>
                <a:gd name="T49" fmla="*/ 0 h 167"/>
                <a:gd name="T50" fmla="*/ 1 w 218"/>
                <a:gd name="T51" fmla="*/ 0 h 167"/>
                <a:gd name="T52" fmla="*/ 1 w 218"/>
                <a:gd name="T53" fmla="*/ 0 h 167"/>
                <a:gd name="T54" fmla="*/ 1 w 218"/>
                <a:gd name="T55" fmla="*/ 0 h 167"/>
                <a:gd name="T56" fmla="*/ 1 w 218"/>
                <a:gd name="T57" fmla="*/ 0 h 167"/>
                <a:gd name="T58" fmla="*/ 1 w 218"/>
                <a:gd name="T59" fmla="*/ 0 h 167"/>
                <a:gd name="T60" fmla="*/ 1 w 218"/>
                <a:gd name="T61" fmla="*/ 0 h 167"/>
                <a:gd name="T62" fmla="*/ 1 w 218"/>
                <a:gd name="T63" fmla="*/ 0 h 167"/>
                <a:gd name="T64" fmla="*/ 1 w 218"/>
                <a:gd name="T65" fmla="*/ 0 h 167"/>
                <a:gd name="T66" fmla="*/ 1 w 218"/>
                <a:gd name="T67" fmla="*/ 0 h 167"/>
                <a:gd name="T68" fmla="*/ 1 w 218"/>
                <a:gd name="T69" fmla="*/ 0 h 167"/>
                <a:gd name="T70" fmla="*/ 0 w 218"/>
                <a:gd name="T71" fmla="*/ 0 h 167"/>
                <a:gd name="T72" fmla="*/ 1 w 218"/>
                <a:gd name="T73" fmla="*/ 0 h 167"/>
                <a:gd name="T74" fmla="*/ 1 w 218"/>
                <a:gd name="T75" fmla="*/ 0 h 167"/>
                <a:gd name="T76" fmla="*/ 1 w 218"/>
                <a:gd name="T77" fmla="*/ 0 h 167"/>
                <a:gd name="T78" fmla="*/ 1 w 218"/>
                <a:gd name="T79" fmla="*/ 0 h 167"/>
                <a:gd name="T80" fmla="*/ 1 w 218"/>
                <a:gd name="T81" fmla="*/ 0 h 167"/>
                <a:gd name="T82" fmla="*/ 1 w 218"/>
                <a:gd name="T83" fmla="*/ 0 h 167"/>
                <a:gd name="T84" fmla="*/ 1 w 218"/>
                <a:gd name="T85" fmla="*/ 0 h 167"/>
                <a:gd name="T86" fmla="*/ 1 w 218"/>
                <a:gd name="T87" fmla="*/ 0 h 167"/>
                <a:gd name="T88" fmla="*/ 1 w 218"/>
                <a:gd name="T89" fmla="*/ 0 h 167"/>
                <a:gd name="T90" fmla="*/ 1 w 218"/>
                <a:gd name="T91" fmla="*/ 0 h 167"/>
                <a:gd name="T92" fmla="*/ 1 w 218"/>
                <a:gd name="T93" fmla="*/ 0 h 167"/>
                <a:gd name="T94" fmla="*/ 1 w 218"/>
                <a:gd name="T95" fmla="*/ 0 h 167"/>
                <a:gd name="T96" fmla="*/ 1 w 218"/>
                <a:gd name="T97" fmla="*/ 0 h 167"/>
                <a:gd name="T98" fmla="*/ 1 w 218"/>
                <a:gd name="T99" fmla="*/ 0 h 167"/>
                <a:gd name="T100" fmla="*/ 1 w 218"/>
                <a:gd name="T101" fmla="*/ 0 h 167"/>
                <a:gd name="T102" fmla="*/ 1 w 218"/>
                <a:gd name="T103" fmla="*/ 0 h 167"/>
                <a:gd name="T104" fmla="*/ 1 w 218"/>
                <a:gd name="T105" fmla="*/ 0 h 167"/>
                <a:gd name="T106" fmla="*/ 1 w 218"/>
                <a:gd name="T107" fmla="*/ 0 h 1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8"/>
                <a:gd name="T163" fmla="*/ 0 h 167"/>
                <a:gd name="T164" fmla="*/ 218 w 218"/>
                <a:gd name="T165" fmla="*/ 167 h 1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8" h="167">
                  <a:moveTo>
                    <a:pt x="152" y="2"/>
                  </a:moveTo>
                  <a:lnTo>
                    <a:pt x="161" y="0"/>
                  </a:lnTo>
                  <a:lnTo>
                    <a:pt x="169" y="0"/>
                  </a:lnTo>
                  <a:lnTo>
                    <a:pt x="179" y="0"/>
                  </a:lnTo>
                  <a:lnTo>
                    <a:pt x="188" y="4"/>
                  </a:lnTo>
                  <a:lnTo>
                    <a:pt x="194" y="6"/>
                  </a:lnTo>
                  <a:lnTo>
                    <a:pt x="203" y="11"/>
                  </a:lnTo>
                  <a:lnTo>
                    <a:pt x="211" y="19"/>
                  </a:lnTo>
                  <a:lnTo>
                    <a:pt x="218" y="29"/>
                  </a:lnTo>
                  <a:lnTo>
                    <a:pt x="207" y="27"/>
                  </a:lnTo>
                  <a:lnTo>
                    <a:pt x="196" y="27"/>
                  </a:lnTo>
                  <a:lnTo>
                    <a:pt x="184" y="27"/>
                  </a:lnTo>
                  <a:lnTo>
                    <a:pt x="175" y="29"/>
                  </a:lnTo>
                  <a:lnTo>
                    <a:pt x="163" y="29"/>
                  </a:lnTo>
                  <a:lnTo>
                    <a:pt x="154" y="30"/>
                  </a:lnTo>
                  <a:lnTo>
                    <a:pt x="142" y="32"/>
                  </a:lnTo>
                  <a:lnTo>
                    <a:pt x="135" y="36"/>
                  </a:lnTo>
                  <a:lnTo>
                    <a:pt x="123" y="38"/>
                  </a:lnTo>
                  <a:lnTo>
                    <a:pt x="114" y="42"/>
                  </a:lnTo>
                  <a:lnTo>
                    <a:pt x="102" y="46"/>
                  </a:lnTo>
                  <a:lnTo>
                    <a:pt x="95" y="51"/>
                  </a:lnTo>
                  <a:lnTo>
                    <a:pt x="85" y="55"/>
                  </a:lnTo>
                  <a:lnTo>
                    <a:pt x="78" y="63"/>
                  </a:lnTo>
                  <a:lnTo>
                    <a:pt x="68" y="68"/>
                  </a:lnTo>
                  <a:lnTo>
                    <a:pt x="63" y="78"/>
                  </a:lnTo>
                  <a:lnTo>
                    <a:pt x="53" y="84"/>
                  </a:lnTo>
                  <a:lnTo>
                    <a:pt x="44" y="93"/>
                  </a:lnTo>
                  <a:lnTo>
                    <a:pt x="36" y="105"/>
                  </a:lnTo>
                  <a:lnTo>
                    <a:pt x="30" y="116"/>
                  </a:lnTo>
                  <a:lnTo>
                    <a:pt x="23" y="125"/>
                  </a:lnTo>
                  <a:lnTo>
                    <a:pt x="19" y="139"/>
                  </a:lnTo>
                  <a:lnTo>
                    <a:pt x="15" y="154"/>
                  </a:lnTo>
                  <a:lnTo>
                    <a:pt x="13" y="167"/>
                  </a:lnTo>
                  <a:lnTo>
                    <a:pt x="4" y="152"/>
                  </a:lnTo>
                  <a:lnTo>
                    <a:pt x="2" y="139"/>
                  </a:lnTo>
                  <a:lnTo>
                    <a:pt x="0" y="124"/>
                  </a:lnTo>
                  <a:lnTo>
                    <a:pt x="4" y="110"/>
                  </a:lnTo>
                  <a:lnTo>
                    <a:pt x="5" y="95"/>
                  </a:lnTo>
                  <a:lnTo>
                    <a:pt x="15" y="82"/>
                  </a:lnTo>
                  <a:lnTo>
                    <a:pt x="21" y="70"/>
                  </a:lnTo>
                  <a:lnTo>
                    <a:pt x="34" y="59"/>
                  </a:lnTo>
                  <a:lnTo>
                    <a:pt x="45" y="44"/>
                  </a:lnTo>
                  <a:lnTo>
                    <a:pt x="59" y="34"/>
                  </a:lnTo>
                  <a:lnTo>
                    <a:pt x="74" y="23"/>
                  </a:lnTo>
                  <a:lnTo>
                    <a:pt x="89" y="17"/>
                  </a:lnTo>
                  <a:lnTo>
                    <a:pt x="97" y="11"/>
                  </a:lnTo>
                  <a:lnTo>
                    <a:pt x="104" y="10"/>
                  </a:lnTo>
                  <a:lnTo>
                    <a:pt x="112" y="6"/>
                  </a:lnTo>
                  <a:lnTo>
                    <a:pt x="120" y="6"/>
                  </a:lnTo>
                  <a:lnTo>
                    <a:pt x="127" y="2"/>
                  </a:lnTo>
                  <a:lnTo>
                    <a:pt x="135" y="2"/>
                  </a:lnTo>
                  <a:lnTo>
                    <a:pt x="144" y="2"/>
                  </a:lnTo>
                  <a:lnTo>
                    <a:pt x="152"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5" name="Freeform 26"/>
            <p:cNvSpPr>
              <a:spLocks/>
            </p:cNvSpPr>
            <p:nvPr/>
          </p:nvSpPr>
          <p:spPr bwMode="auto">
            <a:xfrm>
              <a:off x="1941" y="2115"/>
              <a:ext cx="60" cy="26"/>
            </a:xfrm>
            <a:custGeom>
              <a:avLst/>
              <a:gdLst>
                <a:gd name="T0" fmla="*/ 0 w 122"/>
                <a:gd name="T1" fmla="*/ 0 h 51"/>
                <a:gd name="T2" fmla="*/ 0 w 122"/>
                <a:gd name="T3" fmla="*/ 0 h 51"/>
                <a:gd name="T4" fmla="*/ 0 w 122"/>
                <a:gd name="T5" fmla="*/ 1 h 51"/>
                <a:gd name="T6" fmla="*/ 0 w 122"/>
                <a:gd name="T7" fmla="*/ 1 h 51"/>
                <a:gd name="T8" fmla="*/ 0 w 122"/>
                <a:gd name="T9" fmla="*/ 1 h 51"/>
                <a:gd name="T10" fmla="*/ 0 w 122"/>
                <a:gd name="T11" fmla="*/ 1 h 51"/>
                <a:gd name="T12" fmla="*/ 0 w 122"/>
                <a:gd name="T13" fmla="*/ 1 h 51"/>
                <a:gd name="T14" fmla="*/ 0 w 122"/>
                <a:gd name="T15" fmla="*/ 1 h 51"/>
                <a:gd name="T16" fmla="*/ 0 w 122"/>
                <a:gd name="T17" fmla="*/ 1 h 51"/>
                <a:gd name="T18" fmla="*/ 0 w 122"/>
                <a:gd name="T19" fmla="*/ 1 h 51"/>
                <a:gd name="T20" fmla="*/ 0 w 122"/>
                <a:gd name="T21" fmla="*/ 1 h 51"/>
                <a:gd name="T22" fmla="*/ 0 w 122"/>
                <a:gd name="T23" fmla="*/ 1 h 51"/>
                <a:gd name="T24" fmla="*/ 0 w 122"/>
                <a:gd name="T25" fmla="*/ 1 h 51"/>
                <a:gd name="T26" fmla="*/ 0 w 122"/>
                <a:gd name="T27" fmla="*/ 1 h 51"/>
                <a:gd name="T28" fmla="*/ 0 w 122"/>
                <a:gd name="T29" fmla="*/ 1 h 51"/>
                <a:gd name="T30" fmla="*/ 0 w 122"/>
                <a:gd name="T31" fmla="*/ 1 h 51"/>
                <a:gd name="T32" fmla="*/ 0 w 122"/>
                <a:gd name="T33" fmla="*/ 1 h 51"/>
                <a:gd name="T34" fmla="*/ 0 w 122"/>
                <a:gd name="T35" fmla="*/ 1 h 51"/>
                <a:gd name="T36" fmla="*/ 0 w 122"/>
                <a:gd name="T37" fmla="*/ 1 h 51"/>
                <a:gd name="T38" fmla="*/ 0 w 122"/>
                <a:gd name="T39" fmla="*/ 1 h 51"/>
                <a:gd name="T40" fmla="*/ 0 w 122"/>
                <a:gd name="T41" fmla="*/ 1 h 51"/>
                <a:gd name="T42" fmla="*/ 0 w 122"/>
                <a:gd name="T43" fmla="*/ 1 h 51"/>
                <a:gd name="T44" fmla="*/ 0 w 122"/>
                <a:gd name="T45" fmla="*/ 1 h 51"/>
                <a:gd name="T46" fmla="*/ 0 w 122"/>
                <a:gd name="T47" fmla="*/ 1 h 51"/>
                <a:gd name="T48" fmla="*/ 0 w 122"/>
                <a:gd name="T49" fmla="*/ 1 h 51"/>
                <a:gd name="T50" fmla="*/ 0 w 122"/>
                <a:gd name="T51" fmla="*/ 1 h 51"/>
                <a:gd name="T52" fmla="*/ 0 w 122"/>
                <a:gd name="T53" fmla="*/ 0 h 51"/>
                <a:gd name="T54" fmla="*/ 0 w 122"/>
                <a:gd name="T55" fmla="*/ 0 h 5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2"/>
                <a:gd name="T85" fmla="*/ 0 h 51"/>
                <a:gd name="T86" fmla="*/ 122 w 122"/>
                <a:gd name="T87" fmla="*/ 51 h 5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2" h="51">
                  <a:moveTo>
                    <a:pt x="46" y="0"/>
                  </a:moveTo>
                  <a:lnTo>
                    <a:pt x="59" y="0"/>
                  </a:lnTo>
                  <a:lnTo>
                    <a:pt x="71" y="3"/>
                  </a:lnTo>
                  <a:lnTo>
                    <a:pt x="82" y="5"/>
                  </a:lnTo>
                  <a:lnTo>
                    <a:pt x="93" y="9"/>
                  </a:lnTo>
                  <a:lnTo>
                    <a:pt x="101" y="15"/>
                  </a:lnTo>
                  <a:lnTo>
                    <a:pt x="109" y="24"/>
                  </a:lnTo>
                  <a:lnTo>
                    <a:pt x="114" y="30"/>
                  </a:lnTo>
                  <a:lnTo>
                    <a:pt x="122" y="41"/>
                  </a:lnTo>
                  <a:lnTo>
                    <a:pt x="109" y="41"/>
                  </a:lnTo>
                  <a:lnTo>
                    <a:pt x="99" y="41"/>
                  </a:lnTo>
                  <a:lnTo>
                    <a:pt x="86" y="41"/>
                  </a:lnTo>
                  <a:lnTo>
                    <a:pt x="72" y="41"/>
                  </a:lnTo>
                  <a:lnTo>
                    <a:pt x="61" y="41"/>
                  </a:lnTo>
                  <a:lnTo>
                    <a:pt x="48" y="41"/>
                  </a:lnTo>
                  <a:lnTo>
                    <a:pt x="34" y="45"/>
                  </a:lnTo>
                  <a:lnTo>
                    <a:pt x="25" y="51"/>
                  </a:lnTo>
                  <a:lnTo>
                    <a:pt x="17" y="43"/>
                  </a:lnTo>
                  <a:lnTo>
                    <a:pt x="10" y="40"/>
                  </a:lnTo>
                  <a:lnTo>
                    <a:pt x="2" y="36"/>
                  </a:lnTo>
                  <a:lnTo>
                    <a:pt x="0" y="38"/>
                  </a:lnTo>
                  <a:lnTo>
                    <a:pt x="10" y="24"/>
                  </a:lnTo>
                  <a:lnTo>
                    <a:pt x="19" y="15"/>
                  </a:lnTo>
                  <a:lnTo>
                    <a:pt x="23" y="9"/>
                  </a:lnTo>
                  <a:lnTo>
                    <a:pt x="31" y="5"/>
                  </a:lnTo>
                  <a:lnTo>
                    <a:pt x="36" y="2"/>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6" name="Freeform 27"/>
            <p:cNvSpPr>
              <a:spLocks/>
            </p:cNvSpPr>
            <p:nvPr/>
          </p:nvSpPr>
          <p:spPr bwMode="auto">
            <a:xfrm>
              <a:off x="1132" y="2137"/>
              <a:ext cx="75" cy="29"/>
            </a:xfrm>
            <a:custGeom>
              <a:avLst/>
              <a:gdLst>
                <a:gd name="T0" fmla="*/ 1 w 150"/>
                <a:gd name="T1" fmla="*/ 0 h 57"/>
                <a:gd name="T2" fmla="*/ 1 w 150"/>
                <a:gd name="T3" fmla="*/ 0 h 57"/>
                <a:gd name="T4" fmla="*/ 1 w 150"/>
                <a:gd name="T5" fmla="*/ 1 h 57"/>
                <a:gd name="T6" fmla="*/ 1 w 150"/>
                <a:gd name="T7" fmla="*/ 1 h 57"/>
                <a:gd name="T8" fmla="*/ 1 w 150"/>
                <a:gd name="T9" fmla="*/ 1 h 57"/>
                <a:gd name="T10" fmla="*/ 1 w 150"/>
                <a:gd name="T11" fmla="*/ 1 h 57"/>
                <a:gd name="T12" fmla="*/ 1 w 150"/>
                <a:gd name="T13" fmla="*/ 1 h 57"/>
                <a:gd name="T14" fmla="*/ 1 w 150"/>
                <a:gd name="T15" fmla="*/ 1 h 57"/>
                <a:gd name="T16" fmla="*/ 1 w 150"/>
                <a:gd name="T17" fmla="*/ 1 h 57"/>
                <a:gd name="T18" fmla="*/ 1 w 150"/>
                <a:gd name="T19" fmla="*/ 1 h 57"/>
                <a:gd name="T20" fmla="*/ 1 w 150"/>
                <a:gd name="T21" fmla="*/ 1 h 57"/>
                <a:gd name="T22" fmla="*/ 1 w 150"/>
                <a:gd name="T23" fmla="*/ 1 h 57"/>
                <a:gd name="T24" fmla="*/ 1 w 150"/>
                <a:gd name="T25" fmla="*/ 1 h 57"/>
                <a:gd name="T26" fmla="*/ 1 w 150"/>
                <a:gd name="T27" fmla="*/ 1 h 57"/>
                <a:gd name="T28" fmla="*/ 1 w 150"/>
                <a:gd name="T29" fmla="*/ 1 h 57"/>
                <a:gd name="T30" fmla="*/ 1 w 150"/>
                <a:gd name="T31" fmla="*/ 1 h 57"/>
                <a:gd name="T32" fmla="*/ 1 w 150"/>
                <a:gd name="T33" fmla="*/ 1 h 57"/>
                <a:gd name="T34" fmla="*/ 1 w 150"/>
                <a:gd name="T35" fmla="*/ 1 h 57"/>
                <a:gd name="T36" fmla="*/ 1 w 150"/>
                <a:gd name="T37" fmla="*/ 1 h 57"/>
                <a:gd name="T38" fmla="*/ 1 w 150"/>
                <a:gd name="T39" fmla="*/ 1 h 57"/>
                <a:gd name="T40" fmla="*/ 1 w 150"/>
                <a:gd name="T41" fmla="*/ 1 h 57"/>
                <a:gd name="T42" fmla="*/ 0 w 150"/>
                <a:gd name="T43" fmla="*/ 1 h 57"/>
                <a:gd name="T44" fmla="*/ 0 w 150"/>
                <a:gd name="T45" fmla="*/ 1 h 57"/>
                <a:gd name="T46" fmla="*/ 1 w 150"/>
                <a:gd name="T47" fmla="*/ 1 h 57"/>
                <a:gd name="T48" fmla="*/ 1 w 150"/>
                <a:gd name="T49" fmla="*/ 1 h 57"/>
                <a:gd name="T50" fmla="*/ 1 w 150"/>
                <a:gd name="T51" fmla="*/ 1 h 57"/>
                <a:gd name="T52" fmla="*/ 1 w 150"/>
                <a:gd name="T53" fmla="*/ 1 h 57"/>
                <a:gd name="T54" fmla="*/ 1 w 150"/>
                <a:gd name="T55" fmla="*/ 1 h 57"/>
                <a:gd name="T56" fmla="*/ 1 w 150"/>
                <a:gd name="T57" fmla="*/ 1 h 57"/>
                <a:gd name="T58" fmla="*/ 1 w 150"/>
                <a:gd name="T59" fmla="*/ 1 h 57"/>
                <a:gd name="T60" fmla="*/ 1 w 150"/>
                <a:gd name="T61" fmla="*/ 1 h 57"/>
                <a:gd name="T62" fmla="*/ 1 w 150"/>
                <a:gd name="T63" fmla="*/ 1 h 57"/>
                <a:gd name="T64" fmla="*/ 1 w 150"/>
                <a:gd name="T65" fmla="*/ 0 h 57"/>
                <a:gd name="T66" fmla="*/ 1 w 150"/>
                <a:gd name="T67" fmla="*/ 0 h 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57"/>
                <a:gd name="T104" fmla="*/ 150 w 150"/>
                <a:gd name="T105" fmla="*/ 57 h 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57">
                  <a:moveTo>
                    <a:pt x="76" y="0"/>
                  </a:moveTo>
                  <a:lnTo>
                    <a:pt x="88" y="0"/>
                  </a:lnTo>
                  <a:lnTo>
                    <a:pt x="105" y="4"/>
                  </a:lnTo>
                  <a:lnTo>
                    <a:pt x="118" y="6"/>
                  </a:lnTo>
                  <a:lnTo>
                    <a:pt x="131" y="10"/>
                  </a:lnTo>
                  <a:lnTo>
                    <a:pt x="137" y="16"/>
                  </a:lnTo>
                  <a:lnTo>
                    <a:pt x="143" y="23"/>
                  </a:lnTo>
                  <a:lnTo>
                    <a:pt x="147" y="31"/>
                  </a:lnTo>
                  <a:lnTo>
                    <a:pt x="150" y="44"/>
                  </a:lnTo>
                  <a:lnTo>
                    <a:pt x="139" y="42"/>
                  </a:lnTo>
                  <a:lnTo>
                    <a:pt x="128" y="42"/>
                  </a:lnTo>
                  <a:lnTo>
                    <a:pt x="114" y="38"/>
                  </a:lnTo>
                  <a:lnTo>
                    <a:pt x="105" y="38"/>
                  </a:lnTo>
                  <a:lnTo>
                    <a:pt x="92" y="36"/>
                  </a:lnTo>
                  <a:lnTo>
                    <a:pt x="80" y="36"/>
                  </a:lnTo>
                  <a:lnTo>
                    <a:pt x="69" y="36"/>
                  </a:lnTo>
                  <a:lnTo>
                    <a:pt x="57" y="36"/>
                  </a:lnTo>
                  <a:lnTo>
                    <a:pt x="42" y="36"/>
                  </a:lnTo>
                  <a:lnTo>
                    <a:pt x="27" y="42"/>
                  </a:lnTo>
                  <a:lnTo>
                    <a:pt x="15" y="48"/>
                  </a:lnTo>
                  <a:lnTo>
                    <a:pt x="4" y="57"/>
                  </a:lnTo>
                  <a:lnTo>
                    <a:pt x="0" y="44"/>
                  </a:lnTo>
                  <a:lnTo>
                    <a:pt x="0" y="36"/>
                  </a:lnTo>
                  <a:lnTo>
                    <a:pt x="2" y="27"/>
                  </a:lnTo>
                  <a:lnTo>
                    <a:pt x="6" y="23"/>
                  </a:lnTo>
                  <a:lnTo>
                    <a:pt x="12" y="16"/>
                  </a:lnTo>
                  <a:lnTo>
                    <a:pt x="17" y="14"/>
                  </a:lnTo>
                  <a:lnTo>
                    <a:pt x="27" y="10"/>
                  </a:lnTo>
                  <a:lnTo>
                    <a:pt x="36" y="8"/>
                  </a:lnTo>
                  <a:lnTo>
                    <a:pt x="46" y="4"/>
                  </a:lnTo>
                  <a:lnTo>
                    <a:pt x="55" y="4"/>
                  </a:lnTo>
                  <a:lnTo>
                    <a:pt x="65" y="2"/>
                  </a:lnTo>
                  <a:lnTo>
                    <a:pt x="76"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7" name="Freeform 28"/>
            <p:cNvSpPr>
              <a:spLocks/>
            </p:cNvSpPr>
            <p:nvPr/>
          </p:nvSpPr>
          <p:spPr bwMode="auto">
            <a:xfrm>
              <a:off x="1539" y="2145"/>
              <a:ext cx="75" cy="84"/>
            </a:xfrm>
            <a:custGeom>
              <a:avLst/>
              <a:gdLst>
                <a:gd name="T0" fmla="*/ 1 w 148"/>
                <a:gd name="T1" fmla="*/ 0 h 169"/>
                <a:gd name="T2" fmla="*/ 1 w 148"/>
                <a:gd name="T3" fmla="*/ 0 h 169"/>
                <a:gd name="T4" fmla="*/ 1 w 148"/>
                <a:gd name="T5" fmla="*/ 0 h 169"/>
                <a:gd name="T6" fmla="*/ 1 w 148"/>
                <a:gd name="T7" fmla="*/ 0 h 169"/>
                <a:gd name="T8" fmla="*/ 1 w 148"/>
                <a:gd name="T9" fmla="*/ 0 h 169"/>
                <a:gd name="T10" fmla="*/ 1 w 148"/>
                <a:gd name="T11" fmla="*/ 0 h 169"/>
                <a:gd name="T12" fmla="*/ 1 w 148"/>
                <a:gd name="T13" fmla="*/ 0 h 169"/>
                <a:gd name="T14" fmla="*/ 1 w 148"/>
                <a:gd name="T15" fmla="*/ 0 h 169"/>
                <a:gd name="T16" fmla="*/ 1 w 148"/>
                <a:gd name="T17" fmla="*/ 0 h 169"/>
                <a:gd name="T18" fmla="*/ 1 w 148"/>
                <a:gd name="T19" fmla="*/ 0 h 169"/>
                <a:gd name="T20" fmla="*/ 1 w 148"/>
                <a:gd name="T21" fmla="*/ 0 h 169"/>
                <a:gd name="T22" fmla="*/ 1 w 148"/>
                <a:gd name="T23" fmla="*/ 0 h 169"/>
                <a:gd name="T24" fmla="*/ 1 w 148"/>
                <a:gd name="T25" fmla="*/ 0 h 169"/>
                <a:gd name="T26" fmla="*/ 1 w 148"/>
                <a:gd name="T27" fmla="*/ 0 h 169"/>
                <a:gd name="T28" fmla="*/ 1 w 148"/>
                <a:gd name="T29" fmla="*/ 0 h 169"/>
                <a:gd name="T30" fmla="*/ 1 w 148"/>
                <a:gd name="T31" fmla="*/ 0 h 169"/>
                <a:gd name="T32" fmla="*/ 1 w 148"/>
                <a:gd name="T33" fmla="*/ 0 h 169"/>
                <a:gd name="T34" fmla="*/ 1 w 148"/>
                <a:gd name="T35" fmla="*/ 0 h 169"/>
                <a:gd name="T36" fmla="*/ 1 w 148"/>
                <a:gd name="T37" fmla="*/ 0 h 169"/>
                <a:gd name="T38" fmla="*/ 1 w 148"/>
                <a:gd name="T39" fmla="*/ 0 h 169"/>
                <a:gd name="T40" fmla="*/ 1 w 148"/>
                <a:gd name="T41" fmla="*/ 0 h 169"/>
                <a:gd name="T42" fmla="*/ 1 w 148"/>
                <a:gd name="T43" fmla="*/ 0 h 169"/>
                <a:gd name="T44" fmla="*/ 1 w 148"/>
                <a:gd name="T45" fmla="*/ 0 h 169"/>
                <a:gd name="T46" fmla="*/ 1 w 148"/>
                <a:gd name="T47" fmla="*/ 0 h 169"/>
                <a:gd name="T48" fmla="*/ 1 w 148"/>
                <a:gd name="T49" fmla="*/ 0 h 169"/>
                <a:gd name="T50" fmla="*/ 1 w 148"/>
                <a:gd name="T51" fmla="*/ 0 h 169"/>
                <a:gd name="T52" fmla="*/ 1 w 148"/>
                <a:gd name="T53" fmla="*/ 0 h 169"/>
                <a:gd name="T54" fmla="*/ 1 w 148"/>
                <a:gd name="T55" fmla="*/ 0 h 169"/>
                <a:gd name="T56" fmla="*/ 1 w 148"/>
                <a:gd name="T57" fmla="*/ 0 h 169"/>
                <a:gd name="T58" fmla="*/ 1 w 148"/>
                <a:gd name="T59" fmla="*/ 0 h 169"/>
                <a:gd name="T60" fmla="*/ 0 w 148"/>
                <a:gd name="T61" fmla="*/ 0 h 169"/>
                <a:gd name="T62" fmla="*/ 0 w 148"/>
                <a:gd name="T63" fmla="*/ 0 h 169"/>
                <a:gd name="T64" fmla="*/ 1 w 148"/>
                <a:gd name="T65" fmla="*/ 0 h 169"/>
                <a:gd name="T66" fmla="*/ 1 w 148"/>
                <a:gd name="T67" fmla="*/ 0 h 169"/>
                <a:gd name="T68" fmla="*/ 1 w 148"/>
                <a:gd name="T69" fmla="*/ 0 h 169"/>
                <a:gd name="T70" fmla="*/ 1 w 148"/>
                <a:gd name="T71" fmla="*/ 0 h 169"/>
                <a:gd name="T72" fmla="*/ 1 w 148"/>
                <a:gd name="T73" fmla="*/ 0 h 169"/>
                <a:gd name="T74" fmla="*/ 1 w 148"/>
                <a:gd name="T75" fmla="*/ 0 h 169"/>
                <a:gd name="T76" fmla="*/ 1 w 148"/>
                <a:gd name="T77" fmla="*/ 0 h 169"/>
                <a:gd name="T78" fmla="*/ 1 w 148"/>
                <a:gd name="T79" fmla="*/ 0 h 169"/>
                <a:gd name="T80" fmla="*/ 1 w 148"/>
                <a:gd name="T81" fmla="*/ 0 h 169"/>
                <a:gd name="T82" fmla="*/ 1 w 148"/>
                <a:gd name="T83" fmla="*/ 0 h 169"/>
                <a:gd name="T84" fmla="*/ 1 w 148"/>
                <a:gd name="T85" fmla="*/ 0 h 169"/>
                <a:gd name="T86" fmla="*/ 1 w 148"/>
                <a:gd name="T87" fmla="*/ 0 h 169"/>
                <a:gd name="T88" fmla="*/ 1 w 148"/>
                <a:gd name="T89" fmla="*/ 0 h 169"/>
                <a:gd name="T90" fmla="*/ 1 w 148"/>
                <a:gd name="T91" fmla="*/ 0 h 169"/>
                <a:gd name="T92" fmla="*/ 1 w 148"/>
                <a:gd name="T93" fmla="*/ 0 h 169"/>
                <a:gd name="T94" fmla="*/ 1 w 148"/>
                <a:gd name="T95" fmla="*/ 0 h 169"/>
                <a:gd name="T96" fmla="*/ 1 w 148"/>
                <a:gd name="T97" fmla="*/ 0 h 169"/>
                <a:gd name="T98" fmla="*/ 1 w 148"/>
                <a:gd name="T99" fmla="*/ 0 h 169"/>
                <a:gd name="T100" fmla="*/ 1 w 148"/>
                <a:gd name="T101" fmla="*/ 0 h 1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8"/>
                <a:gd name="T154" fmla="*/ 0 h 169"/>
                <a:gd name="T155" fmla="*/ 148 w 148"/>
                <a:gd name="T156" fmla="*/ 169 h 1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8" h="169">
                  <a:moveTo>
                    <a:pt x="116" y="0"/>
                  </a:moveTo>
                  <a:lnTo>
                    <a:pt x="123" y="0"/>
                  </a:lnTo>
                  <a:lnTo>
                    <a:pt x="133" y="1"/>
                  </a:lnTo>
                  <a:lnTo>
                    <a:pt x="139" y="5"/>
                  </a:lnTo>
                  <a:lnTo>
                    <a:pt x="148" y="7"/>
                  </a:lnTo>
                  <a:lnTo>
                    <a:pt x="148" y="11"/>
                  </a:lnTo>
                  <a:lnTo>
                    <a:pt x="133" y="15"/>
                  </a:lnTo>
                  <a:lnTo>
                    <a:pt x="120" y="24"/>
                  </a:lnTo>
                  <a:lnTo>
                    <a:pt x="110" y="28"/>
                  </a:lnTo>
                  <a:lnTo>
                    <a:pt x="104" y="32"/>
                  </a:lnTo>
                  <a:lnTo>
                    <a:pt x="95" y="38"/>
                  </a:lnTo>
                  <a:lnTo>
                    <a:pt x="89" y="45"/>
                  </a:lnTo>
                  <a:lnTo>
                    <a:pt x="72" y="55"/>
                  </a:lnTo>
                  <a:lnTo>
                    <a:pt x="61" y="68"/>
                  </a:lnTo>
                  <a:lnTo>
                    <a:pt x="53" y="74"/>
                  </a:lnTo>
                  <a:lnTo>
                    <a:pt x="47" y="81"/>
                  </a:lnTo>
                  <a:lnTo>
                    <a:pt x="44" y="89"/>
                  </a:lnTo>
                  <a:lnTo>
                    <a:pt x="40" y="98"/>
                  </a:lnTo>
                  <a:lnTo>
                    <a:pt x="32" y="104"/>
                  </a:lnTo>
                  <a:lnTo>
                    <a:pt x="28" y="114"/>
                  </a:lnTo>
                  <a:lnTo>
                    <a:pt x="23" y="121"/>
                  </a:lnTo>
                  <a:lnTo>
                    <a:pt x="23" y="131"/>
                  </a:lnTo>
                  <a:lnTo>
                    <a:pt x="19" y="140"/>
                  </a:lnTo>
                  <a:lnTo>
                    <a:pt x="19" y="150"/>
                  </a:lnTo>
                  <a:lnTo>
                    <a:pt x="19" y="159"/>
                  </a:lnTo>
                  <a:lnTo>
                    <a:pt x="23" y="169"/>
                  </a:lnTo>
                  <a:lnTo>
                    <a:pt x="13" y="161"/>
                  </a:lnTo>
                  <a:lnTo>
                    <a:pt x="7" y="153"/>
                  </a:lnTo>
                  <a:lnTo>
                    <a:pt x="2" y="144"/>
                  </a:lnTo>
                  <a:lnTo>
                    <a:pt x="2" y="136"/>
                  </a:lnTo>
                  <a:lnTo>
                    <a:pt x="0" y="127"/>
                  </a:lnTo>
                  <a:lnTo>
                    <a:pt x="0" y="119"/>
                  </a:lnTo>
                  <a:lnTo>
                    <a:pt x="2" y="110"/>
                  </a:lnTo>
                  <a:lnTo>
                    <a:pt x="7" y="100"/>
                  </a:lnTo>
                  <a:lnTo>
                    <a:pt x="9" y="93"/>
                  </a:lnTo>
                  <a:lnTo>
                    <a:pt x="13" y="83"/>
                  </a:lnTo>
                  <a:lnTo>
                    <a:pt x="19" y="76"/>
                  </a:lnTo>
                  <a:lnTo>
                    <a:pt x="25" y="68"/>
                  </a:lnTo>
                  <a:lnTo>
                    <a:pt x="28" y="58"/>
                  </a:lnTo>
                  <a:lnTo>
                    <a:pt x="36" y="53"/>
                  </a:lnTo>
                  <a:lnTo>
                    <a:pt x="46" y="45"/>
                  </a:lnTo>
                  <a:lnTo>
                    <a:pt x="53" y="39"/>
                  </a:lnTo>
                  <a:lnTo>
                    <a:pt x="61" y="32"/>
                  </a:lnTo>
                  <a:lnTo>
                    <a:pt x="68" y="26"/>
                  </a:lnTo>
                  <a:lnTo>
                    <a:pt x="76" y="20"/>
                  </a:lnTo>
                  <a:lnTo>
                    <a:pt x="84" y="15"/>
                  </a:lnTo>
                  <a:lnTo>
                    <a:pt x="91" y="11"/>
                  </a:lnTo>
                  <a:lnTo>
                    <a:pt x="101" y="5"/>
                  </a:lnTo>
                  <a:lnTo>
                    <a:pt x="108" y="1"/>
                  </a:lnTo>
                  <a:lnTo>
                    <a:pt x="116"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8" name="Freeform 29"/>
            <p:cNvSpPr>
              <a:spLocks/>
            </p:cNvSpPr>
            <p:nvPr/>
          </p:nvSpPr>
          <p:spPr bwMode="auto">
            <a:xfrm>
              <a:off x="2151" y="2148"/>
              <a:ext cx="195" cy="108"/>
            </a:xfrm>
            <a:custGeom>
              <a:avLst/>
              <a:gdLst>
                <a:gd name="T0" fmla="*/ 0 w 392"/>
                <a:gd name="T1" fmla="*/ 0 h 217"/>
                <a:gd name="T2" fmla="*/ 0 w 392"/>
                <a:gd name="T3" fmla="*/ 0 h 217"/>
                <a:gd name="T4" fmla="*/ 0 w 392"/>
                <a:gd name="T5" fmla="*/ 0 h 217"/>
                <a:gd name="T6" fmla="*/ 0 w 392"/>
                <a:gd name="T7" fmla="*/ 0 h 217"/>
                <a:gd name="T8" fmla="*/ 0 w 392"/>
                <a:gd name="T9" fmla="*/ 0 h 217"/>
                <a:gd name="T10" fmla="*/ 0 w 392"/>
                <a:gd name="T11" fmla="*/ 0 h 217"/>
                <a:gd name="T12" fmla="*/ 0 w 392"/>
                <a:gd name="T13" fmla="*/ 0 h 217"/>
                <a:gd name="T14" fmla="*/ 0 w 392"/>
                <a:gd name="T15" fmla="*/ 0 h 217"/>
                <a:gd name="T16" fmla="*/ 0 w 392"/>
                <a:gd name="T17" fmla="*/ 0 h 217"/>
                <a:gd name="T18" fmla="*/ 0 w 392"/>
                <a:gd name="T19" fmla="*/ 0 h 217"/>
                <a:gd name="T20" fmla="*/ 0 w 392"/>
                <a:gd name="T21" fmla="*/ 0 h 217"/>
                <a:gd name="T22" fmla="*/ 0 w 392"/>
                <a:gd name="T23" fmla="*/ 0 h 217"/>
                <a:gd name="T24" fmla="*/ 0 w 392"/>
                <a:gd name="T25" fmla="*/ 0 h 217"/>
                <a:gd name="T26" fmla="*/ 0 w 392"/>
                <a:gd name="T27" fmla="*/ 0 h 217"/>
                <a:gd name="T28" fmla="*/ 0 w 392"/>
                <a:gd name="T29" fmla="*/ 0 h 217"/>
                <a:gd name="T30" fmla="*/ 0 w 392"/>
                <a:gd name="T31" fmla="*/ 0 h 217"/>
                <a:gd name="T32" fmla="*/ 0 w 392"/>
                <a:gd name="T33" fmla="*/ 0 h 217"/>
                <a:gd name="T34" fmla="*/ 0 w 392"/>
                <a:gd name="T35" fmla="*/ 0 h 217"/>
                <a:gd name="T36" fmla="*/ 0 w 392"/>
                <a:gd name="T37" fmla="*/ 0 h 217"/>
                <a:gd name="T38" fmla="*/ 0 w 392"/>
                <a:gd name="T39" fmla="*/ 0 h 217"/>
                <a:gd name="T40" fmla="*/ 0 w 392"/>
                <a:gd name="T41" fmla="*/ 0 h 217"/>
                <a:gd name="T42" fmla="*/ 0 w 392"/>
                <a:gd name="T43" fmla="*/ 0 h 217"/>
                <a:gd name="T44" fmla="*/ 0 w 392"/>
                <a:gd name="T45" fmla="*/ 0 h 217"/>
                <a:gd name="T46" fmla="*/ 0 w 392"/>
                <a:gd name="T47" fmla="*/ 0 h 217"/>
                <a:gd name="T48" fmla="*/ 0 w 392"/>
                <a:gd name="T49" fmla="*/ 0 h 217"/>
                <a:gd name="T50" fmla="*/ 0 w 392"/>
                <a:gd name="T51" fmla="*/ 0 h 217"/>
                <a:gd name="T52" fmla="*/ 0 w 392"/>
                <a:gd name="T53" fmla="*/ 0 h 217"/>
                <a:gd name="T54" fmla="*/ 0 w 392"/>
                <a:gd name="T55" fmla="*/ 0 h 217"/>
                <a:gd name="T56" fmla="*/ 0 w 392"/>
                <a:gd name="T57" fmla="*/ 0 h 217"/>
                <a:gd name="T58" fmla="*/ 0 w 392"/>
                <a:gd name="T59" fmla="*/ 0 h 217"/>
                <a:gd name="T60" fmla="*/ 0 w 392"/>
                <a:gd name="T61" fmla="*/ 0 h 217"/>
                <a:gd name="T62" fmla="*/ 0 w 392"/>
                <a:gd name="T63" fmla="*/ 0 h 217"/>
                <a:gd name="T64" fmla="*/ 0 w 392"/>
                <a:gd name="T65" fmla="*/ 0 h 217"/>
                <a:gd name="T66" fmla="*/ 0 w 392"/>
                <a:gd name="T67" fmla="*/ 0 h 217"/>
                <a:gd name="T68" fmla="*/ 0 w 392"/>
                <a:gd name="T69" fmla="*/ 0 h 217"/>
                <a:gd name="T70" fmla="*/ 0 w 392"/>
                <a:gd name="T71" fmla="*/ 0 h 217"/>
                <a:gd name="T72" fmla="*/ 0 w 392"/>
                <a:gd name="T73" fmla="*/ 0 h 217"/>
                <a:gd name="T74" fmla="*/ 0 w 392"/>
                <a:gd name="T75" fmla="*/ 0 h 217"/>
                <a:gd name="T76" fmla="*/ 0 w 392"/>
                <a:gd name="T77" fmla="*/ 0 h 217"/>
                <a:gd name="T78" fmla="*/ 0 w 392"/>
                <a:gd name="T79" fmla="*/ 0 h 217"/>
                <a:gd name="T80" fmla="*/ 0 w 392"/>
                <a:gd name="T81" fmla="*/ 0 h 217"/>
                <a:gd name="T82" fmla="*/ 0 w 392"/>
                <a:gd name="T83" fmla="*/ 0 h 217"/>
                <a:gd name="T84" fmla="*/ 0 w 392"/>
                <a:gd name="T85" fmla="*/ 0 h 2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92"/>
                <a:gd name="T130" fmla="*/ 0 h 217"/>
                <a:gd name="T131" fmla="*/ 392 w 392"/>
                <a:gd name="T132" fmla="*/ 217 h 2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92" h="217">
                  <a:moveTo>
                    <a:pt x="88" y="2"/>
                  </a:moveTo>
                  <a:lnTo>
                    <a:pt x="97" y="0"/>
                  </a:lnTo>
                  <a:lnTo>
                    <a:pt x="109" y="0"/>
                  </a:lnTo>
                  <a:lnTo>
                    <a:pt x="118" y="0"/>
                  </a:lnTo>
                  <a:lnTo>
                    <a:pt x="132" y="0"/>
                  </a:lnTo>
                  <a:lnTo>
                    <a:pt x="141" y="0"/>
                  </a:lnTo>
                  <a:lnTo>
                    <a:pt x="152" y="0"/>
                  </a:lnTo>
                  <a:lnTo>
                    <a:pt x="164" y="2"/>
                  </a:lnTo>
                  <a:lnTo>
                    <a:pt x="175" y="6"/>
                  </a:lnTo>
                  <a:lnTo>
                    <a:pt x="187" y="6"/>
                  </a:lnTo>
                  <a:lnTo>
                    <a:pt x="196" y="10"/>
                  </a:lnTo>
                  <a:lnTo>
                    <a:pt x="208" y="12"/>
                  </a:lnTo>
                  <a:lnTo>
                    <a:pt x="219" y="15"/>
                  </a:lnTo>
                  <a:lnTo>
                    <a:pt x="228" y="19"/>
                  </a:lnTo>
                  <a:lnTo>
                    <a:pt x="240" y="23"/>
                  </a:lnTo>
                  <a:lnTo>
                    <a:pt x="251" y="27"/>
                  </a:lnTo>
                  <a:lnTo>
                    <a:pt x="263" y="33"/>
                  </a:lnTo>
                  <a:lnTo>
                    <a:pt x="268" y="36"/>
                  </a:lnTo>
                  <a:lnTo>
                    <a:pt x="278" y="40"/>
                  </a:lnTo>
                  <a:lnTo>
                    <a:pt x="284" y="44"/>
                  </a:lnTo>
                  <a:lnTo>
                    <a:pt x="293" y="50"/>
                  </a:lnTo>
                  <a:lnTo>
                    <a:pt x="306" y="59"/>
                  </a:lnTo>
                  <a:lnTo>
                    <a:pt x="322" y="71"/>
                  </a:lnTo>
                  <a:lnTo>
                    <a:pt x="333" y="82"/>
                  </a:lnTo>
                  <a:lnTo>
                    <a:pt x="346" y="93"/>
                  </a:lnTo>
                  <a:lnTo>
                    <a:pt x="352" y="99"/>
                  </a:lnTo>
                  <a:lnTo>
                    <a:pt x="358" y="107"/>
                  </a:lnTo>
                  <a:lnTo>
                    <a:pt x="363" y="114"/>
                  </a:lnTo>
                  <a:lnTo>
                    <a:pt x="369" y="124"/>
                  </a:lnTo>
                  <a:lnTo>
                    <a:pt x="373" y="133"/>
                  </a:lnTo>
                  <a:lnTo>
                    <a:pt x="377" y="145"/>
                  </a:lnTo>
                  <a:lnTo>
                    <a:pt x="382" y="154"/>
                  </a:lnTo>
                  <a:lnTo>
                    <a:pt x="386" y="168"/>
                  </a:lnTo>
                  <a:lnTo>
                    <a:pt x="386" y="179"/>
                  </a:lnTo>
                  <a:lnTo>
                    <a:pt x="390" y="192"/>
                  </a:lnTo>
                  <a:lnTo>
                    <a:pt x="392" y="204"/>
                  </a:lnTo>
                  <a:lnTo>
                    <a:pt x="392" y="217"/>
                  </a:lnTo>
                  <a:lnTo>
                    <a:pt x="382" y="202"/>
                  </a:lnTo>
                  <a:lnTo>
                    <a:pt x="375" y="190"/>
                  </a:lnTo>
                  <a:lnTo>
                    <a:pt x="363" y="175"/>
                  </a:lnTo>
                  <a:lnTo>
                    <a:pt x="354" y="164"/>
                  </a:lnTo>
                  <a:lnTo>
                    <a:pt x="343" y="148"/>
                  </a:lnTo>
                  <a:lnTo>
                    <a:pt x="331" y="137"/>
                  </a:lnTo>
                  <a:lnTo>
                    <a:pt x="318" y="124"/>
                  </a:lnTo>
                  <a:lnTo>
                    <a:pt x="306" y="114"/>
                  </a:lnTo>
                  <a:lnTo>
                    <a:pt x="291" y="101"/>
                  </a:lnTo>
                  <a:lnTo>
                    <a:pt x="278" y="91"/>
                  </a:lnTo>
                  <a:lnTo>
                    <a:pt x="263" y="82"/>
                  </a:lnTo>
                  <a:lnTo>
                    <a:pt x="247" y="76"/>
                  </a:lnTo>
                  <a:lnTo>
                    <a:pt x="230" y="69"/>
                  </a:lnTo>
                  <a:lnTo>
                    <a:pt x="215" y="65"/>
                  </a:lnTo>
                  <a:lnTo>
                    <a:pt x="198" y="61"/>
                  </a:lnTo>
                  <a:lnTo>
                    <a:pt x="181" y="61"/>
                  </a:lnTo>
                  <a:lnTo>
                    <a:pt x="173" y="59"/>
                  </a:lnTo>
                  <a:lnTo>
                    <a:pt x="164" y="59"/>
                  </a:lnTo>
                  <a:lnTo>
                    <a:pt x="156" y="59"/>
                  </a:lnTo>
                  <a:lnTo>
                    <a:pt x="147" y="59"/>
                  </a:lnTo>
                  <a:lnTo>
                    <a:pt x="139" y="59"/>
                  </a:lnTo>
                  <a:lnTo>
                    <a:pt x="132" y="59"/>
                  </a:lnTo>
                  <a:lnTo>
                    <a:pt x="122" y="59"/>
                  </a:lnTo>
                  <a:lnTo>
                    <a:pt x="114" y="59"/>
                  </a:lnTo>
                  <a:lnTo>
                    <a:pt x="107" y="59"/>
                  </a:lnTo>
                  <a:lnTo>
                    <a:pt x="97" y="59"/>
                  </a:lnTo>
                  <a:lnTo>
                    <a:pt x="90" y="59"/>
                  </a:lnTo>
                  <a:lnTo>
                    <a:pt x="82" y="59"/>
                  </a:lnTo>
                  <a:lnTo>
                    <a:pt x="67" y="59"/>
                  </a:lnTo>
                  <a:lnTo>
                    <a:pt x="54" y="65"/>
                  </a:lnTo>
                  <a:lnTo>
                    <a:pt x="38" y="65"/>
                  </a:lnTo>
                  <a:lnTo>
                    <a:pt x="25" y="71"/>
                  </a:lnTo>
                  <a:lnTo>
                    <a:pt x="12" y="76"/>
                  </a:lnTo>
                  <a:lnTo>
                    <a:pt x="0" y="88"/>
                  </a:lnTo>
                  <a:lnTo>
                    <a:pt x="0" y="78"/>
                  </a:lnTo>
                  <a:lnTo>
                    <a:pt x="0" y="71"/>
                  </a:lnTo>
                  <a:lnTo>
                    <a:pt x="0" y="61"/>
                  </a:lnTo>
                  <a:lnTo>
                    <a:pt x="6" y="55"/>
                  </a:lnTo>
                  <a:lnTo>
                    <a:pt x="12" y="42"/>
                  </a:lnTo>
                  <a:lnTo>
                    <a:pt x="25" y="31"/>
                  </a:lnTo>
                  <a:lnTo>
                    <a:pt x="33" y="25"/>
                  </a:lnTo>
                  <a:lnTo>
                    <a:pt x="38" y="21"/>
                  </a:lnTo>
                  <a:lnTo>
                    <a:pt x="48" y="15"/>
                  </a:lnTo>
                  <a:lnTo>
                    <a:pt x="55" y="12"/>
                  </a:lnTo>
                  <a:lnTo>
                    <a:pt x="63" y="8"/>
                  </a:lnTo>
                  <a:lnTo>
                    <a:pt x="71" y="6"/>
                  </a:lnTo>
                  <a:lnTo>
                    <a:pt x="80" y="2"/>
                  </a:lnTo>
                  <a:lnTo>
                    <a:pt x="88"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799" name="Freeform 30"/>
            <p:cNvSpPr>
              <a:spLocks/>
            </p:cNvSpPr>
            <p:nvPr/>
          </p:nvSpPr>
          <p:spPr bwMode="auto">
            <a:xfrm>
              <a:off x="1777" y="2159"/>
              <a:ext cx="86" cy="43"/>
            </a:xfrm>
            <a:custGeom>
              <a:avLst/>
              <a:gdLst>
                <a:gd name="T0" fmla="*/ 1 w 171"/>
                <a:gd name="T1" fmla="*/ 1 h 86"/>
                <a:gd name="T2" fmla="*/ 1 w 171"/>
                <a:gd name="T3" fmla="*/ 1 h 86"/>
                <a:gd name="T4" fmla="*/ 1 w 171"/>
                <a:gd name="T5" fmla="*/ 1 h 86"/>
                <a:gd name="T6" fmla="*/ 1 w 171"/>
                <a:gd name="T7" fmla="*/ 1 h 86"/>
                <a:gd name="T8" fmla="*/ 1 w 171"/>
                <a:gd name="T9" fmla="*/ 1 h 86"/>
                <a:gd name="T10" fmla="*/ 1 w 171"/>
                <a:gd name="T11" fmla="*/ 1 h 86"/>
                <a:gd name="T12" fmla="*/ 1 w 171"/>
                <a:gd name="T13" fmla="*/ 1 h 86"/>
                <a:gd name="T14" fmla="*/ 1 w 171"/>
                <a:gd name="T15" fmla="*/ 1 h 86"/>
                <a:gd name="T16" fmla="*/ 1 w 171"/>
                <a:gd name="T17" fmla="*/ 1 h 86"/>
                <a:gd name="T18" fmla="*/ 1 w 171"/>
                <a:gd name="T19" fmla="*/ 1 h 86"/>
                <a:gd name="T20" fmla="*/ 1 w 171"/>
                <a:gd name="T21" fmla="*/ 1 h 86"/>
                <a:gd name="T22" fmla="*/ 1 w 171"/>
                <a:gd name="T23" fmla="*/ 1 h 86"/>
                <a:gd name="T24" fmla="*/ 1 w 171"/>
                <a:gd name="T25" fmla="*/ 1 h 86"/>
                <a:gd name="T26" fmla="*/ 1 w 171"/>
                <a:gd name="T27" fmla="*/ 1 h 86"/>
                <a:gd name="T28" fmla="*/ 1 w 171"/>
                <a:gd name="T29" fmla="*/ 1 h 86"/>
                <a:gd name="T30" fmla="*/ 1 w 171"/>
                <a:gd name="T31" fmla="*/ 1 h 86"/>
                <a:gd name="T32" fmla="*/ 1 w 171"/>
                <a:gd name="T33" fmla="*/ 1 h 86"/>
                <a:gd name="T34" fmla="*/ 1 w 171"/>
                <a:gd name="T35" fmla="*/ 1 h 86"/>
                <a:gd name="T36" fmla="*/ 1 w 171"/>
                <a:gd name="T37" fmla="*/ 1 h 86"/>
                <a:gd name="T38" fmla="*/ 1 w 171"/>
                <a:gd name="T39" fmla="*/ 1 h 86"/>
                <a:gd name="T40" fmla="*/ 1 w 171"/>
                <a:gd name="T41" fmla="*/ 1 h 86"/>
                <a:gd name="T42" fmla="*/ 0 w 171"/>
                <a:gd name="T43" fmla="*/ 1 h 86"/>
                <a:gd name="T44" fmla="*/ 1 w 171"/>
                <a:gd name="T45" fmla="*/ 1 h 86"/>
                <a:gd name="T46" fmla="*/ 1 w 171"/>
                <a:gd name="T47" fmla="*/ 1 h 86"/>
                <a:gd name="T48" fmla="*/ 1 w 171"/>
                <a:gd name="T49" fmla="*/ 0 h 86"/>
                <a:gd name="T50" fmla="*/ 1 w 171"/>
                <a:gd name="T51" fmla="*/ 1 h 86"/>
                <a:gd name="T52" fmla="*/ 1 w 171"/>
                <a:gd name="T53" fmla="*/ 1 h 86"/>
                <a:gd name="T54" fmla="*/ 1 w 171"/>
                <a:gd name="T55" fmla="*/ 1 h 86"/>
                <a:gd name="T56" fmla="*/ 1 w 171"/>
                <a:gd name="T57" fmla="*/ 1 h 86"/>
                <a:gd name="T58" fmla="*/ 1 w 171"/>
                <a:gd name="T59" fmla="*/ 1 h 86"/>
                <a:gd name="T60" fmla="*/ 1 w 171"/>
                <a:gd name="T61" fmla="*/ 1 h 86"/>
                <a:gd name="T62" fmla="*/ 1 w 171"/>
                <a:gd name="T63" fmla="*/ 1 h 86"/>
                <a:gd name="T64" fmla="*/ 1 w 171"/>
                <a:gd name="T65" fmla="*/ 1 h 86"/>
                <a:gd name="T66" fmla="*/ 1 w 171"/>
                <a:gd name="T67" fmla="*/ 1 h 86"/>
                <a:gd name="T68" fmla="*/ 1 w 171"/>
                <a:gd name="T69" fmla="*/ 1 h 86"/>
                <a:gd name="T70" fmla="*/ 1 w 171"/>
                <a:gd name="T71" fmla="*/ 1 h 86"/>
                <a:gd name="T72" fmla="*/ 1 w 171"/>
                <a:gd name="T73" fmla="*/ 1 h 86"/>
                <a:gd name="T74" fmla="*/ 1 w 171"/>
                <a:gd name="T75" fmla="*/ 1 h 86"/>
                <a:gd name="T76" fmla="*/ 1 w 171"/>
                <a:gd name="T77" fmla="*/ 1 h 86"/>
                <a:gd name="T78" fmla="*/ 1 w 171"/>
                <a:gd name="T79" fmla="*/ 1 h 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1"/>
                <a:gd name="T121" fmla="*/ 0 h 86"/>
                <a:gd name="T122" fmla="*/ 171 w 171"/>
                <a:gd name="T123" fmla="*/ 86 h 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1" h="86">
                  <a:moveTo>
                    <a:pt x="171" y="51"/>
                  </a:moveTo>
                  <a:lnTo>
                    <a:pt x="171" y="65"/>
                  </a:lnTo>
                  <a:lnTo>
                    <a:pt x="171" y="80"/>
                  </a:lnTo>
                  <a:lnTo>
                    <a:pt x="162" y="80"/>
                  </a:lnTo>
                  <a:lnTo>
                    <a:pt x="152" y="82"/>
                  </a:lnTo>
                  <a:lnTo>
                    <a:pt x="143" y="82"/>
                  </a:lnTo>
                  <a:lnTo>
                    <a:pt x="135" y="82"/>
                  </a:lnTo>
                  <a:lnTo>
                    <a:pt x="124" y="82"/>
                  </a:lnTo>
                  <a:lnTo>
                    <a:pt x="114" y="84"/>
                  </a:lnTo>
                  <a:lnTo>
                    <a:pt x="105" y="86"/>
                  </a:lnTo>
                  <a:lnTo>
                    <a:pt x="93" y="86"/>
                  </a:lnTo>
                  <a:lnTo>
                    <a:pt x="82" y="86"/>
                  </a:lnTo>
                  <a:lnTo>
                    <a:pt x="72" y="86"/>
                  </a:lnTo>
                  <a:lnTo>
                    <a:pt x="61" y="84"/>
                  </a:lnTo>
                  <a:lnTo>
                    <a:pt x="53" y="84"/>
                  </a:lnTo>
                  <a:lnTo>
                    <a:pt x="44" y="82"/>
                  </a:lnTo>
                  <a:lnTo>
                    <a:pt x="34" y="78"/>
                  </a:lnTo>
                  <a:lnTo>
                    <a:pt x="29" y="76"/>
                  </a:lnTo>
                  <a:lnTo>
                    <a:pt x="23" y="72"/>
                  </a:lnTo>
                  <a:lnTo>
                    <a:pt x="12" y="63"/>
                  </a:lnTo>
                  <a:lnTo>
                    <a:pt x="6" y="51"/>
                  </a:lnTo>
                  <a:lnTo>
                    <a:pt x="0" y="36"/>
                  </a:lnTo>
                  <a:lnTo>
                    <a:pt x="2" y="27"/>
                  </a:lnTo>
                  <a:lnTo>
                    <a:pt x="10" y="11"/>
                  </a:lnTo>
                  <a:lnTo>
                    <a:pt x="17" y="0"/>
                  </a:lnTo>
                  <a:lnTo>
                    <a:pt x="23" y="8"/>
                  </a:lnTo>
                  <a:lnTo>
                    <a:pt x="27" y="15"/>
                  </a:lnTo>
                  <a:lnTo>
                    <a:pt x="32" y="23"/>
                  </a:lnTo>
                  <a:lnTo>
                    <a:pt x="38" y="30"/>
                  </a:lnTo>
                  <a:lnTo>
                    <a:pt x="50" y="38"/>
                  </a:lnTo>
                  <a:lnTo>
                    <a:pt x="67" y="48"/>
                  </a:lnTo>
                  <a:lnTo>
                    <a:pt x="78" y="51"/>
                  </a:lnTo>
                  <a:lnTo>
                    <a:pt x="91" y="55"/>
                  </a:lnTo>
                  <a:lnTo>
                    <a:pt x="105" y="57"/>
                  </a:lnTo>
                  <a:lnTo>
                    <a:pt x="118" y="59"/>
                  </a:lnTo>
                  <a:lnTo>
                    <a:pt x="131" y="55"/>
                  </a:lnTo>
                  <a:lnTo>
                    <a:pt x="143" y="53"/>
                  </a:lnTo>
                  <a:lnTo>
                    <a:pt x="158" y="53"/>
                  </a:lnTo>
                  <a:lnTo>
                    <a:pt x="171" y="51"/>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0" name="Freeform 31"/>
            <p:cNvSpPr>
              <a:spLocks/>
            </p:cNvSpPr>
            <p:nvPr/>
          </p:nvSpPr>
          <p:spPr bwMode="auto">
            <a:xfrm>
              <a:off x="1558" y="2170"/>
              <a:ext cx="141" cy="134"/>
            </a:xfrm>
            <a:custGeom>
              <a:avLst/>
              <a:gdLst>
                <a:gd name="T0" fmla="*/ 1 w 281"/>
                <a:gd name="T1" fmla="*/ 1 h 268"/>
                <a:gd name="T2" fmla="*/ 1 w 281"/>
                <a:gd name="T3" fmla="*/ 1 h 268"/>
                <a:gd name="T4" fmla="*/ 1 w 281"/>
                <a:gd name="T5" fmla="*/ 1 h 268"/>
                <a:gd name="T6" fmla="*/ 1 w 281"/>
                <a:gd name="T7" fmla="*/ 1 h 268"/>
                <a:gd name="T8" fmla="*/ 1 w 281"/>
                <a:gd name="T9" fmla="*/ 1 h 268"/>
                <a:gd name="T10" fmla="*/ 1 w 281"/>
                <a:gd name="T11" fmla="*/ 1 h 268"/>
                <a:gd name="T12" fmla="*/ 1 w 281"/>
                <a:gd name="T13" fmla="*/ 1 h 268"/>
                <a:gd name="T14" fmla="*/ 1 w 281"/>
                <a:gd name="T15" fmla="*/ 1 h 268"/>
                <a:gd name="T16" fmla="*/ 1 w 281"/>
                <a:gd name="T17" fmla="*/ 1 h 268"/>
                <a:gd name="T18" fmla="*/ 1 w 281"/>
                <a:gd name="T19" fmla="*/ 1 h 268"/>
                <a:gd name="T20" fmla="*/ 1 w 281"/>
                <a:gd name="T21" fmla="*/ 1 h 268"/>
                <a:gd name="T22" fmla="*/ 1 w 281"/>
                <a:gd name="T23" fmla="*/ 1 h 268"/>
                <a:gd name="T24" fmla="*/ 1 w 281"/>
                <a:gd name="T25" fmla="*/ 1 h 268"/>
                <a:gd name="T26" fmla="*/ 1 w 281"/>
                <a:gd name="T27" fmla="*/ 1 h 268"/>
                <a:gd name="T28" fmla="*/ 1 w 281"/>
                <a:gd name="T29" fmla="*/ 1 h 268"/>
                <a:gd name="T30" fmla="*/ 1 w 281"/>
                <a:gd name="T31" fmla="*/ 1 h 268"/>
                <a:gd name="T32" fmla="*/ 1 w 281"/>
                <a:gd name="T33" fmla="*/ 1 h 268"/>
                <a:gd name="T34" fmla="*/ 1 w 281"/>
                <a:gd name="T35" fmla="*/ 1 h 268"/>
                <a:gd name="T36" fmla="*/ 1 w 281"/>
                <a:gd name="T37" fmla="*/ 1 h 268"/>
                <a:gd name="T38" fmla="*/ 1 w 281"/>
                <a:gd name="T39" fmla="*/ 1 h 268"/>
                <a:gd name="T40" fmla="*/ 1 w 281"/>
                <a:gd name="T41" fmla="*/ 1 h 268"/>
                <a:gd name="T42" fmla="*/ 1 w 281"/>
                <a:gd name="T43" fmla="*/ 1 h 268"/>
                <a:gd name="T44" fmla="*/ 1 w 281"/>
                <a:gd name="T45" fmla="*/ 1 h 268"/>
                <a:gd name="T46" fmla="*/ 1 w 281"/>
                <a:gd name="T47" fmla="*/ 1 h 268"/>
                <a:gd name="T48" fmla="*/ 1 w 281"/>
                <a:gd name="T49" fmla="*/ 1 h 268"/>
                <a:gd name="T50" fmla="*/ 1 w 281"/>
                <a:gd name="T51" fmla="*/ 1 h 268"/>
                <a:gd name="T52" fmla="*/ 1 w 281"/>
                <a:gd name="T53" fmla="*/ 1 h 268"/>
                <a:gd name="T54" fmla="*/ 1 w 281"/>
                <a:gd name="T55" fmla="*/ 1 h 268"/>
                <a:gd name="T56" fmla="*/ 1 w 281"/>
                <a:gd name="T57" fmla="*/ 1 h 268"/>
                <a:gd name="T58" fmla="*/ 1 w 281"/>
                <a:gd name="T59" fmla="*/ 1 h 268"/>
                <a:gd name="T60" fmla="*/ 1 w 281"/>
                <a:gd name="T61" fmla="*/ 1 h 268"/>
                <a:gd name="T62" fmla="*/ 1 w 281"/>
                <a:gd name="T63" fmla="*/ 1 h 268"/>
                <a:gd name="T64" fmla="*/ 1 w 281"/>
                <a:gd name="T65" fmla="*/ 1 h 268"/>
                <a:gd name="T66" fmla="*/ 1 w 281"/>
                <a:gd name="T67" fmla="*/ 1 h 268"/>
                <a:gd name="T68" fmla="*/ 1 w 281"/>
                <a:gd name="T69" fmla="*/ 1 h 268"/>
                <a:gd name="T70" fmla="*/ 1 w 281"/>
                <a:gd name="T71" fmla="*/ 1 h 268"/>
                <a:gd name="T72" fmla="*/ 0 w 281"/>
                <a:gd name="T73" fmla="*/ 1 h 268"/>
                <a:gd name="T74" fmla="*/ 1 w 281"/>
                <a:gd name="T75" fmla="*/ 1 h 268"/>
                <a:gd name="T76" fmla="*/ 1 w 281"/>
                <a:gd name="T77" fmla="*/ 1 h 268"/>
                <a:gd name="T78" fmla="*/ 1 w 281"/>
                <a:gd name="T79" fmla="*/ 1 h 268"/>
                <a:gd name="T80" fmla="*/ 1 w 281"/>
                <a:gd name="T81" fmla="*/ 1 h 268"/>
                <a:gd name="T82" fmla="*/ 1 w 281"/>
                <a:gd name="T83" fmla="*/ 1 h 268"/>
                <a:gd name="T84" fmla="*/ 1 w 281"/>
                <a:gd name="T85" fmla="*/ 0 h 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268"/>
                <a:gd name="T131" fmla="*/ 281 w 281"/>
                <a:gd name="T132" fmla="*/ 268 h 26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268">
                  <a:moveTo>
                    <a:pt x="142" y="0"/>
                  </a:moveTo>
                  <a:lnTo>
                    <a:pt x="154" y="2"/>
                  </a:lnTo>
                  <a:lnTo>
                    <a:pt x="165" y="4"/>
                  </a:lnTo>
                  <a:lnTo>
                    <a:pt x="179" y="6"/>
                  </a:lnTo>
                  <a:lnTo>
                    <a:pt x="192" y="7"/>
                  </a:lnTo>
                  <a:lnTo>
                    <a:pt x="205" y="9"/>
                  </a:lnTo>
                  <a:lnTo>
                    <a:pt x="219" y="13"/>
                  </a:lnTo>
                  <a:lnTo>
                    <a:pt x="230" y="17"/>
                  </a:lnTo>
                  <a:lnTo>
                    <a:pt x="243" y="25"/>
                  </a:lnTo>
                  <a:lnTo>
                    <a:pt x="255" y="32"/>
                  </a:lnTo>
                  <a:lnTo>
                    <a:pt x="268" y="44"/>
                  </a:lnTo>
                  <a:lnTo>
                    <a:pt x="272" y="49"/>
                  </a:lnTo>
                  <a:lnTo>
                    <a:pt x="276" y="59"/>
                  </a:lnTo>
                  <a:lnTo>
                    <a:pt x="279" y="66"/>
                  </a:lnTo>
                  <a:lnTo>
                    <a:pt x="281" y="78"/>
                  </a:lnTo>
                  <a:lnTo>
                    <a:pt x="262" y="74"/>
                  </a:lnTo>
                  <a:lnTo>
                    <a:pt x="243" y="74"/>
                  </a:lnTo>
                  <a:lnTo>
                    <a:pt x="224" y="74"/>
                  </a:lnTo>
                  <a:lnTo>
                    <a:pt x="207" y="78"/>
                  </a:lnTo>
                  <a:lnTo>
                    <a:pt x="186" y="80"/>
                  </a:lnTo>
                  <a:lnTo>
                    <a:pt x="171" y="87"/>
                  </a:lnTo>
                  <a:lnTo>
                    <a:pt x="152" y="95"/>
                  </a:lnTo>
                  <a:lnTo>
                    <a:pt x="139" y="104"/>
                  </a:lnTo>
                  <a:lnTo>
                    <a:pt x="122" y="112"/>
                  </a:lnTo>
                  <a:lnTo>
                    <a:pt x="110" y="125"/>
                  </a:lnTo>
                  <a:lnTo>
                    <a:pt x="101" y="139"/>
                  </a:lnTo>
                  <a:lnTo>
                    <a:pt x="97" y="154"/>
                  </a:lnTo>
                  <a:lnTo>
                    <a:pt x="93" y="167"/>
                  </a:lnTo>
                  <a:lnTo>
                    <a:pt x="93" y="186"/>
                  </a:lnTo>
                  <a:lnTo>
                    <a:pt x="97" y="203"/>
                  </a:lnTo>
                  <a:lnTo>
                    <a:pt x="106" y="224"/>
                  </a:lnTo>
                  <a:lnTo>
                    <a:pt x="95" y="232"/>
                  </a:lnTo>
                  <a:lnTo>
                    <a:pt x="84" y="234"/>
                  </a:lnTo>
                  <a:lnTo>
                    <a:pt x="76" y="226"/>
                  </a:lnTo>
                  <a:lnTo>
                    <a:pt x="70" y="217"/>
                  </a:lnTo>
                  <a:lnTo>
                    <a:pt x="66" y="209"/>
                  </a:lnTo>
                  <a:lnTo>
                    <a:pt x="63" y="199"/>
                  </a:lnTo>
                  <a:lnTo>
                    <a:pt x="57" y="184"/>
                  </a:lnTo>
                  <a:lnTo>
                    <a:pt x="57" y="171"/>
                  </a:lnTo>
                  <a:lnTo>
                    <a:pt x="57" y="156"/>
                  </a:lnTo>
                  <a:lnTo>
                    <a:pt x="63" y="142"/>
                  </a:lnTo>
                  <a:lnTo>
                    <a:pt x="70" y="129"/>
                  </a:lnTo>
                  <a:lnTo>
                    <a:pt x="82" y="118"/>
                  </a:lnTo>
                  <a:lnTo>
                    <a:pt x="91" y="102"/>
                  </a:lnTo>
                  <a:lnTo>
                    <a:pt x="104" y="91"/>
                  </a:lnTo>
                  <a:lnTo>
                    <a:pt x="118" y="78"/>
                  </a:lnTo>
                  <a:lnTo>
                    <a:pt x="133" y="68"/>
                  </a:lnTo>
                  <a:lnTo>
                    <a:pt x="146" y="57"/>
                  </a:lnTo>
                  <a:lnTo>
                    <a:pt x="160" y="47"/>
                  </a:lnTo>
                  <a:lnTo>
                    <a:pt x="171" y="40"/>
                  </a:lnTo>
                  <a:lnTo>
                    <a:pt x="184" y="34"/>
                  </a:lnTo>
                  <a:lnTo>
                    <a:pt x="160" y="30"/>
                  </a:lnTo>
                  <a:lnTo>
                    <a:pt x="139" y="34"/>
                  </a:lnTo>
                  <a:lnTo>
                    <a:pt x="118" y="38"/>
                  </a:lnTo>
                  <a:lnTo>
                    <a:pt x="101" y="47"/>
                  </a:lnTo>
                  <a:lnTo>
                    <a:pt x="82" y="59"/>
                  </a:lnTo>
                  <a:lnTo>
                    <a:pt x="66" y="72"/>
                  </a:lnTo>
                  <a:lnTo>
                    <a:pt x="53" y="87"/>
                  </a:lnTo>
                  <a:lnTo>
                    <a:pt x="44" y="106"/>
                  </a:lnTo>
                  <a:lnTo>
                    <a:pt x="34" y="123"/>
                  </a:lnTo>
                  <a:lnTo>
                    <a:pt x="28" y="142"/>
                  </a:lnTo>
                  <a:lnTo>
                    <a:pt x="27" y="161"/>
                  </a:lnTo>
                  <a:lnTo>
                    <a:pt x="28" y="184"/>
                  </a:lnTo>
                  <a:lnTo>
                    <a:pt x="32" y="203"/>
                  </a:lnTo>
                  <a:lnTo>
                    <a:pt x="40" y="222"/>
                  </a:lnTo>
                  <a:lnTo>
                    <a:pt x="53" y="241"/>
                  </a:lnTo>
                  <a:lnTo>
                    <a:pt x="72" y="260"/>
                  </a:lnTo>
                  <a:lnTo>
                    <a:pt x="63" y="266"/>
                  </a:lnTo>
                  <a:lnTo>
                    <a:pt x="53" y="268"/>
                  </a:lnTo>
                  <a:lnTo>
                    <a:pt x="34" y="249"/>
                  </a:lnTo>
                  <a:lnTo>
                    <a:pt x="21" y="232"/>
                  </a:lnTo>
                  <a:lnTo>
                    <a:pt x="9" y="211"/>
                  </a:lnTo>
                  <a:lnTo>
                    <a:pt x="4" y="192"/>
                  </a:lnTo>
                  <a:lnTo>
                    <a:pt x="0" y="169"/>
                  </a:lnTo>
                  <a:lnTo>
                    <a:pt x="0" y="146"/>
                  </a:lnTo>
                  <a:lnTo>
                    <a:pt x="2" y="125"/>
                  </a:lnTo>
                  <a:lnTo>
                    <a:pt x="8" y="104"/>
                  </a:lnTo>
                  <a:lnTo>
                    <a:pt x="15" y="83"/>
                  </a:lnTo>
                  <a:lnTo>
                    <a:pt x="27" y="63"/>
                  </a:lnTo>
                  <a:lnTo>
                    <a:pt x="40" y="47"/>
                  </a:lnTo>
                  <a:lnTo>
                    <a:pt x="57" y="32"/>
                  </a:lnTo>
                  <a:lnTo>
                    <a:pt x="72" y="19"/>
                  </a:lnTo>
                  <a:lnTo>
                    <a:pt x="95" y="7"/>
                  </a:lnTo>
                  <a:lnTo>
                    <a:pt x="116" y="2"/>
                  </a:lnTo>
                  <a:lnTo>
                    <a:pt x="142"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1" name="Freeform 32"/>
            <p:cNvSpPr>
              <a:spLocks/>
            </p:cNvSpPr>
            <p:nvPr/>
          </p:nvSpPr>
          <p:spPr bwMode="auto">
            <a:xfrm>
              <a:off x="1889" y="2185"/>
              <a:ext cx="229" cy="100"/>
            </a:xfrm>
            <a:custGeom>
              <a:avLst/>
              <a:gdLst>
                <a:gd name="T0" fmla="*/ 1 w 458"/>
                <a:gd name="T1" fmla="*/ 0 h 202"/>
                <a:gd name="T2" fmla="*/ 1 w 458"/>
                <a:gd name="T3" fmla="*/ 0 h 202"/>
                <a:gd name="T4" fmla="*/ 1 w 458"/>
                <a:gd name="T5" fmla="*/ 0 h 202"/>
                <a:gd name="T6" fmla="*/ 1 w 458"/>
                <a:gd name="T7" fmla="*/ 0 h 202"/>
                <a:gd name="T8" fmla="*/ 1 w 458"/>
                <a:gd name="T9" fmla="*/ 0 h 202"/>
                <a:gd name="T10" fmla="*/ 1 w 458"/>
                <a:gd name="T11" fmla="*/ 0 h 202"/>
                <a:gd name="T12" fmla="*/ 1 w 458"/>
                <a:gd name="T13" fmla="*/ 0 h 202"/>
                <a:gd name="T14" fmla="*/ 1 w 458"/>
                <a:gd name="T15" fmla="*/ 0 h 202"/>
                <a:gd name="T16" fmla="*/ 1 w 458"/>
                <a:gd name="T17" fmla="*/ 0 h 202"/>
                <a:gd name="T18" fmla="*/ 1 w 458"/>
                <a:gd name="T19" fmla="*/ 0 h 202"/>
                <a:gd name="T20" fmla="*/ 1 w 458"/>
                <a:gd name="T21" fmla="*/ 0 h 202"/>
                <a:gd name="T22" fmla="*/ 1 w 458"/>
                <a:gd name="T23" fmla="*/ 0 h 202"/>
                <a:gd name="T24" fmla="*/ 1 w 458"/>
                <a:gd name="T25" fmla="*/ 0 h 202"/>
                <a:gd name="T26" fmla="*/ 1 w 458"/>
                <a:gd name="T27" fmla="*/ 0 h 202"/>
                <a:gd name="T28" fmla="*/ 1 w 458"/>
                <a:gd name="T29" fmla="*/ 0 h 202"/>
                <a:gd name="T30" fmla="*/ 1 w 458"/>
                <a:gd name="T31" fmla="*/ 0 h 202"/>
                <a:gd name="T32" fmla="*/ 1 w 458"/>
                <a:gd name="T33" fmla="*/ 0 h 202"/>
                <a:gd name="T34" fmla="*/ 1 w 458"/>
                <a:gd name="T35" fmla="*/ 0 h 202"/>
                <a:gd name="T36" fmla="*/ 1 w 458"/>
                <a:gd name="T37" fmla="*/ 0 h 202"/>
                <a:gd name="T38" fmla="*/ 1 w 458"/>
                <a:gd name="T39" fmla="*/ 0 h 202"/>
                <a:gd name="T40" fmla="*/ 1 w 458"/>
                <a:gd name="T41" fmla="*/ 0 h 202"/>
                <a:gd name="T42" fmla="*/ 1 w 458"/>
                <a:gd name="T43" fmla="*/ 0 h 202"/>
                <a:gd name="T44" fmla="*/ 1 w 458"/>
                <a:gd name="T45" fmla="*/ 0 h 202"/>
                <a:gd name="T46" fmla="*/ 1 w 458"/>
                <a:gd name="T47" fmla="*/ 0 h 202"/>
                <a:gd name="T48" fmla="*/ 1 w 458"/>
                <a:gd name="T49" fmla="*/ 0 h 202"/>
                <a:gd name="T50" fmla="*/ 1 w 458"/>
                <a:gd name="T51" fmla="*/ 0 h 202"/>
                <a:gd name="T52" fmla="*/ 1 w 458"/>
                <a:gd name="T53" fmla="*/ 0 h 202"/>
                <a:gd name="T54" fmla="*/ 1 w 458"/>
                <a:gd name="T55" fmla="*/ 0 h 202"/>
                <a:gd name="T56" fmla="*/ 1 w 458"/>
                <a:gd name="T57" fmla="*/ 0 h 202"/>
                <a:gd name="T58" fmla="*/ 1 w 458"/>
                <a:gd name="T59" fmla="*/ 0 h 202"/>
                <a:gd name="T60" fmla="*/ 1 w 458"/>
                <a:gd name="T61" fmla="*/ 0 h 202"/>
                <a:gd name="T62" fmla="*/ 1 w 458"/>
                <a:gd name="T63" fmla="*/ 0 h 202"/>
                <a:gd name="T64" fmla="*/ 1 w 458"/>
                <a:gd name="T65" fmla="*/ 0 h 202"/>
                <a:gd name="T66" fmla="*/ 1 w 458"/>
                <a:gd name="T67" fmla="*/ 0 h 202"/>
                <a:gd name="T68" fmla="*/ 1 w 458"/>
                <a:gd name="T69" fmla="*/ 0 h 202"/>
                <a:gd name="T70" fmla="*/ 1 w 458"/>
                <a:gd name="T71" fmla="*/ 0 h 202"/>
                <a:gd name="T72" fmla="*/ 1 w 458"/>
                <a:gd name="T73" fmla="*/ 0 h 202"/>
                <a:gd name="T74" fmla="*/ 1 w 458"/>
                <a:gd name="T75" fmla="*/ 0 h 202"/>
                <a:gd name="T76" fmla="*/ 1 w 458"/>
                <a:gd name="T77" fmla="*/ 0 h 202"/>
                <a:gd name="T78" fmla="*/ 1 w 458"/>
                <a:gd name="T79" fmla="*/ 0 h 202"/>
                <a:gd name="T80" fmla="*/ 1 w 458"/>
                <a:gd name="T81" fmla="*/ 0 h 202"/>
                <a:gd name="T82" fmla="*/ 1 w 458"/>
                <a:gd name="T83" fmla="*/ 0 h 202"/>
                <a:gd name="T84" fmla="*/ 1 w 458"/>
                <a:gd name="T85" fmla="*/ 0 h 2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8"/>
                <a:gd name="T130" fmla="*/ 0 h 202"/>
                <a:gd name="T131" fmla="*/ 458 w 458"/>
                <a:gd name="T132" fmla="*/ 202 h 2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8" h="202">
                  <a:moveTo>
                    <a:pt x="249" y="0"/>
                  </a:moveTo>
                  <a:lnTo>
                    <a:pt x="260" y="2"/>
                  </a:lnTo>
                  <a:lnTo>
                    <a:pt x="275" y="2"/>
                  </a:lnTo>
                  <a:lnTo>
                    <a:pt x="283" y="2"/>
                  </a:lnTo>
                  <a:lnTo>
                    <a:pt x="290" y="4"/>
                  </a:lnTo>
                  <a:lnTo>
                    <a:pt x="298" y="4"/>
                  </a:lnTo>
                  <a:lnTo>
                    <a:pt x="307" y="6"/>
                  </a:lnTo>
                  <a:lnTo>
                    <a:pt x="315" y="6"/>
                  </a:lnTo>
                  <a:lnTo>
                    <a:pt x="325" y="6"/>
                  </a:lnTo>
                  <a:lnTo>
                    <a:pt x="332" y="8"/>
                  </a:lnTo>
                  <a:lnTo>
                    <a:pt x="342" y="8"/>
                  </a:lnTo>
                  <a:lnTo>
                    <a:pt x="349" y="8"/>
                  </a:lnTo>
                  <a:lnTo>
                    <a:pt x="359" y="12"/>
                  </a:lnTo>
                  <a:lnTo>
                    <a:pt x="366" y="14"/>
                  </a:lnTo>
                  <a:lnTo>
                    <a:pt x="376" y="16"/>
                  </a:lnTo>
                  <a:lnTo>
                    <a:pt x="387" y="19"/>
                  </a:lnTo>
                  <a:lnTo>
                    <a:pt x="401" y="23"/>
                  </a:lnTo>
                  <a:lnTo>
                    <a:pt x="410" y="27"/>
                  </a:lnTo>
                  <a:lnTo>
                    <a:pt x="420" y="35"/>
                  </a:lnTo>
                  <a:lnTo>
                    <a:pt x="427" y="42"/>
                  </a:lnTo>
                  <a:lnTo>
                    <a:pt x="435" y="52"/>
                  </a:lnTo>
                  <a:lnTo>
                    <a:pt x="437" y="63"/>
                  </a:lnTo>
                  <a:lnTo>
                    <a:pt x="441" y="78"/>
                  </a:lnTo>
                  <a:lnTo>
                    <a:pt x="429" y="71"/>
                  </a:lnTo>
                  <a:lnTo>
                    <a:pt x="420" y="65"/>
                  </a:lnTo>
                  <a:lnTo>
                    <a:pt x="404" y="57"/>
                  </a:lnTo>
                  <a:lnTo>
                    <a:pt x="391" y="54"/>
                  </a:lnTo>
                  <a:lnTo>
                    <a:pt x="376" y="46"/>
                  </a:lnTo>
                  <a:lnTo>
                    <a:pt x="363" y="42"/>
                  </a:lnTo>
                  <a:lnTo>
                    <a:pt x="347" y="40"/>
                  </a:lnTo>
                  <a:lnTo>
                    <a:pt x="336" y="40"/>
                  </a:lnTo>
                  <a:lnTo>
                    <a:pt x="327" y="40"/>
                  </a:lnTo>
                  <a:lnTo>
                    <a:pt x="321" y="44"/>
                  </a:lnTo>
                  <a:lnTo>
                    <a:pt x="315" y="46"/>
                  </a:lnTo>
                  <a:lnTo>
                    <a:pt x="309" y="52"/>
                  </a:lnTo>
                  <a:lnTo>
                    <a:pt x="306" y="57"/>
                  </a:lnTo>
                  <a:lnTo>
                    <a:pt x="306" y="67"/>
                  </a:lnTo>
                  <a:lnTo>
                    <a:pt x="304" y="76"/>
                  </a:lnTo>
                  <a:lnTo>
                    <a:pt x="307" y="90"/>
                  </a:lnTo>
                  <a:lnTo>
                    <a:pt x="315" y="90"/>
                  </a:lnTo>
                  <a:lnTo>
                    <a:pt x="327" y="92"/>
                  </a:lnTo>
                  <a:lnTo>
                    <a:pt x="338" y="92"/>
                  </a:lnTo>
                  <a:lnTo>
                    <a:pt x="347" y="94"/>
                  </a:lnTo>
                  <a:lnTo>
                    <a:pt x="359" y="94"/>
                  </a:lnTo>
                  <a:lnTo>
                    <a:pt x="370" y="95"/>
                  </a:lnTo>
                  <a:lnTo>
                    <a:pt x="382" y="95"/>
                  </a:lnTo>
                  <a:lnTo>
                    <a:pt x="395" y="99"/>
                  </a:lnTo>
                  <a:lnTo>
                    <a:pt x="404" y="101"/>
                  </a:lnTo>
                  <a:lnTo>
                    <a:pt x="414" y="105"/>
                  </a:lnTo>
                  <a:lnTo>
                    <a:pt x="423" y="109"/>
                  </a:lnTo>
                  <a:lnTo>
                    <a:pt x="433" y="114"/>
                  </a:lnTo>
                  <a:lnTo>
                    <a:pt x="441" y="118"/>
                  </a:lnTo>
                  <a:lnTo>
                    <a:pt x="446" y="128"/>
                  </a:lnTo>
                  <a:lnTo>
                    <a:pt x="452" y="135"/>
                  </a:lnTo>
                  <a:lnTo>
                    <a:pt x="458" y="147"/>
                  </a:lnTo>
                  <a:lnTo>
                    <a:pt x="433" y="139"/>
                  </a:lnTo>
                  <a:lnTo>
                    <a:pt x="408" y="133"/>
                  </a:lnTo>
                  <a:lnTo>
                    <a:pt x="384" y="128"/>
                  </a:lnTo>
                  <a:lnTo>
                    <a:pt x="359" y="122"/>
                  </a:lnTo>
                  <a:lnTo>
                    <a:pt x="334" y="118"/>
                  </a:lnTo>
                  <a:lnTo>
                    <a:pt x="309" y="118"/>
                  </a:lnTo>
                  <a:lnTo>
                    <a:pt x="283" y="116"/>
                  </a:lnTo>
                  <a:lnTo>
                    <a:pt x="258" y="118"/>
                  </a:lnTo>
                  <a:lnTo>
                    <a:pt x="233" y="118"/>
                  </a:lnTo>
                  <a:lnTo>
                    <a:pt x="207" y="122"/>
                  </a:lnTo>
                  <a:lnTo>
                    <a:pt x="182" y="128"/>
                  </a:lnTo>
                  <a:lnTo>
                    <a:pt x="159" y="137"/>
                  </a:lnTo>
                  <a:lnTo>
                    <a:pt x="134" y="145"/>
                  </a:lnTo>
                  <a:lnTo>
                    <a:pt x="114" y="158"/>
                  </a:lnTo>
                  <a:lnTo>
                    <a:pt x="93" y="173"/>
                  </a:lnTo>
                  <a:lnTo>
                    <a:pt x="74" y="194"/>
                  </a:lnTo>
                  <a:lnTo>
                    <a:pt x="76" y="181"/>
                  </a:lnTo>
                  <a:lnTo>
                    <a:pt x="79" y="171"/>
                  </a:lnTo>
                  <a:lnTo>
                    <a:pt x="87" y="160"/>
                  </a:lnTo>
                  <a:lnTo>
                    <a:pt x="95" y="151"/>
                  </a:lnTo>
                  <a:lnTo>
                    <a:pt x="102" y="141"/>
                  </a:lnTo>
                  <a:lnTo>
                    <a:pt x="114" y="133"/>
                  </a:lnTo>
                  <a:lnTo>
                    <a:pt x="125" y="126"/>
                  </a:lnTo>
                  <a:lnTo>
                    <a:pt x="136" y="122"/>
                  </a:lnTo>
                  <a:lnTo>
                    <a:pt x="146" y="114"/>
                  </a:lnTo>
                  <a:lnTo>
                    <a:pt x="155" y="111"/>
                  </a:lnTo>
                  <a:lnTo>
                    <a:pt x="163" y="107"/>
                  </a:lnTo>
                  <a:lnTo>
                    <a:pt x="174" y="101"/>
                  </a:lnTo>
                  <a:lnTo>
                    <a:pt x="184" y="97"/>
                  </a:lnTo>
                  <a:lnTo>
                    <a:pt x="195" y="95"/>
                  </a:lnTo>
                  <a:lnTo>
                    <a:pt x="205" y="92"/>
                  </a:lnTo>
                  <a:lnTo>
                    <a:pt x="214" y="90"/>
                  </a:lnTo>
                  <a:lnTo>
                    <a:pt x="207" y="82"/>
                  </a:lnTo>
                  <a:lnTo>
                    <a:pt x="199" y="76"/>
                  </a:lnTo>
                  <a:lnTo>
                    <a:pt x="190" y="71"/>
                  </a:lnTo>
                  <a:lnTo>
                    <a:pt x="180" y="69"/>
                  </a:lnTo>
                  <a:lnTo>
                    <a:pt x="169" y="69"/>
                  </a:lnTo>
                  <a:lnTo>
                    <a:pt x="159" y="69"/>
                  </a:lnTo>
                  <a:lnTo>
                    <a:pt x="148" y="71"/>
                  </a:lnTo>
                  <a:lnTo>
                    <a:pt x="136" y="74"/>
                  </a:lnTo>
                  <a:lnTo>
                    <a:pt x="125" y="76"/>
                  </a:lnTo>
                  <a:lnTo>
                    <a:pt x="114" y="80"/>
                  </a:lnTo>
                  <a:lnTo>
                    <a:pt x="102" y="86"/>
                  </a:lnTo>
                  <a:lnTo>
                    <a:pt x="95" y="92"/>
                  </a:lnTo>
                  <a:lnTo>
                    <a:pt x="83" y="97"/>
                  </a:lnTo>
                  <a:lnTo>
                    <a:pt x="74" y="107"/>
                  </a:lnTo>
                  <a:lnTo>
                    <a:pt x="64" y="114"/>
                  </a:lnTo>
                  <a:lnTo>
                    <a:pt x="57" y="122"/>
                  </a:lnTo>
                  <a:lnTo>
                    <a:pt x="49" y="130"/>
                  </a:lnTo>
                  <a:lnTo>
                    <a:pt x="41" y="139"/>
                  </a:lnTo>
                  <a:lnTo>
                    <a:pt x="34" y="147"/>
                  </a:lnTo>
                  <a:lnTo>
                    <a:pt x="30" y="156"/>
                  </a:lnTo>
                  <a:lnTo>
                    <a:pt x="24" y="166"/>
                  </a:lnTo>
                  <a:lnTo>
                    <a:pt x="20" y="177"/>
                  </a:lnTo>
                  <a:lnTo>
                    <a:pt x="19" y="185"/>
                  </a:lnTo>
                  <a:lnTo>
                    <a:pt x="19" y="196"/>
                  </a:lnTo>
                  <a:lnTo>
                    <a:pt x="7" y="196"/>
                  </a:lnTo>
                  <a:lnTo>
                    <a:pt x="0" y="202"/>
                  </a:lnTo>
                  <a:lnTo>
                    <a:pt x="1" y="179"/>
                  </a:lnTo>
                  <a:lnTo>
                    <a:pt x="7" y="160"/>
                  </a:lnTo>
                  <a:lnTo>
                    <a:pt x="15" y="139"/>
                  </a:lnTo>
                  <a:lnTo>
                    <a:pt x="26" y="122"/>
                  </a:lnTo>
                  <a:lnTo>
                    <a:pt x="38" y="105"/>
                  </a:lnTo>
                  <a:lnTo>
                    <a:pt x="55" y="90"/>
                  </a:lnTo>
                  <a:lnTo>
                    <a:pt x="70" y="74"/>
                  </a:lnTo>
                  <a:lnTo>
                    <a:pt x="87" y="61"/>
                  </a:lnTo>
                  <a:lnTo>
                    <a:pt x="104" y="46"/>
                  </a:lnTo>
                  <a:lnTo>
                    <a:pt x="125" y="35"/>
                  </a:lnTo>
                  <a:lnTo>
                    <a:pt x="144" y="25"/>
                  </a:lnTo>
                  <a:lnTo>
                    <a:pt x="165" y="19"/>
                  </a:lnTo>
                  <a:lnTo>
                    <a:pt x="184" y="10"/>
                  </a:lnTo>
                  <a:lnTo>
                    <a:pt x="207" y="6"/>
                  </a:lnTo>
                  <a:lnTo>
                    <a:pt x="228" y="2"/>
                  </a:lnTo>
                  <a:lnTo>
                    <a:pt x="249"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2" name="Freeform 33"/>
            <p:cNvSpPr>
              <a:spLocks/>
            </p:cNvSpPr>
            <p:nvPr/>
          </p:nvSpPr>
          <p:spPr bwMode="auto">
            <a:xfrm>
              <a:off x="2167" y="2200"/>
              <a:ext cx="141" cy="80"/>
            </a:xfrm>
            <a:custGeom>
              <a:avLst/>
              <a:gdLst>
                <a:gd name="T0" fmla="*/ 0 w 283"/>
                <a:gd name="T1" fmla="*/ 1 h 159"/>
                <a:gd name="T2" fmla="*/ 0 w 283"/>
                <a:gd name="T3" fmla="*/ 0 h 159"/>
                <a:gd name="T4" fmla="*/ 0 w 283"/>
                <a:gd name="T5" fmla="*/ 0 h 159"/>
                <a:gd name="T6" fmla="*/ 0 w 283"/>
                <a:gd name="T7" fmla="*/ 0 h 159"/>
                <a:gd name="T8" fmla="*/ 0 w 283"/>
                <a:gd name="T9" fmla="*/ 0 h 159"/>
                <a:gd name="T10" fmla="*/ 0 w 283"/>
                <a:gd name="T11" fmla="*/ 1 h 159"/>
                <a:gd name="T12" fmla="*/ 0 w 283"/>
                <a:gd name="T13" fmla="*/ 1 h 159"/>
                <a:gd name="T14" fmla="*/ 0 w 283"/>
                <a:gd name="T15" fmla="*/ 1 h 159"/>
                <a:gd name="T16" fmla="*/ 0 w 283"/>
                <a:gd name="T17" fmla="*/ 1 h 159"/>
                <a:gd name="T18" fmla="*/ 0 w 283"/>
                <a:gd name="T19" fmla="*/ 1 h 159"/>
                <a:gd name="T20" fmla="*/ 0 w 283"/>
                <a:gd name="T21" fmla="*/ 1 h 159"/>
                <a:gd name="T22" fmla="*/ 0 w 283"/>
                <a:gd name="T23" fmla="*/ 1 h 159"/>
                <a:gd name="T24" fmla="*/ 0 w 283"/>
                <a:gd name="T25" fmla="*/ 1 h 159"/>
                <a:gd name="T26" fmla="*/ 0 w 283"/>
                <a:gd name="T27" fmla="*/ 1 h 159"/>
                <a:gd name="T28" fmla="*/ 0 w 283"/>
                <a:gd name="T29" fmla="*/ 1 h 159"/>
                <a:gd name="T30" fmla="*/ 0 w 283"/>
                <a:gd name="T31" fmla="*/ 1 h 159"/>
                <a:gd name="T32" fmla="*/ 0 w 283"/>
                <a:gd name="T33" fmla="*/ 1 h 159"/>
                <a:gd name="T34" fmla="*/ 0 w 283"/>
                <a:gd name="T35" fmla="*/ 1 h 159"/>
                <a:gd name="T36" fmla="*/ 0 w 283"/>
                <a:gd name="T37" fmla="*/ 1 h 159"/>
                <a:gd name="T38" fmla="*/ 0 w 283"/>
                <a:gd name="T39" fmla="*/ 1 h 159"/>
                <a:gd name="T40" fmla="*/ 0 w 283"/>
                <a:gd name="T41" fmla="*/ 1 h 159"/>
                <a:gd name="T42" fmla="*/ 0 w 283"/>
                <a:gd name="T43" fmla="*/ 1 h 159"/>
                <a:gd name="T44" fmla="*/ 0 w 283"/>
                <a:gd name="T45" fmla="*/ 1 h 159"/>
                <a:gd name="T46" fmla="*/ 0 w 283"/>
                <a:gd name="T47" fmla="*/ 1 h 159"/>
                <a:gd name="T48" fmla="*/ 0 w 283"/>
                <a:gd name="T49" fmla="*/ 1 h 159"/>
                <a:gd name="T50" fmla="*/ 0 w 283"/>
                <a:gd name="T51" fmla="*/ 1 h 159"/>
                <a:gd name="T52" fmla="*/ 0 w 283"/>
                <a:gd name="T53" fmla="*/ 1 h 159"/>
                <a:gd name="T54" fmla="*/ 0 w 283"/>
                <a:gd name="T55" fmla="*/ 1 h 159"/>
                <a:gd name="T56" fmla="*/ 0 w 283"/>
                <a:gd name="T57" fmla="*/ 1 h 159"/>
                <a:gd name="T58" fmla="*/ 0 w 283"/>
                <a:gd name="T59" fmla="*/ 1 h 159"/>
                <a:gd name="T60" fmla="*/ 0 w 283"/>
                <a:gd name="T61" fmla="*/ 1 h 159"/>
                <a:gd name="T62" fmla="*/ 0 w 283"/>
                <a:gd name="T63" fmla="*/ 1 h 159"/>
                <a:gd name="T64" fmla="*/ 0 w 283"/>
                <a:gd name="T65" fmla="*/ 1 h 159"/>
                <a:gd name="T66" fmla="*/ 0 w 283"/>
                <a:gd name="T67" fmla="*/ 1 h 159"/>
                <a:gd name="T68" fmla="*/ 0 w 283"/>
                <a:gd name="T69" fmla="*/ 1 h 159"/>
                <a:gd name="T70" fmla="*/ 0 w 283"/>
                <a:gd name="T71" fmla="*/ 1 h 159"/>
                <a:gd name="T72" fmla="*/ 0 w 283"/>
                <a:gd name="T73" fmla="*/ 1 h 159"/>
                <a:gd name="T74" fmla="*/ 0 w 283"/>
                <a:gd name="T75" fmla="*/ 1 h 159"/>
                <a:gd name="T76" fmla="*/ 0 w 283"/>
                <a:gd name="T77" fmla="*/ 1 h 159"/>
                <a:gd name="T78" fmla="*/ 0 w 283"/>
                <a:gd name="T79" fmla="*/ 1 h 159"/>
                <a:gd name="T80" fmla="*/ 0 w 283"/>
                <a:gd name="T81" fmla="*/ 1 h 159"/>
                <a:gd name="T82" fmla="*/ 0 w 283"/>
                <a:gd name="T83" fmla="*/ 1 h 159"/>
                <a:gd name="T84" fmla="*/ 0 w 283"/>
                <a:gd name="T85" fmla="*/ 1 h 159"/>
                <a:gd name="T86" fmla="*/ 0 w 283"/>
                <a:gd name="T87" fmla="*/ 1 h 159"/>
                <a:gd name="T88" fmla="*/ 0 w 283"/>
                <a:gd name="T89" fmla="*/ 1 h 159"/>
                <a:gd name="T90" fmla="*/ 0 w 283"/>
                <a:gd name="T91" fmla="*/ 1 h 159"/>
                <a:gd name="T92" fmla="*/ 0 w 283"/>
                <a:gd name="T93" fmla="*/ 1 h 159"/>
                <a:gd name="T94" fmla="*/ 0 w 283"/>
                <a:gd name="T95" fmla="*/ 1 h 159"/>
                <a:gd name="T96" fmla="*/ 0 w 283"/>
                <a:gd name="T97" fmla="*/ 1 h 159"/>
                <a:gd name="T98" fmla="*/ 0 w 283"/>
                <a:gd name="T99" fmla="*/ 1 h 159"/>
                <a:gd name="T100" fmla="*/ 0 w 283"/>
                <a:gd name="T101" fmla="*/ 1 h 159"/>
                <a:gd name="T102" fmla="*/ 0 w 283"/>
                <a:gd name="T103" fmla="*/ 1 h 159"/>
                <a:gd name="T104" fmla="*/ 0 w 283"/>
                <a:gd name="T105" fmla="*/ 1 h 159"/>
                <a:gd name="T106" fmla="*/ 0 w 283"/>
                <a:gd name="T107" fmla="*/ 1 h 159"/>
                <a:gd name="T108" fmla="*/ 0 w 283"/>
                <a:gd name="T109" fmla="*/ 1 h 159"/>
                <a:gd name="T110" fmla="*/ 0 w 283"/>
                <a:gd name="T111" fmla="*/ 1 h 1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83"/>
                <a:gd name="T169" fmla="*/ 0 h 159"/>
                <a:gd name="T170" fmla="*/ 283 w 283"/>
                <a:gd name="T171" fmla="*/ 159 h 15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83" h="159">
                  <a:moveTo>
                    <a:pt x="83" y="4"/>
                  </a:moveTo>
                  <a:lnTo>
                    <a:pt x="93" y="0"/>
                  </a:lnTo>
                  <a:lnTo>
                    <a:pt x="102" y="0"/>
                  </a:lnTo>
                  <a:lnTo>
                    <a:pt x="116" y="0"/>
                  </a:lnTo>
                  <a:lnTo>
                    <a:pt x="129" y="0"/>
                  </a:lnTo>
                  <a:lnTo>
                    <a:pt x="142" y="2"/>
                  </a:lnTo>
                  <a:lnTo>
                    <a:pt x="154" y="4"/>
                  </a:lnTo>
                  <a:lnTo>
                    <a:pt x="167" y="9"/>
                  </a:lnTo>
                  <a:lnTo>
                    <a:pt x="180" y="15"/>
                  </a:lnTo>
                  <a:lnTo>
                    <a:pt x="192" y="19"/>
                  </a:lnTo>
                  <a:lnTo>
                    <a:pt x="205" y="26"/>
                  </a:lnTo>
                  <a:lnTo>
                    <a:pt x="216" y="32"/>
                  </a:lnTo>
                  <a:lnTo>
                    <a:pt x="230" y="42"/>
                  </a:lnTo>
                  <a:lnTo>
                    <a:pt x="239" y="47"/>
                  </a:lnTo>
                  <a:lnTo>
                    <a:pt x="249" y="57"/>
                  </a:lnTo>
                  <a:lnTo>
                    <a:pt x="256" y="66"/>
                  </a:lnTo>
                  <a:lnTo>
                    <a:pt x="268" y="78"/>
                  </a:lnTo>
                  <a:lnTo>
                    <a:pt x="272" y="87"/>
                  </a:lnTo>
                  <a:lnTo>
                    <a:pt x="277" y="97"/>
                  </a:lnTo>
                  <a:lnTo>
                    <a:pt x="281" y="106"/>
                  </a:lnTo>
                  <a:lnTo>
                    <a:pt x="283" y="118"/>
                  </a:lnTo>
                  <a:lnTo>
                    <a:pt x="283" y="127"/>
                  </a:lnTo>
                  <a:lnTo>
                    <a:pt x="283" y="139"/>
                  </a:lnTo>
                  <a:lnTo>
                    <a:pt x="283" y="148"/>
                  </a:lnTo>
                  <a:lnTo>
                    <a:pt x="279" y="159"/>
                  </a:lnTo>
                  <a:lnTo>
                    <a:pt x="277" y="159"/>
                  </a:lnTo>
                  <a:lnTo>
                    <a:pt x="268" y="137"/>
                  </a:lnTo>
                  <a:lnTo>
                    <a:pt x="260" y="120"/>
                  </a:lnTo>
                  <a:lnTo>
                    <a:pt x="247" y="102"/>
                  </a:lnTo>
                  <a:lnTo>
                    <a:pt x="233" y="87"/>
                  </a:lnTo>
                  <a:lnTo>
                    <a:pt x="218" y="74"/>
                  </a:lnTo>
                  <a:lnTo>
                    <a:pt x="201" y="63"/>
                  </a:lnTo>
                  <a:lnTo>
                    <a:pt x="182" y="53"/>
                  </a:lnTo>
                  <a:lnTo>
                    <a:pt x="163" y="47"/>
                  </a:lnTo>
                  <a:lnTo>
                    <a:pt x="142" y="40"/>
                  </a:lnTo>
                  <a:lnTo>
                    <a:pt x="121" y="38"/>
                  </a:lnTo>
                  <a:lnTo>
                    <a:pt x="100" y="36"/>
                  </a:lnTo>
                  <a:lnTo>
                    <a:pt x="81" y="38"/>
                  </a:lnTo>
                  <a:lnTo>
                    <a:pt x="60" y="38"/>
                  </a:lnTo>
                  <a:lnTo>
                    <a:pt x="40" y="43"/>
                  </a:lnTo>
                  <a:lnTo>
                    <a:pt x="22" y="49"/>
                  </a:lnTo>
                  <a:lnTo>
                    <a:pt x="5" y="59"/>
                  </a:lnTo>
                  <a:lnTo>
                    <a:pt x="0" y="49"/>
                  </a:lnTo>
                  <a:lnTo>
                    <a:pt x="0" y="43"/>
                  </a:lnTo>
                  <a:lnTo>
                    <a:pt x="2" y="36"/>
                  </a:lnTo>
                  <a:lnTo>
                    <a:pt x="5" y="32"/>
                  </a:lnTo>
                  <a:lnTo>
                    <a:pt x="9" y="24"/>
                  </a:lnTo>
                  <a:lnTo>
                    <a:pt x="17" y="21"/>
                  </a:lnTo>
                  <a:lnTo>
                    <a:pt x="26" y="15"/>
                  </a:lnTo>
                  <a:lnTo>
                    <a:pt x="40" y="13"/>
                  </a:lnTo>
                  <a:lnTo>
                    <a:pt x="51" y="9"/>
                  </a:lnTo>
                  <a:lnTo>
                    <a:pt x="62" y="7"/>
                  </a:lnTo>
                  <a:lnTo>
                    <a:pt x="74" y="4"/>
                  </a:lnTo>
                  <a:lnTo>
                    <a:pt x="83" y="4"/>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3" name="Freeform 34"/>
            <p:cNvSpPr>
              <a:spLocks/>
            </p:cNvSpPr>
            <p:nvPr/>
          </p:nvSpPr>
          <p:spPr bwMode="auto">
            <a:xfrm>
              <a:off x="1076" y="2216"/>
              <a:ext cx="102" cy="51"/>
            </a:xfrm>
            <a:custGeom>
              <a:avLst/>
              <a:gdLst>
                <a:gd name="T0" fmla="*/ 0 w 205"/>
                <a:gd name="T1" fmla="*/ 0 h 103"/>
                <a:gd name="T2" fmla="*/ 0 w 205"/>
                <a:gd name="T3" fmla="*/ 0 h 103"/>
                <a:gd name="T4" fmla="*/ 0 w 205"/>
                <a:gd name="T5" fmla="*/ 0 h 103"/>
                <a:gd name="T6" fmla="*/ 0 w 205"/>
                <a:gd name="T7" fmla="*/ 0 h 103"/>
                <a:gd name="T8" fmla="*/ 0 w 205"/>
                <a:gd name="T9" fmla="*/ 0 h 103"/>
                <a:gd name="T10" fmla="*/ 0 w 205"/>
                <a:gd name="T11" fmla="*/ 0 h 103"/>
                <a:gd name="T12" fmla="*/ 0 w 205"/>
                <a:gd name="T13" fmla="*/ 0 h 103"/>
                <a:gd name="T14" fmla="*/ 0 w 205"/>
                <a:gd name="T15" fmla="*/ 0 h 103"/>
                <a:gd name="T16" fmla="*/ 0 w 205"/>
                <a:gd name="T17" fmla="*/ 0 h 103"/>
                <a:gd name="T18" fmla="*/ 0 w 205"/>
                <a:gd name="T19" fmla="*/ 0 h 103"/>
                <a:gd name="T20" fmla="*/ 0 w 205"/>
                <a:gd name="T21" fmla="*/ 0 h 103"/>
                <a:gd name="T22" fmla="*/ 0 w 205"/>
                <a:gd name="T23" fmla="*/ 0 h 103"/>
                <a:gd name="T24" fmla="*/ 0 w 205"/>
                <a:gd name="T25" fmla="*/ 0 h 103"/>
                <a:gd name="T26" fmla="*/ 0 w 205"/>
                <a:gd name="T27" fmla="*/ 0 h 103"/>
                <a:gd name="T28" fmla="*/ 0 w 205"/>
                <a:gd name="T29" fmla="*/ 0 h 103"/>
                <a:gd name="T30" fmla="*/ 0 w 205"/>
                <a:gd name="T31" fmla="*/ 0 h 103"/>
                <a:gd name="T32" fmla="*/ 0 w 205"/>
                <a:gd name="T33" fmla="*/ 0 h 103"/>
                <a:gd name="T34" fmla="*/ 0 w 205"/>
                <a:gd name="T35" fmla="*/ 0 h 103"/>
                <a:gd name="T36" fmla="*/ 0 w 205"/>
                <a:gd name="T37" fmla="*/ 0 h 103"/>
                <a:gd name="T38" fmla="*/ 0 w 205"/>
                <a:gd name="T39" fmla="*/ 0 h 103"/>
                <a:gd name="T40" fmla="*/ 0 w 205"/>
                <a:gd name="T41" fmla="*/ 0 h 103"/>
                <a:gd name="T42" fmla="*/ 0 w 205"/>
                <a:gd name="T43" fmla="*/ 0 h 103"/>
                <a:gd name="T44" fmla="*/ 0 w 205"/>
                <a:gd name="T45" fmla="*/ 0 h 103"/>
                <a:gd name="T46" fmla="*/ 0 w 205"/>
                <a:gd name="T47" fmla="*/ 0 h 103"/>
                <a:gd name="T48" fmla="*/ 0 w 205"/>
                <a:gd name="T49" fmla="*/ 0 h 103"/>
                <a:gd name="T50" fmla="*/ 0 w 205"/>
                <a:gd name="T51" fmla="*/ 0 h 103"/>
                <a:gd name="T52" fmla="*/ 0 w 205"/>
                <a:gd name="T53" fmla="*/ 0 h 103"/>
                <a:gd name="T54" fmla="*/ 0 w 205"/>
                <a:gd name="T55" fmla="*/ 0 h 103"/>
                <a:gd name="T56" fmla="*/ 0 w 205"/>
                <a:gd name="T57" fmla="*/ 0 h 103"/>
                <a:gd name="T58" fmla="*/ 0 w 205"/>
                <a:gd name="T59" fmla="*/ 0 h 103"/>
                <a:gd name="T60" fmla="*/ 0 w 205"/>
                <a:gd name="T61" fmla="*/ 0 h 103"/>
                <a:gd name="T62" fmla="*/ 0 w 205"/>
                <a:gd name="T63" fmla="*/ 0 h 103"/>
                <a:gd name="T64" fmla="*/ 0 w 205"/>
                <a:gd name="T65" fmla="*/ 0 h 103"/>
                <a:gd name="T66" fmla="*/ 0 w 205"/>
                <a:gd name="T67" fmla="*/ 0 h 103"/>
                <a:gd name="T68" fmla="*/ 0 w 205"/>
                <a:gd name="T69" fmla="*/ 0 h 103"/>
                <a:gd name="T70" fmla="*/ 0 w 205"/>
                <a:gd name="T71" fmla="*/ 0 h 103"/>
                <a:gd name="T72" fmla="*/ 0 w 205"/>
                <a:gd name="T73" fmla="*/ 0 h 103"/>
                <a:gd name="T74" fmla="*/ 0 w 205"/>
                <a:gd name="T75" fmla="*/ 0 h 103"/>
                <a:gd name="T76" fmla="*/ 0 w 205"/>
                <a:gd name="T77" fmla="*/ 0 h 103"/>
                <a:gd name="T78" fmla="*/ 0 w 205"/>
                <a:gd name="T79" fmla="*/ 0 h 103"/>
                <a:gd name="T80" fmla="*/ 0 w 205"/>
                <a:gd name="T81" fmla="*/ 0 h 103"/>
                <a:gd name="T82" fmla="*/ 0 w 205"/>
                <a:gd name="T83" fmla="*/ 0 h 103"/>
                <a:gd name="T84" fmla="*/ 0 w 205"/>
                <a:gd name="T85" fmla="*/ 0 h 103"/>
                <a:gd name="T86" fmla="*/ 0 w 205"/>
                <a:gd name="T87" fmla="*/ 0 h 10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5"/>
                <a:gd name="T133" fmla="*/ 0 h 103"/>
                <a:gd name="T134" fmla="*/ 205 w 205"/>
                <a:gd name="T135" fmla="*/ 103 h 10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5" h="103">
                  <a:moveTo>
                    <a:pt x="10" y="0"/>
                  </a:moveTo>
                  <a:lnTo>
                    <a:pt x="13" y="11"/>
                  </a:lnTo>
                  <a:lnTo>
                    <a:pt x="23" y="21"/>
                  </a:lnTo>
                  <a:lnTo>
                    <a:pt x="31" y="29"/>
                  </a:lnTo>
                  <a:lnTo>
                    <a:pt x="42" y="38"/>
                  </a:lnTo>
                  <a:lnTo>
                    <a:pt x="51" y="46"/>
                  </a:lnTo>
                  <a:lnTo>
                    <a:pt x="65" y="51"/>
                  </a:lnTo>
                  <a:lnTo>
                    <a:pt x="78" y="55"/>
                  </a:lnTo>
                  <a:lnTo>
                    <a:pt x="91" y="61"/>
                  </a:lnTo>
                  <a:lnTo>
                    <a:pt x="105" y="63"/>
                  </a:lnTo>
                  <a:lnTo>
                    <a:pt x="120" y="65"/>
                  </a:lnTo>
                  <a:lnTo>
                    <a:pt x="133" y="67"/>
                  </a:lnTo>
                  <a:lnTo>
                    <a:pt x="148" y="69"/>
                  </a:lnTo>
                  <a:lnTo>
                    <a:pt x="162" y="67"/>
                  </a:lnTo>
                  <a:lnTo>
                    <a:pt x="177" y="67"/>
                  </a:lnTo>
                  <a:lnTo>
                    <a:pt x="190" y="65"/>
                  </a:lnTo>
                  <a:lnTo>
                    <a:pt x="205" y="65"/>
                  </a:lnTo>
                  <a:lnTo>
                    <a:pt x="200" y="70"/>
                  </a:lnTo>
                  <a:lnTo>
                    <a:pt x="192" y="80"/>
                  </a:lnTo>
                  <a:lnTo>
                    <a:pt x="183" y="86"/>
                  </a:lnTo>
                  <a:lnTo>
                    <a:pt x="175" y="93"/>
                  </a:lnTo>
                  <a:lnTo>
                    <a:pt x="166" y="95"/>
                  </a:lnTo>
                  <a:lnTo>
                    <a:pt x="156" y="99"/>
                  </a:lnTo>
                  <a:lnTo>
                    <a:pt x="146" y="101"/>
                  </a:lnTo>
                  <a:lnTo>
                    <a:pt x="137" y="103"/>
                  </a:lnTo>
                  <a:lnTo>
                    <a:pt x="126" y="101"/>
                  </a:lnTo>
                  <a:lnTo>
                    <a:pt x="114" y="99"/>
                  </a:lnTo>
                  <a:lnTo>
                    <a:pt x="103" y="97"/>
                  </a:lnTo>
                  <a:lnTo>
                    <a:pt x="93" y="93"/>
                  </a:lnTo>
                  <a:lnTo>
                    <a:pt x="80" y="88"/>
                  </a:lnTo>
                  <a:lnTo>
                    <a:pt x="70" y="84"/>
                  </a:lnTo>
                  <a:lnTo>
                    <a:pt x="59" y="78"/>
                  </a:lnTo>
                  <a:lnTo>
                    <a:pt x="51" y="72"/>
                  </a:lnTo>
                  <a:lnTo>
                    <a:pt x="42" y="65"/>
                  </a:lnTo>
                  <a:lnTo>
                    <a:pt x="31" y="59"/>
                  </a:lnTo>
                  <a:lnTo>
                    <a:pt x="23" y="50"/>
                  </a:lnTo>
                  <a:lnTo>
                    <a:pt x="17" y="44"/>
                  </a:lnTo>
                  <a:lnTo>
                    <a:pt x="10" y="34"/>
                  </a:lnTo>
                  <a:lnTo>
                    <a:pt x="6" y="27"/>
                  </a:lnTo>
                  <a:lnTo>
                    <a:pt x="2" y="19"/>
                  </a:lnTo>
                  <a:lnTo>
                    <a:pt x="0" y="11"/>
                  </a:lnTo>
                  <a:lnTo>
                    <a:pt x="4" y="4"/>
                  </a:lnTo>
                  <a:lnTo>
                    <a:pt x="10"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4" name="Freeform 35"/>
            <p:cNvSpPr>
              <a:spLocks/>
            </p:cNvSpPr>
            <p:nvPr/>
          </p:nvSpPr>
          <p:spPr bwMode="auto">
            <a:xfrm>
              <a:off x="1301" y="2216"/>
              <a:ext cx="62" cy="40"/>
            </a:xfrm>
            <a:custGeom>
              <a:avLst/>
              <a:gdLst>
                <a:gd name="T0" fmla="*/ 0 w 123"/>
                <a:gd name="T1" fmla="*/ 0 h 80"/>
                <a:gd name="T2" fmla="*/ 1 w 123"/>
                <a:gd name="T3" fmla="*/ 1 h 80"/>
                <a:gd name="T4" fmla="*/ 1 w 123"/>
                <a:gd name="T5" fmla="*/ 1 h 80"/>
                <a:gd name="T6" fmla="*/ 1 w 123"/>
                <a:gd name="T7" fmla="*/ 1 h 80"/>
                <a:gd name="T8" fmla="*/ 1 w 123"/>
                <a:gd name="T9" fmla="*/ 1 h 80"/>
                <a:gd name="T10" fmla="*/ 1 w 123"/>
                <a:gd name="T11" fmla="*/ 1 h 80"/>
                <a:gd name="T12" fmla="*/ 1 w 123"/>
                <a:gd name="T13" fmla="*/ 1 h 80"/>
                <a:gd name="T14" fmla="*/ 1 w 123"/>
                <a:gd name="T15" fmla="*/ 1 h 80"/>
                <a:gd name="T16" fmla="*/ 1 w 123"/>
                <a:gd name="T17" fmla="*/ 1 h 80"/>
                <a:gd name="T18" fmla="*/ 1 w 123"/>
                <a:gd name="T19" fmla="*/ 1 h 80"/>
                <a:gd name="T20" fmla="*/ 1 w 123"/>
                <a:gd name="T21" fmla="*/ 1 h 80"/>
                <a:gd name="T22" fmla="*/ 1 w 123"/>
                <a:gd name="T23" fmla="*/ 1 h 80"/>
                <a:gd name="T24" fmla="*/ 1 w 123"/>
                <a:gd name="T25" fmla="*/ 1 h 80"/>
                <a:gd name="T26" fmla="*/ 1 w 123"/>
                <a:gd name="T27" fmla="*/ 1 h 80"/>
                <a:gd name="T28" fmla="*/ 1 w 123"/>
                <a:gd name="T29" fmla="*/ 1 h 80"/>
                <a:gd name="T30" fmla="*/ 1 w 123"/>
                <a:gd name="T31" fmla="*/ 1 h 80"/>
                <a:gd name="T32" fmla="*/ 1 w 123"/>
                <a:gd name="T33" fmla="*/ 1 h 80"/>
                <a:gd name="T34" fmla="*/ 1 w 123"/>
                <a:gd name="T35" fmla="*/ 1 h 80"/>
                <a:gd name="T36" fmla="*/ 1 w 123"/>
                <a:gd name="T37" fmla="*/ 1 h 80"/>
                <a:gd name="T38" fmla="*/ 1 w 123"/>
                <a:gd name="T39" fmla="*/ 1 h 80"/>
                <a:gd name="T40" fmla="*/ 1 w 123"/>
                <a:gd name="T41" fmla="*/ 1 h 80"/>
                <a:gd name="T42" fmla="*/ 1 w 123"/>
                <a:gd name="T43" fmla="*/ 1 h 80"/>
                <a:gd name="T44" fmla="*/ 1 w 123"/>
                <a:gd name="T45" fmla="*/ 1 h 80"/>
                <a:gd name="T46" fmla="*/ 1 w 123"/>
                <a:gd name="T47" fmla="*/ 1 h 80"/>
                <a:gd name="T48" fmla="*/ 1 w 123"/>
                <a:gd name="T49" fmla="*/ 1 h 80"/>
                <a:gd name="T50" fmla="*/ 0 w 123"/>
                <a:gd name="T51" fmla="*/ 1 h 80"/>
                <a:gd name="T52" fmla="*/ 0 w 123"/>
                <a:gd name="T53" fmla="*/ 0 h 80"/>
                <a:gd name="T54" fmla="*/ 0 w 123"/>
                <a:gd name="T55" fmla="*/ 0 h 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3"/>
                <a:gd name="T85" fmla="*/ 0 h 80"/>
                <a:gd name="T86" fmla="*/ 123 w 123"/>
                <a:gd name="T87" fmla="*/ 80 h 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3" h="80">
                  <a:moveTo>
                    <a:pt x="0" y="0"/>
                  </a:moveTo>
                  <a:lnTo>
                    <a:pt x="11" y="2"/>
                  </a:lnTo>
                  <a:lnTo>
                    <a:pt x="26" y="10"/>
                  </a:lnTo>
                  <a:lnTo>
                    <a:pt x="38" y="17"/>
                  </a:lnTo>
                  <a:lnTo>
                    <a:pt x="51" y="27"/>
                  </a:lnTo>
                  <a:lnTo>
                    <a:pt x="59" y="32"/>
                  </a:lnTo>
                  <a:lnTo>
                    <a:pt x="68" y="38"/>
                  </a:lnTo>
                  <a:lnTo>
                    <a:pt x="76" y="44"/>
                  </a:lnTo>
                  <a:lnTo>
                    <a:pt x="87" y="50"/>
                  </a:lnTo>
                  <a:lnTo>
                    <a:pt x="95" y="55"/>
                  </a:lnTo>
                  <a:lnTo>
                    <a:pt x="102" y="59"/>
                  </a:lnTo>
                  <a:lnTo>
                    <a:pt x="114" y="61"/>
                  </a:lnTo>
                  <a:lnTo>
                    <a:pt x="123" y="65"/>
                  </a:lnTo>
                  <a:lnTo>
                    <a:pt x="118" y="72"/>
                  </a:lnTo>
                  <a:lnTo>
                    <a:pt x="108" y="78"/>
                  </a:lnTo>
                  <a:lnTo>
                    <a:pt x="100" y="78"/>
                  </a:lnTo>
                  <a:lnTo>
                    <a:pt x="95" y="80"/>
                  </a:lnTo>
                  <a:lnTo>
                    <a:pt x="87" y="78"/>
                  </a:lnTo>
                  <a:lnTo>
                    <a:pt x="80" y="76"/>
                  </a:lnTo>
                  <a:lnTo>
                    <a:pt x="64" y="70"/>
                  </a:lnTo>
                  <a:lnTo>
                    <a:pt x="51" y="61"/>
                  </a:lnTo>
                  <a:lnTo>
                    <a:pt x="38" y="51"/>
                  </a:lnTo>
                  <a:lnTo>
                    <a:pt x="26" y="44"/>
                  </a:lnTo>
                  <a:lnTo>
                    <a:pt x="13" y="32"/>
                  </a:lnTo>
                  <a:lnTo>
                    <a:pt x="5" y="21"/>
                  </a:lnTo>
                  <a:lnTo>
                    <a:pt x="0" y="10"/>
                  </a:lnTo>
                  <a:lnTo>
                    <a:pt x="0"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5" name="Freeform 36"/>
            <p:cNvSpPr>
              <a:spLocks/>
            </p:cNvSpPr>
            <p:nvPr/>
          </p:nvSpPr>
          <p:spPr bwMode="auto">
            <a:xfrm>
              <a:off x="1624" y="2219"/>
              <a:ext cx="60" cy="114"/>
            </a:xfrm>
            <a:custGeom>
              <a:avLst/>
              <a:gdLst>
                <a:gd name="T0" fmla="*/ 1 w 120"/>
                <a:gd name="T1" fmla="*/ 0 h 228"/>
                <a:gd name="T2" fmla="*/ 1 w 120"/>
                <a:gd name="T3" fmla="*/ 1 h 228"/>
                <a:gd name="T4" fmla="*/ 1 w 120"/>
                <a:gd name="T5" fmla="*/ 1 h 228"/>
                <a:gd name="T6" fmla="*/ 1 w 120"/>
                <a:gd name="T7" fmla="*/ 1 h 228"/>
                <a:gd name="T8" fmla="*/ 1 w 120"/>
                <a:gd name="T9" fmla="*/ 1 h 228"/>
                <a:gd name="T10" fmla="*/ 1 w 120"/>
                <a:gd name="T11" fmla="*/ 1 h 228"/>
                <a:gd name="T12" fmla="*/ 1 w 120"/>
                <a:gd name="T13" fmla="*/ 1 h 228"/>
                <a:gd name="T14" fmla="*/ 1 w 120"/>
                <a:gd name="T15" fmla="*/ 1 h 228"/>
                <a:gd name="T16" fmla="*/ 1 w 120"/>
                <a:gd name="T17" fmla="*/ 1 h 228"/>
                <a:gd name="T18" fmla="*/ 1 w 120"/>
                <a:gd name="T19" fmla="*/ 1 h 228"/>
                <a:gd name="T20" fmla="*/ 1 w 120"/>
                <a:gd name="T21" fmla="*/ 1 h 228"/>
                <a:gd name="T22" fmla="*/ 1 w 120"/>
                <a:gd name="T23" fmla="*/ 1 h 228"/>
                <a:gd name="T24" fmla="*/ 1 w 120"/>
                <a:gd name="T25" fmla="*/ 1 h 228"/>
                <a:gd name="T26" fmla="*/ 1 w 120"/>
                <a:gd name="T27" fmla="*/ 1 h 228"/>
                <a:gd name="T28" fmla="*/ 1 w 120"/>
                <a:gd name="T29" fmla="*/ 1 h 228"/>
                <a:gd name="T30" fmla="*/ 1 w 120"/>
                <a:gd name="T31" fmla="*/ 1 h 228"/>
                <a:gd name="T32" fmla="*/ 1 w 120"/>
                <a:gd name="T33" fmla="*/ 1 h 228"/>
                <a:gd name="T34" fmla="*/ 1 w 120"/>
                <a:gd name="T35" fmla="*/ 1 h 228"/>
                <a:gd name="T36" fmla="*/ 1 w 120"/>
                <a:gd name="T37" fmla="*/ 1 h 228"/>
                <a:gd name="T38" fmla="*/ 1 w 120"/>
                <a:gd name="T39" fmla="*/ 1 h 228"/>
                <a:gd name="T40" fmla="*/ 1 w 120"/>
                <a:gd name="T41" fmla="*/ 1 h 228"/>
                <a:gd name="T42" fmla="*/ 1 w 120"/>
                <a:gd name="T43" fmla="*/ 1 h 228"/>
                <a:gd name="T44" fmla="*/ 1 w 120"/>
                <a:gd name="T45" fmla="*/ 1 h 228"/>
                <a:gd name="T46" fmla="*/ 1 w 120"/>
                <a:gd name="T47" fmla="*/ 1 h 228"/>
                <a:gd name="T48" fmla="*/ 1 w 120"/>
                <a:gd name="T49" fmla="*/ 1 h 228"/>
                <a:gd name="T50" fmla="*/ 1 w 120"/>
                <a:gd name="T51" fmla="*/ 1 h 228"/>
                <a:gd name="T52" fmla="*/ 1 w 120"/>
                <a:gd name="T53" fmla="*/ 1 h 228"/>
                <a:gd name="T54" fmla="*/ 1 w 120"/>
                <a:gd name="T55" fmla="*/ 1 h 228"/>
                <a:gd name="T56" fmla="*/ 1 w 120"/>
                <a:gd name="T57" fmla="*/ 1 h 228"/>
                <a:gd name="T58" fmla="*/ 1 w 120"/>
                <a:gd name="T59" fmla="*/ 1 h 228"/>
                <a:gd name="T60" fmla="*/ 1 w 120"/>
                <a:gd name="T61" fmla="*/ 1 h 228"/>
                <a:gd name="T62" fmla="*/ 1 w 120"/>
                <a:gd name="T63" fmla="*/ 1 h 228"/>
                <a:gd name="T64" fmla="*/ 1 w 120"/>
                <a:gd name="T65" fmla="*/ 1 h 228"/>
                <a:gd name="T66" fmla="*/ 1 w 120"/>
                <a:gd name="T67" fmla="*/ 1 h 228"/>
                <a:gd name="T68" fmla="*/ 1 w 120"/>
                <a:gd name="T69" fmla="*/ 1 h 228"/>
                <a:gd name="T70" fmla="*/ 1 w 120"/>
                <a:gd name="T71" fmla="*/ 1 h 228"/>
                <a:gd name="T72" fmla="*/ 1 w 120"/>
                <a:gd name="T73" fmla="*/ 1 h 228"/>
                <a:gd name="T74" fmla="*/ 0 w 120"/>
                <a:gd name="T75" fmla="*/ 1 h 228"/>
                <a:gd name="T76" fmla="*/ 0 w 120"/>
                <a:gd name="T77" fmla="*/ 1 h 228"/>
                <a:gd name="T78" fmla="*/ 1 w 120"/>
                <a:gd name="T79" fmla="*/ 1 h 228"/>
                <a:gd name="T80" fmla="*/ 1 w 120"/>
                <a:gd name="T81" fmla="*/ 1 h 228"/>
                <a:gd name="T82" fmla="*/ 1 w 120"/>
                <a:gd name="T83" fmla="*/ 1 h 228"/>
                <a:gd name="T84" fmla="*/ 1 w 120"/>
                <a:gd name="T85" fmla="*/ 1 h 228"/>
                <a:gd name="T86" fmla="*/ 1 w 120"/>
                <a:gd name="T87" fmla="*/ 1 h 228"/>
                <a:gd name="T88" fmla="*/ 1 w 120"/>
                <a:gd name="T89" fmla="*/ 1 h 228"/>
                <a:gd name="T90" fmla="*/ 1 w 120"/>
                <a:gd name="T91" fmla="*/ 1 h 228"/>
                <a:gd name="T92" fmla="*/ 1 w 120"/>
                <a:gd name="T93" fmla="*/ 1 h 228"/>
                <a:gd name="T94" fmla="*/ 1 w 120"/>
                <a:gd name="T95" fmla="*/ 0 h 228"/>
                <a:gd name="T96" fmla="*/ 1 w 120"/>
                <a:gd name="T97" fmla="*/ 0 h 228"/>
                <a:gd name="T98" fmla="*/ 1 w 120"/>
                <a:gd name="T99" fmla="*/ 0 h 2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0"/>
                <a:gd name="T151" fmla="*/ 0 h 228"/>
                <a:gd name="T152" fmla="*/ 120 w 120"/>
                <a:gd name="T153" fmla="*/ 228 h 2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0" h="228">
                  <a:moveTo>
                    <a:pt x="112" y="0"/>
                  </a:moveTo>
                  <a:lnTo>
                    <a:pt x="118" y="7"/>
                  </a:lnTo>
                  <a:lnTo>
                    <a:pt x="120" y="15"/>
                  </a:lnTo>
                  <a:lnTo>
                    <a:pt x="116" y="23"/>
                  </a:lnTo>
                  <a:lnTo>
                    <a:pt x="110" y="30"/>
                  </a:lnTo>
                  <a:lnTo>
                    <a:pt x="97" y="40"/>
                  </a:lnTo>
                  <a:lnTo>
                    <a:pt x="84" y="51"/>
                  </a:lnTo>
                  <a:lnTo>
                    <a:pt x="74" y="57"/>
                  </a:lnTo>
                  <a:lnTo>
                    <a:pt x="67" y="64"/>
                  </a:lnTo>
                  <a:lnTo>
                    <a:pt x="59" y="70"/>
                  </a:lnTo>
                  <a:lnTo>
                    <a:pt x="53" y="78"/>
                  </a:lnTo>
                  <a:lnTo>
                    <a:pt x="46" y="83"/>
                  </a:lnTo>
                  <a:lnTo>
                    <a:pt x="40" y="93"/>
                  </a:lnTo>
                  <a:lnTo>
                    <a:pt x="34" y="101"/>
                  </a:lnTo>
                  <a:lnTo>
                    <a:pt x="34" y="108"/>
                  </a:lnTo>
                  <a:lnTo>
                    <a:pt x="32" y="118"/>
                  </a:lnTo>
                  <a:lnTo>
                    <a:pt x="34" y="129"/>
                  </a:lnTo>
                  <a:lnTo>
                    <a:pt x="36" y="140"/>
                  </a:lnTo>
                  <a:lnTo>
                    <a:pt x="44" y="152"/>
                  </a:lnTo>
                  <a:lnTo>
                    <a:pt x="46" y="159"/>
                  </a:lnTo>
                  <a:lnTo>
                    <a:pt x="51" y="169"/>
                  </a:lnTo>
                  <a:lnTo>
                    <a:pt x="57" y="178"/>
                  </a:lnTo>
                  <a:lnTo>
                    <a:pt x="67" y="188"/>
                  </a:lnTo>
                  <a:lnTo>
                    <a:pt x="72" y="196"/>
                  </a:lnTo>
                  <a:lnTo>
                    <a:pt x="80" y="205"/>
                  </a:lnTo>
                  <a:lnTo>
                    <a:pt x="86" y="213"/>
                  </a:lnTo>
                  <a:lnTo>
                    <a:pt x="91" y="220"/>
                  </a:lnTo>
                  <a:lnTo>
                    <a:pt x="89" y="224"/>
                  </a:lnTo>
                  <a:lnTo>
                    <a:pt x="86" y="228"/>
                  </a:lnTo>
                  <a:lnTo>
                    <a:pt x="78" y="228"/>
                  </a:lnTo>
                  <a:lnTo>
                    <a:pt x="72" y="228"/>
                  </a:lnTo>
                  <a:lnTo>
                    <a:pt x="61" y="224"/>
                  </a:lnTo>
                  <a:lnTo>
                    <a:pt x="50" y="224"/>
                  </a:lnTo>
                  <a:lnTo>
                    <a:pt x="34" y="207"/>
                  </a:lnTo>
                  <a:lnTo>
                    <a:pt x="21" y="192"/>
                  </a:lnTo>
                  <a:lnTo>
                    <a:pt x="11" y="175"/>
                  </a:lnTo>
                  <a:lnTo>
                    <a:pt x="6" y="158"/>
                  </a:lnTo>
                  <a:lnTo>
                    <a:pt x="0" y="139"/>
                  </a:lnTo>
                  <a:lnTo>
                    <a:pt x="0" y="121"/>
                  </a:lnTo>
                  <a:lnTo>
                    <a:pt x="2" y="102"/>
                  </a:lnTo>
                  <a:lnTo>
                    <a:pt x="8" y="87"/>
                  </a:lnTo>
                  <a:lnTo>
                    <a:pt x="11" y="68"/>
                  </a:lnTo>
                  <a:lnTo>
                    <a:pt x="21" y="53"/>
                  </a:lnTo>
                  <a:lnTo>
                    <a:pt x="32" y="38"/>
                  </a:lnTo>
                  <a:lnTo>
                    <a:pt x="46" y="26"/>
                  </a:lnTo>
                  <a:lnTo>
                    <a:pt x="57" y="15"/>
                  </a:lnTo>
                  <a:lnTo>
                    <a:pt x="74" y="5"/>
                  </a:lnTo>
                  <a:lnTo>
                    <a:pt x="91" y="0"/>
                  </a:lnTo>
                  <a:lnTo>
                    <a:pt x="112"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6" name="Freeform 37"/>
            <p:cNvSpPr>
              <a:spLocks/>
            </p:cNvSpPr>
            <p:nvPr/>
          </p:nvSpPr>
          <p:spPr bwMode="auto">
            <a:xfrm>
              <a:off x="1390" y="2226"/>
              <a:ext cx="14" cy="11"/>
            </a:xfrm>
            <a:custGeom>
              <a:avLst/>
              <a:gdLst>
                <a:gd name="T0" fmla="*/ 0 w 29"/>
                <a:gd name="T1" fmla="*/ 0 h 23"/>
                <a:gd name="T2" fmla="*/ 0 w 29"/>
                <a:gd name="T3" fmla="*/ 0 h 23"/>
                <a:gd name="T4" fmla="*/ 0 w 29"/>
                <a:gd name="T5" fmla="*/ 0 h 23"/>
                <a:gd name="T6" fmla="*/ 0 w 29"/>
                <a:gd name="T7" fmla="*/ 0 h 23"/>
                <a:gd name="T8" fmla="*/ 0 w 29"/>
                <a:gd name="T9" fmla="*/ 0 h 23"/>
                <a:gd name="T10" fmla="*/ 0 w 29"/>
                <a:gd name="T11" fmla="*/ 0 h 23"/>
                <a:gd name="T12" fmla="*/ 0 w 29"/>
                <a:gd name="T13" fmla="*/ 0 h 23"/>
                <a:gd name="T14" fmla="*/ 0 w 29"/>
                <a:gd name="T15" fmla="*/ 0 h 23"/>
                <a:gd name="T16" fmla="*/ 0 w 29"/>
                <a:gd name="T17" fmla="*/ 0 h 23"/>
                <a:gd name="T18" fmla="*/ 0 w 29"/>
                <a:gd name="T19" fmla="*/ 0 h 23"/>
                <a:gd name="T20" fmla="*/ 0 w 29"/>
                <a:gd name="T21" fmla="*/ 0 h 23"/>
                <a:gd name="T22" fmla="*/ 0 w 29"/>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23"/>
                <a:gd name="T38" fmla="*/ 29 w 29"/>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23">
                  <a:moveTo>
                    <a:pt x="4" y="2"/>
                  </a:moveTo>
                  <a:lnTo>
                    <a:pt x="16" y="0"/>
                  </a:lnTo>
                  <a:lnTo>
                    <a:pt x="23" y="2"/>
                  </a:lnTo>
                  <a:lnTo>
                    <a:pt x="25" y="2"/>
                  </a:lnTo>
                  <a:lnTo>
                    <a:pt x="29" y="6"/>
                  </a:lnTo>
                  <a:lnTo>
                    <a:pt x="29" y="12"/>
                  </a:lnTo>
                  <a:lnTo>
                    <a:pt x="29" y="21"/>
                  </a:lnTo>
                  <a:lnTo>
                    <a:pt x="14" y="23"/>
                  </a:lnTo>
                  <a:lnTo>
                    <a:pt x="4" y="21"/>
                  </a:lnTo>
                  <a:lnTo>
                    <a:pt x="0" y="12"/>
                  </a:lnTo>
                  <a:lnTo>
                    <a:pt x="4"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7" name="Freeform 38"/>
            <p:cNvSpPr>
              <a:spLocks/>
            </p:cNvSpPr>
            <p:nvPr/>
          </p:nvSpPr>
          <p:spPr bwMode="auto">
            <a:xfrm>
              <a:off x="1697" y="2226"/>
              <a:ext cx="144" cy="86"/>
            </a:xfrm>
            <a:custGeom>
              <a:avLst/>
              <a:gdLst>
                <a:gd name="T0" fmla="*/ 1 w 288"/>
                <a:gd name="T1" fmla="*/ 0 h 173"/>
                <a:gd name="T2" fmla="*/ 1 w 288"/>
                <a:gd name="T3" fmla="*/ 0 h 173"/>
                <a:gd name="T4" fmla="*/ 1 w 288"/>
                <a:gd name="T5" fmla="*/ 0 h 173"/>
                <a:gd name="T6" fmla="*/ 1 w 288"/>
                <a:gd name="T7" fmla="*/ 0 h 173"/>
                <a:gd name="T8" fmla="*/ 1 w 288"/>
                <a:gd name="T9" fmla="*/ 0 h 173"/>
                <a:gd name="T10" fmla="*/ 1 w 288"/>
                <a:gd name="T11" fmla="*/ 0 h 173"/>
                <a:gd name="T12" fmla="*/ 1 w 288"/>
                <a:gd name="T13" fmla="*/ 0 h 173"/>
                <a:gd name="T14" fmla="*/ 1 w 288"/>
                <a:gd name="T15" fmla="*/ 0 h 173"/>
                <a:gd name="T16" fmla="*/ 1 w 288"/>
                <a:gd name="T17" fmla="*/ 0 h 173"/>
                <a:gd name="T18" fmla="*/ 1 w 288"/>
                <a:gd name="T19" fmla="*/ 0 h 173"/>
                <a:gd name="T20" fmla="*/ 1 w 288"/>
                <a:gd name="T21" fmla="*/ 0 h 173"/>
                <a:gd name="T22" fmla="*/ 1 w 288"/>
                <a:gd name="T23" fmla="*/ 0 h 173"/>
                <a:gd name="T24" fmla="*/ 1 w 288"/>
                <a:gd name="T25" fmla="*/ 0 h 173"/>
                <a:gd name="T26" fmla="*/ 1 w 288"/>
                <a:gd name="T27" fmla="*/ 0 h 173"/>
                <a:gd name="T28" fmla="*/ 1 w 288"/>
                <a:gd name="T29" fmla="*/ 0 h 173"/>
                <a:gd name="T30" fmla="*/ 1 w 288"/>
                <a:gd name="T31" fmla="*/ 0 h 173"/>
                <a:gd name="T32" fmla="*/ 1 w 288"/>
                <a:gd name="T33" fmla="*/ 0 h 173"/>
                <a:gd name="T34" fmla="*/ 1 w 288"/>
                <a:gd name="T35" fmla="*/ 0 h 173"/>
                <a:gd name="T36" fmla="*/ 1 w 288"/>
                <a:gd name="T37" fmla="*/ 0 h 173"/>
                <a:gd name="T38" fmla="*/ 1 w 288"/>
                <a:gd name="T39" fmla="*/ 0 h 173"/>
                <a:gd name="T40" fmla="*/ 1 w 288"/>
                <a:gd name="T41" fmla="*/ 0 h 173"/>
                <a:gd name="T42" fmla="*/ 1 w 288"/>
                <a:gd name="T43" fmla="*/ 0 h 173"/>
                <a:gd name="T44" fmla="*/ 1 w 288"/>
                <a:gd name="T45" fmla="*/ 0 h 173"/>
                <a:gd name="T46" fmla="*/ 1 w 288"/>
                <a:gd name="T47" fmla="*/ 0 h 173"/>
                <a:gd name="T48" fmla="*/ 1 w 288"/>
                <a:gd name="T49" fmla="*/ 0 h 173"/>
                <a:gd name="T50" fmla="*/ 1 w 288"/>
                <a:gd name="T51" fmla="*/ 0 h 173"/>
                <a:gd name="T52" fmla="*/ 1 w 288"/>
                <a:gd name="T53" fmla="*/ 0 h 173"/>
                <a:gd name="T54" fmla="*/ 1 w 288"/>
                <a:gd name="T55" fmla="*/ 0 h 173"/>
                <a:gd name="T56" fmla="*/ 1 w 288"/>
                <a:gd name="T57" fmla="*/ 0 h 173"/>
                <a:gd name="T58" fmla="*/ 1 w 288"/>
                <a:gd name="T59" fmla="*/ 0 h 173"/>
                <a:gd name="T60" fmla="*/ 1 w 288"/>
                <a:gd name="T61" fmla="*/ 0 h 173"/>
                <a:gd name="T62" fmla="*/ 1 w 288"/>
                <a:gd name="T63" fmla="*/ 0 h 173"/>
                <a:gd name="T64" fmla="*/ 1 w 288"/>
                <a:gd name="T65" fmla="*/ 0 h 173"/>
                <a:gd name="T66" fmla="*/ 1 w 288"/>
                <a:gd name="T67" fmla="*/ 0 h 173"/>
                <a:gd name="T68" fmla="*/ 1 w 288"/>
                <a:gd name="T69" fmla="*/ 0 h 173"/>
                <a:gd name="T70" fmla="*/ 1 w 288"/>
                <a:gd name="T71" fmla="*/ 0 h 173"/>
                <a:gd name="T72" fmla="*/ 1 w 288"/>
                <a:gd name="T73" fmla="*/ 0 h 173"/>
                <a:gd name="T74" fmla="*/ 1 w 288"/>
                <a:gd name="T75" fmla="*/ 0 h 173"/>
                <a:gd name="T76" fmla="*/ 1 w 288"/>
                <a:gd name="T77" fmla="*/ 0 h 173"/>
                <a:gd name="T78" fmla="*/ 1 w 288"/>
                <a:gd name="T79" fmla="*/ 0 h 173"/>
                <a:gd name="T80" fmla="*/ 1 w 288"/>
                <a:gd name="T81" fmla="*/ 0 h 173"/>
                <a:gd name="T82" fmla="*/ 1 w 288"/>
                <a:gd name="T83" fmla="*/ 0 h 173"/>
                <a:gd name="T84" fmla="*/ 0 w 288"/>
                <a:gd name="T85" fmla="*/ 0 h 173"/>
                <a:gd name="T86" fmla="*/ 0 w 288"/>
                <a:gd name="T87" fmla="*/ 0 h 173"/>
                <a:gd name="T88" fmla="*/ 1 w 288"/>
                <a:gd name="T89" fmla="*/ 0 h 173"/>
                <a:gd name="T90" fmla="*/ 1 w 288"/>
                <a:gd name="T91" fmla="*/ 0 h 173"/>
                <a:gd name="T92" fmla="*/ 1 w 288"/>
                <a:gd name="T93" fmla="*/ 0 h 173"/>
                <a:gd name="T94" fmla="*/ 1 w 288"/>
                <a:gd name="T95" fmla="*/ 0 h 173"/>
                <a:gd name="T96" fmla="*/ 1 w 288"/>
                <a:gd name="T97" fmla="*/ 0 h 173"/>
                <a:gd name="T98" fmla="*/ 1 w 288"/>
                <a:gd name="T99" fmla="*/ 0 h 173"/>
                <a:gd name="T100" fmla="*/ 1 w 288"/>
                <a:gd name="T101" fmla="*/ 0 h 173"/>
                <a:gd name="T102" fmla="*/ 1 w 288"/>
                <a:gd name="T103" fmla="*/ 0 h 173"/>
                <a:gd name="T104" fmla="*/ 1 w 288"/>
                <a:gd name="T105" fmla="*/ 0 h 173"/>
                <a:gd name="T106" fmla="*/ 1 w 288"/>
                <a:gd name="T107" fmla="*/ 0 h 173"/>
                <a:gd name="T108" fmla="*/ 1 w 288"/>
                <a:gd name="T109" fmla="*/ 0 h 173"/>
                <a:gd name="T110" fmla="*/ 1 w 288"/>
                <a:gd name="T111" fmla="*/ 0 h 173"/>
                <a:gd name="T112" fmla="*/ 1 w 288"/>
                <a:gd name="T113" fmla="*/ 0 h 173"/>
                <a:gd name="T114" fmla="*/ 1 w 288"/>
                <a:gd name="T115" fmla="*/ 0 h 173"/>
                <a:gd name="T116" fmla="*/ 1 w 288"/>
                <a:gd name="T117" fmla="*/ 0 h 173"/>
                <a:gd name="T118" fmla="*/ 1 w 288"/>
                <a:gd name="T119" fmla="*/ 0 h 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8"/>
                <a:gd name="T181" fmla="*/ 0 h 173"/>
                <a:gd name="T182" fmla="*/ 288 w 288"/>
                <a:gd name="T183" fmla="*/ 173 h 1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8" h="173">
                  <a:moveTo>
                    <a:pt x="177" y="2"/>
                  </a:moveTo>
                  <a:lnTo>
                    <a:pt x="191" y="2"/>
                  </a:lnTo>
                  <a:lnTo>
                    <a:pt x="204" y="4"/>
                  </a:lnTo>
                  <a:lnTo>
                    <a:pt x="217" y="6"/>
                  </a:lnTo>
                  <a:lnTo>
                    <a:pt x="232" y="10"/>
                  </a:lnTo>
                  <a:lnTo>
                    <a:pt x="246" y="13"/>
                  </a:lnTo>
                  <a:lnTo>
                    <a:pt x="259" y="17"/>
                  </a:lnTo>
                  <a:lnTo>
                    <a:pt x="274" y="21"/>
                  </a:lnTo>
                  <a:lnTo>
                    <a:pt x="288" y="31"/>
                  </a:lnTo>
                  <a:lnTo>
                    <a:pt x="278" y="38"/>
                  </a:lnTo>
                  <a:lnTo>
                    <a:pt x="267" y="42"/>
                  </a:lnTo>
                  <a:lnTo>
                    <a:pt x="259" y="42"/>
                  </a:lnTo>
                  <a:lnTo>
                    <a:pt x="253" y="44"/>
                  </a:lnTo>
                  <a:lnTo>
                    <a:pt x="244" y="44"/>
                  </a:lnTo>
                  <a:lnTo>
                    <a:pt x="236" y="46"/>
                  </a:lnTo>
                  <a:lnTo>
                    <a:pt x="227" y="44"/>
                  </a:lnTo>
                  <a:lnTo>
                    <a:pt x="219" y="42"/>
                  </a:lnTo>
                  <a:lnTo>
                    <a:pt x="210" y="40"/>
                  </a:lnTo>
                  <a:lnTo>
                    <a:pt x="202" y="40"/>
                  </a:lnTo>
                  <a:lnTo>
                    <a:pt x="192" y="40"/>
                  </a:lnTo>
                  <a:lnTo>
                    <a:pt x="185" y="38"/>
                  </a:lnTo>
                  <a:lnTo>
                    <a:pt x="177" y="38"/>
                  </a:lnTo>
                  <a:lnTo>
                    <a:pt x="168" y="40"/>
                  </a:lnTo>
                  <a:lnTo>
                    <a:pt x="160" y="40"/>
                  </a:lnTo>
                  <a:lnTo>
                    <a:pt x="151" y="40"/>
                  </a:lnTo>
                  <a:lnTo>
                    <a:pt x="143" y="42"/>
                  </a:lnTo>
                  <a:lnTo>
                    <a:pt x="135" y="46"/>
                  </a:lnTo>
                  <a:lnTo>
                    <a:pt x="128" y="50"/>
                  </a:lnTo>
                  <a:lnTo>
                    <a:pt x="122" y="55"/>
                  </a:lnTo>
                  <a:lnTo>
                    <a:pt x="115" y="63"/>
                  </a:lnTo>
                  <a:lnTo>
                    <a:pt x="111" y="70"/>
                  </a:lnTo>
                  <a:lnTo>
                    <a:pt x="101" y="74"/>
                  </a:lnTo>
                  <a:lnTo>
                    <a:pt x="94" y="80"/>
                  </a:lnTo>
                  <a:lnTo>
                    <a:pt x="84" y="84"/>
                  </a:lnTo>
                  <a:lnTo>
                    <a:pt x="78" y="89"/>
                  </a:lnTo>
                  <a:lnTo>
                    <a:pt x="63" y="101"/>
                  </a:lnTo>
                  <a:lnTo>
                    <a:pt x="48" y="112"/>
                  </a:lnTo>
                  <a:lnTo>
                    <a:pt x="35" y="126"/>
                  </a:lnTo>
                  <a:lnTo>
                    <a:pt x="21" y="139"/>
                  </a:lnTo>
                  <a:lnTo>
                    <a:pt x="16" y="146"/>
                  </a:lnTo>
                  <a:lnTo>
                    <a:pt x="10" y="156"/>
                  </a:lnTo>
                  <a:lnTo>
                    <a:pt x="4" y="164"/>
                  </a:lnTo>
                  <a:lnTo>
                    <a:pt x="0" y="173"/>
                  </a:lnTo>
                  <a:lnTo>
                    <a:pt x="0" y="156"/>
                  </a:lnTo>
                  <a:lnTo>
                    <a:pt x="2" y="139"/>
                  </a:lnTo>
                  <a:lnTo>
                    <a:pt x="8" y="124"/>
                  </a:lnTo>
                  <a:lnTo>
                    <a:pt x="16" y="108"/>
                  </a:lnTo>
                  <a:lnTo>
                    <a:pt x="23" y="93"/>
                  </a:lnTo>
                  <a:lnTo>
                    <a:pt x="33" y="80"/>
                  </a:lnTo>
                  <a:lnTo>
                    <a:pt x="44" y="65"/>
                  </a:lnTo>
                  <a:lnTo>
                    <a:pt x="58" y="53"/>
                  </a:lnTo>
                  <a:lnTo>
                    <a:pt x="69" y="40"/>
                  </a:lnTo>
                  <a:lnTo>
                    <a:pt x="82" y="31"/>
                  </a:lnTo>
                  <a:lnTo>
                    <a:pt x="96" y="21"/>
                  </a:lnTo>
                  <a:lnTo>
                    <a:pt x="113" y="13"/>
                  </a:lnTo>
                  <a:lnTo>
                    <a:pt x="128" y="8"/>
                  </a:lnTo>
                  <a:lnTo>
                    <a:pt x="145" y="2"/>
                  </a:lnTo>
                  <a:lnTo>
                    <a:pt x="160" y="0"/>
                  </a:lnTo>
                  <a:lnTo>
                    <a:pt x="177"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8" name="Freeform 39"/>
            <p:cNvSpPr>
              <a:spLocks/>
            </p:cNvSpPr>
            <p:nvPr/>
          </p:nvSpPr>
          <p:spPr bwMode="auto">
            <a:xfrm>
              <a:off x="2339" y="2247"/>
              <a:ext cx="111" cy="159"/>
            </a:xfrm>
            <a:custGeom>
              <a:avLst/>
              <a:gdLst>
                <a:gd name="T0" fmla="*/ 1 w 222"/>
                <a:gd name="T1" fmla="*/ 0 h 317"/>
                <a:gd name="T2" fmla="*/ 1 w 222"/>
                <a:gd name="T3" fmla="*/ 1 h 317"/>
                <a:gd name="T4" fmla="*/ 1 w 222"/>
                <a:gd name="T5" fmla="*/ 1 h 317"/>
                <a:gd name="T6" fmla="*/ 1 w 222"/>
                <a:gd name="T7" fmla="*/ 1 h 317"/>
                <a:gd name="T8" fmla="*/ 1 w 222"/>
                <a:gd name="T9" fmla="*/ 1 h 317"/>
                <a:gd name="T10" fmla="*/ 1 w 222"/>
                <a:gd name="T11" fmla="*/ 1 h 317"/>
                <a:gd name="T12" fmla="*/ 1 w 222"/>
                <a:gd name="T13" fmla="*/ 1 h 317"/>
                <a:gd name="T14" fmla="*/ 1 w 222"/>
                <a:gd name="T15" fmla="*/ 1 h 317"/>
                <a:gd name="T16" fmla="*/ 1 w 222"/>
                <a:gd name="T17" fmla="*/ 1 h 317"/>
                <a:gd name="T18" fmla="*/ 1 w 222"/>
                <a:gd name="T19" fmla="*/ 1 h 317"/>
                <a:gd name="T20" fmla="*/ 1 w 222"/>
                <a:gd name="T21" fmla="*/ 1 h 317"/>
                <a:gd name="T22" fmla="*/ 1 w 222"/>
                <a:gd name="T23" fmla="*/ 1 h 317"/>
                <a:gd name="T24" fmla="*/ 1 w 222"/>
                <a:gd name="T25" fmla="*/ 1 h 317"/>
                <a:gd name="T26" fmla="*/ 1 w 222"/>
                <a:gd name="T27" fmla="*/ 1 h 317"/>
                <a:gd name="T28" fmla="*/ 1 w 222"/>
                <a:gd name="T29" fmla="*/ 1 h 317"/>
                <a:gd name="T30" fmla="*/ 1 w 222"/>
                <a:gd name="T31" fmla="*/ 1 h 317"/>
                <a:gd name="T32" fmla="*/ 1 w 222"/>
                <a:gd name="T33" fmla="*/ 1 h 317"/>
                <a:gd name="T34" fmla="*/ 1 w 222"/>
                <a:gd name="T35" fmla="*/ 1 h 317"/>
                <a:gd name="T36" fmla="*/ 1 w 222"/>
                <a:gd name="T37" fmla="*/ 1 h 317"/>
                <a:gd name="T38" fmla="*/ 1 w 222"/>
                <a:gd name="T39" fmla="*/ 1 h 317"/>
                <a:gd name="T40" fmla="*/ 1 w 222"/>
                <a:gd name="T41" fmla="*/ 1 h 317"/>
                <a:gd name="T42" fmla="*/ 1 w 222"/>
                <a:gd name="T43" fmla="*/ 1 h 317"/>
                <a:gd name="T44" fmla="*/ 1 w 222"/>
                <a:gd name="T45" fmla="*/ 1 h 317"/>
                <a:gd name="T46" fmla="*/ 1 w 222"/>
                <a:gd name="T47" fmla="*/ 1 h 317"/>
                <a:gd name="T48" fmla="*/ 1 w 222"/>
                <a:gd name="T49" fmla="*/ 1 h 317"/>
                <a:gd name="T50" fmla="*/ 1 w 222"/>
                <a:gd name="T51" fmla="*/ 1 h 317"/>
                <a:gd name="T52" fmla="*/ 1 w 222"/>
                <a:gd name="T53" fmla="*/ 1 h 317"/>
                <a:gd name="T54" fmla="*/ 1 w 222"/>
                <a:gd name="T55" fmla="*/ 1 h 317"/>
                <a:gd name="T56" fmla="*/ 1 w 222"/>
                <a:gd name="T57" fmla="*/ 1 h 317"/>
                <a:gd name="T58" fmla="*/ 1 w 222"/>
                <a:gd name="T59" fmla="*/ 1 h 317"/>
                <a:gd name="T60" fmla="*/ 1 w 222"/>
                <a:gd name="T61" fmla="*/ 1 h 317"/>
                <a:gd name="T62" fmla="*/ 1 w 222"/>
                <a:gd name="T63" fmla="*/ 1 h 317"/>
                <a:gd name="T64" fmla="*/ 1 w 222"/>
                <a:gd name="T65" fmla="*/ 1 h 317"/>
                <a:gd name="T66" fmla="*/ 1 w 222"/>
                <a:gd name="T67" fmla="*/ 1 h 317"/>
                <a:gd name="T68" fmla="*/ 1 w 222"/>
                <a:gd name="T69" fmla="*/ 1 h 317"/>
                <a:gd name="T70" fmla="*/ 1 w 222"/>
                <a:gd name="T71" fmla="*/ 1 h 317"/>
                <a:gd name="T72" fmla="*/ 1 w 222"/>
                <a:gd name="T73" fmla="*/ 1 h 317"/>
                <a:gd name="T74" fmla="*/ 1 w 222"/>
                <a:gd name="T75" fmla="*/ 1 h 317"/>
                <a:gd name="T76" fmla="*/ 1 w 222"/>
                <a:gd name="T77" fmla="*/ 1 h 317"/>
                <a:gd name="T78" fmla="*/ 1 w 222"/>
                <a:gd name="T79" fmla="*/ 1 h 317"/>
                <a:gd name="T80" fmla="*/ 0 w 222"/>
                <a:gd name="T81" fmla="*/ 1 h 317"/>
                <a:gd name="T82" fmla="*/ 1 w 222"/>
                <a:gd name="T83" fmla="*/ 1 h 317"/>
                <a:gd name="T84" fmla="*/ 1 w 222"/>
                <a:gd name="T85" fmla="*/ 1 h 317"/>
                <a:gd name="T86" fmla="*/ 1 w 222"/>
                <a:gd name="T87" fmla="*/ 1 h 317"/>
                <a:gd name="T88" fmla="*/ 1 w 222"/>
                <a:gd name="T89" fmla="*/ 1 h 317"/>
                <a:gd name="T90" fmla="*/ 1 w 222"/>
                <a:gd name="T91" fmla="*/ 1 h 3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2"/>
                <a:gd name="T139" fmla="*/ 0 h 317"/>
                <a:gd name="T140" fmla="*/ 222 w 222"/>
                <a:gd name="T141" fmla="*/ 317 h 3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2" h="317">
                  <a:moveTo>
                    <a:pt x="106" y="2"/>
                  </a:moveTo>
                  <a:lnTo>
                    <a:pt x="114" y="0"/>
                  </a:lnTo>
                  <a:lnTo>
                    <a:pt x="121" y="0"/>
                  </a:lnTo>
                  <a:lnTo>
                    <a:pt x="127" y="0"/>
                  </a:lnTo>
                  <a:lnTo>
                    <a:pt x="135" y="2"/>
                  </a:lnTo>
                  <a:lnTo>
                    <a:pt x="139" y="7"/>
                  </a:lnTo>
                  <a:lnTo>
                    <a:pt x="139" y="21"/>
                  </a:lnTo>
                  <a:lnTo>
                    <a:pt x="129" y="23"/>
                  </a:lnTo>
                  <a:lnTo>
                    <a:pt x="121" y="25"/>
                  </a:lnTo>
                  <a:lnTo>
                    <a:pt x="114" y="30"/>
                  </a:lnTo>
                  <a:lnTo>
                    <a:pt x="106" y="34"/>
                  </a:lnTo>
                  <a:lnTo>
                    <a:pt x="97" y="38"/>
                  </a:lnTo>
                  <a:lnTo>
                    <a:pt x="89" y="42"/>
                  </a:lnTo>
                  <a:lnTo>
                    <a:pt x="82" y="47"/>
                  </a:lnTo>
                  <a:lnTo>
                    <a:pt x="74" y="55"/>
                  </a:lnTo>
                  <a:lnTo>
                    <a:pt x="64" y="61"/>
                  </a:lnTo>
                  <a:lnTo>
                    <a:pt x="57" y="68"/>
                  </a:lnTo>
                  <a:lnTo>
                    <a:pt x="49" y="74"/>
                  </a:lnTo>
                  <a:lnTo>
                    <a:pt x="45" y="83"/>
                  </a:lnTo>
                  <a:lnTo>
                    <a:pt x="40" y="91"/>
                  </a:lnTo>
                  <a:lnTo>
                    <a:pt x="36" y="101"/>
                  </a:lnTo>
                  <a:lnTo>
                    <a:pt x="32" y="108"/>
                  </a:lnTo>
                  <a:lnTo>
                    <a:pt x="32" y="120"/>
                  </a:lnTo>
                  <a:lnTo>
                    <a:pt x="42" y="112"/>
                  </a:lnTo>
                  <a:lnTo>
                    <a:pt x="53" y="104"/>
                  </a:lnTo>
                  <a:lnTo>
                    <a:pt x="64" y="97"/>
                  </a:lnTo>
                  <a:lnTo>
                    <a:pt x="76" y="91"/>
                  </a:lnTo>
                  <a:lnTo>
                    <a:pt x="87" y="85"/>
                  </a:lnTo>
                  <a:lnTo>
                    <a:pt x="101" y="82"/>
                  </a:lnTo>
                  <a:lnTo>
                    <a:pt x="114" y="78"/>
                  </a:lnTo>
                  <a:lnTo>
                    <a:pt x="125" y="78"/>
                  </a:lnTo>
                  <a:lnTo>
                    <a:pt x="137" y="76"/>
                  </a:lnTo>
                  <a:lnTo>
                    <a:pt x="150" y="78"/>
                  </a:lnTo>
                  <a:lnTo>
                    <a:pt x="163" y="80"/>
                  </a:lnTo>
                  <a:lnTo>
                    <a:pt x="175" y="85"/>
                  </a:lnTo>
                  <a:lnTo>
                    <a:pt x="186" y="93"/>
                  </a:lnTo>
                  <a:lnTo>
                    <a:pt x="199" y="102"/>
                  </a:lnTo>
                  <a:lnTo>
                    <a:pt x="211" y="116"/>
                  </a:lnTo>
                  <a:lnTo>
                    <a:pt x="222" y="133"/>
                  </a:lnTo>
                  <a:lnTo>
                    <a:pt x="222" y="142"/>
                  </a:lnTo>
                  <a:lnTo>
                    <a:pt x="222" y="152"/>
                  </a:lnTo>
                  <a:lnTo>
                    <a:pt x="220" y="161"/>
                  </a:lnTo>
                  <a:lnTo>
                    <a:pt x="218" y="169"/>
                  </a:lnTo>
                  <a:lnTo>
                    <a:pt x="213" y="180"/>
                  </a:lnTo>
                  <a:lnTo>
                    <a:pt x="203" y="188"/>
                  </a:lnTo>
                  <a:lnTo>
                    <a:pt x="190" y="188"/>
                  </a:lnTo>
                  <a:lnTo>
                    <a:pt x="184" y="180"/>
                  </a:lnTo>
                  <a:lnTo>
                    <a:pt x="180" y="171"/>
                  </a:lnTo>
                  <a:lnTo>
                    <a:pt x="182" y="165"/>
                  </a:lnTo>
                  <a:lnTo>
                    <a:pt x="184" y="154"/>
                  </a:lnTo>
                  <a:lnTo>
                    <a:pt x="190" y="142"/>
                  </a:lnTo>
                  <a:lnTo>
                    <a:pt x="178" y="129"/>
                  </a:lnTo>
                  <a:lnTo>
                    <a:pt x="169" y="121"/>
                  </a:lnTo>
                  <a:lnTo>
                    <a:pt x="159" y="112"/>
                  </a:lnTo>
                  <a:lnTo>
                    <a:pt x="150" y="108"/>
                  </a:lnTo>
                  <a:lnTo>
                    <a:pt x="137" y="104"/>
                  </a:lnTo>
                  <a:lnTo>
                    <a:pt x="125" y="102"/>
                  </a:lnTo>
                  <a:lnTo>
                    <a:pt x="114" y="102"/>
                  </a:lnTo>
                  <a:lnTo>
                    <a:pt x="104" y="106"/>
                  </a:lnTo>
                  <a:lnTo>
                    <a:pt x="91" y="106"/>
                  </a:lnTo>
                  <a:lnTo>
                    <a:pt x="82" y="112"/>
                  </a:lnTo>
                  <a:lnTo>
                    <a:pt x="70" y="118"/>
                  </a:lnTo>
                  <a:lnTo>
                    <a:pt x="63" y="127"/>
                  </a:lnTo>
                  <a:lnTo>
                    <a:pt x="53" y="133"/>
                  </a:lnTo>
                  <a:lnTo>
                    <a:pt x="43" y="144"/>
                  </a:lnTo>
                  <a:lnTo>
                    <a:pt x="36" y="154"/>
                  </a:lnTo>
                  <a:lnTo>
                    <a:pt x="32" y="167"/>
                  </a:lnTo>
                  <a:lnTo>
                    <a:pt x="38" y="165"/>
                  </a:lnTo>
                  <a:lnTo>
                    <a:pt x="45" y="161"/>
                  </a:lnTo>
                  <a:lnTo>
                    <a:pt x="53" y="158"/>
                  </a:lnTo>
                  <a:lnTo>
                    <a:pt x="64" y="156"/>
                  </a:lnTo>
                  <a:lnTo>
                    <a:pt x="74" y="150"/>
                  </a:lnTo>
                  <a:lnTo>
                    <a:pt x="83" y="148"/>
                  </a:lnTo>
                  <a:lnTo>
                    <a:pt x="93" y="144"/>
                  </a:lnTo>
                  <a:lnTo>
                    <a:pt x="102" y="144"/>
                  </a:lnTo>
                  <a:lnTo>
                    <a:pt x="110" y="144"/>
                  </a:lnTo>
                  <a:lnTo>
                    <a:pt x="120" y="150"/>
                  </a:lnTo>
                  <a:lnTo>
                    <a:pt x="120" y="154"/>
                  </a:lnTo>
                  <a:lnTo>
                    <a:pt x="123" y="159"/>
                  </a:lnTo>
                  <a:lnTo>
                    <a:pt x="123" y="167"/>
                  </a:lnTo>
                  <a:lnTo>
                    <a:pt x="125" y="177"/>
                  </a:lnTo>
                  <a:lnTo>
                    <a:pt x="116" y="175"/>
                  </a:lnTo>
                  <a:lnTo>
                    <a:pt x="108" y="177"/>
                  </a:lnTo>
                  <a:lnTo>
                    <a:pt x="99" y="177"/>
                  </a:lnTo>
                  <a:lnTo>
                    <a:pt x="91" y="182"/>
                  </a:lnTo>
                  <a:lnTo>
                    <a:pt x="76" y="190"/>
                  </a:lnTo>
                  <a:lnTo>
                    <a:pt x="66" y="205"/>
                  </a:lnTo>
                  <a:lnTo>
                    <a:pt x="59" y="213"/>
                  </a:lnTo>
                  <a:lnTo>
                    <a:pt x="53" y="224"/>
                  </a:lnTo>
                  <a:lnTo>
                    <a:pt x="53" y="236"/>
                  </a:lnTo>
                  <a:lnTo>
                    <a:pt x="59" y="249"/>
                  </a:lnTo>
                  <a:lnTo>
                    <a:pt x="70" y="237"/>
                  </a:lnTo>
                  <a:lnTo>
                    <a:pt x="82" y="232"/>
                  </a:lnTo>
                  <a:lnTo>
                    <a:pt x="91" y="226"/>
                  </a:lnTo>
                  <a:lnTo>
                    <a:pt x="99" y="226"/>
                  </a:lnTo>
                  <a:lnTo>
                    <a:pt x="110" y="226"/>
                  </a:lnTo>
                  <a:lnTo>
                    <a:pt x="120" y="236"/>
                  </a:lnTo>
                  <a:lnTo>
                    <a:pt x="120" y="243"/>
                  </a:lnTo>
                  <a:lnTo>
                    <a:pt x="120" y="255"/>
                  </a:lnTo>
                  <a:lnTo>
                    <a:pt x="114" y="268"/>
                  </a:lnTo>
                  <a:lnTo>
                    <a:pt x="106" y="281"/>
                  </a:lnTo>
                  <a:lnTo>
                    <a:pt x="97" y="293"/>
                  </a:lnTo>
                  <a:lnTo>
                    <a:pt x="87" y="302"/>
                  </a:lnTo>
                  <a:lnTo>
                    <a:pt x="76" y="310"/>
                  </a:lnTo>
                  <a:lnTo>
                    <a:pt x="63" y="317"/>
                  </a:lnTo>
                  <a:lnTo>
                    <a:pt x="53" y="315"/>
                  </a:lnTo>
                  <a:lnTo>
                    <a:pt x="45" y="313"/>
                  </a:lnTo>
                  <a:lnTo>
                    <a:pt x="40" y="308"/>
                  </a:lnTo>
                  <a:lnTo>
                    <a:pt x="38" y="300"/>
                  </a:lnTo>
                  <a:lnTo>
                    <a:pt x="32" y="291"/>
                  </a:lnTo>
                  <a:lnTo>
                    <a:pt x="32" y="279"/>
                  </a:lnTo>
                  <a:lnTo>
                    <a:pt x="30" y="266"/>
                  </a:lnTo>
                  <a:lnTo>
                    <a:pt x="30" y="255"/>
                  </a:lnTo>
                  <a:lnTo>
                    <a:pt x="28" y="241"/>
                  </a:lnTo>
                  <a:lnTo>
                    <a:pt x="26" y="226"/>
                  </a:lnTo>
                  <a:lnTo>
                    <a:pt x="26" y="213"/>
                  </a:lnTo>
                  <a:lnTo>
                    <a:pt x="24" y="199"/>
                  </a:lnTo>
                  <a:lnTo>
                    <a:pt x="21" y="188"/>
                  </a:lnTo>
                  <a:lnTo>
                    <a:pt x="19" y="177"/>
                  </a:lnTo>
                  <a:lnTo>
                    <a:pt x="15" y="165"/>
                  </a:lnTo>
                  <a:lnTo>
                    <a:pt x="9" y="158"/>
                  </a:lnTo>
                  <a:lnTo>
                    <a:pt x="4" y="144"/>
                  </a:lnTo>
                  <a:lnTo>
                    <a:pt x="0" y="131"/>
                  </a:lnTo>
                  <a:lnTo>
                    <a:pt x="0" y="118"/>
                  </a:lnTo>
                  <a:lnTo>
                    <a:pt x="0" y="106"/>
                  </a:lnTo>
                  <a:lnTo>
                    <a:pt x="2" y="93"/>
                  </a:lnTo>
                  <a:lnTo>
                    <a:pt x="7" y="83"/>
                  </a:lnTo>
                  <a:lnTo>
                    <a:pt x="13" y="72"/>
                  </a:lnTo>
                  <a:lnTo>
                    <a:pt x="21" y="63"/>
                  </a:lnTo>
                  <a:lnTo>
                    <a:pt x="28" y="53"/>
                  </a:lnTo>
                  <a:lnTo>
                    <a:pt x="38" y="44"/>
                  </a:lnTo>
                  <a:lnTo>
                    <a:pt x="47" y="36"/>
                  </a:lnTo>
                  <a:lnTo>
                    <a:pt x="59" y="28"/>
                  </a:lnTo>
                  <a:lnTo>
                    <a:pt x="70" y="19"/>
                  </a:lnTo>
                  <a:lnTo>
                    <a:pt x="82" y="13"/>
                  </a:lnTo>
                  <a:lnTo>
                    <a:pt x="93" y="6"/>
                  </a:lnTo>
                  <a:lnTo>
                    <a:pt x="106"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09" name="Freeform 40"/>
            <p:cNvSpPr>
              <a:spLocks/>
            </p:cNvSpPr>
            <p:nvPr/>
          </p:nvSpPr>
          <p:spPr bwMode="auto">
            <a:xfrm>
              <a:off x="927" y="2257"/>
              <a:ext cx="21" cy="24"/>
            </a:xfrm>
            <a:custGeom>
              <a:avLst/>
              <a:gdLst>
                <a:gd name="T0" fmla="*/ 1 w 41"/>
                <a:gd name="T1" fmla="*/ 1 h 47"/>
                <a:gd name="T2" fmla="*/ 1 w 41"/>
                <a:gd name="T3" fmla="*/ 0 h 47"/>
                <a:gd name="T4" fmla="*/ 1 w 41"/>
                <a:gd name="T5" fmla="*/ 0 h 47"/>
                <a:gd name="T6" fmla="*/ 1 w 41"/>
                <a:gd name="T7" fmla="*/ 1 h 47"/>
                <a:gd name="T8" fmla="*/ 1 w 41"/>
                <a:gd name="T9" fmla="*/ 1 h 47"/>
                <a:gd name="T10" fmla="*/ 1 w 41"/>
                <a:gd name="T11" fmla="*/ 1 h 47"/>
                <a:gd name="T12" fmla="*/ 1 w 41"/>
                <a:gd name="T13" fmla="*/ 1 h 47"/>
                <a:gd name="T14" fmla="*/ 1 w 41"/>
                <a:gd name="T15" fmla="*/ 1 h 47"/>
                <a:gd name="T16" fmla="*/ 1 w 41"/>
                <a:gd name="T17" fmla="*/ 1 h 47"/>
                <a:gd name="T18" fmla="*/ 1 w 41"/>
                <a:gd name="T19" fmla="*/ 1 h 47"/>
                <a:gd name="T20" fmla="*/ 1 w 41"/>
                <a:gd name="T21" fmla="*/ 1 h 47"/>
                <a:gd name="T22" fmla="*/ 1 w 41"/>
                <a:gd name="T23" fmla="*/ 1 h 47"/>
                <a:gd name="T24" fmla="*/ 1 w 41"/>
                <a:gd name="T25" fmla="*/ 1 h 47"/>
                <a:gd name="T26" fmla="*/ 0 w 41"/>
                <a:gd name="T27" fmla="*/ 1 h 47"/>
                <a:gd name="T28" fmla="*/ 1 w 41"/>
                <a:gd name="T29" fmla="*/ 1 h 47"/>
                <a:gd name="T30" fmla="*/ 1 w 41"/>
                <a:gd name="T31" fmla="*/ 1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47"/>
                <a:gd name="T50" fmla="*/ 41 w 41"/>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47">
                  <a:moveTo>
                    <a:pt x="3" y="2"/>
                  </a:moveTo>
                  <a:lnTo>
                    <a:pt x="11" y="0"/>
                  </a:lnTo>
                  <a:lnTo>
                    <a:pt x="17" y="0"/>
                  </a:lnTo>
                  <a:lnTo>
                    <a:pt x="22" y="2"/>
                  </a:lnTo>
                  <a:lnTo>
                    <a:pt x="28" y="6"/>
                  </a:lnTo>
                  <a:lnTo>
                    <a:pt x="32" y="11"/>
                  </a:lnTo>
                  <a:lnTo>
                    <a:pt x="38" y="21"/>
                  </a:lnTo>
                  <a:lnTo>
                    <a:pt x="39" y="32"/>
                  </a:lnTo>
                  <a:lnTo>
                    <a:pt x="41" y="45"/>
                  </a:lnTo>
                  <a:lnTo>
                    <a:pt x="32" y="47"/>
                  </a:lnTo>
                  <a:lnTo>
                    <a:pt x="26" y="45"/>
                  </a:lnTo>
                  <a:lnTo>
                    <a:pt x="11" y="38"/>
                  </a:lnTo>
                  <a:lnTo>
                    <a:pt x="3" y="26"/>
                  </a:lnTo>
                  <a:lnTo>
                    <a:pt x="0" y="13"/>
                  </a:lnTo>
                  <a:lnTo>
                    <a:pt x="3"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0" name="Freeform 41"/>
            <p:cNvSpPr>
              <a:spLocks/>
            </p:cNvSpPr>
            <p:nvPr/>
          </p:nvSpPr>
          <p:spPr bwMode="auto">
            <a:xfrm>
              <a:off x="1921" y="2268"/>
              <a:ext cx="120" cy="83"/>
            </a:xfrm>
            <a:custGeom>
              <a:avLst/>
              <a:gdLst>
                <a:gd name="T0" fmla="*/ 0 w 242"/>
                <a:gd name="T1" fmla="*/ 0 h 165"/>
                <a:gd name="T2" fmla="*/ 0 w 242"/>
                <a:gd name="T3" fmla="*/ 1 h 165"/>
                <a:gd name="T4" fmla="*/ 0 w 242"/>
                <a:gd name="T5" fmla="*/ 1 h 165"/>
                <a:gd name="T6" fmla="*/ 0 w 242"/>
                <a:gd name="T7" fmla="*/ 1 h 165"/>
                <a:gd name="T8" fmla="*/ 0 w 242"/>
                <a:gd name="T9" fmla="*/ 1 h 165"/>
                <a:gd name="T10" fmla="*/ 0 w 242"/>
                <a:gd name="T11" fmla="*/ 1 h 165"/>
                <a:gd name="T12" fmla="*/ 0 w 242"/>
                <a:gd name="T13" fmla="*/ 1 h 165"/>
                <a:gd name="T14" fmla="*/ 0 w 242"/>
                <a:gd name="T15" fmla="*/ 1 h 165"/>
                <a:gd name="T16" fmla="*/ 0 w 242"/>
                <a:gd name="T17" fmla="*/ 1 h 165"/>
                <a:gd name="T18" fmla="*/ 0 w 242"/>
                <a:gd name="T19" fmla="*/ 1 h 165"/>
                <a:gd name="T20" fmla="*/ 0 w 242"/>
                <a:gd name="T21" fmla="*/ 1 h 165"/>
                <a:gd name="T22" fmla="*/ 0 w 242"/>
                <a:gd name="T23" fmla="*/ 1 h 165"/>
                <a:gd name="T24" fmla="*/ 0 w 242"/>
                <a:gd name="T25" fmla="*/ 1 h 165"/>
                <a:gd name="T26" fmla="*/ 0 w 242"/>
                <a:gd name="T27" fmla="*/ 1 h 165"/>
                <a:gd name="T28" fmla="*/ 0 w 242"/>
                <a:gd name="T29" fmla="*/ 1 h 165"/>
                <a:gd name="T30" fmla="*/ 0 w 242"/>
                <a:gd name="T31" fmla="*/ 1 h 165"/>
                <a:gd name="T32" fmla="*/ 0 w 242"/>
                <a:gd name="T33" fmla="*/ 1 h 165"/>
                <a:gd name="T34" fmla="*/ 0 w 242"/>
                <a:gd name="T35" fmla="*/ 1 h 165"/>
                <a:gd name="T36" fmla="*/ 0 w 242"/>
                <a:gd name="T37" fmla="*/ 1 h 165"/>
                <a:gd name="T38" fmla="*/ 0 w 242"/>
                <a:gd name="T39" fmla="*/ 1 h 165"/>
                <a:gd name="T40" fmla="*/ 0 w 242"/>
                <a:gd name="T41" fmla="*/ 1 h 165"/>
                <a:gd name="T42" fmla="*/ 0 w 242"/>
                <a:gd name="T43" fmla="*/ 1 h 165"/>
                <a:gd name="T44" fmla="*/ 0 w 242"/>
                <a:gd name="T45" fmla="*/ 1 h 165"/>
                <a:gd name="T46" fmla="*/ 0 w 242"/>
                <a:gd name="T47" fmla="*/ 1 h 165"/>
                <a:gd name="T48" fmla="*/ 0 w 242"/>
                <a:gd name="T49" fmla="*/ 1 h 165"/>
                <a:gd name="T50" fmla="*/ 0 w 242"/>
                <a:gd name="T51" fmla="*/ 1 h 165"/>
                <a:gd name="T52" fmla="*/ 0 w 242"/>
                <a:gd name="T53" fmla="*/ 1 h 165"/>
                <a:gd name="T54" fmla="*/ 0 w 242"/>
                <a:gd name="T55" fmla="*/ 1 h 165"/>
                <a:gd name="T56" fmla="*/ 0 w 242"/>
                <a:gd name="T57" fmla="*/ 1 h 165"/>
                <a:gd name="T58" fmla="*/ 0 w 242"/>
                <a:gd name="T59" fmla="*/ 1 h 165"/>
                <a:gd name="T60" fmla="*/ 0 w 242"/>
                <a:gd name="T61" fmla="*/ 1 h 165"/>
                <a:gd name="T62" fmla="*/ 0 w 242"/>
                <a:gd name="T63" fmla="*/ 1 h 165"/>
                <a:gd name="T64" fmla="*/ 0 w 242"/>
                <a:gd name="T65" fmla="*/ 1 h 165"/>
                <a:gd name="T66" fmla="*/ 0 w 242"/>
                <a:gd name="T67" fmla="*/ 1 h 165"/>
                <a:gd name="T68" fmla="*/ 0 w 242"/>
                <a:gd name="T69" fmla="*/ 1 h 165"/>
                <a:gd name="T70" fmla="*/ 0 w 242"/>
                <a:gd name="T71" fmla="*/ 1 h 165"/>
                <a:gd name="T72" fmla="*/ 0 w 242"/>
                <a:gd name="T73" fmla="*/ 1 h 165"/>
                <a:gd name="T74" fmla="*/ 0 w 242"/>
                <a:gd name="T75" fmla="*/ 1 h 165"/>
                <a:gd name="T76" fmla="*/ 0 w 242"/>
                <a:gd name="T77" fmla="*/ 1 h 165"/>
                <a:gd name="T78" fmla="*/ 0 w 242"/>
                <a:gd name="T79" fmla="*/ 1 h 165"/>
                <a:gd name="T80" fmla="*/ 0 w 242"/>
                <a:gd name="T81" fmla="*/ 1 h 165"/>
                <a:gd name="T82" fmla="*/ 0 w 242"/>
                <a:gd name="T83" fmla="*/ 1 h 165"/>
                <a:gd name="T84" fmla="*/ 0 w 242"/>
                <a:gd name="T85" fmla="*/ 1 h 165"/>
                <a:gd name="T86" fmla="*/ 0 w 242"/>
                <a:gd name="T87" fmla="*/ 0 h 165"/>
                <a:gd name="T88" fmla="*/ 0 w 242"/>
                <a:gd name="T89" fmla="*/ 0 h 1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2"/>
                <a:gd name="T136" fmla="*/ 0 h 165"/>
                <a:gd name="T137" fmla="*/ 242 w 242"/>
                <a:gd name="T138" fmla="*/ 165 h 1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2" h="165">
                  <a:moveTo>
                    <a:pt x="149" y="0"/>
                  </a:moveTo>
                  <a:lnTo>
                    <a:pt x="158" y="0"/>
                  </a:lnTo>
                  <a:lnTo>
                    <a:pt x="168" y="3"/>
                  </a:lnTo>
                  <a:lnTo>
                    <a:pt x="177" y="3"/>
                  </a:lnTo>
                  <a:lnTo>
                    <a:pt x="188" y="9"/>
                  </a:lnTo>
                  <a:lnTo>
                    <a:pt x="198" y="11"/>
                  </a:lnTo>
                  <a:lnTo>
                    <a:pt x="209" y="15"/>
                  </a:lnTo>
                  <a:lnTo>
                    <a:pt x="219" y="19"/>
                  </a:lnTo>
                  <a:lnTo>
                    <a:pt x="230" y="22"/>
                  </a:lnTo>
                  <a:lnTo>
                    <a:pt x="226" y="30"/>
                  </a:lnTo>
                  <a:lnTo>
                    <a:pt x="221" y="34"/>
                  </a:lnTo>
                  <a:lnTo>
                    <a:pt x="213" y="34"/>
                  </a:lnTo>
                  <a:lnTo>
                    <a:pt x="204" y="36"/>
                  </a:lnTo>
                  <a:lnTo>
                    <a:pt x="192" y="32"/>
                  </a:lnTo>
                  <a:lnTo>
                    <a:pt x="183" y="32"/>
                  </a:lnTo>
                  <a:lnTo>
                    <a:pt x="175" y="32"/>
                  </a:lnTo>
                  <a:lnTo>
                    <a:pt x="168" y="38"/>
                  </a:lnTo>
                  <a:lnTo>
                    <a:pt x="171" y="41"/>
                  </a:lnTo>
                  <a:lnTo>
                    <a:pt x="181" y="47"/>
                  </a:lnTo>
                  <a:lnTo>
                    <a:pt x="188" y="51"/>
                  </a:lnTo>
                  <a:lnTo>
                    <a:pt x="198" y="55"/>
                  </a:lnTo>
                  <a:lnTo>
                    <a:pt x="207" y="59"/>
                  </a:lnTo>
                  <a:lnTo>
                    <a:pt x="215" y="64"/>
                  </a:lnTo>
                  <a:lnTo>
                    <a:pt x="225" y="70"/>
                  </a:lnTo>
                  <a:lnTo>
                    <a:pt x="232" y="78"/>
                  </a:lnTo>
                  <a:lnTo>
                    <a:pt x="236" y="85"/>
                  </a:lnTo>
                  <a:lnTo>
                    <a:pt x="242" y="97"/>
                  </a:lnTo>
                  <a:lnTo>
                    <a:pt x="242" y="108"/>
                  </a:lnTo>
                  <a:lnTo>
                    <a:pt x="240" y="121"/>
                  </a:lnTo>
                  <a:lnTo>
                    <a:pt x="230" y="114"/>
                  </a:lnTo>
                  <a:lnTo>
                    <a:pt x="225" y="108"/>
                  </a:lnTo>
                  <a:lnTo>
                    <a:pt x="215" y="100"/>
                  </a:lnTo>
                  <a:lnTo>
                    <a:pt x="209" y="97"/>
                  </a:lnTo>
                  <a:lnTo>
                    <a:pt x="200" y="89"/>
                  </a:lnTo>
                  <a:lnTo>
                    <a:pt x="192" y="85"/>
                  </a:lnTo>
                  <a:lnTo>
                    <a:pt x="183" y="81"/>
                  </a:lnTo>
                  <a:lnTo>
                    <a:pt x="177" y="76"/>
                  </a:lnTo>
                  <a:lnTo>
                    <a:pt x="166" y="72"/>
                  </a:lnTo>
                  <a:lnTo>
                    <a:pt x="158" y="70"/>
                  </a:lnTo>
                  <a:lnTo>
                    <a:pt x="149" y="66"/>
                  </a:lnTo>
                  <a:lnTo>
                    <a:pt x="139" y="64"/>
                  </a:lnTo>
                  <a:lnTo>
                    <a:pt x="130" y="64"/>
                  </a:lnTo>
                  <a:lnTo>
                    <a:pt x="120" y="64"/>
                  </a:lnTo>
                  <a:lnTo>
                    <a:pt x="111" y="64"/>
                  </a:lnTo>
                  <a:lnTo>
                    <a:pt x="101" y="64"/>
                  </a:lnTo>
                  <a:lnTo>
                    <a:pt x="109" y="70"/>
                  </a:lnTo>
                  <a:lnTo>
                    <a:pt x="120" y="76"/>
                  </a:lnTo>
                  <a:lnTo>
                    <a:pt x="133" y="81"/>
                  </a:lnTo>
                  <a:lnTo>
                    <a:pt x="147" y="87"/>
                  </a:lnTo>
                  <a:lnTo>
                    <a:pt x="160" y="93"/>
                  </a:lnTo>
                  <a:lnTo>
                    <a:pt x="171" y="100"/>
                  </a:lnTo>
                  <a:lnTo>
                    <a:pt x="183" y="108"/>
                  </a:lnTo>
                  <a:lnTo>
                    <a:pt x="196" y="119"/>
                  </a:lnTo>
                  <a:lnTo>
                    <a:pt x="204" y="127"/>
                  </a:lnTo>
                  <a:lnTo>
                    <a:pt x="209" y="140"/>
                  </a:lnTo>
                  <a:lnTo>
                    <a:pt x="209" y="152"/>
                  </a:lnTo>
                  <a:lnTo>
                    <a:pt x="204" y="165"/>
                  </a:lnTo>
                  <a:lnTo>
                    <a:pt x="192" y="154"/>
                  </a:lnTo>
                  <a:lnTo>
                    <a:pt x="183" y="144"/>
                  </a:lnTo>
                  <a:lnTo>
                    <a:pt x="169" y="135"/>
                  </a:lnTo>
                  <a:lnTo>
                    <a:pt x="158" y="127"/>
                  </a:lnTo>
                  <a:lnTo>
                    <a:pt x="145" y="119"/>
                  </a:lnTo>
                  <a:lnTo>
                    <a:pt x="131" y="112"/>
                  </a:lnTo>
                  <a:lnTo>
                    <a:pt x="118" y="106"/>
                  </a:lnTo>
                  <a:lnTo>
                    <a:pt x="107" y="102"/>
                  </a:lnTo>
                  <a:lnTo>
                    <a:pt x="92" y="97"/>
                  </a:lnTo>
                  <a:lnTo>
                    <a:pt x="78" y="93"/>
                  </a:lnTo>
                  <a:lnTo>
                    <a:pt x="63" y="91"/>
                  </a:lnTo>
                  <a:lnTo>
                    <a:pt x="52" y="93"/>
                  </a:lnTo>
                  <a:lnTo>
                    <a:pt x="36" y="95"/>
                  </a:lnTo>
                  <a:lnTo>
                    <a:pt x="25" y="100"/>
                  </a:lnTo>
                  <a:lnTo>
                    <a:pt x="12" y="106"/>
                  </a:lnTo>
                  <a:lnTo>
                    <a:pt x="0" y="116"/>
                  </a:lnTo>
                  <a:lnTo>
                    <a:pt x="0" y="102"/>
                  </a:lnTo>
                  <a:lnTo>
                    <a:pt x="4" y="91"/>
                  </a:lnTo>
                  <a:lnTo>
                    <a:pt x="8" y="79"/>
                  </a:lnTo>
                  <a:lnTo>
                    <a:pt x="17" y="70"/>
                  </a:lnTo>
                  <a:lnTo>
                    <a:pt x="25" y="59"/>
                  </a:lnTo>
                  <a:lnTo>
                    <a:pt x="33" y="47"/>
                  </a:lnTo>
                  <a:lnTo>
                    <a:pt x="42" y="40"/>
                  </a:lnTo>
                  <a:lnTo>
                    <a:pt x="53" y="32"/>
                  </a:lnTo>
                  <a:lnTo>
                    <a:pt x="63" y="24"/>
                  </a:lnTo>
                  <a:lnTo>
                    <a:pt x="76" y="17"/>
                  </a:lnTo>
                  <a:lnTo>
                    <a:pt x="90" y="11"/>
                  </a:lnTo>
                  <a:lnTo>
                    <a:pt x="101" y="7"/>
                  </a:lnTo>
                  <a:lnTo>
                    <a:pt x="112" y="3"/>
                  </a:lnTo>
                  <a:lnTo>
                    <a:pt x="126" y="2"/>
                  </a:lnTo>
                  <a:lnTo>
                    <a:pt x="137" y="0"/>
                  </a:lnTo>
                  <a:lnTo>
                    <a:pt x="149"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1" name="Freeform 42"/>
            <p:cNvSpPr>
              <a:spLocks/>
            </p:cNvSpPr>
            <p:nvPr/>
          </p:nvSpPr>
          <p:spPr bwMode="auto">
            <a:xfrm>
              <a:off x="1711" y="2270"/>
              <a:ext cx="144" cy="77"/>
            </a:xfrm>
            <a:custGeom>
              <a:avLst/>
              <a:gdLst>
                <a:gd name="T0" fmla="*/ 0 w 289"/>
                <a:gd name="T1" fmla="*/ 1 h 154"/>
                <a:gd name="T2" fmla="*/ 0 w 289"/>
                <a:gd name="T3" fmla="*/ 1 h 154"/>
                <a:gd name="T4" fmla="*/ 0 w 289"/>
                <a:gd name="T5" fmla="*/ 1 h 154"/>
                <a:gd name="T6" fmla="*/ 0 w 289"/>
                <a:gd name="T7" fmla="*/ 1 h 154"/>
                <a:gd name="T8" fmla="*/ 0 w 289"/>
                <a:gd name="T9" fmla="*/ 0 h 154"/>
                <a:gd name="T10" fmla="*/ 0 w 289"/>
                <a:gd name="T11" fmla="*/ 0 h 154"/>
                <a:gd name="T12" fmla="*/ 0 w 289"/>
                <a:gd name="T13" fmla="*/ 1 h 154"/>
                <a:gd name="T14" fmla="*/ 0 w 289"/>
                <a:gd name="T15" fmla="*/ 1 h 154"/>
                <a:gd name="T16" fmla="*/ 0 w 289"/>
                <a:gd name="T17" fmla="*/ 1 h 154"/>
                <a:gd name="T18" fmla="*/ 0 w 289"/>
                <a:gd name="T19" fmla="*/ 1 h 154"/>
                <a:gd name="T20" fmla="*/ 0 w 289"/>
                <a:gd name="T21" fmla="*/ 1 h 154"/>
                <a:gd name="T22" fmla="*/ 0 w 289"/>
                <a:gd name="T23" fmla="*/ 1 h 154"/>
                <a:gd name="T24" fmla="*/ 0 w 289"/>
                <a:gd name="T25" fmla="*/ 1 h 154"/>
                <a:gd name="T26" fmla="*/ 0 w 289"/>
                <a:gd name="T27" fmla="*/ 1 h 154"/>
                <a:gd name="T28" fmla="*/ 0 w 289"/>
                <a:gd name="T29" fmla="*/ 1 h 154"/>
                <a:gd name="T30" fmla="*/ 0 w 289"/>
                <a:gd name="T31" fmla="*/ 1 h 154"/>
                <a:gd name="T32" fmla="*/ 0 w 289"/>
                <a:gd name="T33" fmla="*/ 1 h 154"/>
                <a:gd name="T34" fmla="*/ 0 w 289"/>
                <a:gd name="T35" fmla="*/ 1 h 154"/>
                <a:gd name="T36" fmla="*/ 0 w 289"/>
                <a:gd name="T37" fmla="*/ 1 h 154"/>
                <a:gd name="T38" fmla="*/ 0 w 289"/>
                <a:gd name="T39" fmla="*/ 1 h 154"/>
                <a:gd name="T40" fmla="*/ 0 w 289"/>
                <a:gd name="T41" fmla="*/ 1 h 154"/>
                <a:gd name="T42" fmla="*/ 0 w 289"/>
                <a:gd name="T43" fmla="*/ 1 h 154"/>
                <a:gd name="T44" fmla="*/ 0 w 289"/>
                <a:gd name="T45" fmla="*/ 1 h 154"/>
                <a:gd name="T46" fmla="*/ 0 w 289"/>
                <a:gd name="T47" fmla="*/ 1 h 154"/>
                <a:gd name="T48" fmla="*/ 0 w 289"/>
                <a:gd name="T49" fmla="*/ 1 h 154"/>
                <a:gd name="T50" fmla="*/ 0 w 289"/>
                <a:gd name="T51" fmla="*/ 1 h 154"/>
                <a:gd name="T52" fmla="*/ 0 w 289"/>
                <a:gd name="T53" fmla="*/ 1 h 154"/>
                <a:gd name="T54" fmla="*/ 0 w 289"/>
                <a:gd name="T55" fmla="*/ 1 h 154"/>
                <a:gd name="T56" fmla="*/ 0 w 289"/>
                <a:gd name="T57" fmla="*/ 1 h 154"/>
                <a:gd name="T58" fmla="*/ 0 w 289"/>
                <a:gd name="T59" fmla="*/ 1 h 154"/>
                <a:gd name="T60" fmla="*/ 0 w 289"/>
                <a:gd name="T61" fmla="*/ 1 h 154"/>
                <a:gd name="T62" fmla="*/ 0 w 289"/>
                <a:gd name="T63" fmla="*/ 1 h 154"/>
                <a:gd name="T64" fmla="*/ 0 w 289"/>
                <a:gd name="T65" fmla="*/ 1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9"/>
                <a:gd name="T100" fmla="*/ 0 h 154"/>
                <a:gd name="T101" fmla="*/ 289 w 289"/>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9" h="154">
                  <a:moveTo>
                    <a:pt x="145" y="6"/>
                  </a:moveTo>
                  <a:lnTo>
                    <a:pt x="156" y="6"/>
                  </a:lnTo>
                  <a:lnTo>
                    <a:pt x="171" y="6"/>
                  </a:lnTo>
                  <a:lnTo>
                    <a:pt x="177" y="6"/>
                  </a:lnTo>
                  <a:lnTo>
                    <a:pt x="186" y="4"/>
                  </a:lnTo>
                  <a:lnTo>
                    <a:pt x="194" y="4"/>
                  </a:lnTo>
                  <a:lnTo>
                    <a:pt x="202" y="4"/>
                  </a:lnTo>
                  <a:lnTo>
                    <a:pt x="209" y="2"/>
                  </a:lnTo>
                  <a:lnTo>
                    <a:pt x="215" y="0"/>
                  </a:lnTo>
                  <a:lnTo>
                    <a:pt x="223" y="0"/>
                  </a:lnTo>
                  <a:lnTo>
                    <a:pt x="232" y="0"/>
                  </a:lnTo>
                  <a:lnTo>
                    <a:pt x="245" y="0"/>
                  </a:lnTo>
                  <a:lnTo>
                    <a:pt x="259" y="6"/>
                  </a:lnTo>
                  <a:lnTo>
                    <a:pt x="264" y="12"/>
                  </a:lnTo>
                  <a:lnTo>
                    <a:pt x="272" y="18"/>
                  </a:lnTo>
                  <a:lnTo>
                    <a:pt x="278" y="27"/>
                  </a:lnTo>
                  <a:lnTo>
                    <a:pt x="281" y="40"/>
                  </a:lnTo>
                  <a:lnTo>
                    <a:pt x="268" y="37"/>
                  </a:lnTo>
                  <a:lnTo>
                    <a:pt x="253" y="35"/>
                  </a:lnTo>
                  <a:lnTo>
                    <a:pt x="240" y="33"/>
                  </a:lnTo>
                  <a:lnTo>
                    <a:pt x="226" y="35"/>
                  </a:lnTo>
                  <a:lnTo>
                    <a:pt x="236" y="44"/>
                  </a:lnTo>
                  <a:lnTo>
                    <a:pt x="251" y="56"/>
                  </a:lnTo>
                  <a:lnTo>
                    <a:pt x="264" y="65"/>
                  </a:lnTo>
                  <a:lnTo>
                    <a:pt x="280" y="78"/>
                  </a:lnTo>
                  <a:lnTo>
                    <a:pt x="283" y="84"/>
                  </a:lnTo>
                  <a:lnTo>
                    <a:pt x="287" y="94"/>
                  </a:lnTo>
                  <a:lnTo>
                    <a:pt x="289" y="101"/>
                  </a:lnTo>
                  <a:lnTo>
                    <a:pt x="289" y="113"/>
                  </a:lnTo>
                  <a:lnTo>
                    <a:pt x="272" y="95"/>
                  </a:lnTo>
                  <a:lnTo>
                    <a:pt x="255" y="82"/>
                  </a:lnTo>
                  <a:lnTo>
                    <a:pt x="236" y="71"/>
                  </a:lnTo>
                  <a:lnTo>
                    <a:pt x="215" y="63"/>
                  </a:lnTo>
                  <a:lnTo>
                    <a:pt x="194" y="56"/>
                  </a:lnTo>
                  <a:lnTo>
                    <a:pt x="173" y="52"/>
                  </a:lnTo>
                  <a:lnTo>
                    <a:pt x="152" y="50"/>
                  </a:lnTo>
                  <a:lnTo>
                    <a:pt x="133" y="52"/>
                  </a:lnTo>
                  <a:lnTo>
                    <a:pt x="112" y="54"/>
                  </a:lnTo>
                  <a:lnTo>
                    <a:pt x="91" y="59"/>
                  </a:lnTo>
                  <a:lnTo>
                    <a:pt x="72" y="67"/>
                  </a:lnTo>
                  <a:lnTo>
                    <a:pt x="57" y="78"/>
                  </a:lnTo>
                  <a:lnTo>
                    <a:pt x="42" y="92"/>
                  </a:lnTo>
                  <a:lnTo>
                    <a:pt x="31" y="111"/>
                  </a:lnTo>
                  <a:lnTo>
                    <a:pt x="19" y="130"/>
                  </a:lnTo>
                  <a:lnTo>
                    <a:pt x="13" y="154"/>
                  </a:lnTo>
                  <a:lnTo>
                    <a:pt x="6" y="143"/>
                  </a:lnTo>
                  <a:lnTo>
                    <a:pt x="2" y="132"/>
                  </a:lnTo>
                  <a:lnTo>
                    <a:pt x="0" y="122"/>
                  </a:lnTo>
                  <a:lnTo>
                    <a:pt x="4" y="111"/>
                  </a:lnTo>
                  <a:lnTo>
                    <a:pt x="6" y="99"/>
                  </a:lnTo>
                  <a:lnTo>
                    <a:pt x="11" y="90"/>
                  </a:lnTo>
                  <a:lnTo>
                    <a:pt x="15" y="80"/>
                  </a:lnTo>
                  <a:lnTo>
                    <a:pt x="25" y="73"/>
                  </a:lnTo>
                  <a:lnTo>
                    <a:pt x="31" y="63"/>
                  </a:lnTo>
                  <a:lnTo>
                    <a:pt x="40" y="56"/>
                  </a:lnTo>
                  <a:lnTo>
                    <a:pt x="50" y="46"/>
                  </a:lnTo>
                  <a:lnTo>
                    <a:pt x="61" y="40"/>
                  </a:lnTo>
                  <a:lnTo>
                    <a:pt x="69" y="33"/>
                  </a:lnTo>
                  <a:lnTo>
                    <a:pt x="80" y="27"/>
                  </a:lnTo>
                  <a:lnTo>
                    <a:pt x="91" y="21"/>
                  </a:lnTo>
                  <a:lnTo>
                    <a:pt x="103" y="18"/>
                  </a:lnTo>
                  <a:lnTo>
                    <a:pt x="112" y="12"/>
                  </a:lnTo>
                  <a:lnTo>
                    <a:pt x="124" y="10"/>
                  </a:lnTo>
                  <a:lnTo>
                    <a:pt x="133" y="6"/>
                  </a:lnTo>
                  <a:lnTo>
                    <a:pt x="145" y="6"/>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2" name="Freeform 43"/>
            <p:cNvSpPr>
              <a:spLocks/>
            </p:cNvSpPr>
            <p:nvPr/>
          </p:nvSpPr>
          <p:spPr bwMode="auto">
            <a:xfrm>
              <a:off x="2061" y="2273"/>
              <a:ext cx="151" cy="183"/>
            </a:xfrm>
            <a:custGeom>
              <a:avLst/>
              <a:gdLst>
                <a:gd name="T0" fmla="*/ 1 w 300"/>
                <a:gd name="T1" fmla="*/ 0 h 367"/>
                <a:gd name="T2" fmla="*/ 1 w 300"/>
                <a:gd name="T3" fmla="*/ 0 h 367"/>
                <a:gd name="T4" fmla="*/ 1 w 300"/>
                <a:gd name="T5" fmla="*/ 0 h 367"/>
                <a:gd name="T6" fmla="*/ 1 w 300"/>
                <a:gd name="T7" fmla="*/ 0 h 367"/>
                <a:gd name="T8" fmla="*/ 1 w 300"/>
                <a:gd name="T9" fmla="*/ 0 h 367"/>
                <a:gd name="T10" fmla="*/ 1 w 300"/>
                <a:gd name="T11" fmla="*/ 0 h 367"/>
                <a:gd name="T12" fmla="*/ 1 w 300"/>
                <a:gd name="T13" fmla="*/ 0 h 367"/>
                <a:gd name="T14" fmla="*/ 1 w 300"/>
                <a:gd name="T15" fmla="*/ 0 h 367"/>
                <a:gd name="T16" fmla="*/ 1 w 300"/>
                <a:gd name="T17" fmla="*/ 0 h 367"/>
                <a:gd name="T18" fmla="*/ 1 w 300"/>
                <a:gd name="T19" fmla="*/ 0 h 367"/>
                <a:gd name="T20" fmla="*/ 1 w 300"/>
                <a:gd name="T21" fmla="*/ 0 h 367"/>
                <a:gd name="T22" fmla="*/ 1 w 300"/>
                <a:gd name="T23" fmla="*/ 0 h 367"/>
                <a:gd name="T24" fmla="*/ 1 w 300"/>
                <a:gd name="T25" fmla="*/ 0 h 367"/>
                <a:gd name="T26" fmla="*/ 1 w 300"/>
                <a:gd name="T27" fmla="*/ 0 h 367"/>
                <a:gd name="T28" fmla="*/ 1 w 300"/>
                <a:gd name="T29" fmla="*/ 0 h 367"/>
                <a:gd name="T30" fmla="*/ 1 w 300"/>
                <a:gd name="T31" fmla="*/ 0 h 367"/>
                <a:gd name="T32" fmla="*/ 1 w 300"/>
                <a:gd name="T33" fmla="*/ 0 h 367"/>
                <a:gd name="T34" fmla="*/ 1 w 300"/>
                <a:gd name="T35" fmla="*/ 0 h 367"/>
                <a:gd name="T36" fmla="*/ 1 w 300"/>
                <a:gd name="T37" fmla="*/ 0 h 367"/>
                <a:gd name="T38" fmla="*/ 1 w 300"/>
                <a:gd name="T39" fmla="*/ 0 h 367"/>
                <a:gd name="T40" fmla="*/ 1 w 300"/>
                <a:gd name="T41" fmla="*/ 0 h 367"/>
                <a:gd name="T42" fmla="*/ 1 w 300"/>
                <a:gd name="T43" fmla="*/ 0 h 367"/>
                <a:gd name="T44" fmla="*/ 1 w 300"/>
                <a:gd name="T45" fmla="*/ 0 h 367"/>
                <a:gd name="T46" fmla="*/ 1 w 300"/>
                <a:gd name="T47" fmla="*/ 0 h 367"/>
                <a:gd name="T48" fmla="*/ 1 w 300"/>
                <a:gd name="T49" fmla="*/ 0 h 367"/>
                <a:gd name="T50" fmla="*/ 1 w 300"/>
                <a:gd name="T51" fmla="*/ 0 h 367"/>
                <a:gd name="T52" fmla="*/ 1 w 300"/>
                <a:gd name="T53" fmla="*/ 0 h 367"/>
                <a:gd name="T54" fmla="*/ 1 w 300"/>
                <a:gd name="T55" fmla="*/ 0 h 367"/>
                <a:gd name="T56" fmla="*/ 1 w 300"/>
                <a:gd name="T57" fmla="*/ 0 h 367"/>
                <a:gd name="T58" fmla="*/ 1 w 300"/>
                <a:gd name="T59" fmla="*/ 0 h 367"/>
                <a:gd name="T60" fmla="*/ 1 w 300"/>
                <a:gd name="T61" fmla="*/ 0 h 367"/>
                <a:gd name="T62" fmla="*/ 1 w 300"/>
                <a:gd name="T63" fmla="*/ 0 h 367"/>
                <a:gd name="T64" fmla="*/ 1 w 300"/>
                <a:gd name="T65" fmla="*/ 0 h 367"/>
                <a:gd name="T66" fmla="*/ 1 w 300"/>
                <a:gd name="T67" fmla="*/ 0 h 367"/>
                <a:gd name="T68" fmla="*/ 1 w 300"/>
                <a:gd name="T69" fmla="*/ 0 h 367"/>
                <a:gd name="T70" fmla="*/ 1 w 300"/>
                <a:gd name="T71" fmla="*/ 0 h 367"/>
                <a:gd name="T72" fmla="*/ 1 w 300"/>
                <a:gd name="T73" fmla="*/ 0 h 367"/>
                <a:gd name="T74" fmla="*/ 1 w 300"/>
                <a:gd name="T75" fmla="*/ 0 h 367"/>
                <a:gd name="T76" fmla="*/ 1 w 300"/>
                <a:gd name="T77" fmla="*/ 0 h 367"/>
                <a:gd name="T78" fmla="*/ 1 w 300"/>
                <a:gd name="T79" fmla="*/ 0 h 367"/>
                <a:gd name="T80" fmla="*/ 1 w 300"/>
                <a:gd name="T81" fmla="*/ 0 h 367"/>
                <a:gd name="T82" fmla="*/ 0 w 300"/>
                <a:gd name="T83" fmla="*/ 0 h 367"/>
                <a:gd name="T84" fmla="*/ 1 w 300"/>
                <a:gd name="T85" fmla="*/ 0 h 367"/>
                <a:gd name="T86" fmla="*/ 1 w 300"/>
                <a:gd name="T87" fmla="*/ 0 h 367"/>
                <a:gd name="T88" fmla="*/ 1 w 300"/>
                <a:gd name="T89" fmla="*/ 0 h 367"/>
                <a:gd name="T90" fmla="*/ 1 w 300"/>
                <a:gd name="T91" fmla="*/ 0 h 367"/>
                <a:gd name="T92" fmla="*/ 1 w 300"/>
                <a:gd name="T93" fmla="*/ 0 h 367"/>
                <a:gd name="T94" fmla="*/ 1 w 300"/>
                <a:gd name="T95" fmla="*/ 0 h 367"/>
                <a:gd name="T96" fmla="*/ 1 w 300"/>
                <a:gd name="T97" fmla="*/ 0 h 367"/>
                <a:gd name="T98" fmla="*/ 1 w 300"/>
                <a:gd name="T99" fmla="*/ 0 h 367"/>
                <a:gd name="T100" fmla="*/ 1 w 300"/>
                <a:gd name="T101" fmla="*/ 0 h 367"/>
                <a:gd name="T102" fmla="*/ 1 w 300"/>
                <a:gd name="T103" fmla="*/ 0 h 367"/>
                <a:gd name="T104" fmla="*/ 1 w 300"/>
                <a:gd name="T105" fmla="*/ 0 h 367"/>
                <a:gd name="T106" fmla="*/ 1 w 300"/>
                <a:gd name="T107" fmla="*/ 0 h 367"/>
                <a:gd name="T108" fmla="*/ 1 w 300"/>
                <a:gd name="T109" fmla="*/ 0 h 367"/>
                <a:gd name="T110" fmla="*/ 1 w 300"/>
                <a:gd name="T111" fmla="*/ 0 h 367"/>
                <a:gd name="T112" fmla="*/ 1 w 300"/>
                <a:gd name="T113" fmla="*/ 0 h 3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0"/>
                <a:gd name="T172" fmla="*/ 0 h 367"/>
                <a:gd name="T173" fmla="*/ 300 w 300"/>
                <a:gd name="T174" fmla="*/ 367 h 3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0" h="367">
                  <a:moveTo>
                    <a:pt x="156" y="6"/>
                  </a:moveTo>
                  <a:lnTo>
                    <a:pt x="163" y="2"/>
                  </a:lnTo>
                  <a:lnTo>
                    <a:pt x="173" y="0"/>
                  </a:lnTo>
                  <a:lnTo>
                    <a:pt x="180" y="0"/>
                  </a:lnTo>
                  <a:lnTo>
                    <a:pt x="190" y="0"/>
                  </a:lnTo>
                  <a:lnTo>
                    <a:pt x="197" y="0"/>
                  </a:lnTo>
                  <a:lnTo>
                    <a:pt x="205" y="4"/>
                  </a:lnTo>
                  <a:lnTo>
                    <a:pt x="216" y="6"/>
                  </a:lnTo>
                  <a:lnTo>
                    <a:pt x="226" y="12"/>
                  </a:lnTo>
                  <a:lnTo>
                    <a:pt x="233" y="13"/>
                  </a:lnTo>
                  <a:lnTo>
                    <a:pt x="243" y="17"/>
                  </a:lnTo>
                  <a:lnTo>
                    <a:pt x="251" y="23"/>
                  </a:lnTo>
                  <a:lnTo>
                    <a:pt x="260" y="29"/>
                  </a:lnTo>
                  <a:lnTo>
                    <a:pt x="275" y="40"/>
                  </a:lnTo>
                  <a:lnTo>
                    <a:pt x="287" y="53"/>
                  </a:lnTo>
                  <a:lnTo>
                    <a:pt x="296" y="67"/>
                  </a:lnTo>
                  <a:lnTo>
                    <a:pt x="300" y="82"/>
                  </a:lnTo>
                  <a:lnTo>
                    <a:pt x="298" y="97"/>
                  </a:lnTo>
                  <a:lnTo>
                    <a:pt x="291" y="112"/>
                  </a:lnTo>
                  <a:lnTo>
                    <a:pt x="281" y="99"/>
                  </a:lnTo>
                  <a:lnTo>
                    <a:pt x="271" y="86"/>
                  </a:lnTo>
                  <a:lnTo>
                    <a:pt x="262" y="72"/>
                  </a:lnTo>
                  <a:lnTo>
                    <a:pt x="252" y="61"/>
                  </a:lnTo>
                  <a:lnTo>
                    <a:pt x="237" y="50"/>
                  </a:lnTo>
                  <a:lnTo>
                    <a:pt x="226" y="40"/>
                  </a:lnTo>
                  <a:lnTo>
                    <a:pt x="216" y="36"/>
                  </a:lnTo>
                  <a:lnTo>
                    <a:pt x="209" y="34"/>
                  </a:lnTo>
                  <a:lnTo>
                    <a:pt x="199" y="34"/>
                  </a:lnTo>
                  <a:lnTo>
                    <a:pt x="192" y="34"/>
                  </a:lnTo>
                  <a:lnTo>
                    <a:pt x="194" y="40"/>
                  </a:lnTo>
                  <a:lnTo>
                    <a:pt x="197" y="48"/>
                  </a:lnTo>
                  <a:lnTo>
                    <a:pt x="203" y="55"/>
                  </a:lnTo>
                  <a:lnTo>
                    <a:pt x="211" y="65"/>
                  </a:lnTo>
                  <a:lnTo>
                    <a:pt x="218" y="72"/>
                  </a:lnTo>
                  <a:lnTo>
                    <a:pt x="228" y="82"/>
                  </a:lnTo>
                  <a:lnTo>
                    <a:pt x="237" y="89"/>
                  </a:lnTo>
                  <a:lnTo>
                    <a:pt x="247" y="99"/>
                  </a:lnTo>
                  <a:lnTo>
                    <a:pt x="254" y="108"/>
                  </a:lnTo>
                  <a:lnTo>
                    <a:pt x="264" y="118"/>
                  </a:lnTo>
                  <a:lnTo>
                    <a:pt x="271" y="127"/>
                  </a:lnTo>
                  <a:lnTo>
                    <a:pt x="277" y="137"/>
                  </a:lnTo>
                  <a:lnTo>
                    <a:pt x="281" y="148"/>
                  </a:lnTo>
                  <a:lnTo>
                    <a:pt x="287" y="158"/>
                  </a:lnTo>
                  <a:lnTo>
                    <a:pt x="287" y="167"/>
                  </a:lnTo>
                  <a:lnTo>
                    <a:pt x="287" y="179"/>
                  </a:lnTo>
                  <a:lnTo>
                    <a:pt x="281" y="192"/>
                  </a:lnTo>
                  <a:lnTo>
                    <a:pt x="271" y="207"/>
                  </a:lnTo>
                  <a:lnTo>
                    <a:pt x="258" y="188"/>
                  </a:lnTo>
                  <a:lnTo>
                    <a:pt x="243" y="175"/>
                  </a:lnTo>
                  <a:lnTo>
                    <a:pt x="228" y="166"/>
                  </a:lnTo>
                  <a:lnTo>
                    <a:pt x="211" y="160"/>
                  </a:lnTo>
                  <a:lnTo>
                    <a:pt x="194" y="154"/>
                  </a:lnTo>
                  <a:lnTo>
                    <a:pt x="176" y="150"/>
                  </a:lnTo>
                  <a:lnTo>
                    <a:pt x="159" y="150"/>
                  </a:lnTo>
                  <a:lnTo>
                    <a:pt x="142" y="154"/>
                  </a:lnTo>
                  <a:lnTo>
                    <a:pt x="125" y="158"/>
                  </a:lnTo>
                  <a:lnTo>
                    <a:pt x="110" y="166"/>
                  </a:lnTo>
                  <a:lnTo>
                    <a:pt x="95" y="175"/>
                  </a:lnTo>
                  <a:lnTo>
                    <a:pt x="83" y="188"/>
                  </a:lnTo>
                  <a:lnTo>
                    <a:pt x="70" y="202"/>
                  </a:lnTo>
                  <a:lnTo>
                    <a:pt x="62" y="219"/>
                  </a:lnTo>
                  <a:lnTo>
                    <a:pt x="57" y="236"/>
                  </a:lnTo>
                  <a:lnTo>
                    <a:pt x="53" y="259"/>
                  </a:lnTo>
                  <a:lnTo>
                    <a:pt x="53" y="266"/>
                  </a:lnTo>
                  <a:lnTo>
                    <a:pt x="53" y="274"/>
                  </a:lnTo>
                  <a:lnTo>
                    <a:pt x="53" y="281"/>
                  </a:lnTo>
                  <a:lnTo>
                    <a:pt x="57" y="291"/>
                  </a:lnTo>
                  <a:lnTo>
                    <a:pt x="59" y="297"/>
                  </a:lnTo>
                  <a:lnTo>
                    <a:pt x="64" y="304"/>
                  </a:lnTo>
                  <a:lnTo>
                    <a:pt x="68" y="312"/>
                  </a:lnTo>
                  <a:lnTo>
                    <a:pt x="74" y="319"/>
                  </a:lnTo>
                  <a:lnTo>
                    <a:pt x="85" y="331"/>
                  </a:lnTo>
                  <a:lnTo>
                    <a:pt x="100" y="340"/>
                  </a:lnTo>
                  <a:lnTo>
                    <a:pt x="108" y="342"/>
                  </a:lnTo>
                  <a:lnTo>
                    <a:pt x="116" y="346"/>
                  </a:lnTo>
                  <a:lnTo>
                    <a:pt x="123" y="346"/>
                  </a:lnTo>
                  <a:lnTo>
                    <a:pt x="133" y="346"/>
                  </a:lnTo>
                  <a:lnTo>
                    <a:pt x="125" y="354"/>
                  </a:lnTo>
                  <a:lnTo>
                    <a:pt x="119" y="359"/>
                  </a:lnTo>
                  <a:lnTo>
                    <a:pt x="114" y="361"/>
                  </a:lnTo>
                  <a:lnTo>
                    <a:pt x="108" y="367"/>
                  </a:lnTo>
                  <a:lnTo>
                    <a:pt x="95" y="367"/>
                  </a:lnTo>
                  <a:lnTo>
                    <a:pt x="81" y="361"/>
                  </a:lnTo>
                  <a:lnTo>
                    <a:pt x="70" y="352"/>
                  </a:lnTo>
                  <a:lnTo>
                    <a:pt x="57" y="340"/>
                  </a:lnTo>
                  <a:lnTo>
                    <a:pt x="51" y="333"/>
                  </a:lnTo>
                  <a:lnTo>
                    <a:pt x="45" y="325"/>
                  </a:lnTo>
                  <a:lnTo>
                    <a:pt x="41" y="318"/>
                  </a:lnTo>
                  <a:lnTo>
                    <a:pt x="38" y="310"/>
                  </a:lnTo>
                  <a:lnTo>
                    <a:pt x="32" y="300"/>
                  </a:lnTo>
                  <a:lnTo>
                    <a:pt x="30" y="291"/>
                  </a:lnTo>
                  <a:lnTo>
                    <a:pt x="26" y="281"/>
                  </a:lnTo>
                  <a:lnTo>
                    <a:pt x="26" y="274"/>
                  </a:lnTo>
                  <a:lnTo>
                    <a:pt x="26" y="264"/>
                  </a:lnTo>
                  <a:lnTo>
                    <a:pt x="28" y="257"/>
                  </a:lnTo>
                  <a:lnTo>
                    <a:pt x="32" y="247"/>
                  </a:lnTo>
                  <a:lnTo>
                    <a:pt x="36" y="242"/>
                  </a:lnTo>
                  <a:lnTo>
                    <a:pt x="36" y="230"/>
                  </a:lnTo>
                  <a:lnTo>
                    <a:pt x="38" y="223"/>
                  </a:lnTo>
                  <a:lnTo>
                    <a:pt x="41" y="215"/>
                  </a:lnTo>
                  <a:lnTo>
                    <a:pt x="45" y="205"/>
                  </a:lnTo>
                  <a:lnTo>
                    <a:pt x="47" y="198"/>
                  </a:lnTo>
                  <a:lnTo>
                    <a:pt x="53" y="188"/>
                  </a:lnTo>
                  <a:lnTo>
                    <a:pt x="59" y="181"/>
                  </a:lnTo>
                  <a:lnTo>
                    <a:pt x="64" y="173"/>
                  </a:lnTo>
                  <a:lnTo>
                    <a:pt x="74" y="158"/>
                  </a:lnTo>
                  <a:lnTo>
                    <a:pt x="87" y="148"/>
                  </a:lnTo>
                  <a:lnTo>
                    <a:pt x="95" y="143"/>
                  </a:lnTo>
                  <a:lnTo>
                    <a:pt x="102" y="139"/>
                  </a:lnTo>
                  <a:lnTo>
                    <a:pt x="110" y="135"/>
                  </a:lnTo>
                  <a:lnTo>
                    <a:pt x="119" y="135"/>
                  </a:lnTo>
                  <a:lnTo>
                    <a:pt x="110" y="126"/>
                  </a:lnTo>
                  <a:lnTo>
                    <a:pt x="98" y="122"/>
                  </a:lnTo>
                  <a:lnTo>
                    <a:pt x="85" y="122"/>
                  </a:lnTo>
                  <a:lnTo>
                    <a:pt x="74" y="127"/>
                  </a:lnTo>
                  <a:lnTo>
                    <a:pt x="59" y="135"/>
                  </a:lnTo>
                  <a:lnTo>
                    <a:pt x="45" y="145"/>
                  </a:lnTo>
                  <a:lnTo>
                    <a:pt x="32" y="158"/>
                  </a:lnTo>
                  <a:lnTo>
                    <a:pt x="22" y="171"/>
                  </a:lnTo>
                  <a:lnTo>
                    <a:pt x="15" y="181"/>
                  </a:lnTo>
                  <a:lnTo>
                    <a:pt x="11" y="192"/>
                  </a:lnTo>
                  <a:lnTo>
                    <a:pt x="7" y="204"/>
                  </a:lnTo>
                  <a:lnTo>
                    <a:pt x="7" y="213"/>
                  </a:lnTo>
                  <a:lnTo>
                    <a:pt x="2" y="200"/>
                  </a:lnTo>
                  <a:lnTo>
                    <a:pt x="0" y="188"/>
                  </a:lnTo>
                  <a:lnTo>
                    <a:pt x="0" y="177"/>
                  </a:lnTo>
                  <a:lnTo>
                    <a:pt x="3" y="167"/>
                  </a:lnTo>
                  <a:lnTo>
                    <a:pt x="7" y="156"/>
                  </a:lnTo>
                  <a:lnTo>
                    <a:pt x="15" y="147"/>
                  </a:lnTo>
                  <a:lnTo>
                    <a:pt x="22" y="137"/>
                  </a:lnTo>
                  <a:lnTo>
                    <a:pt x="34" y="127"/>
                  </a:lnTo>
                  <a:lnTo>
                    <a:pt x="41" y="120"/>
                  </a:lnTo>
                  <a:lnTo>
                    <a:pt x="55" y="110"/>
                  </a:lnTo>
                  <a:lnTo>
                    <a:pt x="66" y="105"/>
                  </a:lnTo>
                  <a:lnTo>
                    <a:pt x="79" y="99"/>
                  </a:lnTo>
                  <a:lnTo>
                    <a:pt x="91" y="93"/>
                  </a:lnTo>
                  <a:lnTo>
                    <a:pt x="102" y="88"/>
                  </a:lnTo>
                  <a:lnTo>
                    <a:pt x="114" y="84"/>
                  </a:lnTo>
                  <a:lnTo>
                    <a:pt x="125" y="84"/>
                  </a:lnTo>
                  <a:lnTo>
                    <a:pt x="119" y="72"/>
                  </a:lnTo>
                  <a:lnTo>
                    <a:pt x="116" y="67"/>
                  </a:lnTo>
                  <a:lnTo>
                    <a:pt x="110" y="61"/>
                  </a:lnTo>
                  <a:lnTo>
                    <a:pt x="104" y="61"/>
                  </a:lnTo>
                  <a:lnTo>
                    <a:pt x="97" y="61"/>
                  </a:lnTo>
                  <a:lnTo>
                    <a:pt x="87" y="63"/>
                  </a:lnTo>
                  <a:lnTo>
                    <a:pt x="79" y="67"/>
                  </a:lnTo>
                  <a:lnTo>
                    <a:pt x="70" y="74"/>
                  </a:lnTo>
                  <a:lnTo>
                    <a:pt x="59" y="78"/>
                  </a:lnTo>
                  <a:lnTo>
                    <a:pt x="51" y="86"/>
                  </a:lnTo>
                  <a:lnTo>
                    <a:pt x="41" y="93"/>
                  </a:lnTo>
                  <a:lnTo>
                    <a:pt x="32" y="99"/>
                  </a:lnTo>
                  <a:lnTo>
                    <a:pt x="22" y="105"/>
                  </a:lnTo>
                  <a:lnTo>
                    <a:pt x="15" y="108"/>
                  </a:lnTo>
                  <a:lnTo>
                    <a:pt x="5" y="110"/>
                  </a:lnTo>
                  <a:lnTo>
                    <a:pt x="0" y="112"/>
                  </a:lnTo>
                  <a:lnTo>
                    <a:pt x="2" y="99"/>
                  </a:lnTo>
                  <a:lnTo>
                    <a:pt x="7" y="88"/>
                  </a:lnTo>
                  <a:lnTo>
                    <a:pt x="15" y="76"/>
                  </a:lnTo>
                  <a:lnTo>
                    <a:pt x="22" y="69"/>
                  </a:lnTo>
                  <a:lnTo>
                    <a:pt x="32" y="61"/>
                  </a:lnTo>
                  <a:lnTo>
                    <a:pt x="41" y="53"/>
                  </a:lnTo>
                  <a:lnTo>
                    <a:pt x="53" y="46"/>
                  </a:lnTo>
                  <a:lnTo>
                    <a:pt x="64" y="42"/>
                  </a:lnTo>
                  <a:lnTo>
                    <a:pt x="76" y="36"/>
                  </a:lnTo>
                  <a:lnTo>
                    <a:pt x="87" y="32"/>
                  </a:lnTo>
                  <a:lnTo>
                    <a:pt x="100" y="29"/>
                  </a:lnTo>
                  <a:lnTo>
                    <a:pt x="114" y="23"/>
                  </a:lnTo>
                  <a:lnTo>
                    <a:pt x="123" y="19"/>
                  </a:lnTo>
                  <a:lnTo>
                    <a:pt x="135" y="15"/>
                  </a:lnTo>
                  <a:lnTo>
                    <a:pt x="146" y="12"/>
                  </a:lnTo>
                  <a:lnTo>
                    <a:pt x="156" y="6"/>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3" name="Freeform 44"/>
            <p:cNvSpPr>
              <a:spLocks/>
            </p:cNvSpPr>
            <p:nvPr/>
          </p:nvSpPr>
          <p:spPr bwMode="auto">
            <a:xfrm>
              <a:off x="987" y="2283"/>
              <a:ext cx="69" cy="64"/>
            </a:xfrm>
            <a:custGeom>
              <a:avLst/>
              <a:gdLst>
                <a:gd name="T0" fmla="*/ 1 w 137"/>
                <a:gd name="T1" fmla="*/ 0 h 129"/>
                <a:gd name="T2" fmla="*/ 1 w 137"/>
                <a:gd name="T3" fmla="*/ 0 h 129"/>
                <a:gd name="T4" fmla="*/ 1 w 137"/>
                <a:gd name="T5" fmla="*/ 0 h 129"/>
                <a:gd name="T6" fmla="*/ 1 w 137"/>
                <a:gd name="T7" fmla="*/ 0 h 129"/>
                <a:gd name="T8" fmla="*/ 1 w 137"/>
                <a:gd name="T9" fmla="*/ 0 h 129"/>
                <a:gd name="T10" fmla="*/ 1 w 137"/>
                <a:gd name="T11" fmla="*/ 0 h 129"/>
                <a:gd name="T12" fmla="*/ 1 w 137"/>
                <a:gd name="T13" fmla="*/ 0 h 129"/>
                <a:gd name="T14" fmla="*/ 1 w 137"/>
                <a:gd name="T15" fmla="*/ 0 h 129"/>
                <a:gd name="T16" fmla="*/ 1 w 137"/>
                <a:gd name="T17" fmla="*/ 0 h 129"/>
                <a:gd name="T18" fmla="*/ 1 w 137"/>
                <a:gd name="T19" fmla="*/ 0 h 129"/>
                <a:gd name="T20" fmla="*/ 1 w 137"/>
                <a:gd name="T21" fmla="*/ 0 h 129"/>
                <a:gd name="T22" fmla="*/ 1 w 137"/>
                <a:gd name="T23" fmla="*/ 0 h 129"/>
                <a:gd name="T24" fmla="*/ 1 w 137"/>
                <a:gd name="T25" fmla="*/ 0 h 129"/>
                <a:gd name="T26" fmla="*/ 1 w 137"/>
                <a:gd name="T27" fmla="*/ 0 h 129"/>
                <a:gd name="T28" fmla="*/ 1 w 137"/>
                <a:gd name="T29" fmla="*/ 0 h 129"/>
                <a:gd name="T30" fmla="*/ 1 w 137"/>
                <a:gd name="T31" fmla="*/ 0 h 129"/>
                <a:gd name="T32" fmla="*/ 1 w 137"/>
                <a:gd name="T33" fmla="*/ 0 h 129"/>
                <a:gd name="T34" fmla="*/ 1 w 137"/>
                <a:gd name="T35" fmla="*/ 0 h 129"/>
                <a:gd name="T36" fmla="*/ 1 w 137"/>
                <a:gd name="T37" fmla="*/ 0 h 129"/>
                <a:gd name="T38" fmla="*/ 1 w 137"/>
                <a:gd name="T39" fmla="*/ 0 h 129"/>
                <a:gd name="T40" fmla="*/ 1 w 137"/>
                <a:gd name="T41" fmla="*/ 0 h 129"/>
                <a:gd name="T42" fmla="*/ 1 w 137"/>
                <a:gd name="T43" fmla="*/ 0 h 129"/>
                <a:gd name="T44" fmla="*/ 1 w 137"/>
                <a:gd name="T45" fmla="*/ 0 h 129"/>
                <a:gd name="T46" fmla="*/ 1 w 137"/>
                <a:gd name="T47" fmla="*/ 0 h 129"/>
                <a:gd name="T48" fmla="*/ 1 w 137"/>
                <a:gd name="T49" fmla="*/ 0 h 129"/>
                <a:gd name="T50" fmla="*/ 1 w 137"/>
                <a:gd name="T51" fmla="*/ 0 h 129"/>
                <a:gd name="T52" fmla="*/ 1 w 137"/>
                <a:gd name="T53" fmla="*/ 0 h 129"/>
                <a:gd name="T54" fmla="*/ 0 w 137"/>
                <a:gd name="T55" fmla="*/ 0 h 129"/>
                <a:gd name="T56" fmla="*/ 1 w 137"/>
                <a:gd name="T57" fmla="*/ 0 h 129"/>
                <a:gd name="T58" fmla="*/ 1 w 137"/>
                <a:gd name="T59" fmla="*/ 0 h 1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129"/>
                <a:gd name="T92" fmla="*/ 137 w 137"/>
                <a:gd name="T93" fmla="*/ 129 h 1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129">
                  <a:moveTo>
                    <a:pt x="2" y="0"/>
                  </a:moveTo>
                  <a:lnTo>
                    <a:pt x="12" y="8"/>
                  </a:lnTo>
                  <a:lnTo>
                    <a:pt x="23" y="15"/>
                  </a:lnTo>
                  <a:lnTo>
                    <a:pt x="36" y="25"/>
                  </a:lnTo>
                  <a:lnTo>
                    <a:pt x="50" y="36"/>
                  </a:lnTo>
                  <a:lnTo>
                    <a:pt x="61" y="48"/>
                  </a:lnTo>
                  <a:lnTo>
                    <a:pt x="74" y="61"/>
                  </a:lnTo>
                  <a:lnTo>
                    <a:pt x="88" y="72"/>
                  </a:lnTo>
                  <a:lnTo>
                    <a:pt x="99" y="86"/>
                  </a:lnTo>
                  <a:lnTo>
                    <a:pt x="109" y="97"/>
                  </a:lnTo>
                  <a:lnTo>
                    <a:pt x="120" y="107"/>
                  </a:lnTo>
                  <a:lnTo>
                    <a:pt x="128" y="118"/>
                  </a:lnTo>
                  <a:lnTo>
                    <a:pt x="137" y="129"/>
                  </a:lnTo>
                  <a:lnTo>
                    <a:pt x="126" y="129"/>
                  </a:lnTo>
                  <a:lnTo>
                    <a:pt x="116" y="126"/>
                  </a:lnTo>
                  <a:lnTo>
                    <a:pt x="105" y="122"/>
                  </a:lnTo>
                  <a:lnTo>
                    <a:pt x="93" y="118"/>
                  </a:lnTo>
                  <a:lnTo>
                    <a:pt x="82" y="112"/>
                  </a:lnTo>
                  <a:lnTo>
                    <a:pt x="73" y="105"/>
                  </a:lnTo>
                  <a:lnTo>
                    <a:pt x="63" y="97"/>
                  </a:lnTo>
                  <a:lnTo>
                    <a:pt x="54" y="88"/>
                  </a:lnTo>
                  <a:lnTo>
                    <a:pt x="44" y="78"/>
                  </a:lnTo>
                  <a:lnTo>
                    <a:pt x="33" y="69"/>
                  </a:lnTo>
                  <a:lnTo>
                    <a:pt x="25" y="59"/>
                  </a:lnTo>
                  <a:lnTo>
                    <a:pt x="17" y="50"/>
                  </a:lnTo>
                  <a:lnTo>
                    <a:pt x="10" y="36"/>
                  </a:lnTo>
                  <a:lnTo>
                    <a:pt x="4" y="23"/>
                  </a:lnTo>
                  <a:lnTo>
                    <a:pt x="0" y="12"/>
                  </a:lnTo>
                  <a:lnTo>
                    <a:pt x="2"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4" name="Freeform 45"/>
            <p:cNvSpPr>
              <a:spLocks/>
            </p:cNvSpPr>
            <p:nvPr/>
          </p:nvSpPr>
          <p:spPr bwMode="auto">
            <a:xfrm>
              <a:off x="2246" y="2292"/>
              <a:ext cx="81" cy="49"/>
            </a:xfrm>
            <a:custGeom>
              <a:avLst/>
              <a:gdLst>
                <a:gd name="T0" fmla="*/ 0 w 164"/>
                <a:gd name="T1" fmla="*/ 1 h 97"/>
                <a:gd name="T2" fmla="*/ 0 w 164"/>
                <a:gd name="T3" fmla="*/ 0 h 97"/>
                <a:gd name="T4" fmla="*/ 0 w 164"/>
                <a:gd name="T5" fmla="*/ 0 h 97"/>
                <a:gd name="T6" fmla="*/ 0 w 164"/>
                <a:gd name="T7" fmla="*/ 0 h 97"/>
                <a:gd name="T8" fmla="*/ 0 w 164"/>
                <a:gd name="T9" fmla="*/ 1 h 97"/>
                <a:gd name="T10" fmla="*/ 0 w 164"/>
                <a:gd name="T11" fmla="*/ 1 h 97"/>
                <a:gd name="T12" fmla="*/ 0 w 164"/>
                <a:gd name="T13" fmla="*/ 1 h 97"/>
                <a:gd name="T14" fmla="*/ 0 w 164"/>
                <a:gd name="T15" fmla="*/ 1 h 97"/>
                <a:gd name="T16" fmla="*/ 0 w 164"/>
                <a:gd name="T17" fmla="*/ 1 h 97"/>
                <a:gd name="T18" fmla="*/ 0 w 164"/>
                <a:gd name="T19" fmla="*/ 1 h 97"/>
                <a:gd name="T20" fmla="*/ 0 w 164"/>
                <a:gd name="T21" fmla="*/ 1 h 97"/>
                <a:gd name="T22" fmla="*/ 0 w 164"/>
                <a:gd name="T23" fmla="*/ 1 h 97"/>
                <a:gd name="T24" fmla="*/ 0 w 164"/>
                <a:gd name="T25" fmla="*/ 1 h 97"/>
                <a:gd name="T26" fmla="*/ 0 w 164"/>
                <a:gd name="T27" fmla="*/ 1 h 97"/>
                <a:gd name="T28" fmla="*/ 0 w 164"/>
                <a:gd name="T29" fmla="*/ 1 h 97"/>
                <a:gd name="T30" fmla="*/ 0 w 164"/>
                <a:gd name="T31" fmla="*/ 1 h 97"/>
                <a:gd name="T32" fmla="*/ 0 w 164"/>
                <a:gd name="T33" fmla="*/ 1 h 97"/>
                <a:gd name="T34" fmla="*/ 0 w 164"/>
                <a:gd name="T35" fmla="*/ 1 h 97"/>
                <a:gd name="T36" fmla="*/ 0 w 164"/>
                <a:gd name="T37" fmla="*/ 1 h 97"/>
                <a:gd name="T38" fmla="*/ 0 w 164"/>
                <a:gd name="T39" fmla="*/ 1 h 97"/>
                <a:gd name="T40" fmla="*/ 0 w 164"/>
                <a:gd name="T41" fmla="*/ 1 h 97"/>
                <a:gd name="T42" fmla="*/ 0 w 164"/>
                <a:gd name="T43" fmla="*/ 1 h 97"/>
                <a:gd name="T44" fmla="*/ 0 w 164"/>
                <a:gd name="T45" fmla="*/ 1 h 97"/>
                <a:gd name="T46" fmla="*/ 0 w 164"/>
                <a:gd name="T47" fmla="*/ 1 h 97"/>
                <a:gd name="T48" fmla="*/ 0 w 164"/>
                <a:gd name="T49" fmla="*/ 1 h 97"/>
                <a:gd name="T50" fmla="*/ 0 w 164"/>
                <a:gd name="T51" fmla="*/ 1 h 97"/>
                <a:gd name="T52" fmla="*/ 0 w 164"/>
                <a:gd name="T53" fmla="*/ 1 h 97"/>
                <a:gd name="T54" fmla="*/ 0 w 164"/>
                <a:gd name="T55" fmla="*/ 1 h 97"/>
                <a:gd name="T56" fmla="*/ 0 w 164"/>
                <a:gd name="T57" fmla="*/ 1 h 97"/>
                <a:gd name="T58" fmla="*/ 0 w 164"/>
                <a:gd name="T59" fmla="*/ 1 h 97"/>
                <a:gd name="T60" fmla="*/ 0 w 164"/>
                <a:gd name="T61" fmla="*/ 1 h 97"/>
                <a:gd name="T62" fmla="*/ 0 w 164"/>
                <a:gd name="T63" fmla="*/ 1 h 97"/>
                <a:gd name="T64" fmla="*/ 0 w 164"/>
                <a:gd name="T65" fmla="*/ 1 h 97"/>
                <a:gd name="T66" fmla="*/ 0 w 164"/>
                <a:gd name="T67" fmla="*/ 1 h 97"/>
                <a:gd name="T68" fmla="*/ 0 w 164"/>
                <a:gd name="T69" fmla="*/ 1 h 97"/>
                <a:gd name="T70" fmla="*/ 0 w 164"/>
                <a:gd name="T71" fmla="*/ 1 h 97"/>
                <a:gd name="T72" fmla="*/ 0 w 164"/>
                <a:gd name="T73" fmla="*/ 1 h 97"/>
                <a:gd name="T74" fmla="*/ 0 w 164"/>
                <a:gd name="T75" fmla="*/ 1 h 97"/>
                <a:gd name="T76" fmla="*/ 0 w 164"/>
                <a:gd name="T77" fmla="*/ 1 h 97"/>
                <a:gd name="T78" fmla="*/ 0 w 164"/>
                <a:gd name="T79" fmla="*/ 1 h 97"/>
                <a:gd name="T80" fmla="*/ 0 w 164"/>
                <a:gd name="T81" fmla="*/ 1 h 97"/>
                <a:gd name="T82" fmla="*/ 0 w 164"/>
                <a:gd name="T83" fmla="*/ 1 h 97"/>
                <a:gd name="T84" fmla="*/ 0 w 164"/>
                <a:gd name="T85" fmla="*/ 1 h 97"/>
                <a:gd name="T86" fmla="*/ 0 w 164"/>
                <a:gd name="T87" fmla="*/ 1 h 97"/>
                <a:gd name="T88" fmla="*/ 0 w 164"/>
                <a:gd name="T89" fmla="*/ 1 h 97"/>
                <a:gd name="T90" fmla="*/ 0 w 164"/>
                <a:gd name="T91" fmla="*/ 1 h 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4"/>
                <a:gd name="T139" fmla="*/ 0 h 97"/>
                <a:gd name="T140" fmla="*/ 164 w 164"/>
                <a:gd name="T141" fmla="*/ 97 h 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4" h="97">
                  <a:moveTo>
                    <a:pt x="73" y="2"/>
                  </a:moveTo>
                  <a:lnTo>
                    <a:pt x="82" y="0"/>
                  </a:lnTo>
                  <a:lnTo>
                    <a:pt x="94" y="0"/>
                  </a:lnTo>
                  <a:lnTo>
                    <a:pt x="103" y="0"/>
                  </a:lnTo>
                  <a:lnTo>
                    <a:pt x="115" y="4"/>
                  </a:lnTo>
                  <a:lnTo>
                    <a:pt x="124" y="8"/>
                  </a:lnTo>
                  <a:lnTo>
                    <a:pt x="134" y="12"/>
                  </a:lnTo>
                  <a:lnTo>
                    <a:pt x="143" y="17"/>
                  </a:lnTo>
                  <a:lnTo>
                    <a:pt x="151" y="25"/>
                  </a:lnTo>
                  <a:lnTo>
                    <a:pt x="158" y="34"/>
                  </a:lnTo>
                  <a:lnTo>
                    <a:pt x="164" y="42"/>
                  </a:lnTo>
                  <a:lnTo>
                    <a:pt x="164" y="50"/>
                  </a:lnTo>
                  <a:lnTo>
                    <a:pt x="164" y="53"/>
                  </a:lnTo>
                  <a:lnTo>
                    <a:pt x="156" y="53"/>
                  </a:lnTo>
                  <a:lnTo>
                    <a:pt x="149" y="51"/>
                  </a:lnTo>
                  <a:lnTo>
                    <a:pt x="141" y="50"/>
                  </a:lnTo>
                  <a:lnTo>
                    <a:pt x="135" y="48"/>
                  </a:lnTo>
                  <a:lnTo>
                    <a:pt x="126" y="44"/>
                  </a:lnTo>
                  <a:lnTo>
                    <a:pt x="120" y="44"/>
                  </a:lnTo>
                  <a:lnTo>
                    <a:pt x="109" y="40"/>
                  </a:lnTo>
                  <a:lnTo>
                    <a:pt x="97" y="40"/>
                  </a:lnTo>
                  <a:lnTo>
                    <a:pt x="86" y="38"/>
                  </a:lnTo>
                  <a:lnTo>
                    <a:pt x="75" y="42"/>
                  </a:lnTo>
                  <a:lnTo>
                    <a:pt x="61" y="44"/>
                  </a:lnTo>
                  <a:lnTo>
                    <a:pt x="52" y="50"/>
                  </a:lnTo>
                  <a:lnTo>
                    <a:pt x="42" y="55"/>
                  </a:lnTo>
                  <a:lnTo>
                    <a:pt x="35" y="67"/>
                  </a:lnTo>
                  <a:lnTo>
                    <a:pt x="29" y="70"/>
                  </a:lnTo>
                  <a:lnTo>
                    <a:pt x="23" y="78"/>
                  </a:lnTo>
                  <a:lnTo>
                    <a:pt x="21" y="86"/>
                  </a:lnTo>
                  <a:lnTo>
                    <a:pt x="19" y="97"/>
                  </a:lnTo>
                  <a:lnTo>
                    <a:pt x="12" y="91"/>
                  </a:lnTo>
                  <a:lnTo>
                    <a:pt x="6" y="86"/>
                  </a:lnTo>
                  <a:lnTo>
                    <a:pt x="0" y="80"/>
                  </a:lnTo>
                  <a:lnTo>
                    <a:pt x="0" y="76"/>
                  </a:lnTo>
                  <a:lnTo>
                    <a:pt x="0" y="63"/>
                  </a:lnTo>
                  <a:lnTo>
                    <a:pt x="6" y="50"/>
                  </a:lnTo>
                  <a:lnTo>
                    <a:pt x="12" y="42"/>
                  </a:lnTo>
                  <a:lnTo>
                    <a:pt x="18" y="34"/>
                  </a:lnTo>
                  <a:lnTo>
                    <a:pt x="27" y="25"/>
                  </a:lnTo>
                  <a:lnTo>
                    <a:pt x="35" y="19"/>
                  </a:lnTo>
                  <a:lnTo>
                    <a:pt x="44" y="12"/>
                  </a:lnTo>
                  <a:lnTo>
                    <a:pt x="54" y="8"/>
                  </a:lnTo>
                  <a:lnTo>
                    <a:pt x="61" y="4"/>
                  </a:lnTo>
                  <a:lnTo>
                    <a:pt x="73"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5" name="Freeform 46"/>
            <p:cNvSpPr>
              <a:spLocks/>
            </p:cNvSpPr>
            <p:nvPr/>
          </p:nvSpPr>
          <p:spPr bwMode="auto">
            <a:xfrm>
              <a:off x="942" y="2301"/>
              <a:ext cx="53" cy="83"/>
            </a:xfrm>
            <a:custGeom>
              <a:avLst/>
              <a:gdLst>
                <a:gd name="T0" fmla="*/ 1 w 104"/>
                <a:gd name="T1" fmla="*/ 0 h 168"/>
                <a:gd name="T2" fmla="*/ 1 w 104"/>
                <a:gd name="T3" fmla="*/ 0 h 168"/>
                <a:gd name="T4" fmla="*/ 1 w 104"/>
                <a:gd name="T5" fmla="*/ 0 h 168"/>
                <a:gd name="T6" fmla="*/ 1 w 104"/>
                <a:gd name="T7" fmla="*/ 0 h 168"/>
                <a:gd name="T8" fmla="*/ 1 w 104"/>
                <a:gd name="T9" fmla="*/ 0 h 168"/>
                <a:gd name="T10" fmla="*/ 1 w 104"/>
                <a:gd name="T11" fmla="*/ 0 h 168"/>
                <a:gd name="T12" fmla="*/ 1 w 104"/>
                <a:gd name="T13" fmla="*/ 0 h 168"/>
                <a:gd name="T14" fmla="*/ 1 w 104"/>
                <a:gd name="T15" fmla="*/ 0 h 168"/>
                <a:gd name="T16" fmla="*/ 1 w 104"/>
                <a:gd name="T17" fmla="*/ 0 h 168"/>
                <a:gd name="T18" fmla="*/ 1 w 104"/>
                <a:gd name="T19" fmla="*/ 0 h 168"/>
                <a:gd name="T20" fmla="*/ 1 w 104"/>
                <a:gd name="T21" fmla="*/ 0 h 168"/>
                <a:gd name="T22" fmla="*/ 1 w 104"/>
                <a:gd name="T23" fmla="*/ 0 h 168"/>
                <a:gd name="T24" fmla="*/ 1 w 104"/>
                <a:gd name="T25" fmla="*/ 0 h 168"/>
                <a:gd name="T26" fmla="*/ 1 w 104"/>
                <a:gd name="T27" fmla="*/ 0 h 168"/>
                <a:gd name="T28" fmla="*/ 1 w 104"/>
                <a:gd name="T29" fmla="*/ 0 h 168"/>
                <a:gd name="T30" fmla="*/ 1 w 104"/>
                <a:gd name="T31" fmla="*/ 0 h 168"/>
                <a:gd name="T32" fmla="*/ 1 w 104"/>
                <a:gd name="T33" fmla="*/ 0 h 168"/>
                <a:gd name="T34" fmla="*/ 1 w 104"/>
                <a:gd name="T35" fmla="*/ 0 h 168"/>
                <a:gd name="T36" fmla="*/ 1 w 104"/>
                <a:gd name="T37" fmla="*/ 0 h 168"/>
                <a:gd name="T38" fmla="*/ 1 w 104"/>
                <a:gd name="T39" fmla="*/ 0 h 168"/>
                <a:gd name="T40" fmla="*/ 1 w 104"/>
                <a:gd name="T41" fmla="*/ 0 h 168"/>
                <a:gd name="T42" fmla="*/ 1 w 104"/>
                <a:gd name="T43" fmla="*/ 0 h 168"/>
                <a:gd name="T44" fmla="*/ 1 w 104"/>
                <a:gd name="T45" fmla="*/ 0 h 168"/>
                <a:gd name="T46" fmla="*/ 1 w 104"/>
                <a:gd name="T47" fmla="*/ 0 h 168"/>
                <a:gd name="T48" fmla="*/ 1 w 104"/>
                <a:gd name="T49" fmla="*/ 0 h 168"/>
                <a:gd name="T50" fmla="*/ 1 w 104"/>
                <a:gd name="T51" fmla="*/ 0 h 168"/>
                <a:gd name="T52" fmla="*/ 1 w 104"/>
                <a:gd name="T53" fmla="*/ 0 h 168"/>
                <a:gd name="T54" fmla="*/ 1 w 104"/>
                <a:gd name="T55" fmla="*/ 0 h 168"/>
                <a:gd name="T56" fmla="*/ 1 w 104"/>
                <a:gd name="T57" fmla="*/ 0 h 168"/>
                <a:gd name="T58" fmla="*/ 1 w 104"/>
                <a:gd name="T59" fmla="*/ 0 h 168"/>
                <a:gd name="T60" fmla="*/ 1 w 104"/>
                <a:gd name="T61" fmla="*/ 0 h 168"/>
                <a:gd name="T62" fmla="*/ 1 w 104"/>
                <a:gd name="T63" fmla="*/ 0 h 168"/>
                <a:gd name="T64" fmla="*/ 0 w 104"/>
                <a:gd name="T65" fmla="*/ 0 h 168"/>
                <a:gd name="T66" fmla="*/ 0 w 104"/>
                <a:gd name="T67" fmla="*/ 0 h 168"/>
                <a:gd name="T68" fmla="*/ 1 w 104"/>
                <a:gd name="T69" fmla="*/ 0 h 168"/>
                <a:gd name="T70" fmla="*/ 1 w 104"/>
                <a:gd name="T71" fmla="*/ 0 h 1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4"/>
                <a:gd name="T109" fmla="*/ 0 h 168"/>
                <a:gd name="T110" fmla="*/ 104 w 104"/>
                <a:gd name="T111" fmla="*/ 168 h 1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4" h="168">
                  <a:moveTo>
                    <a:pt x="2" y="0"/>
                  </a:moveTo>
                  <a:lnTo>
                    <a:pt x="6" y="4"/>
                  </a:lnTo>
                  <a:lnTo>
                    <a:pt x="13" y="8"/>
                  </a:lnTo>
                  <a:lnTo>
                    <a:pt x="19" y="12"/>
                  </a:lnTo>
                  <a:lnTo>
                    <a:pt x="28" y="21"/>
                  </a:lnTo>
                  <a:lnTo>
                    <a:pt x="42" y="33"/>
                  </a:lnTo>
                  <a:lnTo>
                    <a:pt x="57" y="46"/>
                  </a:lnTo>
                  <a:lnTo>
                    <a:pt x="68" y="61"/>
                  </a:lnTo>
                  <a:lnTo>
                    <a:pt x="82" y="76"/>
                  </a:lnTo>
                  <a:lnTo>
                    <a:pt x="85" y="82"/>
                  </a:lnTo>
                  <a:lnTo>
                    <a:pt x="89" y="92"/>
                  </a:lnTo>
                  <a:lnTo>
                    <a:pt x="95" y="99"/>
                  </a:lnTo>
                  <a:lnTo>
                    <a:pt x="99" y="107"/>
                  </a:lnTo>
                  <a:lnTo>
                    <a:pt x="103" y="120"/>
                  </a:lnTo>
                  <a:lnTo>
                    <a:pt x="104" y="137"/>
                  </a:lnTo>
                  <a:lnTo>
                    <a:pt x="103" y="143"/>
                  </a:lnTo>
                  <a:lnTo>
                    <a:pt x="101" y="152"/>
                  </a:lnTo>
                  <a:lnTo>
                    <a:pt x="95" y="160"/>
                  </a:lnTo>
                  <a:lnTo>
                    <a:pt x="89" y="168"/>
                  </a:lnTo>
                  <a:lnTo>
                    <a:pt x="87" y="158"/>
                  </a:lnTo>
                  <a:lnTo>
                    <a:pt x="85" y="149"/>
                  </a:lnTo>
                  <a:lnTo>
                    <a:pt x="82" y="139"/>
                  </a:lnTo>
                  <a:lnTo>
                    <a:pt x="78" y="131"/>
                  </a:lnTo>
                  <a:lnTo>
                    <a:pt x="74" y="122"/>
                  </a:lnTo>
                  <a:lnTo>
                    <a:pt x="68" y="114"/>
                  </a:lnTo>
                  <a:lnTo>
                    <a:pt x="63" y="105"/>
                  </a:lnTo>
                  <a:lnTo>
                    <a:pt x="57" y="99"/>
                  </a:lnTo>
                  <a:lnTo>
                    <a:pt x="42" y="82"/>
                  </a:lnTo>
                  <a:lnTo>
                    <a:pt x="28" y="69"/>
                  </a:lnTo>
                  <a:lnTo>
                    <a:pt x="17" y="53"/>
                  </a:lnTo>
                  <a:lnTo>
                    <a:pt x="8" y="38"/>
                  </a:lnTo>
                  <a:lnTo>
                    <a:pt x="2" y="29"/>
                  </a:lnTo>
                  <a:lnTo>
                    <a:pt x="0" y="19"/>
                  </a:lnTo>
                  <a:lnTo>
                    <a:pt x="0" y="10"/>
                  </a:lnTo>
                  <a:lnTo>
                    <a:pt x="2"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6" name="Freeform 47"/>
            <p:cNvSpPr>
              <a:spLocks/>
            </p:cNvSpPr>
            <p:nvPr/>
          </p:nvSpPr>
          <p:spPr bwMode="auto">
            <a:xfrm>
              <a:off x="1746" y="2316"/>
              <a:ext cx="86" cy="39"/>
            </a:xfrm>
            <a:custGeom>
              <a:avLst/>
              <a:gdLst>
                <a:gd name="T0" fmla="*/ 0 w 173"/>
                <a:gd name="T1" fmla="*/ 1 h 78"/>
                <a:gd name="T2" fmla="*/ 0 w 173"/>
                <a:gd name="T3" fmla="*/ 0 h 78"/>
                <a:gd name="T4" fmla="*/ 0 w 173"/>
                <a:gd name="T5" fmla="*/ 0 h 78"/>
                <a:gd name="T6" fmla="*/ 0 w 173"/>
                <a:gd name="T7" fmla="*/ 1 h 78"/>
                <a:gd name="T8" fmla="*/ 0 w 173"/>
                <a:gd name="T9" fmla="*/ 1 h 78"/>
                <a:gd name="T10" fmla="*/ 0 w 173"/>
                <a:gd name="T11" fmla="*/ 1 h 78"/>
                <a:gd name="T12" fmla="*/ 0 w 173"/>
                <a:gd name="T13" fmla="*/ 1 h 78"/>
                <a:gd name="T14" fmla="*/ 0 w 173"/>
                <a:gd name="T15" fmla="*/ 1 h 78"/>
                <a:gd name="T16" fmla="*/ 0 w 173"/>
                <a:gd name="T17" fmla="*/ 1 h 78"/>
                <a:gd name="T18" fmla="*/ 0 w 173"/>
                <a:gd name="T19" fmla="*/ 1 h 78"/>
                <a:gd name="T20" fmla="*/ 0 w 173"/>
                <a:gd name="T21" fmla="*/ 1 h 78"/>
                <a:gd name="T22" fmla="*/ 0 w 173"/>
                <a:gd name="T23" fmla="*/ 1 h 78"/>
                <a:gd name="T24" fmla="*/ 0 w 173"/>
                <a:gd name="T25" fmla="*/ 1 h 78"/>
                <a:gd name="T26" fmla="*/ 0 w 173"/>
                <a:gd name="T27" fmla="*/ 1 h 78"/>
                <a:gd name="T28" fmla="*/ 0 w 173"/>
                <a:gd name="T29" fmla="*/ 1 h 78"/>
                <a:gd name="T30" fmla="*/ 0 w 173"/>
                <a:gd name="T31" fmla="*/ 1 h 78"/>
                <a:gd name="T32" fmla="*/ 0 w 173"/>
                <a:gd name="T33" fmla="*/ 1 h 78"/>
                <a:gd name="T34" fmla="*/ 0 w 173"/>
                <a:gd name="T35" fmla="*/ 1 h 78"/>
                <a:gd name="T36" fmla="*/ 0 w 173"/>
                <a:gd name="T37" fmla="*/ 1 h 78"/>
                <a:gd name="T38" fmla="*/ 0 w 173"/>
                <a:gd name="T39" fmla="*/ 1 h 78"/>
                <a:gd name="T40" fmla="*/ 0 w 173"/>
                <a:gd name="T41" fmla="*/ 1 h 78"/>
                <a:gd name="T42" fmla="*/ 0 w 173"/>
                <a:gd name="T43" fmla="*/ 1 h 78"/>
                <a:gd name="T44" fmla="*/ 0 w 173"/>
                <a:gd name="T45" fmla="*/ 1 h 78"/>
                <a:gd name="T46" fmla="*/ 0 w 173"/>
                <a:gd name="T47" fmla="*/ 1 h 78"/>
                <a:gd name="T48" fmla="*/ 0 w 173"/>
                <a:gd name="T49" fmla="*/ 1 h 78"/>
                <a:gd name="T50" fmla="*/ 0 w 173"/>
                <a:gd name="T51" fmla="*/ 1 h 78"/>
                <a:gd name="T52" fmla="*/ 0 w 173"/>
                <a:gd name="T53" fmla="*/ 1 h 78"/>
                <a:gd name="T54" fmla="*/ 0 w 173"/>
                <a:gd name="T55" fmla="*/ 1 h 78"/>
                <a:gd name="T56" fmla="*/ 0 w 173"/>
                <a:gd name="T57" fmla="*/ 1 h 78"/>
                <a:gd name="T58" fmla="*/ 0 w 173"/>
                <a:gd name="T59" fmla="*/ 1 h 78"/>
                <a:gd name="T60" fmla="*/ 0 w 173"/>
                <a:gd name="T61" fmla="*/ 1 h 78"/>
                <a:gd name="T62" fmla="*/ 0 w 173"/>
                <a:gd name="T63" fmla="*/ 1 h 78"/>
                <a:gd name="T64" fmla="*/ 0 w 173"/>
                <a:gd name="T65" fmla="*/ 1 h 78"/>
                <a:gd name="T66" fmla="*/ 0 w 173"/>
                <a:gd name="T67" fmla="*/ 1 h 78"/>
                <a:gd name="T68" fmla="*/ 0 w 173"/>
                <a:gd name="T69" fmla="*/ 1 h 78"/>
                <a:gd name="T70" fmla="*/ 0 w 173"/>
                <a:gd name="T71" fmla="*/ 1 h 78"/>
                <a:gd name="T72" fmla="*/ 0 w 173"/>
                <a:gd name="T73" fmla="*/ 1 h 78"/>
                <a:gd name="T74" fmla="*/ 0 w 173"/>
                <a:gd name="T75" fmla="*/ 1 h 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3"/>
                <a:gd name="T115" fmla="*/ 0 h 78"/>
                <a:gd name="T116" fmla="*/ 173 w 173"/>
                <a:gd name="T117" fmla="*/ 78 h 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3" h="78">
                  <a:moveTo>
                    <a:pt x="59" y="5"/>
                  </a:moveTo>
                  <a:lnTo>
                    <a:pt x="67" y="0"/>
                  </a:lnTo>
                  <a:lnTo>
                    <a:pt x="80" y="0"/>
                  </a:lnTo>
                  <a:lnTo>
                    <a:pt x="94" y="2"/>
                  </a:lnTo>
                  <a:lnTo>
                    <a:pt x="109" y="5"/>
                  </a:lnTo>
                  <a:lnTo>
                    <a:pt x="124" y="9"/>
                  </a:lnTo>
                  <a:lnTo>
                    <a:pt x="137" y="17"/>
                  </a:lnTo>
                  <a:lnTo>
                    <a:pt x="151" y="24"/>
                  </a:lnTo>
                  <a:lnTo>
                    <a:pt x="162" y="34"/>
                  </a:lnTo>
                  <a:lnTo>
                    <a:pt x="170" y="41"/>
                  </a:lnTo>
                  <a:lnTo>
                    <a:pt x="173" y="51"/>
                  </a:lnTo>
                  <a:lnTo>
                    <a:pt x="170" y="57"/>
                  </a:lnTo>
                  <a:lnTo>
                    <a:pt x="160" y="62"/>
                  </a:lnTo>
                  <a:lnTo>
                    <a:pt x="149" y="53"/>
                  </a:lnTo>
                  <a:lnTo>
                    <a:pt x="139" y="47"/>
                  </a:lnTo>
                  <a:lnTo>
                    <a:pt x="130" y="41"/>
                  </a:lnTo>
                  <a:lnTo>
                    <a:pt x="118" y="40"/>
                  </a:lnTo>
                  <a:lnTo>
                    <a:pt x="107" y="36"/>
                  </a:lnTo>
                  <a:lnTo>
                    <a:pt x="97" y="36"/>
                  </a:lnTo>
                  <a:lnTo>
                    <a:pt x="88" y="34"/>
                  </a:lnTo>
                  <a:lnTo>
                    <a:pt x="78" y="38"/>
                  </a:lnTo>
                  <a:lnTo>
                    <a:pt x="67" y="38"/>
                  </a:lnTo>
                  <a:lnTo>
                    <a:pt x="57" y="40"/>
                  </a:lnTo>
                  <a:lnTo>
                    <a:pt x="46" y="45"/>
                  </a:lnTo>
                  <a:lnTo>
                    <a:pt x="37" y="49"/>
                  </a:lnTo>
                  <a:lnTo>
                    <a:pt x="25" y="53"/>
                  </a:lnTo>
                  <a:lnTo>
                    <a:pt x="18" y="61"/>
                  </a:lnTo>
                  <a:lnTo>
                    <a:pt x="10" y="68"/>
                  </a:lnTo>
                  <a:lnTo>
                    <a:pt x="0" y="78"/>
                  </a:lnTo>
                  <a:lnTo>
                    <a:pt x="4" y="62"/>
                  </a:lnTo>
                  <a:lnTo>
                    <a:pt x="8" y="51"/>
                  </a:lnTo>
                  <a:lnTo>
                    <a:pt x="14" y="40"/>
                  </a:lnTo>
                  <a:lnTo>
                    <a:pt x="19" y="32"/>
                  </a:lnTo>
                  <a:lnTo>
                    <a:pt x="27" y="24"/>
                  </a:lnTo>
                  <a:lnTo>
                    <a:pt x="37" y="17"/>
                  </a:lnTo>
                  <a:lnTo>
                    <a:pt x="48" y="9"/>
                  </a:lnTo>
                  <a:lnTo>
                    <a:pt x="59" y="5"/>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7" name="Freeform 48"/>
            <p:cNvSpPr>
              <a:spLocks/>
            </p:cNvSpPr>
            <p:nvPr/>
          </p:nvSpPr>
          <p:spPr bwMode="auto">
            <a:xfrm>
              <a:off x="1445" y="2317"/>
              <a:ext cx="77" cy="26"/>
            </a:xfrm>
            <a:custGeom>
              <a:avLst/>
              <a:gdLst>
                <a:gd name="T0" fmla="*/ 1 w 154"/>
                <a:gd name="T1" fmla="*/ 0 h 53"/>
                <a:gd name="T2" fmla="*/ 1 w 154"/>
                <a:gd name="T3" fmla="*/ 0 h 53"/>
                <a:gd name="T4" fmla="*/ 1 w 154"/>
                <a:gd name="T5" fmla="*/ 0 h 53"/>
                <a:gd name="T6" fmla="*/ 1 w 154"/>
                <a:gd name="T7" fmla="*/ 0 h 53"/>
                <a:gd name="T8" fmla="*/ 1 w 154"/>
                <a:gd name="T9" fmla="*/ 0 h 53"/>
                <a:gd name="T10" fmla="*/ 1 w 154"/>
                <a:gd name="T11" fmla="*/ 0 h 53"/>
                <a:gd name="T12" fmla="*/ 1 w 154"/>
                <a:gd name="T13" fmla="*/ 0 h 53"/>
                <a:gd name="T14" fmla="*/ 1 w 154"/>
                <a:gd name="T15" fmla="*/ 0 h 53"/>
                <a:gd name="T16" fmla="*/ 1 w 154"/>
                <a:gd name="T17" fmla="*/ 0 h 53"/>
                <a:gd name="T18" fmla="*/ 1 w 154"/>
                <a:gd name="T19" fmla="*/ 0 h 53"/>
                <a:gd name="T20" fmla="*/ 1 w 154"/>
                <a:gd name="T21" fmla="*/ 0 h 53"/>
                <a:gd name="T22" fmla="*/ 1 w 154"/>
                <a:gd name="T23" fmla="*/ 0 h 53"/>
                <a:gd name="T24" fmla="*/ 1 w 154"/>
                <a:gd name="T25" fmla="*/ 0 h 53"/>
                <a:gd name="T26" fmla="*/ 1 w 154"/>
                <a:gd name="T27" fmla="*/ 0 h 53"/>
                <a:gd name="T28" fmla="*/ 1 w 154"/>
                <a:gd name="T29" fmla="*/ 0 h 53"/>
                <a:gd name="T30" fmla="*/ 1 w 154"/>
                <a:gd name="T31" fmla="*/ 0 h 53"/>
                <a:gd name="T32" fmla="*/ 1 w 154"/>
                <a:gd name="T33" fmla="*/ 0 h 53"/>
                <a:gd name="T34" fmla="*/ 1 w 154"/>
                <a:gd name="T35" fmla="*/ 0 h 53"/>
                <a:gd name="T36" fmla="*/ 1 w 154"/>
                <a:gd name="T37" fmla="*/ 0 h 53"/>
                <a:gd name="T38" fmla="*/ 1 w 154"/>
                <a:gd name="T39" fmla="*/ 0 h 53"/>
                <a:gd name="T40" fmla="*/ 1 w 154"/>
                <a:gd name="T41" fmla="*/ 0 h 53"/>
                <a:gd name="T42" fmla="*/ 1 w 154"/>
                <a:gd name="T43" fmla="*/ 0 h 53"/>
                <a:gd name="T44" fmla="*/ 1 w 154"/>
                <a:gd name="T45" fmla="*/ 0 h 53"/>
                <a:gd name="T46" fmla="*/ 1 w 154"/>
                <a:gd name="T47" fmla="*/ 0 h 53"/>
                <a:gd name="T48" fmla="*/ 1 w 154"/>
                <a:gd name="T49" fmla="*/ 0 h 53"/>
                <a:gd name="T50" fmla="*/ 1 w 154"/>
                <a:gd name="T51" fmla="*/ 0 h 53"/>
                <a:gd name="T52" fmla="*/ 1 w 154"/>
                <a:gd name="T53" fmla="*/ 0 h 53"/>
                <a:gd name="T54" fmla="*/ 1 w 154"/>
                <a:gd name="T55" fmla="*/ 0 h 53"/>
                <a:gd name="T56" fmla="*/ 1 w 154"/>
                <a:gd name="T57" fmla="*/ 0 h 53"/>
                <a:gd name="T58" fmla="*/ 1 w 154"/>
                <a:gd name="T59" fmla="*/ 0 h 53"/>
                <a:gd name="T60" fmla="*/ 1 w 154"/>
                <a:gd name="T61" fmla="*/ 0 h 53"/>
                <a:gd name="T62" fmla="*/ 1 w 154"/>
                <a:gd name="T63" fmla="*/ 0 h 53"/>
                <a:gd name="T64" fmla="*/ 1 w 154"/>
                <a:gd name="T65" fmla="*/ 0 h 53"/>
                <a:gd name="T66" fmla="*/ 1 w 154"/>
                <a:gd name="T67" fmla="*/ 0 h 53"/>
                <a:gd name="T68" fmla="*/ 1 w 154"/>
                <a:gd name="T69" fmla="*/ 0 h 53"/>
                <a:gd name="T70" fmla="*/ 1 w 154"/>
                <a:gd name="T71" fmla="*/ 0 h 53"/>
                <a:gd name="T72" fmla="*/ 1 w 154"/>
                <a:gd name="T73" fmla="*/ 0 h 53"/>
                <a:gd name="T74" fmla="*/ 1 w 154"/>
                <a:gd name="T75" fmla="*/ 0 h 53"/>
                <a:gd name="T76" fmla="*/ 1 w 154"/>
                <a:gd name="T77" fmla="*/ 0 h 53"/>
                <a:gd name="T78" fmla="*/ 0 w 154"/>
                <a:gd name="T79" fmla="*/ 0 h 53"/>
                <a:gd name="T80" fmla="*/ 1 w 154"/>
                <a:gd name="T81" fmla="*/ 0 h 53"/>
                <a:gd name="T82" fmla="*/ 1 w 154"/>
                <a:gd name="T83" fmla="*/ 0 h 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4"/>
                <a:gd name="T127" fmla="*/ 0 h 53"/>
                <a:gd name="T128" fmla="*/ 154 w 154"/>
                <a:gd name="T129" fmla="*/ 53 h 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4" h="53">
                  <a:moveTo>
                    <a:pt x="2" y="19"/>
                  </a:moveTo>
                  <a:lnTo>
                    <a:pt x="9" y="17"/>
                  </a:lnTo>
                  <a:lnTo>
                    <a:pt x="21" y="15"/>
                  </a:lnTo>
                  <a:lnTo>
                    <a:pt x="26" y="11"/>
                  </a:lnTo>
                  <a:lnTo>
                    <a:pt x="36" y="11"/>
                  </a:lnTo>
                  <a:lnTo>
                    <a:pt x="43" y="9"/>
                  </a:lnTo>
                  <a:lnTo>
                    <a:pt x="53" y="7"/>
                  </a:lnTo>
                  <a:lnTo>
                    <a:pt x="60" y="5"/>
                  </a:lnTo>
                  <a:lnTo>
                    <a:pt x="70" y="3"/>
                  </a:lnTo>
                  <a:lnTo>
                    <a:pt x="80" y="0"/>
                  </a:lnTo>
                  <a:lnTo>
                    <a:pt x="89" y="0"/>
                  </a:lnTo>
                  <a:lnTo>
                    <a:pt x="97" y="0"/>
                  </a:lnTo>
                  <a:lnTo>
                    <a:pt x="106" y="0"/>
                  </a:lnTo>
                  <a:lnTo>
                    <a:pt x="114" y="0"/>
                  </a:lnTo>
                  <a:lnTo>
                    <a:pt x="123" y="3"/>
                  </a:lnTo>
                  <a:lnTo>
                    <a:pt x="131" y="5"/>
                  </a:lnTo>
                  <a:lnTo>
                    <a:pt x="140" y="9"/>
                  </a:lnTo>
                  <a:lnTo>
                    <a:pt x="146" y="13"/>
                  </a:lnTo>
                  <a:lnTo>
                    <a:pt x="152" y="22"/>
                  </a:lnTo>
                  <a:lnTo>
                    <a:pt x="152" y="28"/>
                  </a:lnTo>
                  <a:lnTo>
                    <a:pt x="154" y="36"/>
                  </a:lnTo>
                  <a:lnTo>
                    <a:pt x="152" y="43"/>
                  </a:lnTo>
                  <a:lnTo>
                    <a:pt x="152" y="53"/>
                  </a:lnTo>
                  <a:lnTo>
                    <a:pt x="144" y="51"/>
                  </a:lnTo>
                  <a:lnTo>
                    <a:pt x="135" y="51"/>
                  </a:lnTo>
                  <a:lnTo>
                    <a:pt x="119" y="49"/>
                  </a:lnTo>
                  <a:lnTo>
                    <a:pt x="106" y="49"/>
                  </a:lnTo>
                  <a:lnTo>
                    <a:pt x="97" y="49"/>
                  </a:lnTo>
                  <a:lnTo>
                    <a:pt x="87" y="47"/>
                  </a:lnTo>
                  <a:lnTo>
                    <a:pt x="80" y="45"/>
                  </a:lnTo>
                  <a:lnTo>
                    <a:pt x="70" y="43"/>
                  </a:lnTo>
                  <a:lnTo>
                    <a:pt x="60" y="43"/>
                  </a:lnTo>
                  <a:lnTo>
                    <a:pt x="53" y="41"/>
                  </a:lnTo>
                  <a:lnTo>
                    <a:pt x="43" y="39"/>
                  </a:lnTo>
                  <a:lnTo>
                    <a:pt x="38" y="39"/>
                  </a:lnTo>
                  <a:lnTo>
                    <a:pt x="28" y="38"/>
                  </a:lnTo>
                  <a:lnTo>
                    <a:pt x="21" y="34"/>
                  </a:lnTo>
                  <a:lnTo>
                    <a:pt x="13" y="32"/>
                  </a:lnTo>
                  <a:lnTo>
                    <a:pt x="9" y="30"/>
                  </a:lnTo>
                  <a:lnTo>
                    <a:pt x="0" y="24"/>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8" name="Freeform 49"/>
            <p:cNvSpPr>
              <a:spLocks/>
            </p:cNvSpPr>
            <p:nvPr/>
          </p:nvSpPr>
          <p:spPr bwMode="auto">
            <a:xfrm>
              <a:off x="2251" y="2325"/>
              <a:ext cx="74" cy="118"/>
            </a:xfrm>
            <a:custGeom>
              <a:avLst/>
              <a:gdLst>
                <a:gd name="T0" fmla="*/ 1 w 146"/>
                <a:gd name="T1" fmla="*/ 0 h 235"/>
                <a:gd name="T2" fmla="*/ 1 w 146"/>
                <a:gd name="T3" fmla="*/ 1 h 235"/>
                <a:gd name="T4" fmla="*/ 1 w 146"/>
                <a:gd name="T5" fmla="*/ 1 h 235"/>
                <a:gd name="T6" fmla="*/ 1 w 146"/>
                <a:gd name="T7" fmla="*/ 1 h 235"/>
                <a:gd name="T8" fmla="*/ 1 w 146"/>
                <a:gd name="T9" fmla="*/ 1 h 235"/>
                <a:gd name="T10" fmla="*/ 1 w 146"/>
                <a:gd name="T11" fmla="*/ 1 h 235"/>
                <a:gd name="T12" fmla="*/ 1 w 146"/>
                <a:gd name="T13" fmla="*/ 1 h 235"/>
                <a:gd name="T14" fmla="*/ 1 w 146"/>
                <a:gd name="T15" fmla="*/ 1 h 235"/>
                <a:gd name="T16" fmla="*/ 1 w 146"/>
                <a:gd name="T17" fmla="*/ 1 h 235"/>
                <a:gd name="T18" fmla="*/ 1 w 146"/>
                <a:gd name="T19" fmla="*/ 1 h 235"/>
                <a:gd name="T20" fmla="*/ 1 w 146"/>
                <a:gd name="T21" fmla="*/ 1 h 235"/>
                <a:gd name="T22" fmla="*/ 1 w 146"/>
                <a:gd name="T23" fmla="*/ 1 h 235"/>
                <a:gd name="T24" fmla="*/ 1 w 146"/>
                <a:gd name="T25" fmla="*/ 1 h 235"/>
                <a:gd name="T26" fmla="*/ 1 w 146"/>
                <a:gd name="T27" fmla="*/ 1 h 235"/>
                <a:gd name="T28" fmla="*/ 1 w 146"/>
                <a:gd name="T29" fmla="*/ 1 h 235"/>
                <a:gd name="T30" fmla="*/ 1 w 146"/>
                <a:gd name="T31" fmla="*/ 1 h 235"/>
                <a:gd name="T32" fmla="*/ 1 w 146"/>
                <a:gd name="T33" fmla="*/ 1 h 235"/>
                <a:gd name="T34" fmla="*/ 1 w 146"/>
                <a:gd name="T35" fmla="*/ 1 h 235"/>
                <a:gd name="T36" fmla="*/ 1 w 146"/>
                <a:gd name="T37" fmla="*/ 1 h 235"/>
                <a:gd name="T38" fmla="*/ 1 w 146"/>
                <a:gd name="T39" fmla="*/ 1 h 235"/>
                <a:gd name="T40" fmla="*/ 1 w 146"/>
                <a:gd name="T41" fmla="*/ 1 h 235"/>
                <a:gd name="T42" fmla="*/ 1 w 146"/>
                <a:gd name="T43" fmla="*/ 1 h 235"/>
                <a:gd name="T44" fmla="*/ 1 w 146"/>
                <a:gd name="T45" fmla="*/ 1 h 235"/>
                <a:gd name="T46" fmla="*/ 1 w 146"/>
                <a:gd name="T47" fmla="*/ 1 h 235"/>
                <a:gd name="T48" fmla="*/ 1 w 146"/>
                <a:gd name="T49" fmla="*/ 1 h 235"/>
                <a:gd name="T50" fmla="*/ 1 w 146"/>
                <a:gd name="T51" fmla="*/ 1 h 235"/>
                <a:gd name="T52" fmla="*/ 1 w 146"/>
                <a:gd name="T53" fmla="*/ 1 h 235"/>
                <a:gd name="T54" fmla="*/ 1 w 146"/>
                <a:gd name="T55" fmla="*/ 1 h 235"/>
                <a:gd name="T56" fmla="*/ 1 w 146"/>
                <a:gd name="T57" fmla="*/ 1 h 235"/>
                <a:gd name="T58" fmla="*/ 1 w 146"/>
                <a:gd name="T59" fmla="*/ 1 h 235"/>
                <a:gd name="T60" fmla="*/ 1 w 146"/>
                <a:gd name="T61" fmla="*/ 1 h 235"/>
                <a:gd name="T62" fmla="*/ 1 w 146"/>
                <a:gd name="T63" fmla="*/ 1 h 235"/>
                <a:gd name="T64" fmla="*/ 1 w 146"/>
                <a:gd name="T65" fmla="*/ 1 h 235"/>
                <a:gd name="T66" fmla="*/ 0 w 146"/>
                <a:gd name="T67" fmla="*/ 1 h 235"/>
                <a:gd name="T68" fmla="*/ 0 w 146"/>
                <a:gd name="T69" fmla="*/ 1 h 235"/>
                <a:gd name="T70" fmla="*/ 1 w 146"/>
                <a:gd name="T71" fmla="*/ 1 h 235"/>
                <a:gd name="T72" fmla="*/ 1 w 146"/>
                <a:gd name="T73" fmla="*/ 1 h 235"/>
                <a:gd name="T74" fmla="*/ 1 w 146"/>
                <a:gd name="T75" fmla="*/ 1 h 235"/>
                <a:gd name="T76" fmla="*/ 1 w 146"/>
                <a:gd name="T77" fmla="*/ 1 h 235"/>
                <a:gd name="T78" fmla="*/ 1 w 146"/>
                <a:gd name="T79" fmla="*/ 1 h 235"/>
                <a:gd name="T80" fmla="*/ 1 w 146"/>
                <a:gd name="T81" fmla="*/ 1 h 235"/>
                <a:gd name="T82" fmla="*/ 1 w 146"/>
                <a:gd name="T83" fmla="*/ 1 h 235"/>
                <a:gd name="T84" fmla="*/ 1 w 146"/>
                <a:gd name="T85" fmla="*/ 1 h 2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6"/>
                <a:gd name="T130" fmla="*/ 0 h 235"/>
                <a:gd name="T131" fmla="*/ 146 w 146"/>
                <a:gd name="T132" fmla="*/ 235 h 2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6" h="235">
                  <a:moveTo>
                    <a:pt x="93" y="2"/>
                  </a:moveTo>
                  <a:lnTo>
                    <a:pt x="103" y="0"/>
                  </a:lnTo>
                  <a:lnTo>
                    <a:pt x="114" y="3"/>
                  </a:lnTo>
                  <a:lnTo>
                    <a:pt x="120" y="13"/>
                  </a:lnTo>
                  <a:lnTo>
                    <a:pt x="120" y="26"/>
                  </a:lnTo>
                  <a:lnTo>
                    <a:pt x="104" y="26"/>
                  </a:lnTo>
                  <a:lnTo>
                    <a:pt x="97" y="36"/>
                  </a:lnTo>
                  <a:lnTo>
                    <a:pt x="87" y="43"/>
                  </a:lnTo>
                  <a:lnTo>
                    <a:pt x="80" y="55"/>
                  </a:lnTo>
                  <a:lnTo>
                    <a:pt x="68" y="61"/>
                  </a:lnTo>
                  <a:lnTo>
                    <a:pt x="57" y="64"/>
                  </a:lnTo>
                  <a:lnTo>
                    <a:pt x="59" y="70"/>
                  </a:lnTo>
                  <a:lnTo>
                    <a:pt x="61" y="76"/>
                  </a:lnTo>
                  <a:lnTo>
                    <a:pt x="64" y="81"/>
                  </a:lnTo>
                  <a:lnTo>
                    <a:pt x="70" y="85"/>
                  </a:lnTo>
                  <a:lnTo>
                    <a:pt x="80" y="87"/>
                  </a:lnTo>
                  <a:lnTo>
                    <a:pt x="91" y="87"/>
                  </a:lnTo>
                  <a:lnTo>
                    <a:pt x="101" y="83"/>
                  </a:lnTo>
                  <a:lnTo>
                    <a:pt x="112" y="81"/>
                  </a:lnTo>
                  <a:lnTo>
                    <a:pt x="122" y="78"/>
                  </a:lnTo>
                  <a:lnTo>
                    <a:pt x="131" y="80"/>
                  </a:lnTo>
                  <a:lnTo>
                    <a:pt x="137" y="81"/>
                  </a:lnTo>
                  <a:lnTo>
                    <a:pt x="142" y="89"/>
                  </a:lnTo>
                  <a:lnTo>
                    <a:pt x="144" y="93"/>
                  </a:lnTo>
                  <a:lnTo>
                    <a:pt x="146" y="100"/>
                  </a:lnTo>
                  <a:lnTo>
                    <a:pt x="146" y="108"/>
                  </a:lnTo>
                  <a:lnTo>
                    <a:pt x="146" y="118"/>
                  </a:lnTo>
                  <a:lnTo>
                    <a:pt x="146" y="127"/>
                  </a:lnTo>
                  <a:lnTo>
                    <a:pt x="146" y="138"/>
                  </a:lnTo>
                  <a:lnTo>
                    <a:pt x="146" y="150"/>
                  </a:lnTo>
                  <a:lnTo>
                    <a:pt x="146" y="161"/>
                  </a:lnTo>
                  <a:lnTo>
                    <a:pt x="142" y="169"/>
                  </a:lnTo>
                  <a:lnTo>
                    <a:pt x="141" y="180"/>
                  </a:lnTo>
                  <a:lnTo>
                    <a:pt x="137" y="188"/>
                  </a:lnTo>
                  <a:lnTo>
                    <a:pt x="131" y="197"/>
                  </a:lnTo>
                  <a:lnTo>
                    <a:pt x="123" y="207"/>
                  </a:lnTo>
                  <a:lnTo>
                    <a:pt x="114" y="218"/>
                  </a:lnTo>
                  <a:lnTo>
                    <a:pt x="106" y="224"/>
                  </a:lnTo>
                  <a:lnTo>
                    <a:pt x="99" y="228"/>
                  </a:lnTo>
                  <a:lnTo>
                    <a:pt x="93" y="232"/>
                  </a:lnTo>
                  <a:lnTo>
                    <a:pt x="85" y="235"/>
                  </a:lnTo>
                  <a:lnTo>
                    <a:pt x="82" y="224"/>
                  </a:lnTo>
                  <a:lnTo>
                    <a:pt x="82" y="214"/>
                  </a:lnTo>
                  <a:lnTo>
                    <a:pt x="87" y="207"/>
                  </a:lnTo>
                  <a:lnTo>
                    <a:pt x="93" y="203"/>
                  </a:lnTo>
                  <a:lnTo>
                    <a:pt x="99" y="197"/>
                  </a:lnTo>
                  <a:lnTo>
                    <a:pt x="103" y="194"/>
                  </a:lnTo>
                  <a:lnTo>
                    <a:pt x="106" y="186"/>
                  </a:lnTo>
                  <a:lnTo>
                    <a:pt x="108" y="180"/>
                  </a:lnTo>
                  <a:lnTo>
                    <a:pt x="99" y="178"/>
                  </a:lnTo>
                  <a:lnTo>
                    <a:pt x="91" y="178"/>
                  </a:lnTo>
                  <a:lnTo>
                    <a:pt x="82" y="178"/>
                  </a:lnTo>
                  <a:lnTo>
                    <a:pt x="78" y="178"/>
                  </a:lnTo>
                  <a:lnTo>
                    <a:pt x="68" y="173"/>
                  </a:lnTo>
                  <a:lnTo>
                    <a:pt x="63" y="169"/>
                  </a:lnTo>
                  <a:lnTo>
                    <a:pt x="57" y="159"/>
                  </a:lnTo>
                  <a:lnTo>
                    <a:pt x="55" y="150"/>
                  </a:lnTo>
                  <a:lnTo>
                    <a:pt x="53" y="142"/>
                  </a:lnTo>
                  <a:lnTo>
                    <a:pt x="51" y="137"/>
                  </a:lnTo>
                  <a:lnTo>
                    <a:pt x="51" y="127"/>
                  </a:lnTo>
                  <a:lnTo>
                    <a:pt x="51" y="119"/>
                  </a:lnTo>
                  <a:lnTo>
                    <a:pt x="38" y="121"/>
                  </a:lnTo>
                  <a:lnTo>
                    <a:pt x="26" y="127"/>
                  </a:lnTo>
                  <a:lnTo>
                    <a:pt x="17" y="137"/>
                  </a:lnTo>
                  <a:lnTo>
                    <a:pt x="17" y="148"/>
                  </a:lnTo>
                  <a:lnTo>
                    <a:pt x="7" y="142"/>
                  </a:lnTo>
                  <a:lnTo>
                    <a:pt x="4" y="138"/>
                  </a:lnTo>
                  <a:lnTo>
                    <a:pt x="0" y="131"/>
                  </a:lnTo>
                  <a:lnTo>
                    <a:pt x="0" y="125"/>
                  </a:lnTo>
                  <a:lnTo>
                    <a:pt x="0" y="114"/>
                  </a:lnTo>
                  <a:lnTo>
                    <a:pt x="2" y="104"/>
                  </a:lnTo>
                  <a:lnTo>
                    <a:pt x="6" y="93"/>
                  </a:lnTo>
                  <a:lnTo>
                    <a:pt x="11" y="83"/>
                  </a:lnTo>
                  <a:lnTo>
                    <a:pt x="17" y="70"/>
                  </a:lnTo>
                  <a:lnTo>
                    <a:pt x="23" y="59"/>
                  </a:lnTo>
                  <a:lnTo>
                    <a:pt x="28" y="49"/>
                  </a:lnTo>
                  <a:lnTo>
                    <a:pt x="38" y="40"/>
                  </a:lnTo>
                  <a:lnTo>
                    <a:pt x="44" y="30"/>
                  </a:lnTo>
                  <a:lnTo>
                    <a:pt x="51" y="21"/>
                  </a:lnTo>
                  <a:lnTo>
                    <a:pt x="57" y="15"/>
                  </a:lnTo>
                  <a:lnTo>
                    <a:pt x="64" y="11"/>
                  </a:lnTo>
                  <a:lnTo>
                    <a:pt x="68" y="7"/>
                  </a:lnTo>
                  <a:lnTo>
                    <a:pt x="76" y="5"/>
                  </a:lnTo>
                  <a:lnTo>
                    <a:pt x="84" y="5"/>
                  </a:lnTo>
                  <a:lnTo>
                    <a:pt x="93"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19" name="Freeform 50"/>
            <p:cNvSpPr>
              <a:spLocks/>
            </p:cNvSpPr>
            <p:nvPr/>
          </p:nvSpPr>
          <p:spPr bwMode="auto">
            <a:xfrm>
              <a:off x="1908" y="2346"/>
              <a:ext cx="85" cy="72"/>
            </a:xfrm>
            <a:custGeom>
              <a:avLst/>
              <a:gdLst>
                <a:gd name="T0" fmla="*/ 1 w 169"/>
                <a:gd name="T1" fmla="*/ 1 h 144"/>
                <a:gd name="T2" fmla="*/ 1 w 169"/>
                <a:gd name="T3" fmla="*/ 1 h 144"/>
                <a:gd name="T4" fmla="*/ 1 w 169"/>
                <a:gd name="T5" fmla="*/ 0 h 144"/>
                <a:gd name="T6" fmla="*/ 1 w 169"/>
                <a:gd name="T7" fmla="*/ 0 h 144"/>
                <a:gd name="T8" fmla="*/ 1 w 169"/>
                <a:gd name="T9" fmla="*/ 1 h 144"/>
                <a:gd name="T10" fmla="*/ 1 w 169"/>
                <a:gd name="T11" fmla="*/ 1 h 144"/>
                <a:gd name="T12" fmla="*/ 1 w 169"/>
                <a:gd name="T13" fmla="*/ 1 h 144"/>
                <a:gd name="T14" fmla="*/ 1 w 169"/>
                <a:gd name="T15" fmla="*/ 1 h 144"/>
                <a:gd name="T16" fmla="*/ 1 w 169"/>
                <a:gd name="T17" fmla="*/ 1 h 144"/>
                <a:gd name="T18" fmla="*/ 1 w 169"/>
                <a:gd name="T19" fmla="*/ 1 h 144"/>
                <a:gd name="T20" fmla="*/ 1 w 169"/>
                <a:gd name="T21" fmla="*/ 1 h 144"/>
                <a:gd name="T22" fmla="*/ 1 w 169"/>
                <a:gd name="T23" fmla="*/ 1 h 144"/>
                <a:gd name="T24" fmla="*/ 1 w 169"/>
                <a:gd name="T25" fmla="*/ 1 h 144"/>
                <a:gd name="T26" fmla="*/ 1 w 169"/>
                <a:gd name="T27" fmla="*/ 1 h 144"/>
                <a:gd name="T28" fmla="*/ 1 w 169"/>
                <a:gd name="T29" fmla="*/ 1 h 144"/>
                <a:gd name="T30" fmla="*/ 1 w 169"/>
                <a:gd name="T31" fmla="*/ 1 h 144"/>
                <a:gd name="T32" fmla="*/ 1 w 169"/>
                <a:gd name="T33" fmla="*/ 1 h 144"/>
                <a:gd name="T34" fmla="*/ 1 w 169"/>
                <a:gd name="T35" fmla="*/ 1 h 144"/>
                <a:gd name="T36" fmla="*/ 1 w 169"/>
                <a:gd name="T37" fmla="*/ 1 h 144"/>
                <a:gd name="T38" fmla="*/ 1 w 169"/>
                <a:gd name="T39" fmla="*/ 1 h 144"/>
                <a:gd name="T40" fmla="*/ 1 w 169"/>
                <a:gd name="T41" fmla="*/ 1 h 144"/>
                <a:gd name="T42" fmla="*/ 1 w 169"/>
                <a:gd name="T43" fmla="*/ 1 h 144"/>
                <a:gd name="T44" fmla="*/ 1 w 169"/>
                <a:gd name="T45" fmla="*/ 1 h 144"/>
                <a:gd name="T46" fmla="*/ 1 w 169"/>
                <a:gd name="T47" fmla="*/ 1 h 144"/>
                <a:gd name="T48" fmla="*/ 1 w 169"/>
                <a:gd name="T49" fmla="*/ 1 h 144"/>
                <a:gd name="T50" fmla="*/ 1 w 169"/>
                <a:gd name="T51" fmla="*/ 1 h 144"/>
                <a:gd name="T52" fmla="*/ 1 w 169"/>
                <a:gd name="T53" fmla="*/ 1 h 144"/>
                <a:gd name="T54" fmla="*/ 1 w 169"/>
                <a:gd name="T55" fmla="*/ 1 h 144"/>
                <a:gd name="T56" fmla="*/ 1 w 169"/>
                <a:gd name="T57" fmla="*/ 1 h 144"/>
                <a:gd name="T58" fmla="*/ 1 w 169"/>
                <a:gd name="T59" fmla="*/ 1 h 144"/>
                <a:gd name="T60" fmla="*/ 1 w 169"/>
                <a:gd name="T61" fmla="*/ 1 h 144"/>
                <a:gd name="T62" fmla="*/ 1 w 169"/>
                <a:gd name="T63" fmla="*/ 1 h 144"/>
                <a:gd name="T64" fmla="*/ 1 w 169"/>
                <a:gd name="T65" fmla="*/ 1 h 144"/>
                <a:gd name="T66" fmla="*/ 0 w 169"/>
                <a:gd name="T67" fmla="*/ 1 h 144"/>
                <a:gd name="T68" fmla="*/ 1 w 169"/>
                <a:gd name="T69" fmla="*/ 1 h 144"/>
                <a:gd name="T70" fmla="*/ 1 w 169"/>
                <a:gd name="T71" fmla="*/ 1 h 144"/>
                <a:gd name="T72" fmla="*/ 1 w 169"/>
                <a:gd name="T73" fmla="*/ 1 h 144"/>
                <a:gd name="T74" fmla="*/ 1 w 169"/>
                <a:gd name="T75" fmla="*/ 1 h 144"/>
                <a:gd name="T76" fmla="*/ 1 w 169"/>
                <a:gd name="T77" fmla="*/ 1 h 144"/>
                <a:gd name="T78" fmla="*/ 1 w 169"/>
                <a:gd name="T79" fmla="*/ 1 h 1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9"/>
                <a:gd name="T121" fmla="*/ 0 h 144"/>
                <a:gd name="T122" fmla="*/ 169 w 169"/>
                <a:gd name="T123" fmla="*/ 144 h 1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9" h="144">
                  <a:moveTo>
                    <a:pt x="32" y="9"/>
                  </a:moveTo>
                  <a:lnTo>
                    <a:pt x="45" y="1"/>
                  </a:lnTo>
                  <a:lnTo>
                    <a:pt x="60" y="0"/>
                  </a:lnTo>
                  <a:lnTo>
                    <a:pt x="76" y="0"/>
                  </a:lnTo>
                  <a:lnTo>
                    <a:pt x="93" y="3"/>
                  </a:lnTo>
                  <a:lnTo>
                    <a:pt x="108" y="9"/>
                  </a:lnTo>
                  <a:lnTo>
                    <a:pt x="121" y="17"/>
                  </a:lnTo>
                  <a:lnTo>
                    <a:pt x="135" y="28"/>
                  </a:lnTo>
                  <a:lnTo>
                    <a:pt x="146" y="39"/>
                  </a:lnTo>
                  <a:lnTo>
                    <a:pt x="155" y="51"/>
                  </a:lnTo>
                  <a:lnTo>
                    <a:pt x="163" y="64"/>
                  </a:lnTo>
                  <a:lnTo>
                    <a:pt x="167" y="77"/>
                  </a:lnTo>
                  <a:lnTo>
                    <a:pt x="169" y="93"/>
                  </a:lnTo>
                  <a:lnTo>
                    <a:pt x="169" y="106"/>
                  </a:lnTo>
                  <a:lnTo>
                    <a:pt x="163" y="119"/>
                  </a:lnTo>
                  <a:lnTo>
                    <a:pt x="155" y="131"/>
                  </a:lnTo>
                  <a:lnTo>
                    <a:pt x="142" y="144"/>
                  </a:lnTo>
                  <a:lnTo>
                    <a:pt x="146" y="127"/>
                  </a:lnTo>
                  <a:lnTo>
                    <a:pt x="148" y="112"/>
                  </a:lnTo>
                  <a:lnTo>
                    <a:pt x="146" y="96"/>
                  </a:lnTo>
                  <a:lnTo>
                    <a:pt x="144" y="83"/>
                  </a:lnTo>
                  <a:lnTo>
                    <a:pt x="136" y="72"/>
                  </a:lnTo>
                  <a:lnTo>
                    <a:pt x="131" y="62"/>
                  </a:lnTo>
                  <a:lnTo>
                    <a:pt x="119" y="53"/>
                  </a:lnTo>
                  <a:lnTo>
                    <a:pt x="110" y="47"/>
                  </a:lnTo>
                  <a:lnTo>
                    <a:pt x="96" y="39"/>
                  </a:lnTo>
                  <a:lnTo>
                    <a:pt x="85" y="38"/>
                  </a:lnTo>
                  <a:lnTo>
                    <a:pt x="70" y="34"/>
                  </a:lnTo>
                  <a:lnTo>
                    <a:pt x="58" y="34"/>
                  </a:lnTo>
                  <a:lnTo>
                    <a:pt x="43" y="34"/>
                  </a:lnTo>
                  <a:lnTo>
                    <a:pt x="30" y="39"/>
                  </a:lnTo>
                  <a:lnTo>
                    <a:pt x="17" y="45"/>
                  </a:lnTo>
                  <a:lnTo>
                    <a:pt x="7" y="53"/>
                  </a:lnTo>
                  <a:lnTo>
                    <a:pt x="0" y="43"/>
                  </a:lnTo>
                  <a:lnTo>
                    <a:pt x="1" y="34"/>
                  </a:lnTo>
                  <a:lnTo>
                    <a:pt x="5" y="26"/>
                  </a:lnTo>
                  <a:lnTo>
                    <a:pt x="15" y="19"/>
                  </a:lnTo>
                  <a:lnTo>
                    <a:pt x="24" y="13"/>
                  </a:lnTo>
                  <a:lnTo>
                    <a:pt x="32" y="9"/>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0" name="Freeform 51"/>
            <p:cNvSpPr>
              <a:spLocks/>
            </p:cNvSpPr>
            <p:nvPr/>
          </p:nvSpPr>
          <p:spPr bwMode="auto">
            <a:xfrm>
              <a:off x="2137" y="2371"/>
              <a:ext cx="40" cy="33"/>
            </a:xfrm>
            <a:custGeom>
              <a:avLst/>
              <a:gdLst>
                <a:gd name="T0" fmla="*/ 1 w 80"/>
                <a:gd name="T1" fmla="*/ 1 h 66"/>
                <a:gd name="T2" fmla="*/ 1 w 80"/>
                <a:gd name="T3" fmla="*/ 0 h 66"/>
                <a:gd name="T4" fmla="*/ 1 w 80"/>
                <a:gd name="T5" fmla="*/ 1 h 66"/>
                <a:gd name="T6" fmla="*/ 1 w 80"/>
                <a:gd name="T7" fmla="*/ 1 h 66"/>
                <a:gd name="T8" fmla="*/ 1 w 80"/>
                <a:gd name="T9" fmla="*/ 1 h 66"/>
                <a:gd name="T10" fmla="*/ 1 w 80"/>
                <a:gd name="T11" fmla="*/ 1 h 66"/>
                <a:gd name="T12" fmla="*/ 1 w 80"/>
                <a:gd name="T13" fmla="*/ 1 h 66"/>
                <a:gd name="T14" fmla="*/ 1 w 80"/>
                <a:gd name="T15" fmla="*/ 1 h 66"/>
                <a:gd name="T16" fmla="*/ 1 w 80"/>
                <a:gd name="T17" fmla="*/ 1 h 66"/>
                <a:gd name="T18" fmla="*/ 1 w 80"/>
                <a:gd name="T19" fmla="*/ 1 h 66"/>
                <a:gd name="T20" fmla="*/ 1 w 80"/>
                <a:gd name="T21" fmla="*/ 1 h 66"/>
                <a:gd name="T22" fmla="*/ 1 w 80"/>
                <a:gd name="T23" fmla="*/ 1 h 66"/>
                <a:gd name="T24" fmla="*/ 1 w 80"/>
                <a:gd name="T25" fmla="*/ 1 h 66"/>
                <a:gd name="T26" fmla="*/ 1 w 80"/>
                <a:gd name="T27" fmla="*/ 1 h 66"/>
                <a:gd name="T28" fmla="*/ 1 w 80"/>
                <a:gd name="T29" fmla="*/ 1 h 66"/>
                <a:gd name="T30" fmla="*/ 1 w 80"/>
                <a:gd name="T31" fmla="*/ 1 h 66"/>
                <a:gd name="T32" fmla="*/ 1 w 80"/>
                <a:gd name="T33" fmla="*/ 1 h 66"/>
                <a:gd name="T34" fmla="*/ 1 w 80"/>
                <a:gd name="T35" fmla="*/ 1 h 66"/>
                <a:gd name="T36" fmla="*/ 1 w 80"/>
                <a:gd name="T37" fmla="*/ 1 h 66"/>
                <a:gd name="T38" fmla="*/ 0 w 80"/>
                <a:gd name="T39" fmla="*/ 1 h 66"/>
                <a:gd name="T40" fmla="*/ 1 w 80"/>
                <a:gd name="T41" fmla="*/ 1 h 66"/>
                <a:gd name="T42" fmla="*/ 1 w 80"/>
                <a:gd name="T43" fmla="*/ 1 h 66"/>
                <a:gd name="T44" fmla="*/ 1 w 80"/>
                <a:gd name="T45" fmla="*/ 1 h 66"/>
                <a:gd name="T46" fmla="*/ 1 w 80"/>
                <a:gd name="T47" fmla="*/ 1 h 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66"/>
                <a:gd name="T74" fmla="*/ 80 w 80"/>
                <a:gd name="T75" fmla="*/ 66 h 6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66">
                  <a:moveTo>
                    <a:pt x="15" y="2"/>
                  </a:moveTo>
                  <a:lnTo>
                    <a:pt x="24" y="0"/>
                  </a:lnTo>
                  <a:lnTo>
                    <a:pt x="36" y="2"/>
                  </a:lnTo>
                  <a:lnTo>
                    <a:pt x="45" y="4"/>
                  </a:lnTo>
                  <a:lnTo>
                    <a:pt x="55" y="11"/>
                  </a:lnTo>
                  <a:lnTo>
                    <a:pt x="64" y="21"/>
                  </a:lnTo>
                  <a:lnTo>
                    <a:pt x="74" y="34"/>
                  </a:lnTo>
                  <a:lnTo>
                    <a:pt x="76" y="40"/>
                  </a:lnTo>
                  <a:lnTo>
                    <a:pt x="78" y="49"/>
                  </a:lnTo>
                  <a:lnTo>
                    <a:pt x="78" y="57"/>
                  </a:lnTo>
                  <a:lnTo>
                    <a:pt x="80" y="66"/>
                  </a:lnTo>
                  <a:lnTo>
                    <a:pt x="76" y="57"/>
                  </a:lnTo>
                  <a:lnTo>
                    <a:pt x="68" y="49"/>
                  </a:lnTo>
                  <a:lnTo>
                    <a:pt x="59" y="44"/>
                  </a:lnTo>
                  <a:lnTo>
                    <a:pt x="49" y="40"/>
                  </a:lnTo>
                  <a:lnTo>
                    <a:pt x="38" y="36"/>
                  </a:lnTo>
                  <a:lnTo>
                    <a:pt x="26" y="34"/>
                  </a:lnTo>
                  <a:lnTo>
                    <a:pt x="15" y="30"/>
                  </a:lnTo>
                  <a:lnTo>
                    <a:pt x="7" y="28"/>
                  </a:lnTo>
                  <a:lnTo>
                    <a:pt x="0" y="25"/>
                  </a:lnTo>
                  <a:lnTo>
                    <a:pt x="2" y="17"/>
                  </a:lnTo>
                  <a:lnTo>
                    <a:pt x="4" y="8"/>
                  </a:lnTo>
                  <a:lnTo>
                    <a:pt x="15" y="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1" name="Freeform 52"/>
            <p:cNvSpPr>
              <a:spLocks/>
            </p:cNvSpPr>
            <p:nvPr/>
          </p:nvSpPr>
          <p:spPr bwMode="auto">
            <a:xfrm>
              <a:off x="825" y="2391"/>
              <a:ext cx="257" cy="161"/>
            </a:xfrm>
            <a:custGeom>
              <a:avLst/>
              <a:gdLst>
                <a:gd name="T0" fmla="*/ 0 w 515"/>
                <a:gd name="T1" fmla="*/ 0 h 323"/>
                <a:gd name="T2" fmla="*/ 0 w 515"/>
                <a:gd name="T3" fmla="*/ 0 h 323"/>
                <a:gd name="T4" fmla="*/ 0 w 515"/>
                <a:gd name="T5" fmla="*/ 0 h 323"/>
                <a:gd name="T6" fmla="*/ 0 w 515"/>
                <a:gd name="T7" fmla="*/ 0 h 323"/>
                <a:gd name="T8" fmla="*/ 0 w 515"/>
                <a:gd name="T9" fmla="*/ 0 h 323"/>
                <a:gd name="T10" fmla="*/ 0 w 515"/>
                <a:gd name="T11" fmla="*/ 0 h 323"/>
                <a:gd name="T12" fmla="*/ 0 w 515"/>
                <a:gd name="T13" fmla="*/ 0 h 323"/>
                <a:gd name="T14" fmla="*/ 0 w 515"/>
                <a:gd name="T15" fmla="*/ 0 h 323"/>
                <a:gd name="T16" fmla="*/ 0 w 515"/>
                <a:gd name="T17" fmla="*/ 0 h 323"/>
                <a:gd name="T18" fmla="*/ 0 w 515"/>
                <a:gd name="T19" fmla="*/ 0 h 323"/>
                <a:gd name="T20" fmla="*/ 0 w 515"/>
                <a:gd name="T21" fmla="*/ 0 h 323"/>
                <a:gd name="T22" fmla="*/ 0 w 515"/>
                <a:gd name="T23" fmla="*/ 0 h 323"/>
                <a:gd name="T24" fmla="*/ 0 w 515"/>
                <a:gd name="T25" fmla="*/ 0 h 323"/>
                <a:gd name="T26" fmla="*/ 0 w 515"/>
                <a:gd name="T27" fmla="*/ 0 h 323"/>
                <a:gd name="T28" fmla="*/ 0 w 515"/>
                <a:gd name="T29" fmla="*/ 0 h 323"/>
                <a:gd name="T30" fmla="*/ 0 w 515"/>
                <a:gd name="T31" fmla="*/ 0 h 323"/>
                <a:gd name="T32" fmla="*/ 0 w 515"/>
                <a:gd name="T33" fmla="*/ 0 h 323"/>
                <a:gd name="T34" fmla="*/ 0 w 515"/>
                <a:gd name="T35" fmla="*/ 0 h 323"/>
                <a:gd name="T36" fmla="*/ 0 w 515"/>
                <a:gd name="T37" fmla="*/ 0 h 323"/>
                <a:gd name="T38" fmla="*/ 0 w 515"/>
                <a:gd name="T39" fmla="*/ 0 h 323"/>
                <a:gd name="T40" fmla="*/ 0 w 515"/>
                <a:gd name="T41" fmla="*/ 0 h 323"/>
                <a:gd name="T42" fmla="*/ 0 w 515"/>
                <a:gd name="T43" fmla="*/ 0 h 323"/>
                <a:gd name="T44" fmla="*/ 0 w 515"/>
                <a:gd name="T45" fmla="*/ 0 h 323"/>
                <a:gd name="T46" fmla="*/ 0 w 515"/>
                <a:gd name="T47" fmla="*/ 0 h 323"/>
                <a:gd name="T48" fmla="*/ 0 w 515"/>
                <a:gd name="T49" fmla="*/ 0 h 323"/>
                <a:gd name="T50" fmla="*/ 0 w 515"/>
                <a:gd name="T51" fmla="*/ 0 h 323"/>
                <a:gd name="T52" fmla="*/ 0 w 515"/>
                <a:gd name="T53" fmla="*/ 0 h 323"/>
                <a:gd name="T54" fmla="*/ 0 w 515"/>
                <a:gd name="T55" fmla="*/ 0 h 323"/>
                <a:gd name="T56" fmla="*/ 0 w 515"/>
                <a:gd name="T57" fmla="*/ 0 h 323"/>
                <a:gd name="T58" fmla="*/ 0 w 515"/>
                <a:gd name="T59" fmla="*/ 0 h 323"/>
                <a:gd name="T60" fmla="*/ 0 w 515"/>
                <a:gd name="T61" fmla="*/ 0 h 323"/>
                <a:gd name="T62" fmla="*/ 0 w 515"/>
                <a:gd name="T63" fmla="*/ 0 h 323"/>
                <a:gd name="T64" fmla="*/ 0 w 515"/>
                <a:gd name="T65" fmla="*/ 0 h 323"/>
                <a:gd name="T66" fmla="*/ 0 w 515"/>
                <a:gd name="T67" fmla="*/ 0 h 323"/>
                <a:gd name="T68" fmla="*/ 0 w 515"/>
                <a:gd name="T69" fmla="*/ 0 h 323"/>
                <a:gd name="T70" fmla="*/ 0 w 515"/>
                <a:gd name="T71" fmla="*/ 0 h 323"/>
                <a:gd name="T72" fmla="*/ 0 w 515"/>
                <a:gd name="T73" fmla="*/ 0 h 323"/>
                <a:gd name="T74" fmla="*/ 0 w 515"/>
                <a:gd name="T75" fmla="*/ 0 h 323"/>
                <a:gd name="T76" fmla="*/ 0 w 515"/>
                <a:gd name="T77" fmla="*/ 0 h 323"/>
                <a:gd name="T78" fmla="*/ 0 w 515"/>
                <a:gd name="T79" fmla="*/ 0 h 323"/>
                <a:gd name="T80" fmla="*/ 0 w 515"/>
                <a:gd name="T81" fmla="*/ 0 h 323"/>
                <a:gd name="T82" fmla="*/ 0 w 515"/>
                <a:gd name="T83" fmla="*/ 0 h 323"/>
                <a:gd name="T84" fmla="*/ 0 w 515"/>
                <a:gd name="T85" fmla="*/ 0 h 323"/>
                <a:gd name="T86" fmla="*/ 0 w 515"/>
                <a:gd name="T87" fmla="*/ 0 h 323"/>
                <a:gd name="T88" fmla="*/ 0 w 515"/>
                <a:gd name="T89" fmla="*/ 0 h 323"/>
                <a:gd name="T90" fmla="*/ 0 w 515"/>
                <a:gd name="T91" fmla="*/ 0 h 323"/>
                <a:gd name="T92" fmla="*/ 0 w 515"/>
                <a:gd name="T93" fmla="*/ 0 h 323"/>
                <a:gd name="T94" fmla="*/ 0 w 515"/>
                <a:gd name="T95" fmla="*/ 0 h 323"/>
                <a:gd name="T96" fmla="*/ 0 w 515"/>
                <a:gd name="T97" fmla="*/ 0 h 323"/>
                <a:gd name="T98" fmla="*/ 0 w 515"/>
                <a:gd name="T99" fmla="*/ 0 h 323"/>
                <a:gd name="T100" fmla="*/ 0 w 515"/>
                <a:gd name="T101" fmla="*/ 0 h 323"/>
                <a:gd name="T102" fmla="*/ 0 w 515"/>
                <a:gd name="T103" fmla="*/ 0 h 323"/>
                <a:gd name="T104" fmla="*/ 0 w 515"/>
                <a:gd name="T105" fmla="*/ 0 h 323"/>
                <a:gd name="T106" fmla="*/ 0 w 515"/>
                <a:gd name="T107" fmla="*/ 0 h 323"/>
                <a:gd name="T108" fmla="*/ 0 w 515"/>
                <a:gd name="T109" fmla="*/ 0 h 323"/>
                <a:gd name="T110" fmla="*/ 0 w 515"/>
                <a:gd name="T111" fmla="*/ 0 h 3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5"/>
                <a:gd name="T169" fmla="*/ 0 h 323"/>
                <a:gd name="T170" fmla="*/ 515 w 515"/>
                <a:gd name="T171" fmla="*/ 323 h 3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5" h="323">
                  <a:moveTo>
                    <a:pt x="166" y="6"/>
                  </a:moveTo>
                  <a:lnTo>
                    <a:pt x="175" y="0"/>
                  </a:lnTo>
                  <a:lnTo>
                    <a:pt x="185" y="0"/>
                  </a:lnTo>
                  <a:lnTo>
                    <a:pt x="192" y="2"/>
                  </a:lnTo>
                  <a:lnTo>
                    <a:pt x="200" y="6"/>
                  </a:lnTo>
                  <a:lnTo>
                    <a:pt x="204" y="11"/>
                  </a:lnTo>
                  <a:lnTo>
                    <a:pt x="209" y="17"/>
                  </a:lnTo>
                  <a:lnTo>
                    <a:pt x="211" y="25"/>
                  </a:lnTo>
                  <a:lnTo>
                    <a:pt x="215" y="32"/>
                  </a:lnTo>
                  <a:lnTo>
                    <a:pt x="217" y="42"/>
                  </a:lnTo>
                  <a:lnTo>
                    <a:pt x="217" y="49"/>
                  </a:lnTo>
                  <a:lnTo>
                    <a:pt x="219" y="61"/>
                  </a:lnTo>
                  <a:lnTo>
                    <a:pt x="221" y="70"/>
                  </a:lnTo>
                  <a:lnTo>
                    <a:pt x="221" y="78"/>
                  </a:lnTo>
                  <a:lnTo>
                    <a:pt x="225" y="87"/>
                  </a:lnTo>
                  <a:lnTo>
                    <a:pt x="226" y="97"/>
                  </a:lnTo>
                  <a:lnTo>
                    <a:pt x="232" y="104"/>
                  </a:lnTo>
                  <a:lnTo>
                    <a:pt x="219" y="101"/>
                  </a:lnTo>
                  <a:lnTo>
                    <a:pt x="209" y="99"/>
                  </a:lnTo>
                  <a:lnTo>
                    <a:pt x="198" y="99"/>
                  </a:lnTo>
                  <a:lnTo>
                    <a:pt x="188" y="99"/>
                  </a:lnTo>
                  <a:lnTo>
                    <a:pt x="179" y="99"/>
                  </a:lnTo>
                  <a:lnTo>
                    <a:pt x="171" y="104"/>
                  </a:lnTo>
                  <a:lnTo>
                    <a:pt x="162" y="106"/>
                  </a:lnTo>
                  <a:lnTo>
                    <a:pt x="156" y="112"/>
                  </a:lnTo>
                  <a:lnTo>
                    <a:pt x="143" y="121"/>
                  </a:lnTo>
                  <a:lnTo>
                    <a:pt x="133" y="135"/>
                  </a:lnTo>
                  <a:lnTo>
                    <a:pt x="128" y="142"/>
                  </a:lnTo>
                  <a:lnTo>
                    <a:pt x="124" y="150"/>
                  </a:lnTo>
                  <a:lnTo>
                    <a:pt x="122" y="160"/>
                  </a:lnTo>
                  <a:lnTo>
                    <a:pt x="122" y="167"/>
                  </a:lnTo>
                  <a:lnTo>
                    <a:pt x="118" y="180"/>
                  </a:lnTo>
                  <a:lnTo>
                    <a:pt x="122" y="198"/>
                  </a:lnTo>
                  <a:lnTo>
                    <a:pt x="126" y="211"/>
                  </a:lnTo>
                  <a:lnTo>
                    <a:pt x="135" y="224"/>
                  </a:lnTo>
                  <a:lnTo>
                    <a:pt x="139" y="230"/>
                  </a:lnTo>
                  <a:lnTo>
                    <a:pt x="145" y="236"/>
                  </a:lnTo>
                  <a:lnTo>
                    <a:pt x="150" y="241"/>
                  </a:lnTo>
                  <a:lnTo>
                    <a:pt x="160" y="247"/>
                  </a:lnTo>
                  <a:lnTo>
                    <a:pt x="167" y="249"/>
                  </a:lnTo>
                  <a:lnTo>
                    <a:pt x="179" y="253"/>
                  </a:lnTo>
                  <a:lnTo>
                    <a:pt x="188" y="255"/>
                  </a:lnTo>
                  <a:lnTo>
                    <a:pt x="200" y="256"/>
                  </a:lnTo>
                  <a:lnTo>
                    <a:pt x="209" y="262"/>
                  </a:lnTo>
                  <a:lnTo>
                    <a:pt x="217" y="266"/>
                  </a:lnTo>
                  <a:lnTo>
                    <a:pt x="226" y="268"/>
                  </a:lnTo>
                  <a:lnTo>
                    <a:pt x="236" y="270"/>
                  </a:lnTo>
                  <a:lnTo>
                    <a:pt x="244" y="270"/>
                  </a:lnTo>
                  <a:lnTo>
                    <a:pt x="255" y="272"/>
                  </a:lnTo>
                  <a:lnTo>
                    <a:pt x="264" y="272"/>
                  </a:lnTo>
                  <a:lnTo>
                    <a:pt x="276" y="272"/>
                  </a:lnTo>
                  <a:lnTo>
                    <a:pt x="283" y="268"/>
                  </a:lnTo>
                  <a:lnTo>
                    <a:pt x="293" y="268"/>
                  </a:lnTo>
                  <a:lnTo>
                    <a:pt x="304" y="264"/>
                  </a:lnTo>
                  <a:lnTo>
                    <a:pt x="314" y="262"/>
                  </a:lnTo>
                  <a:lnTo>
                    <a:pt x="321" y="256"/>
                  </a:lnTo>
                  <a:lnTo>
                    <a:pt x="331" y="253"/>
                  </a:lnTo>
                  <a:lnTo>
                    <a:pt x="340" y="249"/>
                  </a:lnTo>
                  <a:lnTo>
                    <a:pt x="350" y="245"/>
                  </a:lnTo>
                  <a:lnTo>
                    <a:pt x="358" y="237"/>
                  </a:lnTo>
                  <a:lnTo>
                    <a:pt x="367" y="230"/>
                  </a:lnTo>
                  <a:lnTo>
                    <a:pt x="375" y="224"/>
                  </a:lnTo>
                  <a:lnTo>
                    <a:pt x="380" y="217"/>
                  </a:lnTo>
                  <a:lnTo>
                    <a:pt x="386" y="207"/>
                  </a:lnTo>
                  <a:lnTo>
                    <a:pt x="392" y="201"/>
                  </a:lnTo>
                  <a:lnTo>
                    <a:pt x="394" y="192"/>
                  </a:lnTo>
                  <a:lnTo>
                    <a:pt x="396" y="186"/>
                  </a:lnTo>
                  <a:lnTo>
                    <a:pt x="396" y="175"/>
                  </a:lnTo>
                  <a:lnTo>
                    <a:pt x="396" y="163"/>
                  </a:lnTo>
                  <a:lnTo>
                    <a:pt x="392" y="154"/>
                  </a:lnTo>
                  <a:lnTo>
                    <a:pt x="386" y="142"/>
                  </a:lnTo>
                  <a:lnTo>
                    <a:pt x="375" y="133"/>
                  </a:lnTo>
                  <a:lnTo>
                    <a:pt x="363" y="125"/>
                  </a:lnTo>
                  <a:lnTo>
                    <a:pt x="354" y="120"/>
                  </a:lnTo>
                  <a:lnTo>
                    <a:pt x="346" y="116"/>
                  </a:lnTo>
                  <a:lnTo>
                    <a:pt x="337" y="114"/>
                  </a:lnTo>
                  <a:lnTo>
                    <a:pt x="327" y="110"/>
                  </a:lnTo>
                  <a:lnTo>
                    <a:pt x="325" y="108"/>
                  </a:lnTo>
                  <a:lnTo>
                    <a:pt x="331" y="95"/>
                  </a:lnTo>
                  <a:lnTo>
                    <a:pt x="337" y="82"/>
                  </a:lnTo>
                  <a:lnTo>
                    <a:pt x="346" y="72"/>
                  </a:lnTo>
                  <a:lnTo>
                    <a:pt x="356" y="63"/>
                  </a:lnTo>
                  <a:lnTo>
                    <a:pt x="363" y="55"/>
                  </a:lnTo>
                  <a:lnTo>
                    <a:pt x="375" y="47"/>
                  </a:lnTo>
                  <a:lnTo>
                    <a:pt x="384" y="42"/>
                  </a:lnTo>
                  <a:lnTo>
                    <a:pt x="396" y="38"/>
                  </a:lnTo>
                  <a:lnTo>
                    <a:pt x="403" y="34"/>
                  </a:lnTo>
                  <a:lnTo>
                    <a:pt x="413" y="34"/>
                  </a:lnTo>
                  <a:lnTo>
                    <a:pt x="424" y="34"/>
                  </a:lnTo>
                  <a:lnTo>
                    <a:pt x="434" y="38"/>
                  </a:lnTo>
                  <a:lnTo>
                    <a:pt x="441" y="44"/>
                  </a:lnTo>
                  <a:lnTo>
                    <a:pt x="451" y="51"/>
                  </a:lnTo>
                  <a:lnTo>
                    <a:pt x="460" y="61"/>
                  </a:lnTo>
                  <a:lnTo>
                    <a:pt x="468" y="74"/>
                  </a:lnTo>
                  <a:lnTo>
                    <a:pt x="477" y="85"/>
                  </a:lnTo>
                  <a:lnTo>
                    <a:pt x="489" y="99"/>
                  </a:lnTo>
                  <a:lnTo>
                    <a:pt x="494" y="110"/>
                  </a:lnTo>
                  <a:lnTo>
                    <a:pt x="504" y="121"/>
                  </a:lnTo>
                  <a:lnTo>
                    <a:pt x="508" y="133"/>
                  </a:lnTo>
                  <a:lnTo>
                    <a:pt x="512" y="144"/>
                  </a:lnTo>
                  <a:lnTo>
                    <a:pt x="514" y="156"/>
                  </a:lnTo>
                  <a:lnTo>
                    <a:pt x="515" y="169"/>
                  </a:lnTo>
                  <a:lnTo>
                    <a:pt x="515" y="179"/>
                  </a:lnTo>
                  <a:lnTo>
                    <a:pt x="514" y="190"/>
                  </a:lnTo>
                  <a:lnTo>
                    <a:pt x="510" y="201"/>
                  </a:lnTo>
                  <a:lnTo>
                    <a:pt x="508" y="213"/>
                  </a:lnTo>
                  <a:lnTo>
                    <a:pt x="502" y="222"/>
                  </a:lnTo>
                  <a:lnTo>
                    <a:pt x="496" y="232"/>
                  </a:lnTo>
                  <a:lnTo>
                    <a:pt x="489" y="241"/>
                  </a:lnTo>
                  <a:lnTo>
                    <a:pt x="483" y="251"/>
                  </a:lnTo>
                  <a:lnTo>
                    <a:pt x="472" y="262"/>
                  </a:lnTo>
                  <a:lnTo>
                    <a:pt x="460" y="272"/>
                  </a:lnTo>
                  <a:lnTo>
                    <a:pt x="445" y="279"/>
                  </a:lnTo>
                  <a:lnTo>
                    <a:pt x="434" y="289"/>
                  </a:lnTo>
                  <a:lnTo>
                    <a:pt x="418" y="294"/>
                  </a:lnTo>
                  <a:lnTo>
                    <a:pt x="403" y="300"/>
                  </a:lnTo>
                  <a:lnTo>
                    <a:pt x="386" y="306"/>
                  </a:lnTo>
                  <a:lnTo>
                    <a:pt x="371" y="312"/>
                  </a:lnTo>
                  <a:lnTo>
                    <a:pt x="352" y="313"/>
                  </a:lnTo>
                  <a:lnTo>
                    <a:pt x="335" y="317"/>
                  </a:lnTo>
                  <a:lnTo>
                    <a:pt x="316" y="317"/>
                  </a:lnTo>
                  <a:lnTo>
                    <a:pt x="299" y="321"/>
                  </a:lnTo>
                  <a:lnTo>
                    <a:pt x="282" y="321"/>
                  </a:lnTo>
                  <a:lnTo>
                    <a:pt x="263" y="321"/>
                  </a:lnTo>
                  <a:lnTo>
                    <a:pt x="245" y="321"/>
                  </a:lnTo>
                  <a:lnTo>
                    <a:pt x="228" y="323"/>
                  </a:lnTo>
                  <a:lnTo>
                    <a:pt x="211" y="319"/>
                  </a:lnTo>
                  <a:lnTo>
                    <a:pt x="194" y="317"/>
                  </a:lnTo>
                  <a:lnTo>
                    <a:pt x="177" y="312"/>
                  </a:lnTo>
                  <a:lnTo>
                    <a:pt x="160" y="308"/>
                  </a:lnTo>
                  <a:lnTo>
                    <a:pt x="143" y="300"/>
                  </a:lnTo>
                  <a:lnTo>
                    <a:pt x="126" y="294"/>
                  </a:lnTo>
                  <a:lnTo>
                    <a:pt x="110" y="287"/>
                  </a:lnTo>
                  <a:lnTo>
                    <a:pt x="97" y="279"/>
                  </a:lnTo>
                  <a:lnTo>
                    <a:pt x="80" y="268"/>
                  </a:lnTo>
                  <a:lnTo>
                    <a:pt x="69" y="256"/>
                  </a:lnTo>
                  <a:lnTo>
                    <a:pt x="53" y="245"/>
                  </a:lnTo>
                  <a:lnTo>
                    <a:pt x="44" y="234"/>
                  </a:lnTo>
                  <a:lnTo>
                    <a:pt x="31" y="220"/>
                  </a:lnTo>
                  <a:lnTo>
                    <a:pt x="23" y="207"/>
                  </a:lnTo>
                  <a:lnTo>
                    <a:pt x="15" y="194"/>
                  </a:lnTo>
                  <a:lnTo>
                    <a:pt x="10" y="180"/>
                  </a:lnTo>
                  <a:lnTo>
                    <a:pt x="6" y="167"/>
                  </a:lnTo>
                  <a:lnTo>
                    <a:pt x="4" y="154"/>
                  </a:lnTo>
                  <a:lnTo>
                    <a:pt x="0" y="142"/>
                  </a:lnTo>
                  <a:lnTo>
                    <a:pt x="0" y="131"/>
                  </a:lnTo>
                  <a:lnTo>
                    <a:pt x="0" y="118"/>
                  </a:lnTo>
                  <a:lnTo>
                    <a:pt x="4" y="106"/>
                  </a:lnTo>
                  <a:lnTo>
                    <a:pt x="6" y="95"/>
                  </a:lnTo>
                  <a:lnTo>
                    <a:pt x="12" y="85"/>
                  </a:lnTo>
                  <a:lnTo>
                    <a:pt x="15" y="74"/>
                  </a:lnTo>
                  <a:lnTo>
                    <a:pt x="25" y="66"/>
                  </a:lnTo>
                  <a:lnTo>
                    <a:pt x="31" y="57"/>
                  </a:lnTo>
                  <a:lnTo>
                    <a:pt x="42" y="49"/>
                  </a:lnTo>
                  <a:lnTo>
                    <a:pt x="53" y="40"/>
                  </a:lnTo>
                  <a:lnTo>
                    <a:pt x="69" y="34"/>
                  </a:lnTo>
                  <a:lnTo>
                    <a:pt x="82" y="30"/>
                  </a:lnTo>
                  <a:lnTo>
                    <a:pt x="101" y="26"/>
                  </a:lnTo>
                  <a:lnTo>
                    <a:pt x="107" y="23"/>
                  </a:lnTo>
                  <a:lnTo>
                    <a:pt x="116" y="19"/>
                  </a:lnTo>
                  <a:lnTo>
                    <a:pt x="124" y="17"/>
                  </a:lnTo>
                  <a:lnTo>
                    <a:pt x="133" y="13"/>
                  </a:lnTo>
                  <a:lnTo>
                    <a:pt x="141" y="11"/>
                  </a:lnTo>
                  <a:lnTo>
                    <a:pt x="148" y="9"/>
                  </a:lnTo>
                  <a:lnTo>
                    <a:pt x="156" y="6"/>
                  </a:lnTo>
                  <a:lnTo>
                    <a:pt x="166" y="6"/>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2" name="Freeform 53"/>
            <p:cNvSpPr>
              <a:spLocks/>
            </p:cNvSpPr>
            <p:nvPr/>
          </p:nvSpPr>
          <p:spPr bwMode="auto">
            <a:xfrm>
              <a:off x="836" y="2552"/>
              <a:ext cx="313" cy="988"/>
            </a:xfrm>
            <a:custGeom>
              <a:avLst/>
              <a:gdLst>
                <a:gd name="T0" fmla="*/ 1 w 625"/>
                <a:gd name="T1" fmla="*/ 1 h 1975"/>
                <a:gd name="T2" fmla="*/ 1 w 625"/>
                <a:gd name="T3" fmla="*/ 1 h 1975"/>
                <a:gd name="T4" fmla="*/ 1 w 625"/>
                <a:gd name="T5" fmla="*/ 1 h 1975"/>
                <a:gd name="T6" fmla="*/ 1 w 625"/>
                <a:gd name="T7" fmla="*/ 1 h 1975"/>
                <a:gd name="T8" fmla="*/ 1 w 625"/>
                <a:gd name="T9" fmla="*/ 1 h 1975"/>
                <a:gd name="T10" fmla="*/ 1 w 625"/>
                <a:gd name="T11" fmla="*/ 1 h 1975"/>
                <a:gd name="T12" fmla="*/ 1 w 625"/>
                <a:gd name="T13" fmla="*/ 1 h 1975"/>
                <a:gd name="T14" fmla="*/ 1 w 625"/>
                <a:gd name="T15" fmla="*/ 1 h 1975"/>
                <a:gd name="T16" fmla="*/ 1 w 625"/>
                <a:gd name="T17" fmla="*/ 1 h 1975"/>
                <a:gd name="T18" fmla="*/ 1 w 625"/>
                <a:gd name="T19" fmla="*/ 1 h 1975"/>
                <a:gd name="T20" fmla="*/ 1 w 625"/>
                <a:gd name="T21" fmla="*/ 1 h 1975"/>
                <a:gd name="T22" fmla="*/ 1 w 625"/>
                <a:gd name="T23" fmla="*/ 1 h 1975"/>
                <a:gd name="T24" fmla="*/ 1 w 625"/>
                <a:gd name="T25" fmla="*/ 1 h 1975"/>
                <a:gd name="T26" fmla="*/ 1 w 625"/>
                <a:gd name="T27" fmla="*/ 1 h 1975"/>
                <a:gd name="T28" fmla="*/ 1 w 625"/>
                <a:gd name="T29" fmla="*/ 1 h 1975"/>
                <a:gd name="T30" fmla="*/ 1 w 625"/>
                <a:gd name="T31" fmla="*/ 1 h 1975"/>
                <a:gd name="T32" fmla="*/ 1 w 625"/>
                <a:gd name="T33" fmla="*/ 1 h 1975"/>
                <a:gd name="T34" fmla="*/ 1 w 625"/>
                <a:gd name="T35" fmla="*/ 1 h 1975"/>
                <a:gd name="T36" fmla="*/ 1 w 625"/>
                <a:gd name="T37" fmla="*/ 1 h 1975"/>
                <a:gd name="T38" fmla="*/ 1 w 625"/>
                <a:gd name="T39" fmla="*/ 1 h 1975"/>
                <a:gd name="T40" fmla="*/ 1 w 625"/>
                <a:gd name="T41" fmla="*/ 1 h 1975"/>
                <a:gd name="T42" fmla="*/ 1 w 625"/>
                <a:gd name="T43" fmla="*/ 1 h 1975"/>
                <a:gd name="T44" fmla="*/ 1 w 625"/>
                <a:gd name="T45" fmla="*/ 1 h 1975"/>
                <a:gd name="T46" fmla="*/ 1 w 625"/>
                <a:gd name="T47" fmla="*/ 1 h 1975"/>
                <a:gd name="T48" fmla="*/ 1 w 625"/>
                <a:gd name="T49" fmla="*/ 1 h 1975"/>
                <a:gd name="T50" fmla="*/ 1 w 625"/>
                <a:gd name="T51" fmla="*/ 1 h 1975"/>
                <a:gd name="T52" fmla="*/ 1 w 625"/>
                <a:gd name="T53" fmla="*/ 1 h 1975"/>
                <a:gd name="T54" fmla="*/ 1 w 625"/>
                <a:gd name="T55" fmla="*/ 1 h 1975"/>
                <a:gd name="T56" fmla="*/ 1 w 625"/>
                <a:gd name="T57" fmla="*/ 1 h 1975"/>
                <a:gd name="T58" fmla="*/ 1 w 625"/>
                <a:gd name="T59" fmla="*/ 1 h 1975"/>
                <a:gd name="T60" fmla="*/ 1 w 625"/>
                <a:gd name="T61" fmla="*/ 1 h 1975"/>
                <a:gd name="T62" fmla="*/ 1 w 625"/>
                <a:gd name="T63" fmla="*/ 1 h 1975"/>
                <a:gd name="T64" fmla="*/ 1 w 625"/>
                <a:gd name="T65" fmla="*/ 1 h 1975"/>
                <a:gd name="T66" fmla="*/ 1 w 625"/>
                <a:gd name="T67" fmla="*/ 1 h 1975"/>
                <a:gd name="T68" fmla="*/ 1 w 625"/>
                <a:gd name="T69" fmla="*/ 1 h 1975"/>
                <a:gd name="T70" fmla="*/ 1 w 625"/>
                <a:gd name="T71" fmla="*/ 1 h 1975"/>
                <a:gd name="T72" fmla="*/ 1 w 625"/>
                <a:gd name="T73" fmla="*/ 1 h 1975"/>
                <a:gd name="T74" fmla="*/ 1 w 625"/>
                <a:gd name="T75" fmla="*/ 1 h 1975"/>
                <a:gd name="T76" fmla="*/ 1 w 625"/>
                <a:gd name="T77" fmla="*/ 1 h 1975"/>
                <a:gd name="T78" fmla="*/ 1 w 625"/>
                <a:gd name="T79" fmla="*/ 1 h 1975"/>
                <a:gd name="T80" fmla="*/ 1 w 625"/>
                <a:gd name="T81" fmla="*/ 1 h 1975"/>
                <a:gd name="T82" fmla="*/ 1 w 625"/>
                <a:gd name="T83" fmla="*/ 1 h 1975"/>
                <a:gd name="T84" fmla="*/ 1 w 625"/>
                <a:gd name="T85" fmla="*/ 1 h 1975"/>
                <a:gd name="T86" fmla="*/ 1 w 625"/>
                <a:gd name="T87" fmla="*/ 1 h 1975"/>
                <a:gd name="T88" fmla="*/ 1 w 625"/>
                <a:gd name="T89" fmla="*/ 1 h 1975"/>
                <a:gd name="T90" fmla="*/ 1 w 625"/>
                <a:gd name="T91" fmla="*/ 1 h 1975"/>
                <a:gd name="T92" fmla="*/ 1 w 625"/>
                <a:gd name="T93" fmla="*/ 1 h 1975"/>
                <a:gd name="T94" fmla="*/ 1 w 625"/>
                <a:gd name="T95" fmla="*/ 1 h 1975"/>
                <a:gd name="T96" fmla="*/ 1 w 625"/>
                <a:gd name="T97" fmla="*/ 1 h 1975"/>
                <a:gd name="T98" fmla="*/ 1 w 625"/>
                <a:gd name="T99" fmla="*/ 1 h 1975"/>
                <a:gd name="T100" fmla="*/ 1 w 625"/>
                <a:gd name="T101" fmla="*/ 1 h 1975"/>
                <a:gd name="T102" fmla="*/ 1 w 625"/>
                <a:gd name="T103" fmla="*/ 1 h 1975"/>
                <a:gd name="T104" fmla="*/ 1 w 625"/>
                <a:gd name="T105" fmla="*/ 1 h 1975"/>
                <a:gd name="T106" fmla="*/ 1 w 625"/>
                <a:gd name="T107" fmla="*/ 1 h 1975"/>
                <a:gd name="T108" fmla="*/ 1 w 625"/>
                <a:gd name="T109" fmla="*/ 1 h 1975"/>
                <a:gd name="T110" fmla="*/ 1 w 625"/>
                <a:gd name="T111" fmla="*/ 1 h 1975"/>
                <a:gd name="T112" fmla="*/ 1 w 625"/>
                <a:gd name="T113" fmla="*/ 1 h 1975"/>
                <a:gd name="T114" fmla="*/ 1 w 625"/>
                <a:gd name="T115" fmla="*/ 1 h 1975"/>
                <a:gd name="T116" fmla="*/ 1 w 625"/>
                <a:gd name="T117" fmla="*/ 1 h 1975"/>
                <a:gd name="T118" fmla="*/ 1 w 625"/>
                <a:gd name="T119" fmla="*/ 1 h 1975"/>
                <a:gd name="T120" fmla="*/ 1 w 625"/>
                <a:gd name="T121" fmla="*/ 1 h 197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25"/>
                <a:gd name="T184" fmla="*/ 0 h 1975"/>
                <a:gd name="T185" fmla="*/ 625 w 625"/>
                <a:gd name="T186" fmla="*/ 1975 h 197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25" h="1975">
                  <a:moveTo>
                    <a:pt x="471" y="0"/>
                  </a:moveTo>
                  <a:lnTo>
                    <a:pt x="479" y="116"/>
                  </a:lnTo>
                  <a:lnTo>
                    <a:pt x="487" y="234"/>
                  </a:lnTo>
                  <a:lnTo>
                    <a:pt x="498" y="350"/>
                  </a:lnTo>
                  <a:lnTo>
                    <a:pt x="510" y="468"/>
                  </a:lnTo>
                  <a:lnTo>
                    <a:pt x="519" y="585"/>
                  </a:lnTo>
                  <a:lnTo>
                    <a:pt x="530" y="701"/>
                  </a:lnTo>
                  <a:lnTo>
                    <a:pt x="542" y="819"/>
                  </a:lnTo>
                  <a:lnTo>
                    <a:pt x="553" y="937"/>
                  </a:lnTo>
                  <a:lnTo>
                    <a:pt x="563" y="1053"/>
                  </a:lnTo>
                  <a:lnTo>
                    <a:pt x="572" y="1171"/>
                  </a:lnTo>
                  <a:lnTo>
                    <a:pt x="582" y="1287"/>
                  </a:lnTo>
                  <a:lnTo>
                    <a:pt x="593" y="1405"/>
                  </a:lnTo>
                  <a:lnTo>
                    <a:pt x="603" y="1521"/>
                  </a:lnTo>
                  <a:lnTo>
                    <a:pt x="610" y="1637"/>
                  </a:lnTo>
                  <a:lnTo>
                    <a:pt x="618" y="1754"/>
                  </a:lnTo>
                  <a:lnTo>
                    <a:pt x="625" y="1872"/>
                  </a:lnTo>
                  <a:lnTo>
                    <a:pt x="603" y="1884"/>
                  </a:lnTo>
                  <a:lnTo>
                    <a:pt x="578" y="1893"/>
                  </a:lnTo>
                  <a:lnTo>
                    <a:pt x="553" y="1905"/>
                  </a:lnTo>
                  <a:lnTo>
                    <a:pt x="530" y="1916"/>
                  </a:lnTo>
                  <a:lnTo>
                    <a:pt x="506" y="1925"/>
                  </a:lnTo>
                  <a:lnTo>
                    <a:pt x="483" y="1933"/>
                  </a:lnTo>
                  <a:lnTo>
                    <a:pt x="458" y="1943"/>
                  </a:lnTo>
                  <a:lnTo>
                    <a:pt x="433" y="1950"/>
                  </a:lnTo>
                  <a:lnTo>
                    <a:pt x="409" y="1956"/>
                  </a:lnTo>
                  <a:lnTo>
                    <a:pt x="384" y="1962"/>
                  </a:lnTo>
                  <a:lnTo>
                    <a:pt x="357" y="1965"/>
                  </a:lnTo>
                  <a:lnTo>
                    <a:pt x="333" y="1971"/>
                  </a:lnTo>
                  <a:lnTo>
                    <a:pt x="306" y="1971"/>
                  </a:lnTo>
                  <a:lnTo>
                    <a:pt x="281" y="1975"/>
                  </a:lnTo>
                  <a:lnTo>
                    <a:pt x="255" y="1975"/>
                  </a:lnTo>
                  <a:lnTo>
                    <a:pt x="230" y="1975"/>
                  </a:lnTo>
                  <a:lnTo>
                    <a:pt x="234" y="1965"/>
                  </a:lnTo>
                  <a:lnTo>
                    <a:pt x="241" y="1960"/>
                  </a:lnTo>
                  <a:lnTo>
                    <a:pt x="247" y="1956"/>
                  </a:lnTo>
                  <a:lnTo>
                    <a:pt x="257" y="1952"/>
                  </a:lnTo>
                  <a:lnTo>
                    <a:pt x="264" y="1948"/>
                  </a:lnTo>
                  <a:lnTo>
                    <a:pt x="272" y="1944"/>
                  </a:lnTo>
                  <a:lnTo>
                    <a:pt x="281" y="1943"/>
                  </a:lnTo>
                  <a:lnTo>
                    <a:pt x="291" y="1941"/>
                  </a:lnTo>
                  <a:lnTo>
                    <a:pt x="300" y="1937"/>
                  </a:lnTo>
                  <a:lnTo>
                    <a:pt x="312" y="1935"/>
                  </a:lnTo>
                  <a:lnTo>
                    <a:pt x="319" y="1933"/>
                  </a:lnTo>
                  <a:lnTo>
                    <a:pt x="331" y="1931"/>
                  </a:lnTo>
                  <a:lnTo>
                    <a:pt x="340" y="1927"/>
                  </a:lnTo>
                  <a:lnTo>
                    <a:pt x="350" y="1925"/>
                  </a:lnTo>
                  <a:lnTo>
                    <a:pt x="357" y="1922"/>
                  </a:lnTo>
                  <a:lnTo>
                    <a:pt x="369" y="1922"/>
                  </a:lnTo>
                  <a:lnTo>
                    <a:pt x="378" y="1916"/>
                  </a:lnTo>
                  <a:lnTo>
                    <a:pt x="388" y="1910"/>
                  </a:lnTo>
                  <a:lnTo>
                    <a:pt x="395" y="1903"/>
                  </a:lnTo>
                  <a:lnTo>
                    <a:pt x="403" y="1895"/>
                  </a:lnTo>
                  <a:lnTo>
                    <a:pt x="407" y="1884"/>
                  </a:lnTo>
                  <a:lnTo>
                    <a:pt x="411" y="1872"/>
                  </a:lnTo>
                  <a:lnTo>
                    <a:pt x="413" y="1861"/>
                  </a:lnTo>
                  <a:lnTo>
                    <a:pt x="414" y="1846"/>
                  </a:lnTo>
                  <a:lnTo>
                    <a:pt x="403" y="1848"/>
                  </a:lnTo>
                  <a:lnTo>
                    <a:pt x="395" y="1849"/>
                  </a:lnTo>
                  <a:lnTo>
                    <a:pt x="384" y="1851"/>
                  </a:lnTo>
                  <a:lnTo>
                    <a:pt x="375" y="1855"/>
                  </a:lnTo>
                  <a:lnTo>
                    <a:pt x="365" y="1855"/>
                  </a:lnTo>
                  <a:lnTo>
                    <a:pt x="356" y="1859"/>
                  </a:lnTo>
                  <a:lnTo>
                    <a:pt x="346" y="1861"/>
                  </a:lnTo>
                  <a:lnTo>
                    <a:pt x="337" y="1865"/>
                  </a:lnTo>
                  <a:lnTo>
                    <a:pt x="325" y="1867"/>
                  </a:lnTo>
                  <a:lnTo>
                    <a:pt x="316" y="1867"/>
                  </a:lnTo>
                  <a:lnTo>
                    <a:pt x="306" y="1868"/>
                  </a:lnTo>
                  <a:lnTo>
                    <a:pt x="297" y="1872"/>
                  </a:lnTo>
                  <a:lnTo>
                    <a:pt x="287" y="1872"/>
                  </a:lnTo>
                  <a:lnTo>
                    <a:pt x="276" y="1872"/>
                  </a:lnTo>
                  <a:lnTo>
                    <a:pt x="266" y="1872"/>
                  </a:lnTo>
                  <a:lnTo>
                    <a:pt x="259" y="1874"/>
                  </a:lnTo>
                  <a:lnTo>
                    <a:pt x="249" y="1872"/>
                  </a:lnTo>
                  <a:lnTo>
                    <a:pt x="241" y="1872"/>
                  </a:lnTo>
                  <a:lnTo>
                    <a:pt x="232" y="1872"/>
                  </a:lnTo>
                  <a:lnTo>
                    <a:pt x="224" y="1872"/>
                  </a:lnTo>
                  <a:lnTo>
                    <a:pt x="215" y="1868"/>
                  </a:lnTo>
                  <a:lnTo>
                    <a:pt x="205" y="1867"/>
                  </a:lnTo>
                  <a:lnTo>
                    <a:pt x="198" y="1863"/>
                  </a:lnTo>
                  <a:lnTo>
                    <a:pt x="190" y="1861"/>
                  </a:lnTo>
                  <a:lnTo>
                    <a:pt x="196" y="1857"/>
                  </a:lnTo>
                  <a:lnTo>
                    <a:pt x="203" y="1853"/>
                  </a:lnTo>
                  <a:lnTo>
                    <a:pt x="213" y="1849"/>
                  </a:lnTo>
                  <a:lnTo>
                    <a:pt x="221" y="1848"/>
                  </a:lnTo>
                  <a:lnTo>
                    <a:pt x="230" y="1844"/>
                  </a:lnTo>
                  <a:lnTo>
                    <a:pt x="238" y="1842"/>
                  </a:lnTo>
                  <a:lnTo>
                    <a:pt x="247" y="1840"/>
                  </a:lnTo>
                  <a:lnTo>
                    <a:pt x="259" y="1840"/>
                  </a:lnTo>
                  <a:lnTo>
                    <a:pt x="270" y="1838"/>
                  </a:lnTo>
                  <a:lnTo>
                    <a:pt x="281" y="1836"/>
                  </a:lnTo>
                  <a:lnTo>
                    <a:pt x="291" y="1834"/>
                  </a:lnTo>
                  <a:lnTo>
                    <a:pt x="304" y="1834"/>
                  </a:lnTo>
                  <a:lnTo>
                    <a:pt x="316" y="1834"/>
                  </a:lnTo>
                  <a:lnTo>
                    <a:pt x="327" y="1834"/>
                  </a:lnTo>
                  <a:lnTo>
                    <a:pt x="338" y="1832"/>
                  </a:lnTo>
                  <a:lnTo>
                    <a:pt x="350" y="1830"/>
                  </a:lnTo>
                  <a:lnTo>
                    <a:pt x="359" y="1829"/>
                  </a:lnTo>
                  <a:lnTo>
                    <a:pt x="369" y="1825"/>
                  </a:lnTo>
                  <a:lnTo>
                    <a:pt x="378" y="1821"/>
                  </a:lnTo>
                  <a:lnTo>
                    <a:pt x="386" y="1817"/>
                  </a:lnTo>
                  <a:lnTo>
                    <a:pt x="394" y="1810"/>
                  </a:lnTo>
                  <a:lnTo>
                    <a:pt x="401" y="1804"/>
                  </a:lnTo>
                  <a:lnTo>
                    <a:pt x="407" y="1794"/>
                  </a:lnTo>
                  <a:lnTo>
                    <a:pt x="411" y="1787"/>
                  </a:lnTo>
                  <a:lnTo>
                    <a:pt x="409" y="1777"/>
                  </a:lnTo>
                  <a:lnTo>
                    <a:pt x="407" y="1768"/>
                  </a:lnTo>
                  <a:lnTo>
                    <a:pt x="390" y="1768"/>
                  </a:lnTo>
                  <a:lnTo>
                    <a:pt x="373" y="1770"/>
                  </a:lnTo>
                  <a:lnTo>
                    <a:pt x="356" y="1773"/>
                  </a:lnTo>
                  <a:lnTo>
                    <a:pt x="338" y="1777"/>
                  </a:lnTo>
                  <a:lnTo>
                    <a:pt x="319" y="1781"/>
                  </a:lnTo>
                  <a:lnTo>
                    <a:pt x="302" y="1785"/>
                  </a:lnTo>
                  <a:lnTo>
                    <a:pt x="285" y="1791"/>
                  </a:lnTo>
                  <a:lnTo>
                    <a:pt x="268" y="1798"/>
                  </a:lnTo>
                  <a:lnTo>
                    <a:pt x="249" y="1804"/>
                  </a:lnTo>
                  <a:lnTo>
                    <a:pt x="232" y="1810"/>
                  </a:lnTo>
                  <a:lnTo>
                    <a:pt x="215" y="1815"/>
                  </a:lnTo>
                  <a:lnTo>
                    <a:pt x="198" y="1823"/>
                  </a:lnTo>
                  <a:lnTo>
                    <a:pt x="183" y="1827"/>
                  </a:lnTo>
                  <a:lnTo>
                    <a:pt x="165" y="1830"/>
                  </a:lnTo>
                  <a:lnTo>
                    <a:pt x="148" y="1834"/>
                  </a:lnTo>
                  <a:lnTo>
                    <a:pt x="133" y="1838"/>
                  </a:lnTo>
                  <a:lnTo>
                    <a:pt x="120" y="1836"/>
                  </a:lnTo>
                  <a:lnTo>
                    <a:pt x="106" y="1836"/>
                  </a:lnTo>
                  <a:lnTo>
                    <a:pt x="95" y="1834"/>
                  </a:lnTo>
                  <a:lnTo>
                    <a:pt x="84" y="1830"/>
                  </a:lnTo>
                  <a:lnTo>
                    <a:pt x="95" y="1825"/>
                  </a:lnTo>
                  <a:lnTo>
                    <a:pt x="108" y="1819"/>
                  </a:lnTo>
                  <a:lnTo>
                    <a:pt x="122" y="1815"/>
                  </a:lnTo>
                  <a:lnTo>
                    <a:pt x="133" y="1811"/>
                  </a:lnTo>
                  <a:lnTo>
                    <a:pt x="148" y="1806"/>
                  </a:lnTo>
                  <a:lnTo>
                    <a:pt x="164" y="1800"/>
                  </a:lnTo>
                  <a:lnTo>
                    <a:pt x="181" y="1796"/>
                  </a:lnTo>
                  <a:lnTo>
                    <a:pt x="198" y="1792"/>
                  </a:lnTo>
                  <a:lnTo>
                    <a:pt x="213" y="1787"/>
                  </a:lnTo>
                  <a:lnTo>
                    <a:pt x="228" y="1783"/>
                  </a:lnTo>
                  <a:lnTo>
                    <a:pt x="243" y="1777"/>
                  </a:lnTo>
                  <a:lnTo>
                    <a:pt x="260" y="1773"/>
                  </a:lnTo>
                  <a:lnTo>
                    <a:pt x="276" y="1768"/>
                  </a:lnTo>
                  <a:lnTo>
                    <a:pt x="291" y="1762"/>
                  </a:lnTo>
                  <a:lnTo>
                    <a:pt x="304" y="1756"/>
                  </a:lnTo>
                  <a:lnTo>
                    <a:pt x="319" y="1751"/>
                  </a:lnTo>
                  <a:lnTo>
                    <a:pt x="333" y="1741"/>
                  </a:lnTo>
                  <a:lnTo>
                    <a:pt x="346" y="1735"/>
                  </a:lnTo>
                  <a:lnTo>
                    <a:pt x="357" y="1726"/>
                  </a:lnTo>
                  <a:lnTo>
                    <a:pt x="369" y="1718"/>
                  </a:lnTo>
                  <a:lnTo>
                    <a:pt x="371" y="1707"/>
                  </a:lnTo>
                  <a:lnTo>
                    <a:pt x="376" y="1694"/>
                  </a:lnTo>
                  <a:lnTo>
                    <a:pt x="367" y="1688"/>
                  </a:lnTo>
                  <a:lnTo>
                    <a:pt x="357" y="1686"/>
                  </a:lnTo>
                  <a:lnTo>
                    <a:pt x="350" y="1684"/>
                  </a:lnTo>
                  <a:lnTo>
                    <a:pt x="348" y="1675"/>
                  </a:lnTo>
                  <a:lnTo>
                    <a:pt x="338" y="1675"/>
                  </a:lnTo>
                  <a:lnTo>
                    <a:pt x="329" y="1678"/>
                  </a:lnTo>
                  <a:lnTo>
                    <a:pt x="319" y="1682"/>
                  </a:lnTo>
                  <a:lnTo>
                    <a:pt x="308" y="1686"/>
                  </a:lnTo>
                  <a:lnTo>
                    <a:pt x="297" y="1692"/>
                  </a:lnTo>
                  <a:lnTo>
                    <a:pt x="287" y="1695"/>
                  </a:lnTo>
                  <a:lnTo>
                    <a:pt x="276" y="1699"/>
                  </a:lnTo>
                  <a:lnTo>
                    <a:pt x="266" y="1705"/>
                  </a:lnTo>
                  <a:lnTo>
                    <a:pt x="255" y="1707"/>
                  </a:lnTo>
                  <a:lnTo>
                    <a:pt x="245" y="1713"/>
                  </a:lnTo>
                  <a:lnTo>
                    <a:pt x="234" y="1716"/>
                  </a:lnTo>
                  <a:lnTo>
                    <a:pt x="224" y="1720"/>
                  </a:lnTo>
                  <a:lnTo>
                    <a:pt x="215" y="1722"/>
                  </a:lnTo>
                  <a:lnTo>
                    <a:pt x="205" y="1724"/>
                  </a:lnTo>
                  <a:lnTo>
                    <a:pt x="198" y="1724"/>
                  </a:lnTo>
                  <a:lnTo>
                    <a:pt x="190" y="1724"/>
                  </a:lnTo>
                  <a:lnTo>
                    <a:pt x="181" y="1722"/>
                  </a:lnTo>
                  <a:lnTo>
                    <a:pt x="175" y="1718"/>
                  </a:lnTo>
                  <a:lnTo>
                    <a:pt x="169" y="1713"/>
                  </a:lnTo>
                  <a:lnTo>
                    <a:pt x="165" y="1709"/>
                  </a:lnTo>
                  <a:lnTo>
                    <a:pt x="177" y="1703"/>
                  </a:lnTo>
                  <a:lnTo>
                    <a:pt x="192" y="1697"/>
                  </a:lnTo>
                  <a:lnTo>
                    <a:pt x="205" y="1692"/>
                  </a:lnTo>
                  <a:lnTo>
                    <a:pt x="221" y="1688"/>
                  </a:lnTo>
                  <a:lnTo>
                    <a:pt x="232" y="1682"/>
                  </a:lnTo>
                  <a:lnTo>
                    <a:pt x="247" y="1678"/>
                  </a:lnTo>
                  <a:lnTo>
                    <a:pt x="260" y="1673"/>
                  </a:lnTo>
                  <a:lnTo>
                    <a:pt x="276" y="1669"/>
                  </a:lnTo>
                  <a:lnTo>
                    <a:pt x="289" y="1663"/>
                  </a:lnTo>
                  <a:lnTo>
                    <a:pt x="302" y="1657"/>
                  </a:lnTo>
                  <a:lnTo>
                    <a:pt x="317" y="1652"/>
                  </a:lnTo>
                  <a:lnTo>
                    <a:pt x="331" y="1648"/>
                  </a:lnTo>
                  <a:lnTo>
                    <a:pt x="344" y="1642"/>
                  </a:lnTo>
                  <a:lnTo>
                    <a:pt x="357" y="1637"/>
                  </a:lnTo>
                  <a:lnTo>
                    <a:pt x="373" y="1631"/>
                  </a:lnTo>
                  <a:lnTo>
                    <a:pt x="386" y="1625"/>
                  </a:lnTo>
                  <a:lnTo>
                    <a:pt x="386" y="1614"/>
                  </a:lnTo>
                  <a:lnTo>
                    <a:pt x="386" y="1604"/>
                  </a:lnTo>
                  <a:lnTo>
                    <a:pt x="386" y="1593"/>
                  </a:lnTo>
                  <a:lnTo>
                    <a:pt x="386" y="1581"/>
                  </a:lnTo>
                  <a:lnTo>
                    <a:pt x="373" y="1581"/>
                  </a:lnTo>
                  <a:lnTo>
                    <a:pt x="361" y="1585"/>
                  </a:lnTo>
                  <a:lnTo>
                    <a:pt x="348" y="1589"/>
                  </a:lnTo>
                  <a:lnTo>
                    <a:pt x="335" y="1593"/>
                  </a:lnTo>
                  <a:lnTo>
                    <a:pt x="323" y="1597"/>
                  </a:lnTo>
                  <a:lnTo>
                    <a:pt x="312" y="1600"/>
                  </a:lnTo>
                  <a:lnTo>
                    <a:pt x="298" y="1604"/>
                  </a:lnTo>
                  <a:lnTo>
                    <a:pt x="287" y="1610"/>
                  </a:lnTo>
                  <a:lnTo>
                    <a:pt x="276" y="1612"/>
                  </a:lnTo>
                  <a:lnTo>
                    <a:pt x="262" y="1614"/>
                  </a:lnTo>
                  <a:lnTo>
                    <a:pt x="249" y="1618"/>
                  </a:lnTo>
                  <a:lnTo>
                    <a:pt x="238" y="1621"/>
                  </a:lnTo>
                  <a:lnTo>
                    <a:pt x="226" y="1623"/>
                  </a:lnTo>
                  <a:lnTo>
                    <a:pt x="215" y="1625"/>
                  </a:lnTo>
                  <a:lnTo>
                    <a:pt x="202" y="1629"/>
                  </a:lnTo>
                  <a:lnTo>
                    <a:pt x="190" y="1631"/>
                  </a:lnTo>
                  <a:lnTo>
                    <a:pt x="175" y="1631"/>
                  </a:lnTo>
                  <a:lnTo>
                    <a:pt x="162" y="1633"/>
                  </a:lnTo>
                  <a:lnTo>
                    <a:pt x="150" y="1631"/>
                  </a:lnTo>
                  <a:lnTo>
                    <a:pt x="139" y="1631"/>
                  </a:lnTo>
                  <a:lnTo>
                    <a:pt x="148" y="1621"/>
                  </a:lnTo>
                  <a:lnTo>
                    <a:pt x="160" y="1614"/>
                  </a:lnTo>
                  <a:lnTo>
                    <a:pt x="171" y="1608"/>
                  </a:lnTo>
                  <a:lnTo>
                    <a:pt x="186" y="1604"/>
                  </a:lnTo>
                  <a:lnTo>
                    <a:pt x="194" y="1599"/>
                  </a:lnTo>
                  <a:lnTo>
                    <a:pt x="203" y="1597"/>
                  </a:lnTo>
                  <a:lnTo>
                    <a:pt x="215" y="1593"/>
                  </a:lnTo>
                  <a:lnTo>
                    <a:pt x="226" y="1591"/>
                  </a:lnTo>
                  <a:lnTo>
                    <a:pt x="236" y="1587"/>
                  </a:lnTo>
                  <a:lnTo>
                    <a:pt x="247" y="1587"/>
                  </a:lnTo>
                  <a:lnTo>
                    <a:pt x="259" y="1585"/>
                  </a:lnTo>
                  <a:lnTo>
                    <a:pt x="270" y="1583"/>
                  </a:lnTo>
                  <a:lnTo>
                    <a:pt x="279" y="1581"/>
                  </a:lnTo>
                  <a:lnTo>
                    <a:pt x="289" y="1578"/>
                  </a:lnTo>
                  <a:lnTo>
                    <a:pt x="298" y="1576"/>
                  </a:lnTo>
                  <a:lnTo>
                    <a:pt x="310" y="1572"/>
                  </a:lnTo>
                  <a:lnTo>
                    <a:pt x="319" y="1568"/>
                  </a:lnTo>
                  <a:lnTo>
                    <a:pt x="329" y="1566"/>
                  </a:lnTo>
                  <a:lnTo>
                    <a:pt x="338" y="1561"/>
                  </a:lnTo>
                  <a:lnTo>
                    <a:pt x="348" y="1557"/>
                  </a:lnTo>
                  <a:lnTo>
                    <a:pt x="361" y="1545"/>
                  </a:lnTo>
                  <a:lnTo>
                    <a:pt x="371" y="1534"/>
                  </a:lnTo>
                  <a:lnTo>
                    <a:pt x="375" y="1526"/>
                  </a:lnTo>
                  <a:lnTo>
                    <a:pt x="378" y="1519"/>
                  </a:lnTo>
                  <a:lnTo>
                    <a:pt x="382" y="1509"/>
                  </a:lnTo>
                  <a:lnTo>
                    <a:pt x="386" y="1500"/>
                  </a:lnTo>
                  <a:lnTo>
                    <a:pt x="371" y="1502"/>
                  </a:lnTo>
                  <a:lnTo>
                    <a:pt x="357" y="1505"/>
                  </a:lnTo>
                  <a:lnTo>
                    <a:pt x="340" y="1511"/>
                  </a:lnTo>
                  <a:lnTo>
                    <a:pt x="325" y="1517"/>
                  </a:lnTo>
                  <a:lnTo>
                    <a:pt x="308" y="1523"/>
                  </a:lnTo>
                  <a:lnTo>
                    <a:pt x="291" y="1528"/>
                  </a:lnTo>
                  <a:lnTo>
                    <a:pt x="272" y="1534"/>
                  </a:lnTo>
                  <a:lnTo>
                    <a:pt x="255" y="1543"/>
                  </a:lnTo>
                  <a:lnTo>
                    <a:pt x="236" y="1549"/>
                  </a:lnTo>
                  <a:lnTo>
                    <a:pt x="215" y="1555"/>
                  </a:lnTo>
                  <a:lnTo>
                    <a:pt x="196" y="1561"/>
                  </a:lnTo>
                  <a:lnTo>
                    <a:pt x="177" y="1566"/>
                  </a:lnTo>
                  <a:lnTo>
                    <a:pt x="156" y="1572"/>
                  </a:lnTo>
                  <a:lnTo>
                    <a:pt x="135" y="1576"/>
                  </a:lnTo>
                  <a:lnTo>
                    <a:pt x="116" y="1578"/>
                  </a:lnTo>
                  <a:lnTo>
                    <a:pt x="95" y="1581"/>
                  </a:lnTo>
                  <a:lnTo>
                    <a:pt x="106" y="1572"/>
                  </a:lnTo>
                  <a:lnTo>
                    <a:pt x="122" y="1562"/>
                  </a:lnTo>
                  <a:lnTo>
                    <a:pt x="129" y="1555"/>
                  </a:lnTo>
                  <a:lnTo>
                    <a:pt x="141" y="1549"/>
                  </a:lnTo>
                  <a:lnTo>
                    <a:pt x="152" y="1543"/>
                  </a:lnTo>
                  <a:lnTo>
                    <a:pt x="165" y="1538"/>
                  </a:lnTo>
                  <a:lnTo>
                    <a:pt x="177" y="1532"/>
                  </a:lnTo>
                  <a:lnTo>
                    <a:pt x="190" y="1528"/>
                  </a:lnTo>
                  <a:lnTo>
                    <a:pt x="203" y="1524"/>
                  </a:lnTo>
                  <a:lnTo>
                    <a:pt x="219" y="1521"/>
                  </a:lnTo>
                  <a:lnTo>
                    <a:pt x="232" y="1517"/>
                  </a:lnTo>
                  <a:lnTo>
                    <a:pt x="243" y="1511"/>
                  </a:lnTo>
                  <a:lnTo>
                    <a:pt x="257" y="1507"/>
                  </a:lnTo>
                  <a:lnTo>
                    <a:pt x="270" y="1504"/>
                  </a:lnTo>
                  <a:lnTo>
                    <a:pt x="281" y="1498"/>
                  </a:lnTo>
                  <a:lnTo>
                    <a:pt x="295" y="1492"/>
                  </a:lnTo>
                  <a:lnTo>
                    <a:pt x="308" y="1486"/>
                  </a:lnTo>
                  <a:lnTo>
                    <a:pt x="319" y="1483"/>
                  </a:lnTo>
                  <a:lnTo>
                    <a:pt x="327" y="1475"/>
                  </a:lnTo>
                  <a:lnTo>
                    <a:pt x="335" y="1469"/>
                  </a:lnTo>
                  <a:lnTo>
                    <a:pt x="342" y="1462"/>
                  </a:lnTo>
                  <a:lnTo>
                    <a:pt x="350" y="1456"/>
                  </a:lnTo>
                  <a:lnTo>
                    <a:pt x="356" y="1450"/>
                  </a:lnTo>
                  <a:lnTo>
                    <a:pt x="361" y="1443"/>
                  </a:lnTo>
                  <a:lnTo>
                    <a:pt x="365" y="1435"/>
                  </a:lnTo>
                  <a:lnTo>
                    <a:pt x="371" y="1427"/>
                  </a:lnTo>
                  <a:lnTo>
                    <a:pt x="371" y="1424"/>
                  </a:lnTo>
                  <a:lnTo>
                    <a:pt x="371" y="1418"/>
                  </a:lnTo>
                  <a:lnTo>
                    <a:pt x="356" y="1418"/>
                  </a:lnTo>
                  <a:lnTo>
                    <a:pt x="340" y="1424"/>
                  </a:lnTo>
                  <a:lnTo>
                    <a:pt x="325" y="1427"/>
                  </a:lnTo>
                  <a:lnTo>
                    <a:pt x="310" y="1431"/>
                  </a:lnTo>
                  <a:lnTo>
                    <a:pt x="295" y="1435"/>
                  </a:lnTo>
                  <a:lnTo>
                    <a:pt x="281" y="1439"/>
                  </a:lnTo>
                  <a:lnTo>
                    <a:pt x="264" y="1445"/>
                  </a:lnTo>
                  <a:lnTo>
                    <a:pt x="251" y="1450"/>
                  </a:lnTo>
                  <a:lnTo>
                    <a:pt x="236" y="1456"/>
                  </a:lnTo>
                  <a:lnTo>
                    <a:pt x="221" y="1460"/>
                  </a:lnTo>
                  <a:lnTo>
                    <a:pt x="203" y="1464"/>
                  </a:lnTo>
                  <a:lnTo>
                    <a:pt x="188" y="1467"/>
                  </a:lnTo>
                  <a:lnTo>
                    <a:pt x="171" y="1469"/>
                  </a:lnTo>
                  <a:lnTo>
                    <a:pt x="156" y="1473"/>
                  </a:lnTo>
                  <a:lnTo>
                    <a:pt x="139" y="1473"/>
                  </a:lnTo>
                  <a:lnTo>
                    <a:pt x="124" y="1475"/>
                  </a:lnTo>
                  <a:lnTo>
                    <a:pt x="133" y="1465"/>
                  </a:lnTo>
                  <a:lnTo>
                    <a:pt x="144" y="1456"/>
                  </a:lnTo>
                  <a:lnTo>
                    <a:pt x="156" y="1448"/>
                  </a:lnTo>
                  <a:lnTo>
                    <a:pt x="167" y="1445"/>
                  </a:lnTo>
                  <a:lnTo>
                    <a:pt x="177" y="1439"/>
                  </a:lnTo>
                  <a:lnTo>
                    <a:pt x="184" y="1435"/>
                  </a:lnTo>
                  <a:lnTo>
                    <a:pt x="194" y="1433"/>
                  </a:lnTo>
                  <a:lnTo>
                    <a:pt x="203" y="1431"/>
                  </a:lnTo>
                  <a:lnTo>
                    <a:pt x="211" y="1427"/>
                  </a:lnTo>
                  <a:lnTo>
                    <a:pt x="222" y="1426"/>
                  </a:lnTo>
                  <a:lnTo>
                    <a:pt x="232" y="1424"/>
                  </a:lnTo>
                  <a:lnTo>
                    <a:pt x="241" y="1422"/>
                  </a:lnTo>
                  <a:lnTo>
                    <a:pt x="251" y="1418"/>
                  </a:lnTo>
                  <a:lnTo>
                    <a:pt x="260" y="1416"/>
                  </a:lnTo>
                  <a:lnTo>
                    <a:pt x="270" y="1412"/>
                  </a:lnTo>
                  <a:lnTo>
                    <a:pt x="281" y="1410"/>
                  </a:lnTo>
                  <a:lnTo>
                    <a:pt x="289" y="1407"/>
                  </a:lnTo>
                  <a:lnTo>
                    <a:pt x="298" y="1403"/>
                  </a:lnTo>
                  <a:lnTo>
                    <a:pt x="308" y="1401"/>
                  </a:lnTo>
                  <a:lnTo>
                    <a:pt x="317" y="1397"/>
                  </a:lnTo>
                  <a:lnTo>
                    <a:pt x="325" y="1391"/>
                  </a:lnTo>
                  <a:lnTo>
                    <a:pt x="331" y="1388"/>
                  </a:lnTo>
                  <a:lnTo>
                    <a:pt x="338" y="1382"/>
                  </a:lnTo>
                  <a:lnTo>
                    <a:pt x="346" y="1378"/>
                  </a:lnTo>
                  <a:lnTo>
                    <a:pt x="352" y="1370"/>
                  </a:lnTo>
                  <a:lnTo>
                    <a:pt x="357" y="1363"/>
                  </a:lnTo>
                  <a:lnTo>
                    <a:pt x="363" y="1355"/>
                  </a:lnTo>
                  <a:lnTo>
                    <a:pt x="369" y="1348"/>
                  </a:lnTo>
                  <a:lnTo>
                    <a:pt x="346" y="1350"/>
                  </a:lnTo>
                  <a:lnTo>
                    <a:pt x="327" y="1351"/>
                  </a:lnTo>
                  <a:lnTo>
                    <a:pt x="308" y="1357"/>
                  </a:lnTo>
                  <a:lnTo>
                    <a:pt x="289" y="1361"/>
                  </a:lnTo>
                  <a:lnTo>
                    <a:pt x="270" y="1365"/>
                  </a:lnTo>
                  <a:lnTo>
                    <a:pt x="251" y="1369"/>
                  </a:lnTo>
                  <a:lnTo>
                    <a:pt x="232" y="1374"/>
                  </a:lnTo>
                  <a:lnTo>
                    <a:pt x="213" y="1380"/>
                  </a:lnTo>
                  <a:lnTo>
                    <a:pt x="194" y="1384"/>
                  </a:lnTo>
                  <a:lnTo>
                    <a:pt x="173" y="1388"/>
                  </a:lnTo>
                  <a:lnTo>
                    <a:pt x="154" y="1391"/>
                  </a:lnTo>
                  <a:lnTo>
                    <a:pt x="135" y="1395"/>
                  </a:lnTo>
                  <a:lnTo>
                    <a:pt x="116" y="1401"/>
                  </a:lnTo>
                  <a:lnTo>
                    <a:pt x="97" y="1405"/>
                  </a:lnTo>
                  <a:lnTo>
                    <a:pt x="78" y="1408"/>
                  </a:lnTo>
                  <a:lnTo>
                    <a:pt x="59" y="1412"/>
                  </a:lnTo>
                  <a:lnTo>
                    <a:pt x="59" y="1401"/>
                  </a:lnTo>
                  <a:lnTo>
                    <a:pt x="63" y="1393"/>
                  </a:lnTo>
                  <a:lnTo>
                    <a:pt x="68" y="1386"/>
                  </a:lnTo>
                  <a:lnTo>
                    <a:pt x="80" y="1382"/>
                  </a:lnTo>
                  <a:lnTo>
                    <a:pt x="86" y="1378"/>
                  </a:lnTo>
                  <a:lnTo>
                    <a:pt x="93" y="1374"/>
                  </a:lnTo>
                  <a:lnTo>
                    <a:pt x="101" y="1372"/>
                  </a:lnTo>
                  <a:lnTo>
                    <a:pt x="110" y="1370"/>
                  </a:lnTo>
                  <a:lnTo>
                    <a:pt x="118" y="1369"/>
                  </a:lnTo>
                  <a:lnTo>
                    <a:pt x="127" y="1367"/>
                  </a:lnTo>
                  <a:lnTo>
                    <a:pt x="137" y="1363"/>
                  </a:lnTo>
                  <a:lnTo>
                    <a:pt x="146" y="1363"/>
                  </a:lnTo>
                  <a:lnTo>
                    <a:pt x="156" y="1361"/>
                  </a:lnTo>
                  <a:lnTo>
                    <a:pt x="164" y="1359"/>
                  </a:lnTo>
                  <a:lnTo>
                    <a:pt x="171" y="1357"/>
                  </a:lnTo>
                  <a:lnTo>
                    <a:pt x="183" y="1357"/>
                  </a:lnTo>
                  <a:lnTo>
                    <a:pt x="188" y="1353"/>
                  </a:lnTo>
                  <a:lnTo>
                    <a:pt x="198" y="1351"/>
                  </a:lnTo>
                  <a:lnTo>
                    <a:pt x="203" y="1350"/>
                  </a:lnTo>
                  <a:lnTo>
                    <a:pt x="211" y="1348"/>
                  </a:lnTo>
                  <a:lnTo>
                    <a:pt x="215" y="1344"/>
                  </a:lnTo>
                  <a:lnTo>
                    <a:pt x="222" y="1342"/>
                  </a:lnTo>
                  <a:lnTo>
                    <a:pt x="232" y="1338"/>
                  </a:lnTo>
                  <a:lnTo>
                    <a:pt x="240" y="1336"/>
                  </a:lnTo>
                  <a:lnTo>
                    <a:pt x="247" y="1332"/>
                  </a:lnTo>
                  <a:lnTo>
                    <a:pt x="259" y="1331"/>
                  </a:lnTo>
                  <a:lnTo>
                    <a:pt x="268" y="1327"/>
                  </a:lnTo>
                  <a:lnTo>
                    <a:pt x="278" y="1325"/>
                  </a:lnTo>
                  <a:lnTo>
                    <a:pt x="287" y="1321"/>
                  </a:lnTo>
                  <a:lnTo>
                    <a:pt x="297" y="1319"/>
                  </a:lnTo>
                  <a:lnTo>
                    <a:pt x="304" y="1313"/>
                  </a:lnTo>
                  <a:lnTo>
                    <a:pt x="314" y="1312"/>
                  </a:lnTo>
                  <a:lnTo>
                    <a:pt x="323" y="1308"/>
                  </a:lnTo>
                  <a:lnTo>
                    <a:pt x="331" y="1302"/>
                  </a:lnTo>
                  <a:lnTo>
                    <a:pt x="338" y="1298"/>
                  </a:lnTo>
                  <a:lnTo>
                    <a:pt x="346" y="1294"/>
                  </a:lnTo>
                  <a:lnTo>
                    <a:pt x="357" y="1283"/>
                  </a:lnTo>
                  <a:lnTo>
                    <a:pt x="361" y="1270"/>
                  </a:lnTo>
                  <a:lnTo>
                    <a:pt x="361" y="1260"/>
                  </a:lnTo>
                  <a:lnTo>
                    <a:pt x="357" y="1253"/>
                  </a:lnTo>
                  <a:lnTo>
                    <a:pt x="352" y="1243"/>
                  </a:lnTo>
                  <a:lnTo>
                    <a:pt x="346" y="1235"/>
                  </a:lnTo>
                  <a:lnTo>
                    <a:pt x="331" y="1237"/>
                  </a:lnTo>
                  <a:lnTo>
                    <a:pt x="317" y="1241"/>
                  </a:lnTo>
                  <a:lnTo>
                    <a:pt x="302" y="1245"/>
                  </a:lnTo>
                  <a:lnTo>
                    <a:pt x="289" y="1251"/>
                  </a:lnTo>
                  <a:lnTo>
                    <a:pt x="276" y="1255"/>
                  </a:lnTo>
                  <a:lnTo>
                    <a:pt x="260" y="1262"/>
                  </a:lnTo>
                  <a:lnTo>
                    <a:pt x="247" y="1266"/>
                  </a:lnTo>
                  <a:lnTo>
                    <a:pt x="234" y="1274"/>
                  </a:lnTo>
                  <a:lnTo>
                    <a:pt x="219" y="1277"/>
                  </a:lnTo>
                  <a:lnTo>
                    <a:pt x="203" y="1281"/>
                  </a:lnTo>
                  <a:lnTo>
                    <a:pt x="190" y="1287"/>
                  </a:lnTo>
                  <a:lnTo>
                    <a:pt x="177" y="1293"/>
                  </a:lnTo>
                  <a:lnTo>
                    <a:pt x="162" y="1294"/>
                  </a:lnTo>
                  <a:lnTo>
                    <a:pt x="148" y="1296"/>
                  </a:lnTo>
                  <a:lnTo>
                    <a:pt x="133" y="1298"/>
                  </a:lnTo>
                  <a:lnTo>
                    <a:pt x="122" y="1300"/>
                  </a:lnTo>
                  <a:lnTo>
                    <a:pt x="110" y="1300"/>
                  </a:lnTo>
                  <a:lnTo>
                    <a:pt x="101" y="1300"/>
                  </a:lnTo>
                  <a:lnTo>
                    <a:pt x="89" y="1298"/>
                  </a:lnTo>
                  <a:lnTo>
                    <a:pt x="82" y="1296"/>
                  </a:lnTo>
                  <a:lnTo>
                    <a:pt x="70" y="1293"/>
                  </a:lnTo>
                  <a:lnTo>
                    <a:pt x="61" y="1291"/>
                  </a:lnTo>
                  <a:lnTo>
                    <a:pt x="51" y="1287"/>
                  </a:lnTo>
                  <a:lnTo>
                    <a:pt x="44" y="1281"/>
                  </a:lnTo>
                  <a:lnTo>
                    <a:pt x="51" y="1281"/>
                  </a:lnTo>
                  <a:lnTo>
                    <a:pt x="61" y="1281"/>
                  </a:lnTo>
                  <a:lnTo>
                    <a:pt x="70" y="1279"/>
                  </a:lnTo>
                  <a:lnTo>
                    <a:pt x="80" y="1277"/>
                  </a:lnTo>
                  <a:lnTo>
                    <a:pt x="89" y="1275"/>
                  </a:lnTo>
                  <a:lnTo>
                    <a:pt x="99" y="1275"/>
                  </a:lnTo>
                  <a:lnTo>
                    <a:pt x="108" y="1274"/>
                  </a:lnTo>
                  <a:lnTo>
                    <a:pt x="118" y="1274"/>
                  </a:lnTo>
                  <a:lnTo>
                    <a:pt x="133" y="1270"/>
                  </a:lnTo>
                  <a:lnTo>
                    <a:pt x="148" y="1264"/>
                  </a:lnTo>
                  <a:lnTo>
                    <a:pt x="164" y="1260"/>
                  </a:lnTo>
                  <a:lnTo>
                    <a:pt x="179" y="1258"/>
                  </a:lnTo>
                  <a:lnTo>
                    <a:pt x="194" y="1253"/>
                  </a:lnTo>
                  <a:lnTo>
                    <a:pt x="209" y="1249"/>
                  </a:lnTo>
                  <a:lnTo>
                    <a:pt x="224" y="1243"/>
                  </a:lnTo>
                  <a:lnTo>
                    <a:pt x="240" y="1239"/>
                  </a:lnTo>
                  <a:lnTo>
                    <a:pt x="253" y="1232"/>
                  </a:lnTo>
                  <a:lnTo>
                    <a:pt x="268" y="1226"/>
                  </a:lnTo>
                  <a:lnTo>
                    <a:pt x="281" y="1220"/>
                  </a:lnTo>
                  <a:lnTo>
                    <a:pt x="297" y="1215"/>
                  </a:lnTo>
                  <a:lnTo>
                    <a:pt x="308" y="1209"/>
                  </a:lnTo>
                  <a:lnTo>
                    <a:pt x="321" y="1201"/>
                  </a:lnTo>
                  <a:lnTo>
                    <a:pt x="335" y="1194"/>
                  </a:lnTo>
                  <a:lnTo>
                    <a:pt x="348" y="1188"/>
                  </a:lnTo>
                  <a:lnTo>
                    <a:pt x="346" y="1180"/>
                  </a:lnTo>
                  <a:lnTo>
                    <a:pt x="346" y="1175"/>
                  </a:lnTo>
                  <a:lnTo>
                    <a:pt x="342" y="1169"/>
                  </a:lnTo>
                  <a:lnTo>
                    <a:pt x="340" y="1165"/>
                  </a:lnTo>
                  <a:lnTo>
                    <a:pt x="331" y="1161"/>
                  </a:lnTo>
                  <a:lnTo>
                    <a:pt x="319" y="1163"/>
                  </a:lnTo>
                  <a:lnTo>
                    <a:pt x="312" y="1163"/>
                  </a:lnTo>
                  <a:lnTo>
                    <a:pt x="302" y="1165"/>
                  </a:lnTo>
                  <a:lnTo>
                    <a:pt x="295" y="1165"/>
                  </a:lnTo>
                  <a:lnTo>
                    <a:pt x="287" y="1171"/>
                  </a:lnTo>
                  <a:lnTo>
                    <a:pt x="278" y="1171"/>
                  </a:lnTo>
                  <a:lnTo>
                    <a:pt x="270" y="1177"/>
                  </a:lnTo>
                  <a:lnTo>
                    <a:pt x="259" y="1178"/>
                  </a:lnTo>
                  <a:lnTo>
                    <a:pt x="251" y="1182"/>
                  </a:lnTo>
                  <a:lnTo>
                    <a:pt x="241" y="1186"/>
                  </a:lnTo>
                  <a:lnTo>
                    <a:pt x="232" y="1188"/>
                  </a:lnTo>
                  <a:lnTo>
                    <a:pt x="222" y="1190"/>
                  </a:lnTo>
                  <a:lnTo>
                    <a:pt x="215" y="1194"/>
                  </a:lnTo>
                  <a:lnTo>
                    <a:pt x="205" y="1194"/>
                  </a:lnTo>
                  <a:lnTo>
                    <a:pt x="198" y="1194"/>
                  </a:lnTo>
                  <a:lnTo>
                    <a:pt x="188" y="1192"/>
                  </a:lnTo>
                  <a:lnTo>
                    <a:pt x="183" y="1192"/>
                  </a:lnTo>
                  <a:lnTo>
                    <a:pt x="171" y="1194"/>
                  </a:lnTo>
                  <a:lnTo>
                    <a:pt x="160" y="1196"/>
                  </a:lnTo>
                  <a:lnTo>
                    <a:pt x="150" y="1199"/>
                  </a:lnTo>
                  <a:lnTo>
                    <a:pt x="139" y="1201"/>
                  </a:lnTo>
                  <a:lnTo>
                    <a:pt x="125" y="1203"/>
                  </a:lnTo>
                  <a:lnTo>
                    <a:pt x="114" y="1205"/>
                  </a:lnTo>
                  <a:lnTo>
                    <a:pt x="101" y="1205"/>
                  </a:lnTo>
                  <a:lnTo>
                    <a:pt x="89" y="1207"/>
                  </a:lnTo>
                  <a:lnTo>
                    <a:pt x="80" y="1205"/>
                  </a:lnTo>
                  <a:lnTo>
                    <a:pt x="68" y="1205"/>
                  </a:lnTo>
                  <a:lnTo>
                    <a:pt x="57" y="1205"/>
                  </a:lnTo>
                  <a:lnTo>
                    <a:pt x="49" y="1205"/>
                  </a:lnTo>
                  <a:lnTo>
                    <a:pt x="40" y="1203"/>
                  </a:lnTo>
                  <a:lnTo>
                    <a:pt x="30" y="1203"/>
                  </a:lnTo>
                  <a:lnTo>
                    <a:pt x="21" y="1201"/>
                  </a:lnTo>
                  <a:lnTo>
                    <a:pt x="13" y="1201"/>
                  </a:lnTo>
                  <a:lnTo>
                    <a:pt x="21" y="1197"/>
                  </a:lnTo>
                  <a:lnTo>
                    <a:pt x="30" y="1194"/>
                  </a:lnTo>
                  <a:lnTo>
                    <a:pt x="40" y="1190"/>
                  </a:lnTo>
                  <a:lnTo>
                    <a:pt x="51" y="1188"/>
                  </a:lnTo>
                  <a:lnTo>
                    <a:pt x="61" y="1184"/>
                  </a:lnTo>
                  <a:lnTo>
                    <a:pt x="72" y="1182"/>
                  </a:lnTo>
                  <a:lnTo>
                    <a:pt x="82" y="1178"/>
                  </a:lnTo>
                  <a:lnTo>
                    <a:pt x="93" y="1177"/>
                  </a:lnTo>
                  <a:lnTo>
                    <a:pt x="106" y="1171"/>
                  </a:lnTo>
                  <a:lnTo>
                    <a:pt x="120" y="1167"/>
                  </a:lnTo>
                  <a:lnTo>
                    <a:pt x="133" y="1163"/>
                  </a:lnTo>
                  <a:lnTo>
                    <a:pt x="148" y="1159"/>
                  </a:lnTo>
                  <a:lnTo>
                    <a:pt x="160" y="1156"/>
                  </a:lnTo>
                  <a:lnTo>
                    <a:pt x="175" y="1150"/>
                  </a:lnTo>
                  <a:lnTo>
                    <a:pt x="188" y="1146"/>
                  </a:lnTo>
                  <a:lnTo>
                    <a:pt x="202" y="1142"/>
                  </a:lnTo>
                  <a:lnTo>
                    <a:pt x="188" y="1135"/>
                  </a:lnTo>
                  <a:lnTo>
                    <a:pt x="173" y="1131"/>
                  </a:lnTo>
                  <a:lnTo>
                    <a:pt x="158" y="1127"/>
                  </a:lnTo>
                  <a:lnTo>
                    <a:pt x="144" y="1123"/>
                  </a:lnTo>
                  <a:lnTo>
                    <a:pt x="135" y="1121"/>
                  </a:lnTo>
                  <a:lnTo>
                    <a:pt x="127" y="1120"/>
                  </a:lnTo>
                  <a:lnTo>
                    <a:pt x="118" y="1118"/>
                  </a:lnTo>
                  <a:lnTo>
                    <a:pt x="112" y="1118"/>
                  </a:lnTo>
                  <a:lnTo>
                    <a:pt x="103" y="1118"/>
                  </a:lnTo>
                  <a:lnTo>
                    <a:pt x="95" y="1116"/>
                  </a:lnTo>
                  <a:lnTo>
                    <a:pt x="87" y="1114"/>
                  </a:lnTo>
                  <a:lnTo>
                    <a:pt x="80" y="1114"/>
                  </a:lnTo>
                  <a:lnTo>
                    <a:pt x="72" y="1112"/>
                  </a:lnTo>
                  <a:lnTo>
                    <a:pt x="63" y="1112"/>
                  </a:lnTo>
                  <a:lnTo>
                    <a:pt x="55" y="1112"/>
                  </a:lnTo>
                  <a:lnTo>
                    <a:pt x="46" y="1112"/>
                  </a:lnTo>
                  <a:lnTo>
                    <a:pt x="36" y="1110"/>
                  </a:lnTo>
                  <a:lnTo>
                    <a:pt x="29" y="1108"/>
                  </a:lnTo>
                  <a:lnTo>
                    <a:pt x="19" y="1106"/>
                  </a:lnTo>
                  <a:lnTo>
                    <a:pt x="13" y="1106"/>
                  </a:lnTo>
                  <a:lnTo>
                    <a:pt x="21" y="1101"/>
                  </a:lnTo>
                  <a:lnTo>
                    <a:pt x="32" y="1097"/>
                  </a:lnTo>
                  <a:lnTo>
                    <a:pt x="44" y="1093"/>
                  </a:lnTo>
                  <a:lnTo>
                    <a:pt x="59" y="1091"/>
                  </a:lnTo>
                  <a:lnTo>
                    <a:pt x="70" y="1087"/>
                  </a:lnTo>
                  <a:lnTo>
                    <a:pt x="82" y="1085"/>
                  </a:lnTo>
                  <a:lnTo>
                    <a:pt x="95" y="1083"/>
                  </a:lnTo>
                  <a:lnTo>
                    <a:pt x="106" y="1083"/>
                  </a:lnTo>
                  <a:lnTo>
                    <a:pt x="120" y="1083"/>
                  </a:lnTo>
                  <a:lnTo>
                    <a:pt x="133" y="1082"/>
                  </a:lnTo>
                  <a:lnTo>
                    <a:pt x="144" y="1082"/>
                  </a:lnTo>
                  <a:lnTo>
                    <a:pt x="160" y="1082"/>
                  </a:lnTo>
                  <a:lnTo>
                    <a:pt x="171" y="1080"/>
                  </a:lnTo>
                  <a:lnTo>
                    <a:pt x="186" y="1078"/>
                  </a:lnTo>
                  <a:lnTo>
                    <a:pt x="198" y="1078"/>
                  </a:lnTo>
                  <a:lnTo>
                    <a:pt x="213" y="1076"/>
                  </a:lnTo>
                  <a:lnTo>
                    <a:pt x="226" y="1072"/>
                  </a:lnTo>
                  <a:lnTo>
                    <a:pt x="238" y="1072"/>
                  </a:lnTo>
                  <a:lnTo>
                    <a:pt x="251" y="1068"/>
                  </a:lnTo>
                  <a:lnTo>
                    <a:pt x="264" y="1066"/>
                  </a:lnTo>
                  <a:lnTo>
                    <a:pt x="276" y="1063"/>
                  </a:lnTo>
                  <a:lnTo>
                    <a:pt x="287" y="1059"/>
                  </a:lnTo>
                  <a:lnTo>
                    <a:pt x="297" y="1055"/>
                  </a:lnTo>
                  <a:lnTo>
                    <a:pt x="308" y="1051"/>
                  </a:lnTo>
                  <a:lnTo>
                    <a:pt x="298" y="1040"/>
                  </a:lnTo>
                  <a:lnTo>
                    <a:pt x="289" y="1032"/>
                  </a:lnTo>
                  <a:lnTo>
                    <a:pt x="279" y="1025"/>
                  </a:lnTo>
                  <a:lnTo>
                    <a:pt x="270" y="1023"/>
                  </a:lnTo>
                  <a:lnTo>
                    <a:pt x="257" y="1019"/>
                  </a:lnTo>
                  <a:lnTo>
                    <a:pt x="245" y="1019"/>
                  </a:lnTo>
                  <a:lnTo>
                    <a:pt x="232" y="1019"/>
                  </a:lnTo>
                  <a:lnTo>
                    <a:pt x="221" y="1023"/>
                  </a:lnTo>
                  <a:lnTo>
                    <a:pt x="209" y="1023"/>
                  </a:lnTo>
                  <a:lnTo>
                    <a:pt x="198" y="1026"/>
                  </a:lnTo>
                  <a:lnTo>
                    <a:pt x="188" y="1028"/>
                  </a:lnTo>
                  <a:lnTo>
                    <a:pt x="177" y="1032"/>
                  </a:lnTo>
                  <a:lnTo>
                    <a:pt x="164" y="1034"/>
                  </a:lnTo>
                  <a:lnTo>
                    <a:pt x="152" y="1040"/>
                  </a:lnTo>
                  <a:lnTo>
                    <a:pt x="141" y="1042"/>
                  </a:lnTo>
                  <a:lnTo>
                    <a:pt x="131" y="1045"/>
                  </a:lnTo>
                  <a:lnTo>
                    <a:pt x="118" y="1049"/>
                  </a:lnTo>
                  <a:lnTo>
                    <a:pt x="106" y="1051"/>
                  </a:lnTo>
                  <a:lnTo>
                    <a:pt x="95" y="1053"/>
                  </a:lnTo>
                  <a:lnTo>
                    <a:pt x="86" y="1057"/>
                  </a:lnTo>
                  <a:lnTo>
                    <a:pt x="74" y="1057"/>
                  </a:lnTo>
                  <a:lnTo>
                    <a:pt x="65" y="1057"/>
                  </a:lnTo>
                  <a:lnTo>
                    <a:pt x="55" y="1057"/>
                  </a:lnTo>
                  <a:lnTo>
                    <a:pt x="46" y="1057"/>
                  </a:lnTo>
                  <a:lnTo>
                    <a:pt x="34" y="1053"/>
                  </a:lnTo>
                  <a:lnTo>
                    <a:pt x="23" y="1047"/>
                  </a:lnTo>
                  <a:lnTo>
                    <a:pt x="11" y="1040"/>
                  </a:lnTo>
                  <a:lnTo>
                    <a:pt x="0" y="1028"/>
                  </a:lnTo>
                  <a:lnTo>
                    <a:pt x="8" y="1028"/>
                  </a:lnTo>
                  <a:lnTo>
                    <a:pt x="21" y="1026"/>
                  </a:lnTo>
                  <a:lnTo>
                    <a:pt x="32" y="1025"/>
                  </a:lnTo>
                  <a:lnTo>
                    <a:pt x="46" y="1025"/>
                  </a:lnTo>
                  <a:lnTo>
                    <a:pt x="59" y="1023"/>
                  </a:lnTo>
                  <a:lnTo>
                    <a:pt x="74" y="1023"/>
                  </a:lnTo>
                  <a:lnTo>
                    <a:pt x="87" y="1021"/>
                  </a:lnTo>
                  <a:lnTo>
                    <a:pt x="103" y="1019"/>
                  </a:lnTo>
                  <a:lnTo>
                    <a:pt x="116" y="1015"/>
                  </a:lnTo>
                  <a:lnTo>
                    <a:pt x="129" y="1013"/>
                  </a:lnTo>
                  <a:lnTo>
                    <a:pt x="144" y="1009"/>
                  </a:lnTo>
                  <a:lnTo>
                    <a:pt x="158" y="1007"/>
                  </a:lnTo>
                  <a:lnTo>
                    <a:pt x="171" y="1002"/>
                  </a:lnTo>
                  <a:lnTo>
                    <a:pt x="183" y="996"/>
                  </a:lnTo>
                  <a:lnTo>
                    <a:pt x="194" y="992"/>
                  </a:lnTo>
                  <a:lnTo>
                    <a:pt x="205" y="988"/>
                  </a:lnTo>
                  <a:lnTo>
                    <a:pt x="215" y="979"/>
                  </a:lnTo>
                  <a:lnTo>
                    <a:pt x="222" y="971"/>
                  </a:lnTo>
                  <a:lnTo>
                    <a:pt x="226" y="962"/>
                  </a:lnTo>
                  <a:lnTo>
                    <a:pt x="232" y="952"/>
                  </a:lnTo>
                  <a:lnTo>
                    <a:pt x="232" y="941"/>
                  </a:lnTo>
                  <a:lnTo>
                    <a:pt x="230" y="928"/>
                  </a:lnTo>
                  <a:lnTo>
                    <a:pt x="226" y="914"/>
                  </a:lnTo>
                  <a:lnTo>
                    <a:pt x="221" y="901"/>
                  </a:lnTo>
                  <a:lnTo>
                    <a:pt x="211" y="903"/>
                  </a:lnTo>
                  <a:lnTo>
                    <a:pt x="203" y="909"/>
                  </a:lnTo>
                  <a:lnTo>
                    <a:pt x="194" y="912"/>
                  </a:lnTo>
                  <a:lnTo>
                    <a:pt x="184" y="916"/>
                  </a:lnTo>
                  <a:lnTo>
                    <a:pt x="175" y="920"/>
                  </a:lnTo>
                  <a:lnTo>
                    <a:pt x="165" y="926"/>
                  </a:lnTo>
                  <a:lnTo>
                    <a:pt x="156" y="929"/>
                  </a:lnTo>
                  <a:lnTo>
                    <a:pt x="148" y="935"/>
                  </a:lnTo>
                  <a:lnTo>
                    <a:pt x="139" y="937"/>
                  </a:lnTo>
                  <a:lnTo>
                    <a:pt x="127" y="941"/>
                  </a:lnTo>
                  <a:lnTo>
                    <a:pt x="118" y="945"/>
                  </a:lnTo>
                  <a:lnTo>
                    <a:pt x="110" y="948"/>
                  </a:lnTo>
                  <a:lnTo>
                    <a:pt x="101" y="950"/>
                  </a:lnTo>
                  <a:lnTo>
                    <a:pt x="89" y="952"/>
                  </a:lnTo>
                  <a:lnTo>
                    <a:pt x="80" y="952"/>
                  </a:lnTo>
                  <a:lnTo>
                    <a:pt x="72" y="954"/>
                  </a:lnTo>
                  <a:lnTo>
                    <a:pt x="63" y="952"/>
                  </a:lnTo>
                  <a:lnTo>
                    <a:pt x="57" y="952"/>
                  </a:lnTo>
                  <a:lnTo>
                    <a:pt x="48" y="950"/>
                  </a:lnTo>
                  <a:lnTo>
                    <a:pt x="42" y="948"/>
                  </a:lnTo>
                  <a:lnTo>
                    <a:pt x="25" y="941"/>
                  </a:lnTo>
                  <a:lnTo>
                    <a:pt x="13" y="933"/>
                  </a:lnTo>
                  <a:lnTo>
                    <a:pt x="21" y="928"/>
                  </a:lnTo>
                  <a:lnTo>
                    <a:pt x="34" y="924"/>
                  </a:lnTo>
                  <a:lnTo>
                    <a:pt x="42" y="920"/>
                  </a:lnTo>
                  <a:lnTo>
                    <a:pt x="48" y="918"/>
                  </a:lnTo>
                  <a:lnTo>
                    <a:pt x="57" y="914"/>
                  </a:lnTo>
                  <a:lnTo>
                    <a:pt x="65" y="914"/>
                  </a:lnTo>
                  <a:lnTo>
                    <a:pt x="72" y="910"/>
                  </a:lnTo>
                  <a:lnTo>
                    <a:pt x="80" y="909"/>
                  </a:lnTo>
                  <a:lnTo>
                    <a:pt x="87" y="909"/>
                  </a:lnTo>
                  <a:lnTo>
                    <a:pt x="95" y="907"/>
                  </a:lnTo>
                  <a:lnTo>
                    <a:pt x="103" y="903"/>
                  </a:lnTo>
                  <a:lnTo>
                    <a:pt x="112" y="903"/>
                  </a:lnTo>
                  <a:lnTo>
                    <a:pt x="118" y="901"/>
                  </a:lnTo>
                  <a:lnTo>
                    <a:pt x="127" y="901"/>
                  </a:lnTo>
                  <a:lnTo>
                    <a:pt x="141" y="897"/>
                  </a:lnTo>
                  <a:lnTo>
                    <a:pt x="156" y="893"/>
                  </a:lnTo>
                  <a:lnTo>
                    <a:pt x="169" y="890"/>
                  </a:lnTo>
                  <a:lnTo>
                    <a:pt x="183" y="886"/>
                  </a:lnTo>
                  <a:lnTo>
                    <a:pt x="190" y="878"/>
                  </a:lnTo>
                  <a:lnTo>
                    <a:pt x="198" y="871"/>
                  </a:lnTo>
                  <a:lnTo>
                    <a:pt x="203" y="863"/>
                  </a:lnTo>
                  <a:lnTo>
                    <a:pt x="209" y="853"/>
                  </a:lnTo>
                  <a:lnTo>
                    <a:pt x="213" y="842"/>
                  </a:lnTo>
                  <a:lnTo>
                    <a:pt x="213" y="833"/>
                  </a:lnTo>
                  <a:lnTo>
                    <a:pt x="211" y="825"/>
                  </a:lnTo>
                  <a:lnTo>
                    <a:pt x="211" y="817"/>
                  </a:lnTo>
                  <a:lnTo>
                    <a:pt x="209" y="810"/>
                  </a:lnTo>
                  <a:lnTo>
                    <a:pt x="209" y="802"/>
                  </a:lnTo>
                  <a:lnTo>
                    <a:pt x="200" y="804"/>
                  </a:lnTo>
                  <a:lnTo>
                    <a:pt x="192" y="808"/>
                  </a:lnTo>
                  <a:lnTo>
                    <a:pt x="183" y="810"/>
                  </a:lnTo>
                  <a:lnTo>
                    <a:pt x="175" y="814"/>
                  </a:lnTo>
                  <a:lnTo>
                    <a:pt x="165" y="815"/>
                  </a:lnTo>
                  <a:lnTo>
                    <a:pt x="156" y="815"/>
                  </a:lnTo>
                  <a:lnTo>
                    <a:pt x="148" y="817"/>
                  </a:lnTo>
                  <a:lnTo>
                    <a:pt x="139" y="821"/>
                  </a:lnTo>
                  <a:lnTo>
                    <a:pt x="131" y="821"/>
                  </a:lnTo>
                  <a:lnTo>
                    <a:pt x="122" y="821"/>
                  </a:lnTo>
                  <a:lnTo>
                    <a:pt x="112" y="821"/>
                  </a:lnTo>
                  <a:lnTo>
                    <a:pt x="103" y="823"/>
                  </a:lnTo>
                  <a:lnTo>
                    <a:pt x="106" y="814"/>
                  </a:lnTo>
                  <a:lnTo>
                    <a:pt x="114" y="808"/>
                  </a:lnTo>
                  <a:lnTo>
                    <a:pt x="122" y="800"/>
                  </a:lnTo>
                  <a:lnTo>
                    <a:pt x="131" y="796"/>
                  </a:lnTo>
                  <a:lnTo>
                    <a:pt x="139" y="793"/>
                  </a:lnTo>
                  <a:lnTo>
                    <a:pt x="150" y="789"/>
                  </a:lnTo>
                  <a:lnTo>
                    <a:pt x="158" y="785"/>
                  </a:lnTo>
                  <a:lnTo>
                    <a:pt x="169" y="783"/>
                  </a:lnTo>
                  <a:lnTo>
                    <a:pt x="177" y="779"/>
                  </a:lnTo>
                  <a:lnTo>
                    <a:pt x="184" y="776"/>
                  </a:lnTo>
                  <a:lnTo>
                    <a:pt x="194" y="770"/>
                  </a:lnTo>
                  <a:lnTo>
                    <a:pt x="202" y="766"/>
                  </a:lnTo>
                  <a:lnTo>
                    <a:pt x="205" y="758"/>
                  </a:lnTo>
                  <a:lnTo>
                    <a:pt x="211" y="751"/>
                  </a:lnTo>
                  <a:lnTo>
                    <a:pt x="215" y="743"/>
                  </a:lnTo>
                  <a:lnTo>
                    <a:pt x="217" y="734"/>
                  </a:lnTo>
                  <a:lnTo>
                    <a:pt x="202" y="734"/>
                  </a:lnTo>
                  <a:lnTo>
                    <a:pt x="188" y="736"/>
                  </a:lnTo>
                  <a:lnTo>
                    <a:pt x="175" y="739"/>
                  </a:lnTo>
                  <a:lnTo>
                    <a:pt x="162" y="745"/>
                  </a:lnTo>
                  <a:lnTo>
                    <a:pt x="148" y="751"/>
                  </a:lnTo>
                  <a:lnTo>
                    <a:pt x="135" y="756"/>
                  </a:lnTo>
                  <a:lnTo>
                    <a:pt x="122" y="760"/>
                  </a:lnTo>
                  <a:lnTo>
                    <a:pt x="108" y="764"/>
                  </a:lnTo>
                  <a:lnTo>
                    <a:pt x="95" y="766"/>
                  </a:lnTo>
                  <a:lnTo>
                    <a:pt x="84" y="766"/>
                  </a:lnTo>
                  <a:lnTo>
                    <a:pt x="89" y="753"/>
                  </a:lnTo>
                  <a:lnTo>
                    <a:pt x="103" y="743"/>
                  </a:lnTo>
                  <a:lnTo>
                    <a:pt x="112" y="734"/>
                  </a:lnTo>
                  <a:lnTo>
                    <a:pt x="122" y="728"/>
                  </a:lnTo>
                  <a:lnTo>
                    <a:pt x="133" y="724"/>
                  </a:lnTo>
                  <a:lnTo>
                    <a:pt x="144" y="720"/>
                  </a:lnTo>
                  <a:lnTo>
                    <a:pt x="156" y="715"/>
                  </a:lnTo>
                  <a:lnTo>
                    <a:pt x="167" y="711"/>
                  </a:lnTo>
                  <a:lnTo>
                    <a:pt x="179" y="705"/>
                  </a:lnTo>
                  <a:lnTo>
                    <a:pt x="190" y="701"/>
                  </a:lnTo>
                  <a:lnTo>
                    <a:pt x="196" y="696"/>
                  </a:lnTo>
                  <a:lnTo>
                    <a:pt x="203" y="688"/>
                  </a:lnTo>
                  <a:lnTo>
                    <a:pt x="207" y="680"/>
                  </a:lnTo>
                  <a:lnTo>
                    <a:pt x="213" y="673"/>
                  </a:lnTo>
                  <a:lnTo>
                    <a:pt x="215" y="661"/>
                  </a:lnTo>
                  <a:lnTo>
                    <a:pt x="215" y="652"/>
                  </a:lnTo>
                  <a:lnTo>
                    <a:pt x="211" y="639"/>
                  </a:lnTo>
                  <a:lnTo>
                    <a:pt x="209" y="623"/>
                  </a:lnTo>
                  <a:lnTo>
                    <a:pt x="194" y="629"/>
                  </a:lnTo>
                  <a:lnTo>
                    <a:pt x="183" y="635"/>
                  </a:lnTo>
                  <a:lnTo>
                    <a:pt x="165" y="641"/>
                  </a:lnTo>
                  <a:lnTo>
                    <a:pt x="154" y="644"/>
                  </a:lnTo>
                  <a:lnTo>
                    <a:pt x="141" y="644"/>
                  </a:lnTo>
                  <a:lnTo>
                    <a:pt x="131" y="644"/>
                  </a:lnTo>
                  <a:lnTo>
                    <a:pt x="124" y="642"/>
                  </a:lnTo>
                  <a:lnTo>
                    <a:pt x="122" y="641"/>
                  </a:lnTo>
                  <a:lnTo>
                    <a:pt x="122" y="633"/>
                  </a:lnTo>
                  <a:lnTo>
                    <a:pt x="131" y="627"/>
                  </a:lnTo>
                  <a:lnTo>
                    <a:pt x="135" y="623"/>
                  </a:lnTo>
                  <a:lnTo>
                    <a:pt x="144" y="618"/>
                  </a:lnTo>
                  <a:lnTo>
                    <a:pt x="152" y="614"/>
                  </a:lnTo>
                  <a:lnTo>
                    <a:pt x="165" y="612"/>
                  </a:lnTo>
                  <a:lnTo>
                    <a:pt x="173" y="604"/>
                  </a:lnTo>
                  <a:lnTo>
                    <a:pt x="184" y="599"/>
                  </a:lnTo>
                  <a:lnTo>
                    <a:pt x="196" y="595"/>
                  </a:lnTo>
                  <a:lnTo>
                    <a:pt x="209" y="597"/>
                  </a:lnTo>
                  <a:lnTo>
                    <a:pt x="209" y="585"/>
                  </a:lnTo>
                  <a:lnTo>
                    <a:pt x="209" y="574"/>
                  </a:lnTo>
                  <a:lnTo>
                    <a:pt x="209" y="565"/>
                  </a:lnTo>
                  <a:lnTo>
                    <a:pt x="209" y="555"/>
                  </a:lnTo>
                  <a:lnTo>
                    <a:pt x="198" y="565"/>
                  </a:lnTo>
                  <a:lnTo>
                    <a:pt x="186" y="572"/>
                  </a:lnTo>
                  <a:lnTo>
                    <a:pt x="173" y="580"/>
                  </a:lnTo>
                  <a:lnTo>
                    <a:pt x="160" y="585"/>
                  </a:lnTo>
                  <a:lnTo>
                    <a:pt x="148" y="587"/>
                  </a:lnTo>
                  <a:lnTo>
                    <a:pt x="135" y="591"/>
                  </a:lnTo>
                  <a:lnTo>
                    <a:pt x="125" y="591"/>
                  </a:lnTo>
                  <a:lnTo>
                    <a:pt x="118" y="593"/>
                  </a:lnTo>
                  <a:lnTo>
                    <a:pt x="112" y="587"/>
                  </a:lnTo>
                  <a:lnTo>
                    <a:pt x="116" y="580"/>
                  </a:lnTo>
                  <a:lnTo>
                    <a:pt x="120" y="574"/>
                  </a:lnTo>
                  <a:lnTo>
                    <a:pt x="127" y="568"/>
                  </a:lnTo>
                  <a:lnTo>
                    <a:pt x="133" y="565"/>
                  </a:lnTo>
                  <a:lnTo>
                    <a:pt x="139" y="559"/>
                  </a:lnTo>
                  <a:lnTo>
                    <a:pt x="146" y="555"/>
                  </a:lnTo>
                  <a:lnTo>
                    <a:pt x="156" y="553"/>
                  </a:lnTo>
                  <a:lnTo>
                    <a:pt x="165" y="544"/>
                  </a:lnTo>
                  <a:lnTo>
                    <a:pt x="177" y="536"/>
                  </a:lnTo>
                  <a:lnTo>
                    <a:pt x="184" y="528"/>
                  </a:lnTo>
                  <a:lnTo>
                    <a:pt x="194" y="521"/>
                  </a:lnTo>
                  <a:lnTo>
                    <a:pt x="202" y="511"/>
                  </a:lnTo>
                  <a:lnTo>
                    <a:pt x="205" y="502"/>
                  </a:lnTo>
                  <a:lnTo>
                    <a:pt x="209" y="490"/>
                  </a:lnTo>
                  <a:lnTo>
                    <a:pt x="209" y="477"/>
                  </a:lnTo>
                  <a:lnTo>
                    <a:pt x="196" y="477"/>
                  </a:lnTo>
                  <a:lnTo>
                    <a:pt x="184" y="481"/>
                  </a:lnTo>
                  <a:lnTo>
                    <a:pt x="173" y="485"/>
                  </a:lnTo>
                  <a:lnTo>
                    <a:pt x="162" y="490"/>
                  </a:lnTo>
                  <a:lnTo>
                    <a:pt x="150" y="496"/>
                  </a:lnTo>
                  <a:lnTo>
                    <a:pt x="139" y="502"/>
                  </a:lnTo>
                  <a:lnTo>
                    <a:pt x="127" y="504"/>
                  </a:lnTo>
                  <a:lnTo>
                    <a:pt x="116" y="509"/>
                  </a:lnTo>
                  <a:lnTo>
                    <a:pt x="106" y="507"/>
                  </a:lnTo>
                  <a:lnTo>
                    <a:pt x="99" y="507"/>
                  </a:lnTo>
                  <a:lnTo>
                    <a:pt x="89" y="504"/>
                  </a:lnTo>
                  <a:lnTo>
                    <a:pt x="84" y="502"/>
                  </a:lnTo>
                  <a:lnTo>
                    <a:pt x="91" y="492"/>
                  </a:lnTo>
                  <a:lnTo>
                    <a:pt x="103" y="483"/>
                  </a:lnTo>
                  <a:lnTo>
                    <a:pt x="114" y="475"/>
                  </a:lnTo>
                  <a:lnTo>
                    <a:pt x="127" y="469"/>
                  </a:lnTo>
                  <a:lnTo>
                    <a:pt x="139" y="464"/>
                  </a:lnTo>
                  <a:lnTo>
                    <a:pt x="154" y="460"/>
                  </a:lnTo>
                  <a:lnTo>
                    <a:pt x="165" y="452"/>
                  </a:lnTo>
                  <a:lnTo>
                    <a:pt x="177" y="447"/>
                  </a:lnTo>
                  <a:lnTo>
                    <a:pt x="186" y="439"/>
                  </a:lnTo>
                  <a:lnTo>
                    <a:pt x="196" y="433"/>
                  </a:lnTo>
                  <a:lnTo>
                    <a:pt x="203" y="422"/>
                  </a:lnTo>
                  <a:lnTo>
                    <a:pt x="207" y="411"/>
                  </a:lnTo>
                  <a:lnTo>
                    <a:pt x="207" y="405"/>
                  </a:lnTo>
                  <a:lnTo>
                    <a:pt x="209" y="397"/>
                  </a:lnTo>
                  <a:lnTo>
                    <a:pt x="209" y="390"/>
                  </a:lnTo>
                  <a:lnTo>
                    <a:pt x="209" y="384"/>
                  </a:lnTo>
                  <a:lnTo>
                    <a:pt x="194" y="384"/>
                  </a:lnTo>
                  <a:lnTo>
                    <a:pt x="179" y="386"/>
                  </a:lnTo>
                  <a:lnTo>
                    <a:pt x="165" y="390"/>
                  </a:lnTo>
                  <a:lnTo>
                    <a:pt x="154" y="393"/>
                  </a:lnTo>
                  <a:lnTo>
                    <a:pt x="139" y="399"/>
                  </a:lnTo>
                  <a:lnTo>
                    <a:pt x="125" y="405"/>
                  </a:lnTo>
                  <a:lnTo>
                    <a:pt x="112" y="409"/>
                  </a:lnTo>
                  <a:lnTo>
                    <a:pt x="99" y="414"/>
                  </a:lnTo>
                  <a:lnTo>
                    <a:pt x="89" y="416"/>
                  </a:lnTo>
                  <a:lnTo>
                    <a:pt x="80" y="418"/>
                  </a:lnTo>
                  <a:lnTo>
                    <a:pt x="70" y="418"/>
                  </a:lnTo>
                  <a:lnTo>
                    <a:pt x="63" y="418"/>
                  </a:lnTo>
                  <a:lnTo>
                    <a:pt x="67" y="411"/>
                  </a:lnTo>
                  <a:lnTo>
                    <a:pt x="72" y="403"/>
                  </a:lnTo>
                  <a:lnTo>
                    <a:pt x="80" y="397"/>
                  </a:lnTo>
                  <a:lnTo>
                    <a:pt x="87" y="393"/>
                  </a:lnTo>
                  <a:lnTo>
                    <a:pt x="95" y="388"/>
                  </a:lnTo>
                  <a:lnTo>
                    <a:pt x="103" y="384"/>
                  </a:lnTo>
                  <a:lnTo>
                    <a:pt x="112" y="378"/>
                  </a:lnTo>
                  <a:lnTo>
                    <a:pt x="122" y="376"/>
                  </a:lnTo>
                  <a:lnTo>
                    <a:pt x="131" y="373"/>
                  </a:lnTo>
                  <a:lnTo>
                    <a:pt x="143" y="369"/>
                  </a:lnTo>
                  <a:lnTo>
                    <a:pt x="150" y="367"/>
                  </a:lnTo>
                  <a:lnTo>
                    <a:pt x="162" y="363"/>
                  </a:lnTo>
                  <a:lnTo>
                    <a:pt x="171" y="359"/>
                  </a:lnTo>
                  <a:lnTo>
                    <a:pt x="183" y="355"/>
                  </a:lnTo>
                  <a:lnTo>
                    <a:pt x="192" y="352"/>
                  </a:lnTo>
                  <a:lnTo>
                    <a:pt x="202" y="350"/>
                  </a:lnTo>
                  <a:lnTo>
                    <a:pt x="198" y="338"/>
                  </a:lnTo>
                  <a:lnTo>
                    <a:pt x="196" y="329"/>
                  </a:lnTo>
                  <a:lnTo>
                    <a:pt x="192" y="321"/>
                  </a:lnTo>
                  <a:lnTo>
                    <a:pt x="190" y="312"/>
                  </a:lnTo>
                  <a:lnTo>
                    <a:pt x="179" y="312"/>
                  </a:lnTo>
                  <a:lnTo>
                    <a:pt x="169" y="316"/>
                  </a:lnTo>
                  <a:lnTo>
                    <a:pt x="160" y="319"/>
                  </a:lnTo>
                  <a:lnTo>
                    <a:pt x="150" y="323"/>
                  </a:lnTo>
                  <a:lnTo>
                    <a:pt x="141" y="327"/>
                  </a:lnTo>
                  <a:lnTo>
                    <a:pt x="131" y="329"/>
                  </a:lnTo>
                  <a:lnTo>
                    <a:pt x="122" y="333"/>
                  </a:lnTo>
                  <a:lnTo>
                    <a:pt x="112" y="333"/>
                  </a:lnTo>
                  <a:lnTo>
                    <a:pt x="110" y="321"/>
                  </a:lnTo>
                  <a:lnTo>
                    <a:pt x="118" y="312"/>
                  </a:lnTo>
                  <a:lnTo>
                    <a:pt x="125" y="304"/>
                  </a:lnTo>
                  <a:lnTo>
                    <a:pt x="139" y="298"/>
                  </a:lnTo>
                  <a:lnTo>
                    <a:pt x="150" y="295"/>
                  </a:lnTo>
                  <a:lnTo>
                    <a:pt x="165" y="289"/>
                  </a:lnTo>
                  <a:lnTo>
                    <a:pt x="177" y="285"/>
                  </a:lnTo>
                  <a:lnTo>
                    <a:pt x="188" y="277"/>
                  </a:lnTo>
                  <a:lnTo>
                    <a:pt x="196" y="268"/>
                  </a:lnTo>
                  <a:lnTo>
                    <a:pt x="202" y="257"/>
                  </a:lnTo>
                  <a:lnTo>
                    <a:pt x="190" y="255"/>
                  </a:lnTo>
                  <a:lnTo>
                    <a:pt x="181" y="255"/>
                  </a:lnTo>
                  <a:lnTo>
                    <a:pt x="169" y="253"/>
                  </a:lnTo>
                  <a:lnTo>
                    <a:pt x="160" y="253"/>
                  </a:lnTo>
                  <a:lnTo>
                    <a:pt x="150" y="251"/>
                  </a:lnTo>
                  <a:lnTo>
                    <a:pt x="143" y="251"/>
                  </a:lnTo>
                  <a:lnTo>
                    <a:pt x="133" y="251"/>
                  </a:lnTo>
                  <a:lnTo>
                    <a:pt x="124" y="251"/>
                  </a:lnTo>
                  <a:lnTo>
                    <a:pt x="112" y="251"/>
                  </a:lnTo>
                  <a:lnTo>
                    <a:pt x="103" y="251"/>
                  </a:lnTo>
                  <a:lnTo>
                    <a:pt x="93" y="251"/>
                  </a:lnTo>
                  <a:lnTo>
                    <a:pt x="84" y="251"/>
                  </a:lnTo>
                  <a:lnTo>
                    <a:pt x="72" y="251"/>
                  </a:lnTo>
                  <a:lnTo>
                    <a:pt x="63" y="255"/>
                  </a:lnTo>
                  <a:lnTo>
                    <a:pt x="51" y="257"/>
                  </a:lnTo>
                  <a:lnTo>
                    <a:pt x="40" y="262"/>
                  </a:lnTo>
                  <a:lnTo>
                    <a:pt x="46" y="251"/>
                  </a:lnTo>
                  <a:lnTo>
                    <a:pt x="57" y="245"/>
                  </a:lnTo>
                  <a:lnTo>
                    <a:pt x="65" y="238"/>
                  </a:lnTo>
                  <a:lnTo>
                    <a:pt x="78" y="234"/>
                  </a:lnTo>
                  <a:lnTo>
                    <a:pt x="89" y="224"/>
                  </a:lnTo>
                  <a:lnTo>
                    <a:pt x="106" y="220"/>
                  </a:lnTo>
                  <a:lnTo>
                    <a:pt x="112" y="219"/>
                  </a:lnTo>
                  <a:lnTo>
                    <a:pt x="122" y="217"/>
                  </a:lnTo>
                  <a:lnTo>
                    <a:pt x="129" y="213"/>
                  </a:lnTo>
                  <a:lnTo>
                    <a:pt x="139" y="213"/>
                  </a:lnTo>
                  <a:lnTo>
                    <a:pt x="144" y="211"/>
                  </a:lnTo>
                  <a:lnTo>
                    <a:pt x="154" y="209"/>
                  </a:lnTo>
                  <a:lnTo>
                    <a:pt x="160" y="207"/>
                  </a:lnTo>
                  <a:lnTo>
                    <a:pt x="169" y="207"/>
                  </a:lnTo>
                  <a:lnTo>
                    <a:pt x="177" y="203"/>
                  </a:lnTo>
                  <a:lnTo>
                    <a:pt x="184" y="201"/>
                  </a:lnTo>
                  <a:lnTo>
                    <a:pt x="194" y="201"/>
                  </a:lnTo>
                  <a:lnTo>
                    <a:pt x="202" y="200"/>
                  </a:lnTo>
                  <a:lnTo>
                    <a:pt x="209" y="196"/>
                  </a:lnTo>
                  <a:lnTo>
                    <a:pt x="217" y="192"/>
                  </a:lnTo>
                  <a:lnTo>
                    <a:pt x="224" y="188"/>
                  </a:lnTo>
                  <a:lnTo>
                    <a:pt x="232" y="186"/>
                  </a:lnTo>
                  <a:lnTo>
                    <a:pt x="245" y="175"/>
                  </a:lnTo>
                  <a:lnTo>
                    <a:pt x="259" y="165"/>
                  </a:lnTo>
                  <a:lnTo>
                    <a:pt x="249" y="165"/>
                  </a:lnTo>
                  <a:lnTo>
                    <a:pt x="241" y="167"/>
                  </a:lnTo>
                  <a:lnTo>
                    <a:pt x="232" y="169"/>
                  </a:lnTo>
                  <a:lnTo>
                    <a:pt x="226" y="169"/>
                  </a:lnTo>
                  <a:lnTo>
                    <a:pt x="217" y="169"/>
                  </a:lnTo>
                  <a:lnTo>
                    <a:pt x="209" y="171"/>
                  </a:lnTo>
                  <a:lnTo>
                    <a:pt x="202" y="173"/>
                  </a:lnTo>
                  <a:lnTo>
                    <a:pt x="194" y="175"/>
                  </a:lnTo>
                  <a:lnTo>
                    <a:pt x="186" y="175"/>
                  </a:lnTo>
                  <a:lnTo>
                    <a:pt x="177" y="175"/>
                  </a:lnTo>
                  <a:lnTo>
                    <a:pt x="169" y="177"/>
                  </a:lnTo>
                  <a:lnTo>
                    <a:pt x="162" y="179"/>
                  </a:lnTo>
                  <a:lnTo>
                    <a:pt x="154" y="179"/>
                  </a:lnTo>
                  <a:lnTo>
                    <a:pt x="146" y="181"/>
                  </a:lnTo>
                  <a:lnTo>
                    <a:pt x="139" y="181"/>
                  </a:lnTo>
                  <a:lnTo>
                    <a:pt x="131" y="184"/>
                  </a:lnTo>
                  <a:lnTo>
                    <a:pt x="133" y="169"/>
                  </a:lnTo>
                  <a:lnTo>
                    <a:pt x="146" y="158"/>
                  </a:lnTo>
                  <a:lnTo>
                    <a:pt x="158" y="150"/>
                  </a:lnTo>
                  <a:lnTo>
                    <a:pt x="171" y="144"/>
                  </a:lnTo>
                  <a:lnTo>
                    <a:pt x="181" y="143"/>
                  </a:lnTo>
                  <a:lnTo>
                    <a:pt x="188" y="141"/>
                  </a:lnTo>
                  <a:lnTo>
                    <a:pt x="198" y="137"/>
                  </a:lnTo>
                  <a:lnTo>
                    <a:pt x="205" y="137"/>
                  </a:lnTo>
                  <a:lnTo>
                    <a:pt x="213" y="133"/>
                  </a:lnTo>
                  <a:lnTo>
                    <a:pt x="221" y="131"/>
                  </a:lnTo>
                  <a:lnTo>
                    <a:pt x="230" y="131"/>
                  </a:lnTo>
                  <a:lnTo>
                    <a:pt x="238" y="129"/>
                  </a:lnTo>
                  <a:lnTo>
                    <a:pt x="245" y="125"/>
                  </a:lnTo>
                  <a:lnTo>
                    <a:pt x="253" y="125"/>
                  </a:lnTo>
                  <a:lnTo>
                    <a:pt x="260" y="124"/>
                  </a:lnTo>
                  <a:lnTo>
                    <a:pt x="268" y="122"/>
                  </a:lnTo>
                  <a:lnTo>
                    <a:pt x="266" y="112"/>
                  </a:lnTo>
                  <a:lnTo>
                    <a:pt x="266" y="105"/>
                  </a:lnTo>
                  <a:lnTo>
                    <a:pt x="266" y="97"/>
                  </a:lnTo>
                  <a:lnTo>
                    <a:pt x="270" y="91"/>
                  </a:lnTo>
                  <a:lnTo>
                    <a:pt x="259" y="87"/>
                  </a:lnTo>
                  <a:lnTo>
                    <a:pt x="245" y="87"/>
                  </a:lnTo>
                  <a:lnTo>
                    <a:pt x="232" y="87"/>
                  </a:lnTo>
                  <a:lnTo>
                    <a:pt x="221" y="89"/>
                  </a:lnTo>
                  <a:lnTo>
                    <a:pt x="205" y="89"/>
                  </a:lnTo>
                  <a:lnTo>
                    <a:pt x="194" y="91"/>
                  </a:lnTo>
                  <a:lnTo>
                    <a:pt x="181" y="93"/>
                  </a:lnTo>
                  <a:lnTo>
                    <a:pt x="167" y="93"/>
                  </a:lnTo>
                  <a:lnTo>
                    <a:pt x="164" y="86"/>
                  </a:lnTo>
                  <a:lnTo>
                    <a:pt x="165" y="82"/>
                  </a:lnTo>
                  <a:lnTo>
                    <a:pt x="167" y="78"/>
                  </a:lnTo>
                  <a:lnTo>
                    <a:pt x="171" y="76"/>
                  </a:lnTo>
                  <a:lnTo>
                    <a:pt x="179" y="72"/>
                  </a:lnTo>
                  <a:lnTo>
                    <a:pt x="181" y="67"/>
                  </a:lnTo>
                  <a:lnTo>
                    <a:pt x="192" y="61"/>
                  </a:lnTo>
                  <a:lnTo>
                    <a:pt x="203" y="61"/>
                  </a:lnTo>
                  <a:lnTo>
                    <a:pt x="215" y="59"/>
                  </a:lnTo>
                  <a:lnTo>
                    <a:pt x="228" y="59"/>
                  </a:lnTo>
                  <a:lnTo>
                    <a:pt x="241" y="59"/>
                  </a:lnTo>
                  <a:lnTo>
                    <a:pt x="253" y="59"/>
                  </a:lnTo>
                  <a:lnTo>
                    <a:pt x="266" y="59"/>
                  </a:lnTo>
                  <a:lnTo>
                    <a:pt x="279" y="59"/>
                  </a:lnTo>
                  <a:lnTo>
                    <a:pt x="291" y="57"/>
                  </a:lnTo>
                  <a:lnTo>
                    <a:pt x="302" y="57"/>
                  </a:lnTo>
                  <a:lnTo>
                    <a:pt x="314" y="55"/>
                  </a:lnTo>
                  <a:lnTo>
                    <a:pt x="327" y="55"/>
                  </a:lnTo>
                  <a:lnTo>
                    <a:pt x="338" y="55"/>
                  </a:lnTo>
                  <a:lnTo>
                    <a:pt x="352" y="53"/>
                  </a:lnTo>
                  <a:lnTo>
                    <a:pt x="363" y="51"/>
                  </a:lnTo>
                  <a:lnTo>
                    <a:pt x="376" y="49"/>
                  </a:lnTo>
                  <a:lnTo>
                    <a:pt x="388" y="46"/>
                  </a:lnTo>
                  <a:lnTo>
                    <a:pt x="401" y="44"/>
                  </a:lnTo>
                  <a:lnTo>
                    <a:pt x="413" y="38"/>
                  </a:lnTo>
                  <a:lnTo>
                    <a:pt x="426" y="32"/>
                  </a:lnTo>
                  <a:lnTo>
                    <a:pt x="437" y="27"/>
                  </a:lnTo>
                  <a:lnTo>
                    <a:pt x="449" y="19"/>
                  </a:lnTo>
                  <a:lnTo>
                    <a:pt x="460" y="9"/>
                  </a:lnTo>
                  <a:lnTo>
                    <a:pt x="471"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3" name="Freeform 54"/>
            <p:cNvSpPr>
              <a:spLocks/>
            </p:cNvSpPr>
            <p:nvPr/>
          </p:nvSpPr>
          <p:spPr bwMode="auto">
            <a:xfrm>
              <a:off x="867" y="2576"/>
              <a:ext cx="36" cy="20"/>
            </a:xfrm>
            <a:custGeom>
              <a:avLst/>
              <a:gdLst>
                <a:gd name="T0" fmla="*/ 1 w 70"/>
                <a:gd name="T1" fmla="*/ 1 h 40"/>
                <a:gd name="T2" fmla="*/ 1 w 70"/>
                <a:gd name="T3" fmla="*/ 0 h 40"/>
                <a:gd name="T4" fmla="*/ 1 w 70"/>
                <a:gd name="T5" fmla="*/ 1 h 40"/>
                <a:gd name="T6" fmla="*/ 1 w 70"/>
                <a:gd name="T7" fmla="*/ 1 h 40"/>
                <a:gd name="T8" fmla="*/ 1 w 70"/>
                <a:gd name="T9" fmla="*/ 1 h 40"/>
                <a:gd name="T10" fmla="*/ 1 w 70"/>
                <a:gd name="T11" fmla="*/ 1 h 40"/>
                <a:gd name="T12" fmla="*/ 1 w 70"/>
                <a:gd name="T13" fmla="*/ 1 h 40"/>
                <a:gd name="T14" fmla="*/ 1 w 70"/>
                <a:gd name="T15" fmla="*/ 1 h 40"/>
                <a:gd name="T16" fmla="*/ 1 w 70"/>
                <a:gd name="T17" fmla="*/ 1 h 40"/>
                <a:gd name="T18" fmla="*/ 1 w 70"/>
                <a:gd name="T19" fmla="*/ 1 h 40"/>
                <a:gd name="T20" fmla="*/ 1 w 70"/>
                <a:gd name="T21" fmla="*/ 1 h 40"/>
                <a:gd name="T22" fmla="*/ 1 w 70"/>
                <a:gd name="T23" fmla="*/ 1 h 40"/>
                <a:gd name="T24" fmla="*/ 1 w 70"/>
                <a:gd name="T25" fmla="*/ 1 h 40"/>
                <a:gd name="T26" fmla="*/ 1 w 70"/>
                <a:gd name="T27" fmla="*/ 1 h 40"/>
                <a:gd name="T28" fmla="*/ 1 w 70"/>
                <a:gd name="T29" fmla="*/ 1 h 40"/>
                <a:gd name="T30" fmla="*/ 1 w 70"/>
                <a:gd name="T31" fmla="*/ 1 h 40"/>
                <a:gd name="T32" fmla="*/ 0 w 70"/>
                <a:gd name="T33" fmla="*/ 1 h 40"/>
                <a:gd name="T34" fmla="*/ 0 w 70"/>
                <a:gd name="T35" fmla="*/ 1 h 40"/>
                <a:gd name="T36" fmla="*/ 1 w 70"/>
                <a:gd name="T37" fmla="*/ 1 h 40"/>
                <a:gd name="T38" fmla="*/ 1 w 70"/>
                <a:gd name="T39" fmla="*/ 1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
                <a:gd name="T61" fmla="*/ 0 h 40"/>
                <a:gd name="T62" fmla="*/ 70 w 70"/>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 h="40">
                  <a:moveTo>
                    <a:pt x="9" y="2"/>
                  </a:moveTo>
                  <a:lnTo>
                    <a:pt x="21" y="0"/>
                  </a:lnTo>
                  <a:lnTo>
                    <a:pt x="34" y="2"/>
                  </a:lnTo>
                  <a:lnTo>
                    <a:pt x="45" y="2"/>
                  </a:lnTo>
                  <a:lnTo>
                    <a:pt x="59" y="8"/>
                  </a:lnTo>
                  <a:lnTo>
                    <a:pt x="64" y="12"/>
                  </a:lnTo>
                  <a:lnTo>
                    <a:pt x="68" y="18"/>
                  </a:lnTo>
                  <a:lnTo>
                    <a:pt x="70" y="25"/>
                  </a:lnTo>
                  <a:lnTo>
                    <a:pt x="68" y="40"/>
                  </a:lnTo>
                  <a:lnTo>
                    <a:pt x="57" y="35"/>
                  </a:lnTo>
                  <a:lnTo>
                    <a:pt x="43" y="35"/>
                  </a:lnTo>
                  <a:lnTo>
                    <a:pt x="34" y="35"/>
                  </a:lnTo>
                  <a:lnTo>
                    <a:pt x="26" y="35"/>
                  </a:lnTo>
                  <a:lnTo>
                    <a:pt x="19" y="35"/>
                  </a:lnTo>
                  <a:lnTo>
                    <a:pt x="15" y="35"/>
                  </a:lnTo>
                  <a:lnTo>
                    <a:pt x="4" y="29"/>
                  </a:lnTo>
                  <a:lnTo>
                    <a:pt x="0" y="23"/>
                  </a:lnTo>
                  <a:lnTo>
                    <a:pt x="0" y="14"/>
                  </a:lnTo>
                  <a:lnTo>
                    <a:pt x="9" y="2"/>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4" name="Freeform 55"/>
            <p:cNvSpPr>
              <a:spLocks/>
            </p:cNvSpPr>
            <p:nvPr/>
          </p:nvSpPr>
          <p:spPr bwMode="auto">
            <a:xfrm>
              <a:off x="849" y="2629"/>
              <a:ext cx="31" cy="22"/>
            </a:xfrm>
            <a:custGeom>
              <a:avLst/>
              <a:gdLst>
                <a:gd name="T0" fmla="*/ 1 w 60"/>
                <a:gd name="T1" fmla="*/ 1 h 44"/>
                <a:gd name="T2" fmla="*/ 1 w 60"/>
                <a:gd name="T3" fmla="*/ 0 h 44"/>
                <a:gd name="T4" fmla="*/ 1 w 60"/>
                <a:gd name="T5" fmla="*/ 1 h 44"/>
                <a:gd name="T6" fmla="*/ 1 w 60"/>
                <a:gd name="T7" fmla="*/ 1 h 44"/>
                <a:gd name="T8" fmla="*/ 1 w 60"/>
                <a:gd name="T9" fmla="*/ 1 h 44"/>
                <a:gd name="T10" fmla="*/ 1 w 60"/>
                <a:gd name="T11" fmla="*/ 1 h 44"/>
                <a:gd name="T12" fmla="*/ 1 w 60"/>
                <a:gd name="T13" fmla="*/ 1 h 44"/>
                <a:gd name="T14" fmla="*/ 1 w 60"/>
                <a:gd name="T15" fmla="*/ 1 h 44"/>
                <a:gd name="T16" fmla="*/ 1 w 60"/>
                <a:gd name="T17" fmla="*/ 1 h 44"/>
                <a:gd name="T18" fmla="*/ 1 w 60"/>
                <a:gd name="T19" fmla="*/ 1 h 44"/>
                <a:gd name="T20" fmla="*/ 1 w 60"/>
                <a:gd name="T21" fmla="*/ 1 h 44"/>
                <a:gd name="T22" fmla="*/ 1 w 60"/>
                <a:gd name="T23" fmla="*/ 1 h 44"/>
                <a:gd name="T24" fmla="*/ 1 w 60"/>
                <a:gd name="T25" fmla="*/ 1 h 44"/>
                <a:gd name="T26" fmla="*/ 0 w 60"/>
                <a:gd name="T27" fmla="*/ 1 h 44"/>
                <a:gd name="T28" fmla="*/ 1 w 60"/>
                <a:gd name="T29" fmla="*/ 1 h 44"/>
                <a:gd name="T30" fmla="*/ 1 w 60"/>
                <a:gd name="T31" fmla="*/ 1 h 44"/>
                <a:gd name="T32" fmla="*/ 1 w 60"/>
                <a:gd name="T33" fmla="*/ 1 h 44"/>
                <a:gd name="T34" fmla="*/ 1 w 60"/>
                <a:gd name="T35" fmla="*/ 1 h 44"/>
                <a:gd name="T36" fmla="*/ 1 w 60"/>
                <a:gd name="T37" fmla="*/ 1 h 44"/>
                <a:gd name="T38" fmla="*/ 1 w 60"/>
                <a:gd name="T39" fmla="*/ 1 h 44"/>
                <a:gd name="T40" fmla="*/ 1 w 60"/>
                <a:gd name="T41" fmla="*/ 1 h 44"/>
                <a:gd name="T42" fmla="*/ 1 w 60"/>
                <a:gd name="T43" fmla="*/ 1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44"/>
                <a:gd name="T68" fmla="*/ 60 w 60"/>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44">
                  <a:moveTo>
                    <a:pt x="45" y="2"/>
                  </a:moveTo>
                  <a:lnTo>
                    <a:pt x="53" y="0"/>
                  </a:lnTo>
                  <a:lnTo>
                    <a:pt x="59" y="4"/>
                  </a:lnTo>
                  <a:lnTo>
                    <a:pt x="60" y="8"/>
                  </a:lnTo>
                  <a:lnTo>
                    <a:pt x="60" y="17"/>
                  </a:lnTo>
                  <a:lnTo>
                    <a:pt x="60" y="30"/>
                  </a:lnTo>
                  <a:lnTo>
                    <a:pt x="60" y="44"/>
                  </a:lnTo>
                  <a:lnTo>
                    <a:pt x="49" y="42"/>
                  </a:lnTo>
                  <a:lnTo>
                    <a:pt x="40" y="42"/>
                  </a:lnTo>
                  <a:lnTo>
                    <a:pt x="30" y="40"/>
                  </a:lnTo>
                  <a:lnTo>
                    <a:pt x="24" y="38"/>
                  </a:lnTo>
                  <a:lnTo>
                    <a:pt x="11" y="32"/>
                  </a:lnTo>
                  <a:lnTo>
                    <a:pt x="3" y="27"/>
                  </a:lnTo>
                  <a:lnTo>
                    <a:pt x="0" y="19"/>
                  </a:lnTo>
                  <a:lnTo>
                    <a:pt x="5" y="11"/>
                  </a:lnTo>
                  <a:lnTo>
                    <a:pt x="9" y="8"/>
                  </a:lnTo>
                  <a:lnTo>
                    <a:pt x="19" y="4"/>
                  </a:lnTo>
                  <a:lnTo>
                    <a:pt x="22" y="4"/>
                  </a:lnTo>
                  <a:lnTo>
                    <a:pt x="30" y="2"/>
                  </a:lnTo>
                  <a:lnTo>
                    <a:pt x="36" y="2"/>
                  </a:lnTo>
                  <a:lnTo>
                    <a:pt x="45" y="2"/>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5" name="Freeform 56"/>
            <p:cNvSpPr>
              <a:spLocks/>
            </p:cNvSpPr>
            <p:nvPr/>
          </p:nvSpPr>
          <p:spPr bwMode="auto">
            <a:xfrm>
              <a:off x="955" y="2727"/>
              <a:ext cx="34" cy="35"/>
            </a:xfrm>
            <a:custGeom>
              <a:avLst/>
              <a:gdLst>
                <a:gd name="T0" fmla="*/ 1 w 68"/>
                <a:gd name="T1" fmla="*/ 0 h 68"/>
                <a:gd name="T2" fmla="*/ 1 w 68"/>
                <a:gd name="T3" fmla="*/ 1 h 68"/>
                <a:gd name="T4" fmla="*/ 1 w 68"/>
                <a:gd name="T5" fmla="*/ 1 h 68"/>
                <a:gd name="T6" fmla="*/ 1 w 68"/>
                <a:gd name="T7" fmla="*/ 1 h 68"/>
                <a:gd name="T8" fmla="*/ 1 w 68"/>
                <a:gd name="T9" fmla="*/ 1 h 68"/>
                <a:gd name="T10" fmla="*/ 1 w 68"/>
                <a:gd name="T11" fmla="*/ 1 h 68"/>
                <a:gd name="T12" fmla="*/ 1 w 68"/>
                <a:gd name="T13" fmla="*/ 1 h 68"/>
                <a:gd name="T14" fmla="*/ 1 w 68"/>
                <a:gd name="T15" fmla="*/ 1 h 68"/>
                <a:gd name="T16" fmla="*/ 1 w 68"/>
                <a:gd name="T17" fmla="*/ 1 h 68"/>
                <a:gd name="T18" fmla="*/ 1 w 68"/>
                <a:gd name="T19" fmla="*/ 1 h 68"/>
                <a:gd name="T20" fmla="*/ 1 w 68"/>
                <a:gd name="T21" fmla="*/ 1 h 68"/>
                <a:gd name="T22" fmla="*/ 1 w 68"/>
                <a:gd name="T23" fmla="*/ 1 h 68"/>
                <a:gd name="T24" fmla="*/ 1 w 68"/>
                <a:gd name="T25" fmla="*/ 1 h 68"/>
                <a:gd name="T26" fmla="*/ 0 w 68"/>
                <a:gd name="T27" fmla="*/ 1 h 68"/>
                <a:gd name="T28" fmla="*/ 0 w 68"/>
                <a:gd name="T29" fmla="*/ 1 h 68"/>
                <a:gd name="T30" fmla="*/ 0 w 68"/>
                <a:gd name="T31" fmla="*/ 1 h 68"/>
                <a:gd name="T32" fmla="*/ 1 w 68"/>
                <a:gd name="T33" fmla="*/ 1 h 68"/>
                <a:gd name="T34" fmla="*/ 1 w 68"/>
                <a:gd name="T35" fmla="*/ 1 h 68"/>
                <a:gd name="T36" fmla="*/ 1 w 68"/>
                <a:gd name="T37" fmla="*/ 1 h 68"/>
                <a:gd name="T38" fmla="*/ 1 w 68"/>
                <a:gd name="T39" fmla="*/ 1 h 68"/>
                <a:gd name="T40" fmla="*/ 1 w 68"/>
                <a:gd name="T41" fmla="*/ 1 h 68"/>
                <a:gd name="T42" fmla="*/ 1 w 68"/>
                <a:gd name="T43" fmla="*/ 1 h 68"/>
                <a:gd name="T44" fmla="*/ 1 w 68"/>
                <a:gd name="T45" fmla="*/ 0 h 68"/>
                <a:gd name="T46" fmla="*/ 1 w 68"/>
                <a:gd name="T47" fmla="*/ 0 h 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
                <a:gd name="T73" fmla="*/ 0 h 68"/>
                <a:gd name="T74" fmla="*/ 68 w 68"/>
                <a:gd name="T75" fmla="*/ 68 h 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 h="68">
                  <a:moveTo>
                    <a:pt x="55" y="0"/>
                  </a:moveTo>
                  <a:lnTo>
                    <a:pt x="64" y="5"/>
                  </a:lnTo>
                  <a:lnTo>
                    <a:pt x="68" y="17"/>
                  </a:lnTo>
                  <a:lnTo>
                    <a:pt x="64" y="26"/>
                  </a:lnTo>
                  <a:lnTo>
                    <a:pt x="59" y="38"/>
                  </a:lnTo>
                  <a:lnTo>
                    <a:pt x="51" y="43"/>
                  </a:lnTo>
                  <a:lnTo>
                    <a:pt x="45" y="49"/>
                  </a:lnTo>
                  <a:lnTo>
                    <a:pt x="38" y="53"/>
                  </a:lnTo>
                  <a:lnTo>
                    <a:pt x="30" y="59"/>
                  </a:lnTo>
                  <a:lnTo>
                    <a:pt x="21" y="61"/>
                  </a:lnTo>
                  <a:lnTo>
                    <a:pt x="15" y="66"/>
                  </a:lnTo>
                  <a:lnTo>
                    <a:pt x="5" y="66"/>
                  </a:lnTo>
                  <a:lnTo>
                    <a:pt x="2" y="68"/>
                  </a:lnTo>
                  <a:lnTo>
                    <a:pt x="0" y="61"/>
                  </a:lnTo>
                  <a:lnTo>
                    <a:pt x="0" y="51"/>
                  </a:lnTo>
                  <a:lnTo>
                    <a:pt x="0" y="43"/>
                  </a:lnTo>
                  <a:lnTo>
                    <a:pt x="3" y="40"/>
                  </a:lnTo>
                  <a:lnTo>
                    <a:pt x="5" y="30"/>
                  </a:lnTo>
                  <a:lnTo>
                    <a:pt x="15" y="23"/>
                  </a:lnTo>
                  <a:lnTo>
                    <a:pt x="21" y="13"/>
                  </a:lnTo>
                  <a:lnTo>
                    <a:pt x="32" y="7"/>
                  </a:lnTo>
                  <a:lnTo>
                    <a:pt x="43" y="4"/>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6" name="Freeform 57"/>
            <p:cNvSpPr>
              <a:spLocks/>
            </p:cNvSpPr>
            <p:nvPr/>
          </p:nvSpPr>
          <p:spPr bwMode="auto">
            <a:xfrm>
              <a:off x="1540" y="2752"/>
              <a:ext cx="30" cy="53"/>
            </a:xfrm>
            <a:custGeom>
              <a:avLst/>
              <a:gdLst>
                <a:gd name="T0" fmla="*/ 1 w 59"/>
                <a:gd name="T1" fmla="*/ 0 h 107"/>
                <a:gd name="T2" fmla="*/ 1 w 59"/>
                <a:gd name="T3" fmla="*/ 0 h 107"/>
                <a:gd name="T4" fmla="*/ 1 w 59"/>
                <a:gd name="T5" fmla="*/ 0 h 107"/>
                <a:gd name="T6" fmla="*/ 1 w 59"/>
                <a:gd name="T7" fmla="*/ 0 h 107"/>
                <a:gd name="T8" fmla="*/ 1 w 59"/>
                <a:gd name="T9" fmla="*/ 0 h 107"/>
                <a:gd name="T10" fmla="*/ 1 w 59"/>
                <a:gd name="T11" fmla="*/ 0 h 107"/>
                <a:gd name="T12" fmla="*/ 1 w 59"/>
                <a:gd name="T13" fmla="*/ 0 h 107"/>
                <a:gd name="T14" fmla="*/ 1 w 59"/>
                <a:gd name="T15" fmla="*/ 0 h 107"/>
                <a:gd name="T16" fmla="*/ 1 w 59"/>
                <a:gd name="T17" fmla="*/ 0 h 107"/>
                <a:gd name="T18" fmla="*/ 1 w 59"/>
                <a:gd name="T19" fmla="*/ 0 h 107"/>
                <a:gd name="T20" fmla="*/ 1 w 59"/>
                <a:gd name="T21" fmla="*/ 0 h 107"/>
                <a:gd name="T22" fmla="*/ 1 w 59"/>
                <a:gd name="T23" fmla="*/ 0 h 107"/>
                <a:gd name="T24" fmla="*/ 0 w 59"/>
                <a:gd name="T25" fmla="*/ 0 h 107"/>
                <a:gd name="T26" fmla="*/ 0 w 59"/>
                <a:gd name="T27" fmla="*/ 0 h 107"/>
                <a:gd name="T28" fmla="*/ 0 w 59"/>
                <a:gd name="T29" fmla="*/ 0 h 107"/>
                <a:gd name="T30" fmla="*/ 0 w 59"/>
                <a:gd name="T31" fmla="*/ 0 h 107"/>
                <a:gd name="T32" fmla="*/ 1 w 59"/>
                <a:gd name="T33" fmla="*/ 0 h 107"/>
                <a:gd name="T34" fmla="*/ 1 w 59"/>
                <a:gd name="T35" fmla="*/ 0 h 107"/>
                <a:gd name="T36" fmla="*/ 1 w 59"/>
                <a:gd name="T37" fmla="*/ 0 h 107"/>
                <a:gd name="T38" fmla="*/ 1 w 59"/>
                <a:gd name="T39" fmla="*/ 0 h 107"/>
                <a:gd name="T40" fmla="*/ 1 w 59"/>
                <a:gd name="T41" fmla="*/ 0 h 107"/>
                <a:gd name="T42" fmla="*/ 1 w 59"/>
                <a:gd name="T43" fmla="*/ 0 h 107"/>
                <a:gd name="T44" fmla="*/ 1 w 59"/>
                <a:gd name="T45" fmla="*/ 0 h 107"/>
                <a:gd name="T46" fmla="*/ 1 w 59"/>
                <a:gd name="T47" fmla="*/ 0 h 107"/>
                <a:gd name="T48" fmla="*/ 1 w 59"/>
                <a:gd name="T49" fmla="*/ 0 h 107"/>
                <a:gd name="T50" fmla="*/ 1 w 59"/>
                <a:gd name="T51" fmla="*/ 0 h 1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107"/>
                <a:gd name="T80" fmla="*/ 59 w 59"/>
                <a:gd name="T81" fmla="*/ 107 h 1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107">
                  <a:moveTo>
                    <a:pt x="59" y="0"/>
                  </a:moveTo>
                  <a:lnTo>
                    <a:pt x="55" y="6"/>
                  </a:lnTo>
                  <a:lnTo>
                    <a:pt x="55" y="17"/>
                  </a:lnTo>
                  <a:lnTo>
                    <a:pt x="51" y="27"/>
                  </a:lnTo>
                  <a:lnTo>
                    <a:pt x="49" y="38"/>
                  </a:lnTo>
                  <a:lnTo>
                    <a:pt x="45" y="48"/>
                  </a:lnTo>
                  <a:lnTo>
                    <a:pt x="42" y="59"/>
                  </a:lnTo>
                  <a:lnTo>
                    <a:pt x="36" y="69"/>
                  </a:lnTo>
                  <a:lnTo>
                    <a:pt x="30" y="78"/>
                  </a:lnTo>
                  <a:lnTo>
                    <a:pt x="23" y="88"/>
                  </a:lnTo>
                  <a:lnTo>
                    <a:pt x="17" y="95"/>
                  </a:lnTo>
                  <a:lnTo>
                    <a:pt x="7" y="101"/>
                  </a:lnTo>
                  <a:lnTo>
                    <a:pt x="0" y="107"/>
                  </a:lnTo>
                  <a:lnTo>
                    <a:pt x="0" y="95"/>
                  </a:lnTo>
                  <a:lnTo>
                    <a:pt x="0" y="84"/>
                  </a:lnTo>
                  <a:lnTo>
                    <a:pt x="0" y="72"/>
                  </a:lnTo>
                  <a:lnTo>
                    <a:pt x="4" y="63"/>
                  </a:lnTo>
                  <a:lnTo>
                    <a:pt x="4" y="51"/>
                  </a:lnTo>
                  <a:lnTo>
                    <a:pt x="7" y="42"/>
                  </a:lnTo>
                  <a:lnTo>
                    <a:pt x="11" y="34"/>
                  </a:lnTo>
                  <a:lnTo>
                    <a:pt x="17" y="25"/>
                  </a:lnTo>
                  <a:lnTo>
                    <a:pt x="23" y="15"/>
                  </a:lnTo>
                  <a:lnTo>
                    <a:pt x="32" y="6"/>
                  </a:lnTo>
                  <a:lnTo>
                    <a:pt x="44"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7" name="Freeform 58"/>
            <p:cNvSpPr>
              <a:spLocks/>
            </p:cNvSpPr>
            <p:nvPr/>
          </p:nvSpPr>
          <p:spPr bwMode="auto">
            <a:xfrm>
              <a:off x="954" y="2769"/>
              <a:ext cx="32" cy="29"/>
            </a:xfrm>
            <a:custGeom>
              <a:avLst/>
              <a:gdLst>
                <a:gd name="T0" fmla="*/ 1 w 64"/>
                <a:gd name="T1" fmla="*/ 0 h 57"/>
                <a:gd name="T2" fmla="*/ 1 w 64"/>
                <a:gd name="T3" fmla="*/ 1 h 57"/>
                <a:gd name="T4" fmla="*/ 1 w 64"/>
                <a:gd name="T5" fmla="*/ 1 h 57"/>
                <a:gd name="T6" fmla="*/ 1 w 64"/>
                <a:gd name="T7" fmla="*/ 1 h 57"/>
                <a:gd name="T8" fmla="*/ 1 w 64"/>
                <a:gd name="T9" fmla="*/ 1 h 57"/>
                <a:gd name="T10" fmla="*/ 1 w 64"/>
                <a:gd name="T11" fmla="*/ 1 h 57"/>
                <a:gd name="T12" fmla="*/ 1 w 64"/>
                <a:gd name="T13" fmla="*/ 1 h 57"/>
                <a:gd name="T14" fmla="*/ 1 w 64"/>
                <a:gd name="T15" fmla="*/ 1 h 57"/>
                <a:gd name="T16" fmla="*/ 1 w 64"/>
                <a:gd name="T17" fmla="*/ 1 h 57"/>
                <a:gd name="T18" fmla="*/ 1 w 64"/>
                <a:gd name="T19" fmla="*/ 1 h 57"/>
                <a:gd name="T20" fmla="*/ 1 w 64"/>
                <a:gd name="T21" fmla="*/ 1 h 57"/>
                <a:gd name="T22" fmla="*/ 0 w 64"/>
                <a:gd name="T23" fmla="*/ 1 h 57"/>
                <a:gd name="T24" fmla="*/ 1 w 64"/>
                <a:gd name="T25" fmla="*/ 1 h 57"/>
                <a:gd name="T26" fmla="*/ 1 w 64"/>
                <a:gd name="T27" fmla="*/ 1 h 57"/>
                <a:gd name="T28" fmla="*/ 1 w 64"/>
                <a:gd name="T29" fmla="*/ 1 h 57"/>
                <a:gd name="T30" fmla="*/ 1 w 64"/>
                <a:gd name="T31" fmla="*/ 1 h 57"/>
                <a:gd name="T32" fmla="*/ 1 w 64"/>
                <a:gd name="T33" fmla="*/ 1 h 57"/>
                <a:gd name="T34" fmla="*/ 1 w 64"/>
                <a:gd name="T35" fmla="*/ 1 h 57"/>
                <a:gd name="T36" fmla="*/ 1 w 64"/>
                <a:gd name="T37" fmla="*/ 0 h 57"/>
                <a:gd name="T38" fmla="*/ 1 w 64"/>
                <a:gd name="T39" fmla="*/ 0 h 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57"/>
                <a:gd name="T62" fmla="*/ 64 w 64"/>
                <a:gd name="T63" fmla="*/ 57 h 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57">
                  <a:moveTo>
                    <a:pt x="57" y="0"/>
                  </a:moveTo>
                  <a:lnTo>
                    <a:pt x="62" y="6"/>
                  </a:lnTo>
                  <a:lnTo>
                    <a:pt x="64" y="14"/>
                  </a:lnTo>
                  <a:lnTo>
                    <a:pt x="61" y="21"/>
                  </a:lnTo>
                  <a:lnTo>
                    <a:pt x="57" y="33"/>
                  </a:lnTo>
                  <a:lnTo>
                    <a:pt x="49" y="36"/>
                  </a:lnTo>
                  <a:lnTo>
                    <a:pt x="42" y="40"/>
                  </a:lnTo>
                  <a:lnTo>
                    <a:pt x="34" y="44"/>
                  </a:lnTo>
                  <a:lnTo>
                    <a:pt x="28" y="48"/>
                  </a:lnTo>
                  <a:lnTo>
                    <a:pt x="13" y="54"/>
                  </a:lnTo>
                  <a:lnTo>
                    <a:pt x="4" y="57"/>
                  </a:lnTo>
                  <a:lnTo>
                    <a:pt x="0" y="44"/>
                  </a:lnTo>
                  <a:lnTo>
                    <a:pt x="5" y="36"/>
                  </a:lnTo>
                  <a:lnTo>
                    <a:pt x="11" y="29"/>
                  </a:lnTo>
                  <a:lnTo>
                    <a:pt x="19" y="25"/>
                  </a:lnTo>
                  <a:lnTo>
                    <a:pt x="28" y="19"/>
                  </a:lnTo>
                  <a:lnTo>
                    <a:pt x="40" y="14"/>
                  </a:lnTo>
                  <a:lnTo>
                    <a:pt x="49" y="8"/>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8" name="Freeform 59"/>
            <p:cNvSpPr>
              <a:spLocks/>
            </p:cNvSpPr>
            <p:nvPr/>
          </p:nvSpPr>
          <p:spPr bwMode="auto">
            <a:xfrm>
              <a:off x="968" y="2801"/>
              <a:ext cx="19" cy="22"/>
            </a:xfrm>
            <a:custGeom>
              <a:avLst/>
              <a:gdLst>
                <a:gd name="T0" fmla="*/ 1 w 38"/>
                <a:gd name="T1" fmla="*/ 0 h 46"/>
                <a:gd name="T2" fmla="*/ 1 w 38"/>
                <a:gd name="T3" fmla="*/ 0 h 46"/>
                <a:gd name="T4" fmla="*/ 1 w 38"/>
                <a:gd name="T5" fmla="*/ 0 h 46"/>
                <a:gd name="T6" fmla="*/ 1 w 38"/>
                <a:gd name="T7" fmla="*/ 0 h 46"/>
                <a:gd name="T8" fmla="*/ 1 w 38"/>
                <a:gd name="T9" fmla="*/ 0 h 46"/>
                <a:gd name="T10" fmla="*/ 1 w 38"/>
                <a:gd name="T11" fmla="*/ 0 h 46"/>
                <a:gd name="T12" fmla="*/ 1 w 38"/>
                <a:gd name="T13" fmla="*/ 0 h 46"/>
                <a:gd name="T14" fmla="*/ 1 w 38"/>
                <a:gd name="T15" fmla="*/ 0 h 46"/>
                <a:gd name="T16" fmla="*/ 1 w 38"/>
                <a:gd name="T17" fmla="*/ 0 h 46"/>
                <a:gd name="T18" fmla="*/ 1 w 38"/>
                <a:gd name="T19" fmla="*/ 0 h 46"/>
                <a:gd name="T20" fmla="*/ 0 w 38"/>
                <a:gd name="T21" fmla="*/ 0 h 46"/>
                <a:gd name="T22" fmla="*/ 0 w 38"/>
                <a:gd name="T23" fmla="*/ 0 h 46"/>
                <a:gd name="T24" fmla="*/ 1 w 38"/>
                <a:gd name="T25" fmla="*/ 0 h 46"/>
                <a:gd name="T26" fmla="*/ 1 w 38"/>
                <a:gd name="T27" fmla="*/ 0 h 46"/>
                <a:gd name="T28" fmla="*/ 1 w 38"/>
                <a:gd name="T29" fmla="*/ 0 h 46"/>
                <a:gd name="T30" fmla="*/ 1 w 38"/>
                <a:gd name="T31" fmla="*/ 0 h 46"/>
                <a:gd name="T32" fmla="*/ 1 w 38"/>
                <a:gd name="T33" fmla="*/ 0 h 46"/>
                <a:gd name="T34" fmla="*/ 1 w 38"/>
                <a:gd name="T35" fmla="*/ 0 h 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46"/>
                <a:gd name="T56" fmla="*/ 38 w 38"/>
                <a:gd name="T57" fmla="*/ 46 h 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46">
                  <a:moveTo>
                    <a:pt x="34" y="0"/>
                  </a:moveTo>
                  <a:lnTo>
                    <a:pt x="36" y="8"/>
                  </a:lnTo>
                  <a:lnTo>
                    <a:pt x="38" y="17"/>
                  </a:lnTo>
                  <a:lnTo>
                    <a:pt x="36" y="23"/>
                  </a:lnTo>
                  <a:lnTo>
                    <a:pt x="36" y="29"/>
                  </a:lnTo>
                  <a:lnTo>
                    <a:pt x="29" y="38"/>
                  </a:lnTo>
                  <a:lnTo>
                    <a:pt x="23" y="44"/>
                  </a:lnTo>
                  <a:lnTo>
                    <a:pt x="14" y="46"/>
                  </a:lnTo>
                  <a:lnTo>
                    <a:pt x="6" y="46"/>
                  </a:lnTo>
                  <a:lnTo>
                    <a:pt x="2" y="42"/>
                  </a:lnTo>
                  <a:lnTo>
                    <a:pt x="0" y="38"/>
                  </a:lnTo>
                  <a:lnTo>
                    <a:pt x="0" y="30"/>
                  </a:lnTo>
                  <a:lnTo>
                    <a:pt x="6" y="25"/>
                  </a:lnTo>
                  <a:lnTo>
                    <a:pt x="12" y="15"/>
                  </a:lnTo>
                  <a:lnTo>
                    <a:pt x="25" y="6"/>
                  </a:lnTo>
                  <a:lnTo>
                    <a:pt x="29" y="2"/>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29" name="Freeform 60"/>
            <p:cNvSpPr>
              <a:spLocks/>
            </p:cNvSpPr>
            <p:nvPr/>
          </p:nvSpPr>
          <p:spPr bwMode="auto">
            <a:xfrm>
              <a:off x="1373" y="2802"/>
              <a:ext cx="36" cy="14"/>
            </a:xfrm>
            <a:custGeom>
              <a:avLst/>
              <a:gdLst>
                <a:gd name="T0" fmla="*/ 1 w 72"/>
                <a:gd name="T1" fmla="*/ 1 h 26"/>
                <a:gd name="T2" fmla="*/ 1 w 72"/>
                <a:gd name="T3" fmla="*/ 1 h 26"/>
                <a:gd name="T4" fmla="*/ 1 w 72"/>
                <a:gd name="T5" fmla="*/ 0 h 26"/>
                <a:gd name="T6" fmla="*/ 1 w 72"/>
                <a:gd name="T7" fmla="*/ 0 h 26"/>
                <a:gd name="T8" fmla="*/ 1 w 72"/>
                <a:gd name="T9" fmla="*/ 0 h 26"/>
                <a:gd name="T10" fmla="*/ 1 w 72"/>
                <a:gd name="T11" fmla="*/ 0 h 26"/>
                <a:gd name="T12" fmla="*/ 1 w 72"/>
                <a:gd name="T13" fmla="*/ 1 h 26"/>
                <a:gd name="T14" fmla="*/ 1 w 72"/>
                <a:gd name="T15" fmla="*/ 1 h 26"/>
                <a:gd name="T16" fmla="*/ 1 w 72"/>
                <a:gd name="T17" fmla="*/ 1 h 26"/>
                <a:gd name="T18" fmla="*/ 1 w 72"/>
                <a:gd name="T19" fmla="*/ 1 h 26"/>
                <a:gd name="T20" fmla="*/ 1 w 72"/>
                <a:gd name="T21" fmla="*/ 1 h 26"/>
                <a:gd name="T22" fmla="*/ 1 w 72"/>
                <a:gd name="T23" fmla="*/ 1 h 26"/>
                <a:gd name="T24" fmla="*/ 1 w 72"/>
                <a:gd name="T25" fmla="*/ 1 h 26"/>
                <a:gd name="T26" fmla="*/ 1 w 72"/>
                <a:gd name="T27" fmla="*/ 1 h 26"/>
                <a:gd name="T28" fmla="*/ 1 w 72"/>
                <a:gd name="T29" fmla="*/ 1 h 26"/>
                <a:gd name="T30" fmla="*/ 1 w 72"/>
                <a:gd name="T31" fmla="*/ 1 h 26"/>
                <a:gd name="T32" fmla="*/ 1 w 72"/>
                <a:gd name="T33" fmla="*/ 1 h 26"/>
                <a:gd name="T34" fmla="*/ 1 w 72"/>
                <a:gd name="T35" fmla="*/ 1 h 26"/>
                <a:gd name="T36" fmla="*/ 1 w 72"/>
                <a:gd name="T37" fmla="*/ 1 h 26"/>
                <a:gd name="T38" fmla="*/ 0 w 72"/>
                <a:gd name="T39" fmla="*/ 1 h 26"/>
                <a:gd name="T40" fmla="*/ 1 w 72"/>
                <a:gd name="T41" fmla="*/ 1 h 26"/>
                <a:gd name="T42" fmla="*/ 1 w 72"/>
                <a:gd name="T43" fmla="*/ 1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
                <a:gd name="T67" fmla="*/ 0 h 26"/>
                <a:gd name="T68" fmla="*/ 72 w 72"/>
                <a:gd name="T69" fmla="*/ 26 h 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 h="26">
                  <a:moveTo>
                    <a:pt x="4" y="6"/>
                  </a:moveTo>
                  <a:lnTo>
                    <a:pt x="13" y="2"/>
                  </a:lnTo>
                  <a:lnTo>
                    <a:pt x="23" y="0"/>
                  </a:lnTo>
                  <a:lnTo>
                    <a:pt x="29" y="0"/>
                  </a:lnTo>
                  <a:lnTo>
                    <a:pt x="38" y="0"/>
                  </a:lnTo>
                  <a:lnTo>
                    <a:pt x="51" y="0"/>
                  </a:lnTo>
                  <a:lnTo>
                    <a:pt x="61" y="6"/>
                  </a:lnTo>
                  <a:lnTo>
                    <a:pt x="67" y="9"/>
                  </a:lnTo>
                  <a:lnTo>
                    <a:pt x="72" y="13"/>
                  </a:lnTo>
                  <a:lnTo>
                    <a:pt x="72" y="17"/>
                  </a:lnTo>
                  <a:lnTo>
                    <a:pt x="72" y="21"/>
                  </a:lnTo>
                  <a:lnTo>
                    <a:pt x="65" y="25"/>
                  </a:lnTo>
                  <a:lnTo>
                    <a:pt x="53" y="26"/>
                  </a:lnTo>
                  <a:lnTo>
                    <a:pt x="44" y="25"/>
                  </a:lnTo>
                  <a:lnTo>
                    <a:pt x="34" y="25"/>
                  </a:lnTo>
                  <a:lnTo>
                    <a:pt x="21" y="21"/>
                  </a:lnTo>
                  <a:lnTo>
                    <a:pt x="10" y="17"/>
                  </a:lnTo>
                  <a:lnTo>
                    <a:pt x="8" y="13"/>
                  </a:lnTo>
                  <a:lnTo>
                    <a:pt x="2" y="9"/>
                  </a:lnTo>
                  <a:lnTo>
                    <a:pt x="0" y="7"/>
                  </a:lnTo>
                  <a:lnTo>
                    <a:pt x="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0" name="Freeform 61"/>
            <p:cNvSpPr>
              <a:spLocks/>
            </p:cNvSpPr>
            <p:nvPr/>
          </p:nvSpPr>
          <p:spPr bwMode="auto">
            <a:xfrm>
              <a:off x="1531" y="2821"/>
              <a:ext cx="310" cy="268"/>
            </a:xfrm>
            <a:custGeom>
              <a:avLst/>
              <a:gdLst>
                <a:gd name="T0" fmla="*/ 1 w 620"/>
                <a:gd name="T1" fmla="*/ 1 h 534"/>
                <a:gd name="T2" fmla="*/ 1 w 620"/>
                <a:gd name="T3" fmla="*/ 1 h 534"/>
                <a:gd name="T4" fmla="*/ 1 w 620"/>
                <a:gd name="T5" fmla="*/ 1 h 534"/>
                <a:gd name="T6" fmla="*/ 1 w 620"/>
                <a:gd name="T7" fmla="*/ 1 h 534"/>
                <a:gd name="T8" fmla="*/ 1 w 620"/>
                <a:gd name="T9" fmla="*/ 1 h 534"/>
                <a:gd name="T10" fmla="*/ 1 w 620"/>
                <a:gd name="T11" fmla="*/ 1 h 534"/>
                <a:gd name="T12" fmla="*/ 1 w 620"/>
                <a:gd name="T13" fmla="*/ 1 h 534"/>
                <a:gd name="T14" fmla="*/ 1 w 620"/>
                <a:gd name="T15" fmla="*/ 1 h 534"/>
                <a:gd name="T16" fmla="*/ 1 w 620"/>
                <a:gd name="T17" fmla="*/ 1 h 534"/>
                <a:gd name="T18" fmla="*/ 1 w 620"/>
                <a:gd name="T19" fmla="*/ 1 h 534"/>
                <a:gd name="T20" fmla="*/ 1 w 620"/>
                <a:gd name="T21" fmla="*/ 1 h 534"/>
                <a:gd name="T22" fmla="*/ 1 w 620"/>
                <a:gd name="T23" fmla="*/ 1 h 534"/>
                <a:gd name="T24" fmla="*/ 1 w 620"/>
                <a:gd name="T25" fmla="*/ 1 h 534"/>
                <a:gd name="T26" fmla="*/ 1 w 620"/>
                <a:gd name="T27" fmla="*/ 1 h 534"/>
                <a:gd name="T28" fmla="*/ 1 w 620"/>
                <a:gd name="T29" fmla="*/ 1 h 534"/>
                <a:gd name="T30" fmla="*/ 1 w 620"/>
                <a:gd name="T31" fmla="*/ 1 h 534"/>
                <a:gd name="T32" fmla="*/ 1 w 620"/>
                <a:gd name="T33" fmla="*/ 1 h 534"/>
                <a:gd name="T34" fmla="*/ 1 w 620"/>
                <a:gd name="T35" fmla="*/ 1 h 534"/>
                <a:gd name="T36" fmla="*/ 1 w 620"/>
                <a:gd name="T37" fmla="*/ 1 h 534"/>
                <a:gd name="T38" fmla="*/ 1 w 620"/>
                <a:gd name="T39" fmla="*/ 1 h 534"/>
                <a:gd name="T40" fmla="*/ 1 w 620"/>
                <a:gd name="T41" fmla="*/ 1 h 534"/>
                <a:gd name="T42" fmla="*/ 1 w 620"/>
                <a:gd name="T43" fmla="*/ 1 h 534"/>
                <a:gd name="T44" fmla="*/ 1 w 620"/>
                <a:gd name="T45" fmla="*/ 1 h 534"/>
                <a:gd name="T46" fmla="*/ 1 w 620"/>
                <a:gd name="T47" fmla="*/ 1 h 534"/>
                <a:gd name="T48" fmla="*/ 1 w 620"/>
                <a:gd name="T49" fmla="*/ 1 h 534"/>
                <a:gd name="T50" fmla="*/ 1 w 620"/>
                <a:gd name="T51" fmla="*/ 1 h 534"/>
                <a:gd name="T52" fmla="*/ 1 w 620"/>
                <a:gd name="T53" fmla="*/ 1 h 534"/>
                <a:gd name="T54" fmla="*/ 1 w 620"/>
                <a:gd name="T55" fmla="*/ 1 h 534"/>
                <a:gd name="T56" fmla="*/ 1 w 620"/>
                <a:gd name="T57" fmla="*/ 1 h 534"/>
                <a:gd name="T58" fmla="*/ 1 w 620"/>
                <a:gd name="T59" fmla="*/ 1 h 534"/>
                <a:gd name="T60" fmla="*/ 1 w 620"/>
                <a:gd name="T61" fmla="*/ 1 h 534"/>
                <a:gd name="T62" fmla="*/ 1 w 620"/>
                <a:gd name="T63" fmla="*/ 1 h 534"/>
                <a:gd name="T64" fmla="*/ 1 w 620"/>
                <a:gd name="T65" fmla="*/ 1 h 534"/>
                <a:gd name="T66" fmla="*/ 1 w 620"/>
                <a:gd name="T67" fmla="*/ 1 h 534"/>
                <a:gd name="T68" fmla="*/ 1 w 620"/>
                <a:gd name="T69" fmla="*/ 1 h 534"/>
                <a:gd name="T70" fmla="*/ 1 w 620"/>
                <a:gd name="T71" fmla="*/ 1 h 534"/>
                <a:gd name="T72" fmla="*/ 1 w 620"/>
                <a:gd name="T73" fmla="*/ 1 h 534"/>
                <a:gd name="T74" fmla="*/ 1 w 620"/>
                <a:gd name="T75" fmla="*/ 1 h 534"/>
                <a:gd name="T76" fmla="*/ 1 w 620"/>
                <a:gd name="T77" fmla="*/ 1 h 534"/>
                <a:gd name="T78" fmla="*/ 1 w 620"/>
                <a:gd name="T79" fmla="*/ 1 h 534"/>
                <a:gd name="T80" fmla="*/ 1 w 620"/>
                <a:gd name="T81" fmla="*/ 1 h 534"/>
                <a:gd name="T82" fmla="*/ 1 w 620"/>
                <a:gd name="T83" fmla="*/ 1 h 534"/>
                <a:gd name="T84" fmla="*/ 1 w 620"/>
                <a:gd name="T85" fmla="*/ 1 h 534"/>
                <a:gd name="T86" fmla="*/ 1 w 620"/>
                <a:gd name="T87" fmla="*/ 1 h 534"/>
                <a:gd name="T88" fmla="*/ 1 w 620"/>
                <a:gd name="T89" fmla="*/ 1 h 534"/>
                <a:gd name="T90" fmla="*/ 1 w 620"/>
                <a:gd name="T91" fmla="*/ 1 h 534"/>
                <a:gd name="T92" fmla="*/ 1 w 620"/>
                <a:gd name="T93" fmla="*/ 1 h 534"/>
                <a:gd name="T94" fmla="*/ 1 w 620"/>
                <a:gd name="T95" fmla="*/ 1 h 534"/>
                <a:gd name="T96" fmla="*/ 1 w 620"/>
                <a:gd name="T97" fmla="*/ 1 h 534"/>
                <a:gd name="T98" fmla="*/ 1 w 620"/>
                <a:gd name="T99" fmla="*/ 1 h 534"/>
                <a:gd name="T100" fmla="*/ 1 w 620"/>
                <a:gd name="T101" fmla="*/ 1 h 534"/>
                <a:gd name="T102" fmla="*/ 1 w 620"/>
                <a:gd name="T103" fmla="*/ 1 h 534"/>
                <a:gd name="T104" fmla="*/ 1 w 620"/>
                <a:gd name="T105" fmla="*/ 1 h 534"/>
                <a:gd name="T106" fmla="*/ 1 w 620"/>
                <a:gd name="T107" fmla="*/ 1 h 534"/>
                <a:gd name="T108" fmla="*/ 1 w 620"/>
                <a:gd name="T109" fmla="*/ 1 h 534"/>
                <a:gd name="T110" fmla="*/ 1 w 620"/>
                <a:gd name="T111" fmla="*/ 1 h 534"/>
                <a:gd name="T112" fmla="*/ 1 w 620"/>
                <a:gd name="T113" fmla="*/ 1 h 534"/>
                <a:gd name="T114" fmla="*/ 1 w 620"/>
                <a:gd name="T115" fmla="*/ 1 h 534"/>
                <a:gd name="T116" fmla="*/ 1 w 620"/>
                <a:gd name="T117" fmla="*/ 1 h 534"/>
                <a:gd name="T118" fmla="*/ 1 w 620"/>
                <a:gd name="T119" fmla="*/ 1 h 534"/>
                <a:gd name="T120" fmla="*/ 1 w 620"/>
                <a:gd name="T121" fmla="*/ 1 h 534"/>
                <a:gd name="T122" fmla="*/ 1 w 620"/>
                <a:gd name="T123" fmla="*/ 1 h 5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20"/>
                <a:gd name="T187" fmla="*/ 0 h 534"/>
                <a:gd name="T188" fmla="*/ 620 w 620"/>
                <a:gd name="T189" fmla="*/ 534 h 5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20" h="534">
                  <a:moveTo>
                    <a:pt x="116" y="2"/>
                  </a:moveTo>
                  <a:lnTo>
                    <a:pt x="123" y="0"/>
                  </a:lnTo>
                  <a:lnTo>
                    <a:pt x="133" y="2"/>
                  </a:lnTo>
                  <a:lnTo>
                    <a:pt x="140" y="4"/>
                  </a:lnTo>
                  <a:lnTo>
                    <a:pt x="150" y="9"/>
                  </a:lnTo>
                  <a:lnTo>
                    <a:pt x="163" y="17"/>
                  </a:lnTo>
                  <a:lnTo>
                    <a:pt x="178" y="30"/>
                  </a:lnTo>
                  <a:lnTo>
                    <a:pt x="192" y="40"/>
                  </a:lnTo>
                  <a:lnTo>
                    <a:pt x="205" y="49"/>
                  </a:lnTo>
                  <a:lnTo>
                    <a:pt x="213" y="53"/>
                  </a:lnTo>
                  <a:lnTo>
                    <a:pt x="220" y="55"/>
                  </a:lnTo>
                  <a:lnTo>
                    <a:pt x="228" y="57"/>
                  </a:lnTo>
                  <a:lnTo>
                    <a:pt x="236" y="59"/>
                  </a:lnTo>
                  <a:lnTo>
                    <a:pt x="234" y="63"/>
                  </a:lnTo>
                  <a:lnTo>
                    <a:pt x="230" y="66"/>
                  </a:lnTo>
                  <a:lnTo>
                    <a:pt x="253" y="80"/>
                  </a:lnTo>
                  <a:lnTo>
                    <a:pt x="279" y="95"/>
                  </a:lnTo>
                  <a:lnTo>
                    <a:pt x="304" y="108"/>
                  </a:lnTo>
                  <a:lnTo>
                    <a:pt x="331" y="123"/>
                  </a:lnTo>
                  <a:lnTo>
                    <a:pt x="357" y="139"/>
                  </a:lnTo>
                  <a:lnTo>
                    <a:pt x="384" y="154"/>
                  </a:lnTo>
                  <a:lnTo>
                    <a:pt x="409" y="171"/>
                  </a:lnTo>
                  <a:lnTo>
                    <a:pt x="435" y="188"/>
                  </a:lnTo>
                  <a:lnTo>
                    <a:pt x="460" y="203"/>
                  </a:lnTo>
                  <a:lnTo>
                    <a:pt x="485" y="222"/>
                  </a:lnTo>
                  <a:lnTo>
                    <a:pt x="509" y="239"/>
                  </a:lnTo>
                  <a:lnTo>
                    <a:pt x="532" y="260"/>
                  </a:lnTo>
                  <a:lnTo>
                    <a:pt x="555" y="279"/>
                  </a:lnTo>
                  <a:lnTo>
                    <a:pt x="578" y="302"/>
                  </a:lnTo>
                  <a:lnTo>
                    <a:pt x="599" y="327"/>
                  </a:lnTo>
                  <a:lnTo>
                    <a:pt x="620" y="352"/>
                  </a:lnTo>
                  <a:lnTo>
                    <a:pt x="589" y="333"/>
                  </a:lnTo>
                  <a:lnTo>
                    <a:pt x="559" y="314"/>
                  </a:lnTo>
                  <a:lnTo>
                    <a:pt x="528" y="295"/>
                  </a:lnTo>
                  <a:lnTo>
                    <a:pt x="498" y="277"/>
                  </a:lnTo>
                  <a:lnTo>
                    <a:pt x="469" y="257"/>
                  </a:lnTo>
                  <a:lnTo>
                    <a:pt x="441" y="236"/>
                  </a:lnTo>
                  <a:lnTo>
                    <a:pt x="410" y="217"/>
                  </a:lnTo>
                  <a:lnTo>
                    <a:pt x="384" y="198"/>
                  </a:lnTo>
                  <a:lnTo>
                    <a:pt x="351" y="177"/>
                  </a:lnTo>
                  <a:lnTo>
                    <a:pt x="323" y="158"/>
                  </a:lnTo>
                  <a:lnTo>
                    <a:pt x="293" y="141"/>
                  </a:lnTo>
                  <a:lnTo>
                    <a:pt x="264" y="123"/>
                  </a:lnTo>
                  <a:lnTo>
                    <a:pt x="232" y="106"/>
                  </a:lnTo>
                  <a:lnTo>
                    <a:pt x="201" y="91"/>
                  </a:lnTo>
                  <a:lnTo>
                    <a:pt x="171" y="78"/>
                  </a:lnTo>
                  <a:lnTo>
                    <a:pt x="139" y="66"/>
                  </a:lnTo>
                  <a:lnTo>
                    <a:pt x="133" y="74"/>
                  </a:lnTo>
                  <a:lnTo>
                    <a:pt x="133" y="85"/>
                  </a:lnTo>
                  <a:lnTo>
                    <a:pt x="135" y="93"/>
                  </a:lnTo>
                  <a:lnTo>
                    <a:pt x="140" y="103"/>
                  </a:lnTo>
                  <a:lnTo>
                    <a:pt x="148" y="108"/>
                  </a:lnTo>
                  <a:lnTo>
                    <a:pt x="158" y="118"/>
                  </a:lnTo>
                  <a:lnTo>
                    <a:pt x="171" y="123"/>
                  </a:lnTo>
                  <a:lnTo>
                    <a:pt x="184" y="133"/>
                  </a:lnTo>
                  <a:lnTo>
                    <a:pt x="197" y="139"/>
                  </a:lnTo>
                  <a:lnTo>
                    <a:pt x="213" y="146"/>
                  </a:lnTo>
                  <a:lnTo>
                    <a:pt x="226" y="152"/>
                  </a:lnTo>
                  <a:lnTo>
                    <a:pt x="241" y="161"/>
                  </a:lnTo>
                  <a:lnTo>
                    <a:pt x="255" y="167"/>
                  </a:lnTo>
                  <a:lnTo>
                    <a:pt x="270" y="175"/>
                  </a:lnTo>
                  <a:lnTo>
                    <a:pt x="279" y="184"/>
                  </a:lnTo>
                  <a:lnTo>
                    <a:pt x="289" y="192"/>
                  </a:lnTo>
                  <a:lnTo>
                    <a:pt x="302" y="199"/>
                  </a:lnTo>
                  <a:lnTo>
                    <a:pt x="313" y="207"/>
                  </a:lnTo>
                  <a:lnTo>
                    <a:pt x="327" y="213"/>
                  </a:lnTo>
                  <a:lnTo>
                    <a:pt x="340" y="222"/>
                  </a:lnTo>
                  <a:lnTo>
                    <a:pt x="353" y="228"/>
                  </a:lnTo>
                  <a:lnTo>
                    <a:pt x="367" y="236"/>
                  </a:lnTo>
                  <a:lnTo>
                    <a:pt x="378" y="241"/>
                  </a:lnTo>
                  <a:lnTo>
                    <a:pt x="393" y="251"/>
                  </a:lnTo>
                  <a:lnTo>
                    <a:pt x="405" y="257"/>
                  </a:lnTo>
                  <a:lnTo>
                    <a:pt x="418" y="262"/>
                  </a:lnTo>
                  <a:lnTo>
                    <a:pt x="431" y="270"/>
                  </a:lnTo>
                  <a:lnTo>
                    <a:pt x="445" y="277"/>
                  </a:lnTo>
                  <a:lnTo>
                    <a:pt x="456" y="283"/>
                  </a:lnTo>
                  <a:lnTo>
                    <a:pt x="469" y="291"/>
                  </a:lnTo>
                  <a:lnTo>
                    <a:pt x="483" y="300"/>
                  </a:lnTo>
                  <a:lnTo>
                    <a:pt x="494" y="308"/>
                  </a:lnTo>
                  <a:lnTo>
                    <a:pt x="507" y="315"/>
                  </a:lnTo>
                  <a:lnTo>
                    <a:pt x="521" y="325"/>
                  </a:lnTo>
                  <a:lnTo>
                    <a:pt x="534" y="334"/>
                  </a:lnTo>
                  <a:lnTo>
                    <a:pt x="547" y="348"/>
                  </a:lnTo>
                  <a:lnTo>
                    <a:pt x="559" y="357"/>
                  </a:lnTo>
                  <a:lnTo>
                    <a:pt x="570" y="371"/>
                  </a:lnTo>
                  <a:lnTo>
                    <a:pt x="580" y="382"/>
                  </a:lnTo>
                  <a:lnTo>
                    <a:pt x="591" y="397"/>
                  </a:lnTo>
                  <a:lnTo>
                    <a:pt x="583" y="393"/>
                  </a:lnTo>
                  <a:lnTo>
                    <a:pt x="574" y="391"/>
                  </a:lnTo>
                  <a:lnTo>
                    <a:pt x="568" y="388"/>
                  </a:lnTo>
                  <a:lnTo>
                    <a:pt x="561" y="384"/>
                  </a:lnTo>
                  <a:lnTo>
                    <a:pt x="545" y="376"/>
                  </a:lnTo>
                  <a:lnTo>
                    <a:pt x="532" y="371"/>
                  </a:lnTo>
                  <a:lnTo>
                    <a:pt x="517" y="361"/>
                  </a:lnTo>
                  <a:lnTo>
                    <a:pt x="504" y="353"/>
                  </a:lnTo>
                  <a:lnTo>
                    <a:pt x="486" y="346"/>
                  </a:lnTo>
                  <a:lnTo>
                    <a:pt x="473" y="338"/>
                  </a:lnTo>
                  <a:lnTo>
                    <a:pt x="450" y="323"/>
                  </a:lnTo>
                  <a:lnTo>
                    <a:pt x="428" y="310"/>
                  </a:lnTo>
                  <a:lnTo>
                    <a:pt x="405" y="295"/>
                  </a:lnTo>
                  <a:lnTo>
                    <a:pt x="384" y="283"/>
                  </a:lnTo>
                  <a:lnTo>
                    <a:pt x="363" y="266"/>
                  </a:lnTo>
                  <a:lnTo>
                    <a:pt x="340" y="253"/>
                  </a:lnTo>
                  <a:lnTo>
                    <a:pt x="317" y="239"/>
                  </a:lnTo>
                  <a:lnTo>
                    <a:pt x="296" y="228"/>
                  </a:lnTo>
                  <a:lnTo>
                    <a:pt x="272" y="213"/>
                  </a:lnTo>
                  <a:lnTo>
                    <a:pt x="249" y="201"/>
                  </a:lnTo>
                  <a:lnTo>
                    <a:pt x="226" y="190"/>
                  </a:lnTo>
                  <a:lnTo>
                    <a:pt x="203" y="179"/>
                  </a:lnTo>
                  <a:lnTo>
                    <a:pt x="180" y="167"/>
                  </a:lnTo>
                  <a:lnTo>
                    <a:pt x="156" y="160"/>
                  </a:lnTo>
                  <a:lnTo>
                    <a:pt x="133" y="152"/>
                  </a:lnTo>
                  <a:lnTo>
                    <a:pt x="108" y="146"/>
                  </a:lnTo>
                  <a:lnTo>
                    <a:pt x="112" y="154"/>
                  </a:lnTo>
                  <a:lnTo>
                    <a:pt x="120" y="161"/>
                  </a:lnTo>
                  <a:lnTo>
                    <a:pt x="125" y="171"/>
                  </a:lnTo>
                  <a:lnTo>
                    <a:pt x="133" y="180"/>
                  </a:lnTo>
                  <a:lnTo>
                    <a:pt x="139" y="188"/>
                  </a:lnTo>
                  <a:lnTo>
                    <a:pt x="148" y="196"/>
                  </a:lnTo>
                  <a:lnTo>
                    <a:pt x="156" y="203"/>
                  </a:lnTo>
                  <a:lnTo>
                    <a:pt x="165" y="213"/>
                  </a:lnTo>
                  <a:lnTo>
                    <a:pt x="173" y="218"/>
                  </a:lnTo>
                  <a:lnTo>
                    <a:pt x="182" y="222"/>
                  </a:lnTo>
                  <a:lnTo>
                    <a:pt x="192" y="228"/>
                  </a:lnTo>
                  <a:lnTo>
                    <a:pt x="203" y="234"/>
                  </a:lnTo>
                  <a:lnTo>
                    <a:pt x="213" y="239"/>
                  </a:lnTo>
                  <a:lnTo>
                    <a:pt x="224" y="243"/>
                  </a:lnTo>
                  <a:lnTo>
                    <a:pt x="236" y="247"/>
                  </a:lnTo>
                  <a:lnTo>
                    <a:pt x="249" y="251"/>
                  </a:lnTo>
                  <a:lnTo>
                    <a:pt x="247" y="255"/>
                  </a:lnTo>
                  <a:lnTo>
                    <a:pt x="245" y="260"/>
                  </a:lnTo>
                  <a:lnTo>
                    <a:pt x="260" y="272"/>
                  </a:lnTo>
                  <a:lnTo>
                    <a:pt x="279" y="283"/>
                  </a:lnTo>
                  <a:lnTo>
                    <a:pt x="296" y="295"/>
                  </a:lnTo>
                  <a:lnTo>
                    <a:pt x="317" y="308"/>
                  </a:lnTo>
                  <a:lnTo>
                    <a:pt x="338" y="317"/>
                  </a:lnTo>
                  <a:lnTo>
                    <a:pt x="359" y="331"/>
                  </a:lnTo>
                  <a:lnTo>
                    <a:pt x="380" y="340"/>
                  </a:lnTo>
                  <a:lnTo>
                    <a:pt x="403" y="353"/>
                  </a:lnTo>
                  <a:lnTo>
                    <a:pt x="422" y="365"/>
                  </a:lnTo>
                  <a:lnTo>
                    <a:pt x="445" y="376"/>
                  </a:lnTo>
                  <a:lnTo>
                    <a:pt x="464" y="388"/>
                  </a:lnTo>
                  <a:lnTo>
                    <a:pt x="483" y="401"/>
                  </a:lnTo>
                  <a:lnTo>
                    <a:pt x="500" y="414"/>
                  </a:lnTo>
                  <a:lnTo>
                    <a:pt x="519" y="428"/>
                  </a:lnTo>
                  <a:lnTo>
                    <a:pt x="536" y="443"/>
                  </a:lnTo>
                  <a:lnTo>
                    <a:pt x="551" y="460"/>
                  </a:lnTo>
                  <a:lnTo>
                    <a:pt x="543" y="469"/>
                  </a:lnTo>
                  <a:lnTo>
                    <a:pt x="538" y="479"/>
                  </a:lnTo>
                  <a:lnTo>
                    <a:pt x="509" y="458"/>
                  </a:lnTo>
                  <a:lnTo>
                    <a:pt x="479" y="439"/>
                  </a:lnTo>
                  <a:lnTo>
                    <a:pt x="448" y="420"/>
                  </a:lnTo>
                  <a:lnTo>
                    <a:pt x="420" y="403"/>
                  </a:lnTo>
                  <a:lnTo>
                    <a:pt x="390" y="386"/>
                  </a:lnTo>
                  <a:lnTo>
                    <a:pt x="361" y="369"/>
                  </a:lnTo>
                  <a:lnTo>
                    <a:pt x="331" y="352"/>
                  </a:lnTo>
                  <a:lnTo>
                    <a:pt x="302" y="336"/>
                  </a:lnTo>
                  <a:lnTo>
                    <a:pt x="272" y="319"/>
                  </a:lnTo>
                  <a:lnTo>
                    <a:pt x="241" y="302"/>
                  </a:lnTo>
                  <a:lnTo>
                    <a:pt x="213" y="285"/>
                  </a:lnTo>
                  <a:lnTo>
                    <a:pt x="184" y="270"/>
                  </a:lnTo>
                  <a:lnTo>
                    <a:pt x="156" y="253"/>
                  </a:lnTo>
                  <a:lnTo>
                    <a:pt x="125" y="239"/>
                  </a:lnTo>
                  <a:lnTo>
                    <a:pt x="95" y="222"/>
                  </a:lnTo>
                  <a:lnTo>
                    <a:pt x="68" y="207"/>
                  </a:lnTo>
                  <a:lnTo>
                    <a:pt x="61" y="207"/>
                  </a:lnTo>
                  <a:lnTo>
                    <a:pt x="51" y="207"/>
                  </a:lnTo>
                  <a:lnTo>
                    <a:pt x="57" y="218"/>
                  </a:lnTo>
                  <a:lnTo>
                    <a:pt x="63" y="228"/>
                  </a:lnTo>
                  <a:lnTo>
                    <a:pt x="68" y="236"/>
                  </a:lnTo>
                  <a:lnTo>
                    <a:pt x="76" y="245"/>
                  </a:lnTo>
                  <a:lnTo>
                    <a:pt x="82" y="251"/>
                  </a:lnTo>
                  <a:lnTo>
                    <a:pt x="89" y="257"/>
                  </a:lnTo>
                  <a:lnTo>
                    <a:pt x="99" y="262"/>
                  </a:lnTo>
                  <a:lnTo>
                    <a:pt x="106" y="268"/>
                  </a:lnTo>
                  <a:lnTo>
                    <a:pt x="116" y="272"/>
                  </a:lnTo>
                  <a:lnTo>
                    <a:pt x="123" y="277"/>
                  </a:lnTo>
                  <a:lnTo>
                    <a:pt x="133" y="281"/>
                  </a:lnTo>
                  <a:lnTo>
                    <a:pt x="144" y="285"/>
                  </a:lnTo>
                  <a:lnTo>
                    <a:pt x="152" y="289"/>
                  </a:lnTo>
                  <a:lnTo>
                    <a:pt x="163" y="293"/>
                  </a:lnTo>
                  <a:lnTo>
                    <a:pt x="173" y="296"/>
                  </a:lnTo>
                  <a:lnTo>
                    <a:pt x="186" y="300"/>
                  </a:lnTo>
                  <a:lnTo>
                    <a:pt x="197" y="317"/>
                  </a:lnTo>
                  <a:lnTo>
                    <a:pt x="215" y="334"/>
                  </a:lnTo>
                  <a:lnTo>
                    <a:pt x="232" y="350"/>
                  </a:lnTo>
                  <a:lnTo>
                    <a:pt x="251" y="365"/>
                  </a:lnTo>
                  <a:lnTo>
                    <a:pt x="270" y="378"/>
                  </a:lnTo>
                  <a:lnTo>
                    <a:pt x="291" y="391"/>
                  </a:lnTo>
                  <a:lnTo>
                    <a:pt x="313" y="403"/>
                  </a:lnTo>
                  <a:lnTo>
                    <a:pt x="336" y="418"/>
                  </a:lnTo>
                  <a:lnTo>
                    <a:pt x="357" y="429"/>
                  </a:lnTo>
                  <a:lnTo>
                    <a:pt x="380" y="441"/>
                  </a:lnTo>
                  <a:lnTo>
                    <a:pt x="401" y="454"/>
                  </a:lnTo>
                  <a:lnTo>
                    <a:pt x="424" y="469"/>
                  </a:lnTo>
                  <a:lnTo>
                    <a:pt x="445" y="483"/>
                  </a:lnTo>
                  <a:lnTo>
                    <a:pt x="466" y="500"/>
                  </a:lnTo>
                  <a:lnTo>
                    <a:pt x="483" y="515"/>
                  </a:lnTo>
                  <a:lnTo>
                    <a:pt x="502" y="534"/>
                  </a:lnTo>
                  <a:lnTo>
                    <a:pt x="490" y="534"/>
                  </a:lnTo>
                  <a:lnTo>
                    <a:pt x="481" y="534"/>
                  </a:lnTo>
                  <a:lnTo>
                    <a:pt x="469" y="530"/>
                  </a:lnTo>
                  <a:lnTo>
                    <a:pt x="460" y="528"/>
                  </a:lnTo>
                  <a:lnTo>
                    <a:pt x="447" y="521"/>
                  </a:lnTo>
                  <a:lnTo>
                    <a:pt x="435" y="515"/>
                  </a:lnTo>
                  <a:lnTo>
                    <a:pt x="424" y="507"/>
                  </a:lnTo>
                  <a:lnTo>
                    <a:pt x="412" y="500"/>
                  </a:lnTo>
                  <a:lnTo>
                    <a:pt x="399" y="490"/>
                  </a:lnTo>
                  <a:lnTo>
                    <a:pt x="386" y="481"/>
                  </a:lnTo>
                  <a:lnTo>
                    <a:pt x="372" y="473"/>
                  </a:lnTo>
                  <a:lnTo>
                    <a:pt x="361" y="466"/>
                  </a:lnTo>
                  <a:lnTo>
                    <a:pt x="346" y="458"/>
                  </a:lnTo>
                  <a:lnTo>
                    <a:pt x="334" y="452"/>
                  </a:lnTo>
                  <a:lnTo>
                    <a:pt x="321" y="447"/>
                  </a:lnTo>
                  <a:lnTo>
                    <a:pt x="308" y="445"/>
                  </a:lnTo>
                  <a:lnTo>
                    <a:pt x="289" y="428"/>
                  </a:lnTo>
                  <a:lnTo>
                    <a:pt x="270" y="414"/>
                  </a:lnTo>
                  <a:lnTo>
                    <a:pt x="247" y="403"/>
                  </a:lnTo>
                  <a:lnTo>
                    <a:pt x="228" y="390"/>
                  </a:lnTo>
                  <a:lnTo>
                    <a:pt x="207" y="376"/>
                  </a:lnTo>
                  <a:lnTo>
                    <a:pt x="186" y="365"/>
                  </a:lnTo>
                  <a:lnTo>
                    <a:pt x="165" y="353"/>
                  </a:lnTo>
                  <a:lnTo>
                    <a:pt x="144" y="344"/>
                  </a:lnTo>
                  <a:lnTo>
                    <a:pt x="123" y="331"/>
                  </a:lnTo>
                  <a:lnTo>
                    <a:pt x="102" y="319"/>
                  </a:lnTo>
                  <a:lnTo>
                    <a:pt x="83" y="306"/>
                  </a:lnTo>
                  <a:lnTo>
                    <a:pt x="64" y="295"/>
                  </a:lnTo>
                  <a:lnTo>
                    <a:pt x="45" y="279"/>
                  </a:lnTo>
                  <a:lnTo>
                    <a:pt x="30" y="266"/>
                  </a:lnTo>
                  <a:lnTo>
                    <a:pt x="13" y="251"/>
                  </a:lnTo>
                  <a:lnTo>
                    <a:pt x="0" y="236"/>
                  </a:lnTo>
                  <a:lnTo>
                    <a:pt x="4" y="218"/>
                  </a:lnTo>
                  <a:lnTo>
                    <a:pt x="11" y="205"/>
                  </a:lnTo>
                  <a:lnTo>
                    <a:pt x="15" y="188"/>
                  </a:lnTo>
                  <a:lnTo>
                    <a:pt x="23" y="173"/>
                  </a:lnTo>
                  <a:lnTo>
                    <a:pt x="28" y="158"/>
                  </a:lnTo>
                  <a:lnTo>
                    <a:pt x="36" y="144"/>
                  </a:lnTo>
                  <a:lnTo>
                    <a:pt x="40" y="129"/>
                  </a:lnTo>
                  <a:lnTo>
                    <a:pt x="49" y="116"/>
                  </a:lnTo>
                  <a:lnTo>
                    <a:pt x="57" y="101"/>
                  </a:lnTo>
                  <a:lnTo>
                    <a:pt x="63" y="85"/>
                  </a:lnTo>
                  <a:lnTo>
                    <a:pt x="72" y="70"/>
                  </a:lnTo>
                  <a:lnTo>
                    <a:pt x="80" y="57"/>
                  </a:lnTo>
                  <a:lnTo>
                    <a:pt x="87" y="42"/>
                  </a:lnTo>
                  <a:lnTo>
                    <a:pt x="95" y="28"/>
                  </a:lnTo>
                  <a:lnTo>
                    <a:pt x="106" y="15"/>
                  </a:lnTo>
                  <a:lnTo>
                    <a:pt x="116" y="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1" name="Freeform 62"/>
            <p:cNvSpPr>
              <a:spLocks/>
            </p:cNvSpPr>
            <p:nvPr/>
          </p:nvSpPr>
          <p:spPr bwMode="auto">
            <a:xfrm>
              <a:off x="1200" y="2830"/>
              <a:ext cx="298" cy="304"/>
            </a:xfrm>
            <a:custGeom>
              <a:avLst/>
              <a:gdLst>
                <a:gd name="T0" fmla="*/ 1 w 595"/>
                <a:gd name="T1" fmla="*/ 1 h 608"/>
                <a:gd name="T2" fmla="*/ 1 w 595"/>
                <a:gd name="T3" fmla="*/ 1 h 608"/>
                <a:gd name="T4" fmla="*/ 1 w 595"/>
                <a:gd name="T5" fmla="*/ 1 h 608"/>
                <a:gd name="T6" fmla="*/ 1 w 595"/>
                <a:gd name="T7" fmla="*/ 1 h 608"/>
                <a:gd name="T8" fmla="*/ 1 w 595"/>
                <a:gd name="T9" fmla="*/ 1 h 608"/>
                <a:gd name="T10" fmla="*/ 1 w 595"/>
                <a:gd name="T11" fmla="*/ 1 h 608"/>
                <a:gd name="T12" fmla="*/ 1 w 595"/>
                <a:gd name="T13" fmla="*/ 1 h 608"/>
                <a:gd name="T14" fmla="*/ 1 w 595"/>
                <a:gd name="T15" fmla="*/ 1 h 608"/>
                <a:gd name="T16" fmla="*/ 1 w 595"/>
                <a:gd name="T17" fmla="*/ 1 h 608"/>
                <a:gd name="T18" fmla="*/ 1 w 595"/>
                <a:gd name="T19" fmla="*/ 1 h 608"/>
                <a:gd name="T20" fmla="*/ 1 w 595"/>
                <a:gd name="T21" fmla="*/ 1 h 608"/>
                <a:gd name="T22" fmla="*/ 1 w 595"/>
                <a:gd name="T23" fmla="*/ 1 h 608"/>
                <a:gd name="T24" fmla="*/ 1 w 595"/>
                <a:gd name="T25" fmla="*/ 1 h 608"/>
                <a:gd name="T26" fmla="*/ 1 w 595"/>
                <a:gd name="T27" fmla="*/ 1 h 608"/>
                <a:gd name="T28" fmla="*/ 1 w 595"/>
                <a:gd name="T29" fmla="*/ 1 h 608"/>
                <a:gd name="T30" fmla="*/ 1 w 595"/>
                <a:gd name="T31" fmla="*/ 1 h 608"/>
                <a:gd name="T32" fmla="*/ 1 w 595"/>
                <a:gd name="T33" fmla="*/ 1 h 608"/>
                <a:gd name="T34" fmla="*/ 1 w 595"/>
                <a:gd name="T35" fmla="*/ 1 h 608"/>
                <a:gd name="T36" fmla="*/ 1 w 595"/>
                <a:gd name="T37" fmla="*/ 1 h 608"/>
                <a:gd name="T38" fmla="*/ 1 w 595"/>
                <a:gd name="T39" fmla="*/ 1 h 608"/>
                <a:gd name="T40" fmla="*/ 1 w 595"/>
                <a:gd name="T41" fmla="*/ 1 h 608"/>
                <a:gd name="T42" fmla="*/ 1 w 595"/>
                <a:gd name="T43" fmla="*/ 1 h 608"/>
                <a:gd name="T44" fmla="*/ 1 w 595"/>
                <a:gd name="T45" fmla="*/ 1 h 608"/>
                <a:gd name="T46" fmla="*/ 1 w 595"/>
                <a:gd name="T47" fmla="*/ 1 h 608"/>
                <a:gd name="T48" fmla="*/ 1 w 595"/>
                <a:gd name="T49" fmla="*/ 1 h 608"/>
                <a:gd name="T50" fmla="*/ 1 w 595"/>
                <a:gd name="T51" fmla="*/ 1 h 608"/>
                <a:gd name="T52" fmla="*/ 1 w 595"/>
                <a:gd name="T53" fmla="*/ 1 h 608"/>
                <a:gd name="T54" fmla="*/ 1 w 595"/>
                <a:gd name="T55" fmla="*/ 1 h 608"/>
                <a:gd name="T56" fmla="*/ 1 w 595"/>
                <a:gd name="T57" fmla="*/ 1 h 608"/>
                <a:gd name="T58" fmla="*/ 1 w 595"/>
                <a:gd name="T59" fmla="*/ 1 h 608"/>
                <a:gd name="T60" fmla="*/ 1 w 595"/>
                <a:gd name="T61" fmla="*/ 1 h 608"/>
                <a:gd name="T62" fmla="*/ 1 w 595"/>
                <a:gd name="T63" fmla="*/ 1 h 608"/>
                <a:gd name="T64" fmla="*/ 1 w 595"/>
                <a:gd name="T65" fmla="*/ 1 h 608"/>
                <a:gd name="T66" fmla="*/ 1 w 595"/>
                <a:gd name="T67" fmla="*/ 1 h 608"/>
                <a:gd name="T68" fmla="*/ 1 w 595"/>
                <a:gd name="T69" fmla="*/ 1 h 608"/>
                <a:gd name="T70" fmla="*/ 1 w 595"/>
                <a:gd name="T71" fmla="*/ 1 h 608"/>
                <a:gd name="T72" fmla="*/ 1 w 595"/>
                <a:gd name="T73" fmla="*/ 1 h 608"/>
                <a:gd name="T74" fmla="*/ 1 w 595"/>
                <a:gd name="T75" fmla="*/ 1 h 608"/>
                <a:gd name="T76" fmla="*/ 1 w 595"/>
                <a:gd name="T77" fmla="*/ 1 h 608"/>
                <a:gd name="T78" fmla="*/ 1 w 595"/>
                <a:gd name="T79" fmla="*/ 1 h 608"/>
                <a:gd name="T80" fmla="*/ 1 w 595"/>
                <a:gd name="T81" fmla="*/ 1 h 608"/>
                <a:gd name="T82" fmla="*/ 1 w 595"/>
                <a:gd name="T83" fmla="*/ 1 h 608"/>
                <a:gd name="T84" fmla="*/ 1 w 595"/>
                <a:gd name="T85" fmla="*/ 1 h 608"/>
                <a:gd name="T86" fmla="*/ 1 w 595"/>
                <a:gd name="T87" fmla="*/ 1 h 608"/>
                <a:gd name="T88" fmla="*/ 1 w 595"/>
                <a:gd name="T89" fmla="*/ 1 h 608"/>
                <a:gd name="T90" fmla="*/ 1 w 595"/>
                <a:gd name="T91" fmla="*/ 1 h 608"/>
                <a:gd name="T92" fmla="*/ 1 w 595"/>
                <a:gd name="T93" fmla="*/ 1 h 608"/>
                <a:gd name="T94" fmla="*/ 1 w 595"/>
                <a:gd name="T95" fmla="*/ 1 h 608"/>
                <a:gd name="T96" fmla="*/ 1 w 595"/>
                <a:gd name="T97" fmla="*/ 1 h 608"/>
                <a:gd name="T98" fmla="*/ 1 w 595"/>
                <a:gd name="T99" fmla="*/ 1 h 608"/>
                <a:gd name="T100" fmla="*/ 1 w 595"/>
                <a:gd name="T101" fmla="*/ 1 h 608"/>
                <a:gd name="T102" fmla="*/ 1 w 595"/>
                <a:gd name="T103" fmla="*/ 1 h 608"/>
                <a:gd name="T104" fmla="*/ 1 w 595"/>
                <a:gd name="T105" fmla="*/ 1 h 608"/>
                <a:gd name="T106" fmla="*/ 1 w 595"/>
                <a:gd name="T107" fmla="*/ 1 h 608"/>
                <a:gd name="T108" fmla="*/ 1 w 595"/>
                <a:gd name="T109" fmla="*/ 1 h 608"/>
                <a:gd name="T110" fmla="*/ 1 w 595"/>
                <a:gd name="T111" fmla="*/ 1 h 608"/>
                <a:gd name="T112" fmla="*/ 1 w 595"/>
                <a:gd name="T113" fmla="*/ 1 h 608"/>
                <a:gd name="T114" fmla="*/ 1 w 595"/>
                <a:gd name="T115" fmla="*/ 1 h 608"/>
                <a:gd name="T116" fmla="*/ 1 w 595"/>
                <a:gd name="T117" fmla="*/ 1 h 608"/>
                <a:gd name="T118" fmla="*/ 1 w 595"/>
                <a:gd name="T119" fmla="*/ 1 h 608"/>
                <a:gd name="T120" fmla="*/ 1 w 595"/>
                <a:gd name="T121" fmla="*/ 1 h 608"/>
                <a:gd name="T122" fmla="*/ 1 w 595"/>
                <a:gd name="T123" fmla="*/ 1 h 608"/>
                <a:gd name="T124" fmla="*/ 1 w 595"/>
                <a:gd name="T125" fmla="*/ 1 h 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95"/>
                <a:gd name="T190" fmla="*/ 0 h 608"/>
                <a:gd name="T191" fmla="*/ 595 w 595"/>
                <a:gd name="T192" fmla="*/ 608 h 6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95" h="608">
                  <a:moveTo>
                    <a:pt x="202" y="0"/>
                  </a:moveTo>
                  <a:lnTo>
                    <a:pt x="223" y="17"/>
                  </a:lnTo>
                  <a:lnTo>
                    <a:pt x="245" y="36"/>
                  </a:lnTo>
                  <a:lnTo>
                    <a:pt x="268" y="53"/>
                  </a:lnTo>
                  <a:lnTo>
                    <a:pt x="295" y="70"/>
                  </a:lnTo>
                  <a:lnTo>
                    <a:pt x="318" y="86"/>
                  </a:lnTo>
                  <a:lnTo>
                    <a:pt x="342" y="103"/>
                  </a:lnTo>
                  <a:lnTo>
                    <a:pt x="369" y="120"/>
                  </a:lnTo>
                  <a:lnTo>
                    <a:pt x="394" y="137"/>
                  </a:lnTo>
                  <a:lnTo>
                    <a:pt x="417" y="152"/>
                  </a:lnTo>
                  <a:lnTo>
                    <a:pt x="441" y="167"/>
                  </a:lnTo>
                  <a:lnTo>
                    <a:pt x="464" y="184"/>
                  </a:lnTo>
                  <a:lnTo>
                    <a:pt x="489" y="201"/>
                  </a:lnTo>
                  <a:lnTo>
                    <a:pt x="510" y="217"/>
                  </a:lnTo>
                  <a:lnTo>
                    <a:pt x="531" y="234"/>
                  </a:lnTo>
                  <a:lnTo>
                    <a:pt x="550" y="251"/>
                  </a:lnTo>
                  <a:lnTo>
                    <a:pt x="571" y="272"/>
                  </a:lnTo>
                  <a:lnTo>
                    <a:pt x="572" y="281"/>
                  </a:lnTo>
                  <a:lnTo>
                    <a:pt x="574" y="291"/>
                  </a:lnTo>
                  <a:lnTo>
                    <a:pt x="555" y="283"/>
                  </a:lnTo>
                  <a:lnTo>
                    <a:pt x="536" y="274"/>
                  </a:lnTo>
                  <a:lnTo>
                    <a:pt x="519" y="262"/>
                  </a:lnTo>
                  <a:lnTo>
                    <a:pt x="502" y="253"/>
                  </a:lnTo>
                  <a:lnTo>
                    <a:pt x="485" y="241"/>
                  </a:lnTo>
                  <a:lnTo>
                    <a:pt x="468" y="230"/>
                  </a:lnTo>
                  <a:lnTo>
                    <a:pt x="453" y="219"/>
                  </a:lnTo>
                  <a:lnTo>
                    <a:pt x="437" y="207"/>
                  </a:lnTo>
                  <a:lnTo>
                    <a:pt x="420" y="196"/>
                  </a:lnTo>
                  <a:lnTo>
                    <a:pt x="405" y="182"/>
                  </a:lnTo>
                  <a:lnTo>
                    <a:pt x="390" y="169"/>
                  </a:lnTo>
                  <a:lnTo>
                    <a:pt x="375" y="158"/>
                  </a:lnTo>
                  <a:lnTo>
                    <a:pt x="359" y="146"/>
                  </a:lnTo>
                  <a:lnTo>
                    <a:pt x="342" y="137"/>
                  </a:lnTo>
                  <a:lnTo>
                    <a:pt x="327" y="127"/>
                  </a:lnTo>
                  <a:lnTo>
                    <a:pt x="312" y="118"/>
                  </a:lnTo>
                  <a:lnTo>
                    <a:pt x="299" y="110"/>
                  </a:lnTo>
                  <a:lnTo>
                    <a:pt x="287" y="105"/>
                  </a:lnTo>
                  <a:lnTo>
                    <a:pt x="274" y="97"/>
                  </a:lnTo>
                  <a:lnTo>
                    <a:pt x="263" y="93"/>
                  </a:lnTo>
                  <a:lnTo>
                    <a:pt x="257" y="101"/>
                  </a:lnTo>
                  <a:lnTo>
                    <a:pt x="255" y="110"/>
                  </a:lnTo>
                  <a:lnTo>
                    <a:pt x="255" y="118"/>
                  </a:lnTo>
                  <a:lnTo>
                    <a:pt x="259" y="125"/>
                  </a:lnTo>
                  <a:lnTo>
                    <a:pt x="266" y="139"/>
                  </a:lnTo>
                  <a:lnTo>
                    <a:pt x="278" y="152"/>
                  </a:lnTo>
                  <a:lnTo>
                    <a:pt x="289" y="162"/>
                  </a:lnTo>
                  <a:lnTo>
                    <a:pt x="304" y="173"/>
                  </a:lnTo>
                  <a:lnTo>
                    <a:pt x="312" y="177"/>
                  </a:lnTo>
                  <a:lnTo>
                    <a:pt x="321" y="182"/>
                  </a:lnTo>
                  <a:lnTo>
                    <a:pt x="329" y="186"/>
                  </a:lnTo>
                  <a:lnTo>
                    <a:pt x="337" y="192"/>
                  </a:lnTo>
                  <a:lnTo>
                    <a:pt x="344" y="196"/>
                  </a:lnTo>
                  <a:lnTo>
                    <a:pt x="354" y="201"/>
                  </a:lnTo>
                  <a:lnTo>
                    <a:pt x="359" y="205"/>
                  </a:lnTo>
                  <a:lnTo>
                    <a:pt x="369" y="211"/>
                  </a:lnTo>
                  <a:lnTo>
                    <a:pt x="380" y="221"/>
                  </a:lnTo>
                  <a:lnTo>
                    <a:pt x="394" y="232"/>
                  </a:lnTo>
                  <a:lnTo>
                    <a:pt x="405" y="240"/>
                  </a:lnTo>
                  <a:lnTo>
                    <a:pt x="418" y="249"/>
                  </a:lnTo>
                  <a:lnTo>
                    <a:pt x="432" y="259"/>
                  </a:lnTo>
                  <a:lnTo>
                    <a:pt x="447" y="268"/>
                  </a:lnTo>
                  <a:lnTo>
                    <a:pt x="462" y="278"/>
                  </a:lnTo>
                  <a:lnTo>
                    <a:pt x="477" y="287"/>
                  </a:lnTo>
                  <a:lnTo>
                    <a:pt x="493" y="297"/>
                  </a:lnTo>
                  <a:lnTo>
                    <a:pt x="508" y="306"/>
                  </a:lnTo>
                  <a:lnTo>
                    <a:pt x="523" y="316"/>
                  </a:lnTo>
                  <a:lnTo>
                    <a:pt x="536" y="327"/>
                  </a:lnTo>
                  <a:lnTo>
                    <a:pt x="550" y="336"/>
                  </a:lnTo>
                  <a:lnTo>
                    <a:pt x="561" y="348"/>
                  </a:lnTo>
                  <a:lnTo>
                    <a:pt x="571" y="359"/>
                  </a:lnTo>
                  <a:lnTo>
                    <a:pt x="582" y="373"/>
                  </a:lnTo>
                  <a:lnTo>
                    <a:pt x="588" y="386"/>
                  </a:lnTo>
                  <a:lnTo>
                    <a:pt x="595" y="403"/>
                  </a:lnTo>
                  <a:lnTo>
                    <a:pt x="571" y="388"/>
                  </a:lnTo>
                  <a:lnTo>
                    <a:pt x="544" y="374"/>
                  </a:lnTo>
                  <a:lnTo>
                    <a:pt x="521" y="357"/>
                  </a:lnTo>
                  <a:lnTo>
                    <a:pt x="496" y="342"/>
                  </a:lnTo>
                  <a:lnTo>
                    <a:pt x="472" y="323"/>
                  </a:lnTo>
                  <a:lnTo>
                    <a:pt x="449" y="306"/>
                  </a:lnTo>
                  <a:lnTo>
                    <a:pt x="424" y="289"/>
                  </a:lnTo>
                  <a:lnTo>
                    <a:pt x="403" y="272"/>
                  </a:lnTo>
                  <a:lnTo>
                    <a:pt x="378" y="255"/>
                  </a:lnTo>
                  <a:lnTo>
                    <a:pt x="354" y="240"/>
                  </a:lnTo>
                  <a:lnTo>
                    <a:pt x="331" y="222"/>
                  </a:lnTo>
                  <a:lnTo>
                    <a:pt x="308" y="205"/>
                  </a:lnTo>
                  <a:lnTo>
                    <a:pt x="283" y="190"/>
                  </a:lnTo>
                  <a:lnTo>
                    <a:pt x="259" y="179"/>
                  </a:lnTo>
                  <a:lnTo>
                    <a:pt x="234" y="165"/>
                  </a:lnTo>
                  <a:lnTo>
                    <a:pt x="209" y="156"/>
                  </a:lnTo>
                  <a:lnTo>
                    <a:pt x="202" y="163"/>
                  </a:lnTo>
                  <a:lnTo>
                    <a:pt x="192" y="171"/>
                  </a:lnTo>
                  <a:lnTo>
                    <a:pt x="185" y="179"/>
                  </a:lnTo>
                  <a:lnTo>
                    <a:pt x="185" y="190"/>
                  </a:lnTo>
                  <a:lnTo>
                    <a:pt x="209" y="207"/>
                  </a:lnTo>
                  <a:lnTo>
                    <a:pt x="234" y="224"/>
                  </a:lnTo>
                  <a:lnTo>
                    <a:pt x="261" y="241"/>
                  </a:lnTo>
                  <a:lnTo>
                    <a:pt x="287" y="259"/>
                  </a:lnTo>
                  <a:lnTo>
                    <a:pt x="312" y="274"/>
                  </a:lnTo>
                  <a:lnTo>
                    <a:pt x="337" y="291"/>
                  </a:lnTo>
                  <a:lnTo>
                    <a:pt x="363" y="308"/>
                  </a:lnTo>
                  <a:lnTo>
                    <a:pt x="388" y="325"/>
                  </a:lnTo>
                  <a:lnTo>
                    <a:pt x="413" y="340"/>
                  </a:lnTo>
                  <a:lnTo>
                    <a:pt x="437" y="357"/>
                  </a:lnTo>
                  <a:lnTo>
                    <a:pt x="462" y="374"/>
                  </a:lnTo>
                  <a:lnTo>
                    <a:pt x="485" y="392"/>
                  </a:lnTo>
                  <a:lnTo>
                    <a:pt x="508" y="409"/>
                  </a:lnTo>
                  <a:lnTo>
                    <a:pt x="531" y="424"/>
                  </a:lnTo>
                  <a:lnTo>
                    <a:pt x="551" y="443"/>
                  </a:lnTo>
                  <a:lnTo>
                    <a:pt x="574" y="464"/>
                  </a:lnTo>
                  <a:lnTo>
                    <a:pt x="574" y="471"/>
                  </a:lnTo>
                  <a:lnTo>
                    <a:pt x="574" y="479"/>
                  </a:lnTo>
                  <a:lnTo>
                    <a:pt x="546" y="464"/>
                  </a:lnTo>
                  <a:lnTo>
                    <a:pt x="519" y="449"/>
                  </a:lnTo>
                  <a:lnTo>
                    <a:pt x="491" y="431"/>
                  </a:lnTo>
                  <a:lnTo>
                    <a:pt x="466" y="414"/>
                  </a:lnTo>
                  <a:lnTo>
                    <a:pt x="439" y="397"/>
                  </a:lnTo>
                  <a:lnTo>
                    <a:pt x="413" y="380"/>
                  </a:lnTo>
                  <a:lnTo>
                    <a:pt x="388" y="361"/>
                  </a:lnTo>
                  <a:lnTo>
                    <a:pt x="363" y="344"/>
                  </a:lnTo>
                  <a:lnTo>
                    <a:pt x="337" y="327"/>
                  </a:lnTo>
                  <a:lnTo>
                    <a:pt x="310" y="308"/>
                  </a:lnTo>
                  <a:lnTo>
                    <a:pt x="285" y="291"/>
                  </a:lnTo>
                  <a:lnTo>
                    <a:pt x="261" y="274"/>
                  </a:lnTo>
                  <a:lnTo>
                    <a:pt x="234" y="257"/>
                  </a:lnTo>
                  <a:lnTo>
                    <a:pt x="207" y="243"/>
                  </a:lnTo>
                  <a:lnTo>
                    <a:pt x="183" y="228"/>
                  </a:lnTo>
                  <a:lnTo>
                    <a:pt x="158" y="217"/>
                  </a:lnTo>
                  <a:lnTo>
                    <a:pt x="148" y="226"/>
                  </a:lnTo>
                  <a:lnTo>
                    <a:pt x="145" y="236"/>
                  </a:lnTo>
                  <a:lnTo>
                    <a:pt x="143" y="245"/>
                  </a:lnTo>
                  <a:lnTo>
                    <a:pt x="147" y="255"/>
                  </a:lnTo>
                  <a:lnTo>
                    <a:pt x="148" y="260"/>
                  </a:lnTo>
                  <a:lnTo>
                    <a:pt x="154" y="268"/>
                  </a:lnTo>
                  <a:lnTo>
                    <a:pt x="160" y="276"/>
                  </a:lnTo>
                  <a:lnTo>
                    <a:pt x="167" y="283"/>
                  </a:lnTo>
                  <a:lnTo>
                    <a:pt x="177" y="287"/>
                  </a:lnTo>
                  <a:lnTo>
                    <a:pt x="186" y="293"/>
                  </a:lnTo>
                  <a:lnTo>
                    <a:pt x="196" y="298"/>
                  </a:lnTo>
                  <a:lnTo>
                    <a:pt x="209" y="306"/>
                  </a:lnTo>
                  <a:lnTo>
                    <a:pt x="219" y="310"/>
                  </a:lnTo>
                  <a:lnTo>
                    <a:pt x="230" y="316"/>
                  </a:lnTo>
                  <a:lnTo>
                    <a:pt x="240" y="321"/>
                  </a:lnTo>
                  <a:lnTo>
                    <a:pt x="251" y="329"/>
                  </a:lnTo>
                  <a:lnTo>
                    <a:pt x="261" y="333"/>
                  </a:lnTo>
                  <a:lnTo>
                    <a:pt x="270" y="340"/>
                  </a:lnTo>
                  <a:lnTo>
                    <a:pt x="278" y="346"/>
                  </a:lnTo>
                  <a:lnTo>
                    <a:pt x="283" y="354"/>
                  </a:lnTo>
                  <a:lnTo>
                    <a:pt x="301" y="365"/>
                  </a:lnTo>
                  <a:lnTo>
                    <a:pt x="318" y="376"/>
                  </a:lnTo>
                  <a:lnTo>
                    <a:pt x="335" y="390"/>
                  </a:lnTo>
                  <a:lnTo>
                    <a:pt x="352" y="403"/>
                  </a:lnTo>
                  <a:lnTo>
                    <a:pt x="369" y="414"/>
                  </a:lnTo>
                  <a:lnTo>
                    <a:pt x="386" y="426"/>
                  </a:lnTo>
                  <a:lnTo>
                    <a:pt x="403" y="437"/>
                  </a:lnTo>
                  <a:lnTo>
                    <a:pt x="418" y="449"/>
                  </a:lnTo>
                  <a:lnTo>
                    <a:pt x="436" y="458"/>
                  </a:lnTo>
                  <a:lnTo>
                    <a:pt x="453" y="470"/>
                  </a:lnTo>
                  <a:lnTo>
                    <a:pt x="470" y="479"/>
                  </a:lnTo>
                  <a:lnTo>
                    <a:pt x="489" y="490"/>
                  </a:lnTo>
                  <a:lnTo>
                    <a:pt x="506" y="500"/>
                  </a:lnTo>
                  <a:lnTo>
                    <a:pt x="523" y="511"/>
                  </a:lnTo>
                  <a:lnTo>
                    <a:pt x="540" y="519"/>
                  </a:lnTo>
                  <a:lnTo>
                    <a:pt x="559" y="530"/>
                  </a:lnTo>
                  <a:lnTo>
                    <a:pt x="557" y="540"/>
                  </a:lnTo>
                  <a:lnTo>
                    <a:pt x="555" y="549"/>
                  </a:lnTo>
                  <a:lnTo>
                    <a:pt x="553" y="557"/>
                  </a:lnTo>
                  <a:lnTo>
                    <a:pt x="551" y="566"/>
                  </a:lnTo>
                  <a:lnTo>
                    <a:pt x="519" y="549"/>
                  </a:lnTo>
                  <a:lnTo>
                    <a:pt x="491" y="530"/>
                  </a:lnTo>
                  <a:lnTo>
                    <a:pt x="460" y="511"/>
                  </a:lnTo>
                  <a:lnTo>
                    <a:pt x="432" y="490"/>
                  </a:lnTo>
                  <a:lnTo>
                    <a:pt x="403" y="470"/>
                  </a:lnTo>
                  <a:lnTo>
                    <a:pt x="373" y="449"/>
                  </a:lnTo>
                  <a:lnTo>
                    <a:pt x="344" y="428"/>
                  </a:lnTo>
                  <a:lnTo>
                    <a:pt x="316" y="409"/>
                  </a:lnTo>
                  <a:lnTo>
                    <a:pt x="287" y="386"/>
                  </a:lnTo>
                  <a:lnTo>
                    <a:pt x="257" y="365"/>
                  </a:lnTo>
                  <a:lnTo>
                    <a:pt x="228" y="346"/>
                  </a:lnTo>
                  <a:lnTo>
                    <a:pt x="198" y="329"/>
                  </a:lnTo>
                  <a:lnTo>
                    <a:pt x="167" y="312"/>
                  </a:lnTo>
                  <a:lnTo>
                    <a:pt x="135" y="298"/>
                  </a:lnTo>
                  <a:lnTo>
                    <a:pt x="103" y="285"/>
                  </a:lnTo>
                  <a:lnTo>
                    <a:pt x="72" y="276"/>
                  </a:lnTo>
                  <a:lnTo>
                    <a:pt x="63" y="285"/>
                  </a:lnTo>
                  <a:lnTo>
                    <a:pt x="59" y="295"/>
                  </a:lnTo>
                  <a:lnTo>
                    <a:pt x="59" y="304"/>
                  </a:lnTo>
                  <a:lnTo>
                    <a:pt x="63" y="312"/>
                  </a:lnTo>
                  <a:lnTo>
                    <a:pt x="65" y="316"/>
                  </a:lnTo>
                  <a:lnTo>
                    <a:pt x="70" y="321"/>
                  </a:lnTo>
                  <a:lnTo>
                    <a:pt x="78" y="327"/>
                  </a:lnTo>
                  <a:lnTo>
                    <a:pt x="86" y="331"/>
                  </a:lnTo>
                  <a:lnTo>
                    <a:pt x="95" y="336"/>
                  </a:lnTo>
                  <a:lnTo>
                    <a:pt x="105" y="342"/>
                  </a:lnTo>
                  <a:lnTo>
                    <a:pt x="114" y="346"/>
                  </a:lnTo>
                  <a:lnTo>
                    <a:pt x="126" y="352"/>
                  </a:lnTo>
                  <a:lnTo>
                    <a:pt x="135" y="355"/>
                  </a:lnTo>
                  <a:lnTo>
                    <a:pt x="145" y="359"/>
                  </a:lnTo>
                  <a:lnTo>
                    <a:pt x="154" y="365"/>
                  </a:lnTo>
                  <a:lnTo>
                    <a:pt x="164" y="369"/>
                  </a:lnTo>
                  <a:lnTo>
                    <a:pt x="173" y="373"/>
                  </a:lnTo>
                  <a:lnTo>
                    <a:pt x="181" y="376"/>
                  </a:lnTo>
                  <a:lnTo>
                    <a:pt x="186" y="380"/>
                  </a:lnTo>
                  <a:lnTo>
                    <a:pt x="194" y="386"/>
                  </a:lnTo>
                  <a:lnTo>
                    <a:pt x="215" y="401"/>
                  </a:lnTo>
                  <a:lnTo>
                    <a:pt x="236" y="416"/>
                  </a:lnTo>
                  <a:lnTo>
                    <a:pt x="259" y="430"/>
                  </a:lnTo>
                  <a:lnTo>
                    <a:pt x="282" y="443"/>
                  </a:lnTo>
                  <a:lnTo>
                    <a:pt x="302" y="456"/>
                  </a:lnTo>
                  <a:lnTo>
                    <a:pt x="325" y="468"/>
                  </a:lnTo>
                  <a:lnTo>
                    <a:pt x="348" y="481"/>
                  </a:lnTo>
                  <a:lnTo>
                    <a:pt x="371" y="494"/>
                  </a:lnTo>
                  <a:lnTo>
                    <a:pt x="392" y="506"/>
                  </a:lnTo>
                  <a:lnTo>
                    <a:pt x="413" y="519"/>
                  </a:lnTo>
                  <a:lnTo>
                    <a:pt x="436" y="532"/>
                  </a:lnTo>
                  <a:lnTo>
                    <a:pt x="458" y="546"/>
                  </a:lnTo>
                  <a:lnTo>
                    <a:pt x="479" y="557"/>
                  </a:lnTo>
                  <a:lnTo>
                    <a:pt x="502" y="572"/>
                  </a:lnTo>
                  <a:lnTo>
                    <a:pt x="523" y="589"/>
                  </a:lnTo>
                  <a:lnTo>
                    <a:pt x="546" y="606"/>
                  </a:lnTo>
                  <a:lnTo>
                    <a:pt x="546" y="608"/>
                  </a:lnTo>
                  <a:lnTo>
                    <a:pt x="508" y="595"/>
                  </a:lnTo>
                  <a:lnTo>
                    <a:pt x="472" y="580"/>
                  </a:lnTo>
                  <a:lnTo>
                    <a:pt x="436" y="563"/>
                  </a:lnTo>
                  <a:lnTo>
                    <a:pt x="401" y="547"/>
                  </a:lnTo>
                  <a:lnTo>
                    <a:pt x="365" y="528"/>
                  </a:lnTo>
                  <a:lnTo>
                    <a:pt x="333" y="511"/>
                  </a:lnTo>
                  <a:lnTo>
                    <a:pt x="299" y="490"/>
                  </a:lnTo>
                  <a:lnTo>
                    <a:pt x="266" y="471"/>
                  </a:lnTo>
                  <a:lnTo>
                    <a:pt x="232" y="451"/>
                  </a:lnTo>
                  <a:lnTo>
                    <a:pt x="200" y="430"/>
                  </a:lnTo>
                  <a:lnTo>
                    <a:pt x="167" y="409"/>
                  </a:lnTo>
                  <a:lnTo>
                    <a:pt x="135" y="388"/>
                  </a:lnTo>
                  <a:lnTo>
                    <a:pt x="101" y="367"/>
                  </a:lnTo>
                  <a:lnTo>
                    <a:pt x="67" y="348"/>
                  </a:lnTo>
                  <a:lnTo>
                    <a:pt x="32" y="329"/>
                  </a:lnTo>
                  <a:lnTo>
                    <a:pt x="0" y="312"/>
                  </a:lnTo>
                  <a:lnTo>
                    <a:pt x="10" y="291"/>
                  </a:lnTo>
                  <a:lnTo>
                    <a:pt x="21" y="270"/>
                  </a:lnTo>
                  <a:lnTo>
                    <a:pt x="32" y="249"/>
                  </a:lnTo>
                  <a:lnTo>
                    <a:pt x="44" y="230"/>
                  </a:lnTo>
                  <a:lnTo>
                    <a:pt x="53" y="211"/>
                  </a:lnTo>
                  <a:lnTo>
                    <a:pt x="67" y="192"/>
                  </a:lnTo>
                  <a:lnTo>
                    <a:pt x="80" y="173"/>
                  </a:lnTo>
                  <a:lnTo>
                    <a:pt x="91" y="154"/>
                  </a:lnTo>
                  <a:lnTo>
                    <a:pt x="103" y="133"/>
                  </a:lnTo>
                  <a:lnTo>
                    <a:pt x="116" y="114"/>
                  </a:lnTo>
                  <a:lnTo>
                    <a:pt x="129" y="95"/>
                  </a:lnTo>
                  <a:lnTo>
                    <a:pt x="143" y="76"/>
                  </a:lnTo>
                  <a:lnTo>
                    <a:pt x="156" y="57"/>
                  </a:lnTo>
                  <a:lnTo>
                    <a:pt x="171" y="38"/>
                  </a:lnTo>
                  <a:lnTo>
                    <a:pt x="185" y="19"/>
                  </a:lnTo>
                  <a:lnTo>
                    <a:pt x="202" y="0"/>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2" name="Freeform 63"/>
            <p:cNvSpPr>
              <a:spLocks/>
            </p:cNvSpPr>
            <p:nvPr/>
          </p:nvSpPr>
          <p:spPr bwMode="auto">
            <a:xfrm>
              <a:off x="1168" y="2840"/>
              <a:ext cx="42" cy="60"/>
            </a:xfrm>
            <a:custGeom>
              <a:avLst/>
              <a:gdLst>
                <a:gd name="T0" fmla="*/ 1 w 83"/>
                <a:gd name="T1" fmla="*/ 0 h 122"/>
                <a:gd name="T2" fmla="*/ 1 w 83"/>
                <a:gd name="T3" fmla="*/ 0 h 122"/>
                <a:gd name="T4" fmla="*/ 1 w 83"/>
                <a:gd name="T5" fmla="*/ 0 h 122"/>
                <a:gd name="T6" fmla="*/ 1 w 83"/>
                <a:gd name="T7" fmla="*/ 0 h 122"/>
                <a:gd name="T8" fmla="*/ 1 w 83"/>
                <a:gd name="T9" fmla="*/ 0 h 122"/>
                <a:gd name="T10" fmla="*/ 1 w 83"/>
                <a:gd name="T11" fmla="*/ 0 h 122"/>
                <a:gd name="T12" fmla="*/ 1 w 83"/>
                <a:gd name="T13" fmla="*/ 0 h 122"/>
                <a:gd name="T14" fmla="*/ 1 w 83"/>
                <a:gd name="T15" fmla="*/ 0 h 122"/>
                <a:gd name="T16" fmla="*/ 1 w 83"/>
                <a:gd name="T17" fmla="*/ 0 h 122"/>
                <a:gd name="T18" fmla="*/ 1 w 83"/>
                <a:gd name="T19" fmla="*/ 0 h 122"/>
                <a:gd name="T20" fmla="*/ 1 w 83"/>
                <a:gd name="T21" fmla="*/ 0 h 122"/>
                <a:gd name="T22" fmla="*/ 1 w 83"/>
                <a:gd name="T23" fmla="*/ 0 h 122"/>
                <a:gd name="T24" fmla="*/ 1 w 83"/>
                <a:gd name="T25" fmla="*/ 0 h 122"/>
                <a:gd name="T26" fmla="*/ 1 w 83"/>
                <a:gd name="T27" fmla="*/ 0 h 122"/>
                <a:gd name="T28" fmla="*/ 0 w 83"/>
                <a:gd name="T29" fmla="*/ 0 h 122"/>
                <a:gd name="T30" fmla="*/ 0 w 83"/>
                <a:gd name="T31" fmla="*/ 0 h 122"/>
                <a:gd name="T32" fmla="*/ 1 w 83"/>
                <a:gd name="T33" fmla="*/ 0 h 122"/>
                <a:gd name="T34" fmla="*/ 1 w 83"/>
                <a:gd name="T35" fmla="*/ 0 h 122"/>
                <a:gd name="T36" fmla="*/ 1 w 83"/>
                <a:gd name="T37" fmla="*/ 0 h 122"/>
                <a:gd name="T38" fmla="*/ 1 w 83"/>
                <a:gd name="T39" fmla="*/ 0 h 122"/>
                <a:gd name="T40" fmla="*/ 1 w 83"/>
                <a:gd name="T41" fmla="*/ 0 h 1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122"/>
                <a:gd name="T65" fmla="*/ 83 w 83"/>
                <a:gd name="T66" fmla="*/ 122 h 1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122">
                  <a:moveTo>
                    <a:pt x="83" y="0"/>
                  </a:moveTo>
                  <a:lnTo>
                    <a:pt x="79" y="6"/>
                  </a:lnTo>
                  <a:lnTo>
                    <a:pt x="74" y="15"/>
                  </a:lnTo>
                  <a:lnTo>
                    <a:pt x="70" y="23"/>
                  </a:lnTo>
                  <a:lnTo>
                    <a:pt x="66" y="30"/>
                  </a:lnTo>
                  <a:lnTo>
                    <a:pt x="62" y="38"/>
                  </a:lnTo>
                  <a:lnTo>
                    <a:pt x="58" y="46"/>
                  </a:lnTo>
                  <a:lnTo>
                    <a:pt x="53" y="53"/>
                  </a:lnTo>
                  <a:lnTo>
                    <a:pt x="51" y="61"/>
                  </a:lnTo>
                  <a:lnTo>
                    <a:pt x="41" y="76"/>
                  </a:lnTo>
                  <a:lnTo>
                    <a:pt x="32" y="91"/>
                  </a:lnTo>
                  <a:lnTo>
                    <a:pt x="20" y="105"/>
                  </a:lnTo>
                  <a:lnTo>
                    <a:pt x="9" y="122"/>
                  </a:lnTo>
                  <a:lnTo>
                    <a:pt x="3" y="108"/>
                  </a:lnTo>
                  <a:lnTo>
                    <a:pt x="0" y="97"/>
                  </a:lnTo>
                  <a:lnTo>
                    <a:pt x="0" y="87"/>
                  </a:lnTo>
                  <a:lnTo>
                    <a:pt x="1" y="78"/>
                  </a:lnTo>
                  <a:lnTo>
                    <a:pt x="5" y="68"/>
                  </a:lnTo>
                  <a:lnTo>
                    <a:pt x="11" y="61"/>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3" name="Freeform 64"/>
            <p:cNvSpPr>
              <a:spLocks/>
            </p:cNvSpPr>
            <p:nvPr/>
          </p:nvSpPr>
          <p:spPr bwMode="auto">
            <a:xfrm>
              <a:off x="848" y="2846"/>
              <a:ext cx="18" cy="12"/>
            </a:xfrm>
            <a:custGeom>
              <a:avLst/>
              <a:gdLst>
                <a:gd name="T0" fmla="*/ 1 w 36"/>
                <a:gd name="T1" fmla="*/ 1 h 23"/>
                <a:gd name="T2" fmla="*/ 1 w 36"/>
                <a:gd name="T3" fmla="*/ 0 h 23"/>
                <a:gd name="T4" fmla="*/ 1 w 36"/>
                <a:gd name="T5" fmla="*/ 0 h 23"/>
                <a:gd name="T6" fmla="*/ 1 w 36"/>
                <a:gd name="T7" fmla="*/ 0 h 23"/>
                <a:gd name="T8" fmla="*/ 1 w 36"/>
                <a:gd name="T9" fmla="*/ 1 h 23"/>
                <a:gd name="T10" fmla="*/ 1 w 36"/>
                <a:gd name="T11" fmla="*/ 1 h 23"/>
                <a:gd name="T12" fmla="*/ 1 w 36"/>
                <a:gd name="T13" fmla="*/ 1 h 23"/>
                <a:gd name="T14" fmla="*/ 1 w 36"/>
                <a:gd name="T15" fmla="*/ 1 h 23"/>
                <a:gd name="T16" fmla="*/ 1 w 36"/>
                <a:gd name="T17" fmla="*/ 1 h 23"/>
                <a:gd name="T18" fmla="*/ 0 w 36"/>
                <a:gd name="T19" fmla="*/ 1 h 23"/>
                <a:gd name="T20" fmla="*/ 1 w 36"/>
                <a:gd name="T21" fmla="*/ 1 h 23"/>
                <a:gd name="T22" fmla="*/ 1 w 36"/>
                <a:gd name="T23" fmla="*/ 1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3"/>
                <a:gd name="T38" fmla="*/ 36 w 36"/>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3">
                  <a:moveTo>
                    <a:pt x="4" y="2"/>
                  </a:moveTo>
                  <a:lnTo>
                    <a:pt x="11" y="0"/>
                  </a:lnTo>
                  <a:lnTo>
                    <a:pt x="21" y="0"/>
                  </a:lnTo>
                  <a:lnTo>
                    <a:pt x="26" y="0"/>
                  </a:lnTo>
                  <a:lnTo>
                    <a:pt x="34" y="6"/>
                  </a:lnTo>
                  <a:lnTo>
                    <a:pt x="36" y="10"/>
                  </a:lnTo>
                  <a:lnTo>
                    <a:pt x="34" y="21"/>
                  </a:lnTo>
                  <a:lnTo>
                    <a:pt x="19" y="23"/>
                  </a:lnTo>
                  <a:lnTo>
                    <a:pt x="5" y="21"/>
                  </a:lnTo>
                  <a:lnTo>
                    <a:pt x="0" y="14"/>
                  </a:lnTo>
                  <a:lnTo>
                    <a:pt x="4" y="2"/>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4" name="Freeform 65"/>
            <p:cNvSpPr>
              <a:spLocks/>
            </p:cNvSpPr>
            <p:nvPr/>
          </p:nvSpPr>
          <p:spPr bwMode="auto">
            <a:xfrm>
              <a:off x="954" y="2847"/>
              <a:ext cx="46" cy="39"/>
            </a:xfrm>
            <a:custGeom>
              <a:avLst/>
              <a:gdLst>
                <a:gd name="T0" fmla="*/ 0 w 93"/>
                <a:gd name="T1" fmla="*/ 0 h 78"/>
                <a:gd name="T2" fmla="*/ 0 w 93"/>
                <a:gd name="T3" fmla="*/ 1 h 78"/>
                <a:gd name="T4" fmla="*/ 0 w 93"/>
                <a:gd name="T5" fmla="*/ 1 h 78"/>
                <a:gd name="T6" fmla="*/ 0 w 93"/>
                <a:gd name="T7" fmla="*/ 1 h 78"/>
                <a:gd name="T8" fmla="*/ 0 w 93"/>
                <a:gd name="T9" fmla="*/ 1 h 78"/>
                <a:gd name="T10" fmla="*/ 0 w 93"/>
                <a:gd name="T11" fmla="*/ 1 h 78"/>
                <a:gd name="T12" fmla="*/ 0 w 93"/>
                <a:gd name="T13" fmla="*/ 1 h 78"/>
                <a:gd name="T14" fmla="*/ 0 w 93"/>
                <a:gd name="T15" fmla="*/ 1 h 78"/>
                <a:gd name="T16" fmla="*/ 0 w 93"/>
                <a:gd name="T17" fmla="*/ 1 h 78"/>
                <a:gd name="T18" fmla="*/ 0 w 93"/>
                <a:gd name="T19" fmla="*/ 1 h 78"/>
                <a:gd name="T20" fmla="*/ 0 w 93"/>
                <a:gd name="T21" fmla="*/ 1 h 78"/>
                <a:gd name="T22" fmla="*/ 0 w 93"/>
                <a:gd name="T23" fmla="*/ 1 h 78"/>
                <a:gd name="T24" fmla="*/ 0 w 93"/>
                <a:gd name="T25" fmla="*/ 1 h 78"/>
                <a:gd name="T26" fmla="*/ 0 w 93"/>
                <a:gd name="T27" fmla="*/ 1 h 78"/>
                <a:gd name="T28" fmla="*/ 0 w 93"/>
                <a:gd name="T29" fmla="*/ 1 h 78"/>
                <a:gd name="T30" fmla="*/ 0 w 93"/>
                <a:gd name="T31" fmla="*/ 1 h 78"/>
                <a:gd name="T32" fmla="*/ 0 w 93"/>
                <a:gd name="T33" fmla="*/ 1 h 78"/>
                <a:gd name="T34" fmla="*/ 0 w 93"/>
                <a:gd name="T35" fmla="*/ 1 h 78"/>
                <a:gd name="T36" fmla="*/ 0 w 93"/>
                <a:gd name="T37" fmla="*/ 1 h 78"/>
                <a:gd name="T38" fmla="*/ 0 w 93"/>
                <a:gd name="T39" fmla="*/ 1 h 78"/>
                <a:gd name="T40" fmla="*/ 0 w 93"/>
                <a:gd name="T41" fmla="*/ 1 h 78"/>
                <a:gd name="T42" fmla="*/ 0 w 93"/>
                <a:gd name="T43" fmla="*/ 1 h 78"/>
                <a:gd name="T44" fmla="*/ 0 w 93"/>
                <a:gd name="T45" fmla="*/ 1 h 78"/>
                <a:gd name="T46" fmla="*/ 0 w 93"/>
                <a:gd name="T47" fmla="*/ 1 h 78"/>
                <a:gd name="T48" fmla="*/ 0 w 93"/>
                <a:gd name="T49" fmla="*/ 1 h 78"/>
                <a:gd name="T50" fmla="*/ 0 w 93"/>
                <a:gd name="T51" fmla="*/ 1 h 78"/>
                <a:gd name="T52" fmla="*/ 0 w 93"/>
                <a:gd name="T53" fmla="*/ 0 h 78"/>
                <a:gd name="T54" fmla="*/ 0 w 93"/>
                <a:gd name="T55" fmla="*/ 0 h 7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3"/>
                <a:gd name="T85" fmla="*/ 0 h 78"/>
                <a:gd name="T86" fmla="*/ 93 w 93"/>
                <a:gd name="T87" fmla="*/ 78 h 7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3" h="78">
                  <a:moveTo>
                    <a:pt x="91" y="0"/>
                  </a:moveTo>
                  <a:lnTo>
                    <a:pt x="93" y="10"/>
                  </a:lnTo>
                  <a:lnTo>
                    <a:pt x="93" y="21"/>
                  </a:lnTo>
                  <a:lnTo>
                    <a:pt x="91" y="29"/>
                  </a:lnTo>
                  <a:lnTo>
                    <a:pt x="89" y="38"/>
                  </a:lnTo>
                  <a:lnTo>
                    <a:pt x="80" y="46"/>
                  </a:lnTo>
                  <a:lnTo>
                    <a:pt x="72" y="53"/>
                  </a:lnTo>
                  <a:lnTo>
                    <a:pt x="61" y="59"/>
                  </a:lnTo>
                  <a:lnTo>
                    <a:pt x="49" y="65"/>
                  </a:lnTo>
                  <a:lnTo>
                    <a:pt x="36" y="67"/>
                  </a:lnTo>
                  <a:lnTo>
                    <a:pt x="24" y="72"/>
                  </a:lnTo>
                  <a:lnTo>
                    <a:pt x="11" y="74"/>
                  </a:lnTo>
                  <a:lnTo>
                    <a:pt x="4" y="78"/>
                  </a:lnTo>
                  <a:lnTo>
                    <a:pt x="0" y="71"/>
                  </a:lnTo>
                  <a:lnTo>
                    <a:pt x="0" y="63"/>
                  </a:lnTo>
                  <a:lnTo>
                    <a:pt x="0" y="55"/>
                  </a:lnTo>
                  <a:lnTo>
                    <a:pt x="0" y="52"/>
                  </a:lnTo>
                  <a:lnTo>
                    <a:pt x="4" y="40"/>
                  </a:lnTo>
                  <a:lnTo>
                    <a:pt x="9" y="34"/>
                  </a:lnTo>
                  <a:lnTo>
                    <a:pt x="17" y="29"/>
                  </a:lnTo>
                  <a:lnTo>
                    <a:pt x="26" y="27"/>
                  </a:lnTo>
                  <a:lnTo>
                    <a:pt x="36" y="23"/>
                  </a:lnTo>
                  <a:lnTo>
                    <a:pt x="49" y="21"/>
                  </a:lnTo>
                  <a:lnTo>
                    <a:pt x="61" y="17"/>
                  </a:lnTo>
                  <a:lnTo>
                    <a:pt x="72" y="14"/>
                  </a:lnTo>
                  <a:lnTo>
                    <a:pt x="81" y="8"/>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5" name="Freeform 66"/>
            <p:cNvSpPr>
              <a:spLocks/>
            </p:cNvSpPr>
            <p:nvPr/>
          </p:nvSpPr>
          <p:spPr bwMode="auto">
            <a:xfrm>
              <a:off x="1802" y="2851"/>
              <a:ext cx="39" cy="10"/>
            </a:xfrm>
            <a:custGeom>
              <a:avLst/>
              <a:gdLst>
                <a:gd name="T0" fmla="*/ 1 w 78"/>
                <a:gd name="T1" fmla="*/ 0 h 21"/>
                <a:gd name="T2" fmla="*/ 1 w 78"/>
                <a:gd name="T3" fmla="*/ 0 h 21"/>
                <a:gd name="T4" fmla="*/ 1 w 78"/>
                <a:gd name="T5" fmla="*/ 0 h 21"/>
                <a:gd name="T6" fmla="*/ 1 w 78"/>
                <a:gd name="T7" fmla="*/ 0 h 21"/>
                <a:gd name="T8" fmla="*/ 1 w 78"/>
                <a:gd name="T9" fmla="*/ 0 h 21"/>
                <a:gd name="T10" fmla="*/ 1 w 78"/>
                <a:gd name="T11" fmla="*/ 0 h 21"/>
                <a:gd name="T12" fmla="*/ 1 w 78"/>
                <a:gd name="T13" fmla="*/ 0 h 21"/>
                <a:gd name="T14" fmla="*/ 1 w 78"/>
                <a:gd name="T15" fmla="*/ 0 h 21"/>
                <a:gd name="T16" fmla="*/ 1 w 78"/>
                <a:gd name="T17" fmla="*/ 0 h 21"/>
                <a:gd name="T18" fmla="*/ 1 w 78"/>
                <a:gd name="T19" fmla="*/ 0 h 21"/>
                <a:gd name="T20" fmla="*/ 1 w 78"/>
                <a:gd name="T21" fmla="*/ 0 h 21"/>
                <a:gd name="T22" fmla="*/ 1 w 78"/>
                <a:gd name="T23" fmla="*/ 0 h 21"/>
                <a:gd name="T24" fmla="*/ 1 w 78"/>
                <a:gd name="T25" fmla="*/ 0 h 21"/>
                <a:gd name="T26" fmla="*/ 1 w 78"/>
                <a:gd name="T27" fmla="*/ 0 h 21"/>
                <a:gd name="T28" fmla="*/ 1 w 78"/>
                <a:gd name="T29" fmla="*/ 0 h 21"/>
                <a:gd name="T30" fmla="*/ 1 w 78"/>
                <a:gd name="T31" fmla="*/ 0 h 21"/>
                <a:gd name="T32" fmla="*/ 0 w 78"/>
                <a:gd name="T33" fmla="*/ 0 h 21"/>
                <a:gd name="T34" fmla="*/ 0 w 78"/>
                <a:gd name="T35" fmla="*/ 0 h 21"/>
                <a:gd name="T36" fmla="*/ 0 w 78"/>
                <a:gd name="T37" fmla="*/ 0 h 21"/>
                <a:gd name="T38" fmla="*/ 1 w 78"/>
                <a:gd name="T39" fmla="*/ 0 h 21"/>
                <a:gd name="T40" fmla="*/ 1 w 78"/>
                <a:gd name="T41" fmla="*/ 0 h 21"/>
                <a:gd name="T42" fmla="*/ 1 w 78"/>
                <a:gd name="T43" fmla="*/ 0 h 21"/>
                <a:gd name="T44" fmla="*/ 1 w 78"/>
                <a:gd name="T45" fmla="*/ 0 h 21"/>
                <a:gd name="T46" fmla="*/ 1 w 78"/>
                <a:gd name="T47" fmla="*/ 0 h 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21"/>
                <a:gd name="T74" fmla="*/ 78 w 78"/>
                <a:gd name="T75" fmla="*/ 21 h 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21">
                  <a:moveTo>
                    <a:pt x="40" y="0"/>
                  </a:moveTo>
                  <a:lnTo>
                    <a:pt x="47" y="0"/>
                  </a:lnTo>
                  <a:lnTo>
                    <a:pt x="55" y="0"/>
                  </a:lnTo>
                  <a:lnTo>
                    <a:pt x="62" y="0"/>
                  </a:lnTo>
                  <a:lnTo>
                    <a:pt x="70" y="0"/>
                  </a:lnTo>
                  <a:lnTo>
                    <a:pt x="74" y="0"/>
                  </a:lnTo>
                  <a:lnTo>
                    <a:pt x="78" y="6"/>
                  </a:lnTo>
                  <a:lnTo>
                    <a:pt x="78" y="11"/>
                  </a:lnTo>
                  <a:lnTo>
                    <a:pt x="78" y="21"/>
                  </a:lnTo>
                  <a:lnTo>
                    <a:pt x="66" y="21"/>
                  </a:lnTo>
                  <a:lnTo>
                    <a:pt x="57" y="21"/>
                  </a:lnTo>
                  <a:lnTo>
                    <a:pt x="45" y="19"/>
                  </a:lnTo>
                  <a:lnTo>
                    <a:pt x="38" y="17"/>
                  </a:lnTo>
                  <a:lnTo>
                    <a:pt x="26" y="15"/>
                  </a:lnTo>
                  <a:lnTo>
                    <a:pt x="17" y="15"/>
                  </a:lnTo>
                  <a:lnTo>
                    <a:pt x="9" y="11"/>
                  </a:lnTo>
                  <a:lnTo>
                    <a:pt x="0" y="11"/>
                  </a:lnTo>
                  <a:lnTo>
                    <a:pt x="0" y="7"/>
                  </a:lnTo>
                  <a:lnTo>
                    <a:pt x="9" y="6"/>
                  </a:lnTo>
                  <a:lnTo>
                    <a:pt x="19" y="6"/>
                  </a:lnTo>
                  <a:lnTo>
                    <a:pt x="28" y="4"/>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6" name="Freeform 67"/>
            <p:cNvSpPr>
              <a:spLocks/>
            </p:cNvSpPr>
            <p:nvPr/>
          </p:nvSpPr>
          <p:spPr bwMode="auto">
            <a:xfrm>
              <a:off x="1456" y="2854"/>
              <a:ext cx="46" cy="29"/>
            </a:xfrm>
            <a:custGeom>
              <a:avLst/>
              <a:gdLst>
                <a:gd name="T0" fmla="*/ 0 w 93"/>
                <a:gd name="T1" fmla="*/ 1 h 58"/>
                <a:gd name="T2" fmla="*/ 0 w 93"/>
                <a:gd name="T3" fmla="*/ 0 h 58"/>
                <a:gd name="T4" fmla="*/ 0 w 93"/>
                <a:gd name="T5" fmla="*/ 0 h 58"/>
                <a:gd name="T6" fmla="*/ 0 w 93"/>
                <a:gd name="T7" fmla="*/ 0 h 58"/>
                <a:gd name="T8" fmla="*/ 0 w 93"/>
                <a:gd name="T9" fmla="*/ 1 h 58"/>
                <a:gd name="T10" fmla="*/ 0 w 93"/>
                <a:gd name="T11" fmla="*/ 1 h 58"/>
                <a:gd name="T12" fmla="*/ 0 w 93"/>
                <a:gd name="T13" fmla="*/ 1 h 58"/>
                <a:gd name="T14" fmla="*/ 0 w 93"/>
                <a:gd name="T15" fmla="*/ 1 h 58"/>
                <a:gd name="T16" fmla="*/ 0 w 93"/>
                <a:gd name="T17" fmla="*/ 1 h 58"/>
                <a:gd name="T18" fmla="*/ 0 w 93"/>
                <a:gd name="T19" fmla="*/ 1 h 58"/>
                <a:gd name="T20" fmla="*/ 0 w 93"/>
                <a:gd name="T21" fmla="*/ 1 h 58"/>
                <a:gd name="T22" fmla="*/ 0 w 93"/>
                <a:gd name="T23" fmla="*/ 1 h 58"/>
                <a:gd name="T24" fmla="*/ 0 w 93"/>
                <a:gd name="T25" fmla="*/ 1 h 58"/>
                <a:gd name="T26" fmla="*/ 0 w 93"/>
                <a:gd name="T27" fmla="*/ 1 h 58"/>
                <a:gd name="T28" fmla="*/ 0 w 93"/>
                <a:gd name="T29" fmla="*/ 1 h 58"/>
                <a:gd name="T30" fmla="*/ 0 w 93"/>
                <a:gd name="T31" fmla="*/ 1 h 58"/>
                <a:gd name="T32" fmla="*/ 0 w 93"/>
                <a:gd name="T33" fmla="*/ 1 h 58"/>
                <a:gd name="T34" fmla="*/ 0 w 93"/>
                <a:gd name="T35" fmla="*/ 1 h 58"/>
                <a:gd name="T36" fmla="*/ 0 w 93"/>
                <a:gd name="T37" fmla="*/ 1 h 58"/>
                <a:gd name="T38" fmla="*/ 0 w 93"/>
                <a:gd name="T39" fmla="*/ 1 h 58"/>
                <a:gd name="T40" fmla="*/ 0 w 93"/>
                <a:gd name="T41" fmla="*/ 1 h 58"/>
                <a:gd name="T42" fmla="*/ 0 w 93"/>
                <a:gd name="T43" fmla="*/ 1 h 58"/>
                <a:gd name="T44" fmla="*/ 0 w 93"/>
                <a:gd name="T45" fmla="*/ 1 h 58"/>
                <a:gd name="T46" fmla="*/ 0 w 93"/>
                <a:gd name="T47" fmla="*/ 1 h 58"/>
                <a:gd name="T48" fmla="*/ 0 w 93"/>
                <a:gd name="T49" fmla="*/ 1 h 58"/>
                <a:gd name="T50" fmla="*/ 0 w 93"/>
                <a:gd name="T51" fmla="*/ 1 h 58"/>
                <a:gd name="T52" fmla="*/ 0 w 93"/>
                <a:gd name="T53" fmla="*/ 1 h 58"/>
                <a:gd name="T54" fmla="*/ 0 w 93"/>
                <a:gd name="T55" fmla="*/ 1 h 5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3"/>
                <a:gd name="T85" fmla="*/ 0 h 58"/>
                <a:gd name="T86" fmla="*/ 93 w 93"/>
                <a:gd name="T87" fmla="*/ 58 h 5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3" h="58">
                  <a:moveTo>
                    <a:pt x="72" y="1"/>
                  </a:moveTo>
                  <a:lnTo>
                    <a:pt x="79" y="0"/>
                  </a:lnTo>
                  <a:lnTo>
                    <a:pt x="85" y="0"/>
                  </a:lnTo>
                  <a:lnTo>
                    <a:pt x="87" y="0"/>
                  </a:lnTo>
                  <a:lnTo>
                    <a:pt x="93" y="3"/>
                  </a:lnTo>
                  <a:lnTo>
                    <a:pt x="93" y="9"/>
                  </a:lnTo>
                  <a:lnTo>
                    <a:pt x="87" y="17"/>
                  </a:lnTo>
                  <a:lnTo>
                    <a:pt x="81" y="26"/>
                  </a:lnTo>
                  <a:lnTo>
                    <a:pt x="74" y="38"/>
                  </a:lnTo>
                  <a:lnTo>
                    <a:pt x="68" y="47"/>
                  </a:lnTo>
                  <a:lnTo>
                    <a:pt x="68" y="58"/>
                  </a:lnTo>
                  <a:lnTo>
                    <a:pt x="59" y="49"/>
                  </a:lnTo>
                  <a:lnTo>
                    <a:pt x="51" y="43"/>
                  </a:lnTo>
                  <a:lnTo>
                    <a:pt x="43" y="38"/>
                  </a:lnTo>
                  <a:lnTo>
                    <a:pt x="34" y="34"/>
                  </a:lnTo>
                  <a:lnTo>
                    <a:pt x="24" y="26"/>
                  </a:lnTo>
                  <a:lnTo>
                    <a:pt x="15" y="20"/>
                  </a:lnTo>
                  <a:lnTo>
                    <a:pt x="5" y="15"/>
                  </a:lnTo>
                  <a:lnTo>
                    <a:pt x="0" y="9"/>
                  </a:lnTo>
                  <a:lnTo>
                    <a:pt x="7" y="5"/>
                  </a:lnTo>
                  <a:lnTo>
                    <a:pt x="17" y="5"/>
                  </a:lnTo>
                  <a:lnTo>
                    <a:pt x="26" y="5"/>
                  </a:lnTo>
                  <a:lnTo>
                    <a:pt x="36" y="7"/>
                  </a:lnTo>
                  <a:lnTo>
                    <a:pt x="43" y="5"/>
                  </a:lnTo>
                  <a:lnTo>
                    <a:pt x="55" y="5"/>
                  </a:lnTo>
                  <a:lnTo>
                    <a:pt x="62" y="5"/>
                  </a:lnTo>
                  <a:lnTo>
                    <a:pt x="7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7" name="Freeform 68"/>
            <p:cNvSpPr>
              <a:spLocks/>
            </p:cNvSpPr>
            <p:nvPr/>
          </p:nvSpPr>
          <p:spPr bwMode="auto">
            <a:xfrm>
              <a:off x="1303" y="2861"/>
              <a:ext cx="18" cy="17"/>
            </a:xfrm>
            <a:custGeom>
              <a:avLst/>
              <a:gdLst>
                <a:gd name="T0" fmla="*/ 0 w 37"/>
                <a:gd name="T1" fmla="*/ 0 h 34"/>
                <a:gd name="T2" fmla="*/ 0 w 37"/>
                <a:gd name="T3" fmla="*/ 0 h 34"/>
                <a:gd name="T4" fmla="*/ 0 w 37"/>
                <a:gd name="T5" fmla="*/ 1 h 34"/>
                <a:gd name="T6" fmla="*/ 0 w 37"/>
                <a:gd name="T7" fmla="*/ 1 h 34"/>
                <a:gd name="T8" fmla="*/ 0 w 37"/>
                <a:gd name="T9" fmla="*/ 1 h 34"/>
                <a:gd name="T10" fmla="*/ 0 w 37"/>
                <a:gd name="T11" fmla="*/ 1 h 34"/>
                <a:gd name="T12" fmla="*/ 0 w 37"/>
                <a:gd name="T13" fmla="*/ 1 h 34"/>
                <a:gd name="T14" fmla="*/ 0 w 37"/>
                <a:gd name="T15" fmla="*/ 1 h 34"/>
                <a:gd name="T16" fmla="*/ 0 w 37"/>
                <a:gd name="T17" fmla="*/ 1 h 34"/>
                <a:gd name="T18" fmla="*/ 0 w 37"/>
                <a:gd name="T19" fmla="*/ 1 h 34"/>
                <a:gd name="T20" fmla="*/ 0 w 37"/>
                <a:gd name="T21" fmla="*/ 1 h 34"/>
                <a:gd name="T22" fmla="*/ 0 w 37"/>
                <a:gd name="T23" fmla="*/ 1 h 34"/>
                <a:gd name="T24" fmla="*/ 0 w 37"/>
                <a:gd name="T25" fmla="*/ 1 h 34"/>
                <a:gd name="T26" fmla="*/ 0 w 37"/>
                <a:gd name="T27" fmla="*/ 1 h 34"/>
                <a:gd name="T28" fmla="*/ 0 w 37"/>
                <a:gd name="T29" fmla="*/ 0 h 34"/>
                <a:gd name="T30" fmla="*/ 0 w 37"/>
                <a:gd name="T31" fmla="*/ 0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34"/>
                <a:gd name="T50" fmla="*/ 37 w 37"/>
                <a:gd name="T51" fmla="*/ 34 h 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34">
                  <a:moveTo>
                    <a:pt x="18" y="0"/>
                  </a:moveTo>
                  <a:lnTo>
                    <a:pt x="23" y="0"/>
                  </a:lnTo>
                  <a:lnTo>
                    <a:pt x="31" y="2"/>
                  </a:lnTo>
                  <a:lnTo>
                    <a:pt x="35" y="4"/>
                  </a:lnTo>
                  <a:lnTo>
                    <a:pt x="37" y="7"/>
                  </a:lnTo>
                  <a:lnTo>
                    <a:pt x="37" y="13"/>
                  </a:lnTo>
                  <a:lnTo>
                    <a:pt x="33" y="23"/>
                  </a:lnTo>
                  <a:lnTo>
                    <a:pt x="23" y="30"/>
                  </a:lnTo>
                  <a:lnTo>
                    <a:pt x="12" y="34"/>
                  </a:lnTo>
                  <a:lnTo>
                    <a:pt x="2" y="34"/>
                  </a:lnTo>
                  <a:lnTo>
                    <a:pt x="0" y="34"/>
                  </a:lnTo>
                  <a:lnTo>
                    <a:pt x="0" y="28"/>
                  </a:lnTo>
                  <a:lnTo>
                    <a:pt x="4" y="17"/>
                  </a:lnTo>
                  <a:lnTo>
                    <a:pt x="8" y="11"/>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8" name="Freeform 69"/>
            <p:cNvSpPr>
              <a:spLocks/>
            </p:cNvSpPr>
            <p:nvPr/>
          </p:nvSpPr>
          <p:spPr bwMode="auto">
            <a:xfrm>
              <a:off x="1908" y="2861"/>
              <a:ext cx="319" cy="316"/>
            </a:xfrm>
            <a:custGeom>
              <a:avLst/>
              <a:gdLst>
                <a:gd name="T0" fmla="*/ 1 w 636"/>
                <a:gd name="T1" fmla="*/ 1 h 631"/>
                <a:gd name="T2" fmla="*/ 1 w 636"/>
                <a:gd name="T3" fmla="*/ 1 h 631"/>
                <a:gd name="T4" fmla="*/ 1 w 636"/>
                <a:gd name="T5" fmla="*/ 1 h 631"/>
                <a:gd name="T6" fmla="*/ 1 w 636"/>
                <a:gd name="T7" fmla="*/ 1 h 631"/>
                <a:gd name="T8" fmla="*/ 1 w 636"/>
                <a:gd name="T9" fmla="*/ 1 h 631"/>
                <a:gd name="T10" fmla="*/ 1 w 636"/>
                <a:gd name="T11" fmla="*/ 1 h 631"/>
                <a:gd name="T12" fmla="*/ 1 w 636"/>
                <a:gd name="T13" fmla="*/ 1 h 631"/>
                <a:gd name="T14" fmla="*/ 1 w 636"/>
                <a:gd name="T15" fmla="*/ 1 h 631"/>
                <a:gd name="T16" fmla="*/ 1 w 636"/>
                <a:gd name="T17" fmla="*/ 1 h 631"/>
                <a:gd name="T18" fmla="*/ 1 w 636"/>
                <a:gd name="T19" fmla="*/ 1 h 631"/>
                <a:gd name="T20" fmla="*/ 1 w 636"/>
                <a:gd name="T21" fmla="*/ 1 h 631"/>
                <a:gd name="T22" fmla="*/ 1 w 636"/>
                <a:gd name="T23" fmla="*/ 1 h 631"/>
                <a:gd name="T24" fmla="*/ 1 w 636"/>
                <a:gd name="T25" fmla="*/ 1 h 631"/>
                <a:gd name="T26" fmla="*/ 1 w 636"/>
                <a:gd name="T27" fmla="*/ 1 h 631"/>
                <a:gd name="T28" fmla="*/ 1 w 636"/>
                <a:gd name="T29" fmla="*/ 1 h 631"/>
                <a:gd name="T30" fmla="*/ 1 w 636"/>
                <a:gd name="T31" fmla="*/ 1 h 631"/>
                <a:gd name="T32" fmla="*/ 1 w 636"/>
                <a:gd name="T33" fmla="*/ 1 h 631"/>
                <a:gd name="T34" fmla="*/ 1 w 636"/>
                <a:gd name="T35" fmla="*/ 1 h 631"/>
                <a:gd name="T36" fmla="*/ 1 w 636"/>
                <a:gd name="T37" fmla="*/ 1 h 631"/>
                <a:gd name="T38" fmla="*/ 1 w 636"/>
                <a:gd name="T39" fmla="*/ 1 h 631"/>
                <a:gd name="T40" fmla="*/ 1 w 636"/>
                <a:gd name="T41" fmla="*/ 1 h 631"/>
                <a:gd name="T42" fmla="*/ 1 w 636"/>
                <a:gd name="T43" fmla="*/ 1 h 631"/>
                <a:gd name="T44" fmla="*/ 1 w 636"/>
                <a:gd name="T45" fmla="*/ 1 h 631"/>
                <a:gd name="T46" fmla="*/ 1 w 636"/>
                <a:gd name="T47" fmla="*/ 1 h 631"/>
                <a:gd name="T48" fmla="*/ 1 w 636"/>
                <a:gd name="T49" fmla="*/ 1 h 631"/>
                <a:gd name="T50" fmla="*/ 1 w 636"/>
                <a:gd name="T51" fmla="*/ 1 h 631"/>
                <a:gd name="T52" fmla="*/ 1 w 636"/>
                <a:gd name="T53" fmla="*/ 1 h 631"/>
                <a:gd name="T54" fmla="*/ 1 w 636"/>
                <a:gd name="T55" fmla="*/ 1 h 631"/>
                <a:gd name="T56" fmla="*/ 1 w 636"/>
                <a:gd name="T57" fmla="*/ 1 h 631"/>
                <a:gd name="T58" fmla="*/ 1 w 636"/>
                <a:gd name="T59" fmla="*/ 1 h 631"/>
                <a:gd name="T60" fmla="*/ 1 w 636"/>
                <a:gd name="T61" fmla="*/ 1 h 631"/>
                <a:gd name="T62" fmla="*/ 1 w 636"/>
                <a:gd name="T63" fmla="*/ 1 h 631"/>
                <a:gd name="T64" fmla="*/ 1 w 636"/>
                <a:gd name="T65" fmla="*/ 1 h 631"/>
                <a:gd name="T66" fmla="*/ 1 w 636"/>
                <a:gd name="T67" fmla="*/ 1 h 631"/>
                <a:gd name="T68" fmla="*/ 1 w 636"/>
                <a:gd name="T69" fmla="*/ 1 h 631"/>
                <a:gd name="T70" fmla="*/ 1 w 636"/>
                <a:gd name="T71" fmla="*/ 1 h 631"/>
                <a:gd name="T72" fmla="*/ 1 w 636"/>
                <a:gd name="T73" fmla="*/ 1 h 631"/>
                <a:gd name="T74" fmla="*/ 1 w 636"/>
                <a:gd name="T75" fmla="*/ 1 h 631"/>
                <a:gd name="T76" fmla="*/ 1 w 636"/>
                <a:gd name="T77" fmla="*/ 1 h 631"/>
                <a:gd name="T78" fmla="*/ 1 w 636"/>
                <a:gd name="T79" fmla="*/ 1 h 631"/>
                <a:gd name="T80" fmla="*/ 1 w 636"/>
                <a:gd name="T81" fmla="*/ 1 h 631"/>
                <a:gd name="T82" fmla="*/ 1 w 636"/>
                <a:gd name="T83" fmla="*/ 1 h 631"/>
                <a:gd name="T84" fmla="*/ 1 w 636"/>
                <a:gd name="T85" fmla="*/ 1 h 631"/>
                <a:gd name="T86" fmla="*/ 1 w 636"/>
                <a:gd name="T87" fmla="*/ 1 h 631"/>
                <a:gd name="T88" fmla="*/ 1 w 636"/>
                <a:gd name="T89" fmla="*/ 1 h 631"/>
                <a:gd name="T90" fmla="*/ 1 w 636"/>
                <a:gd name="T91" fmla="*/ 1 h 631"/>
                <a:gd name="T92" fmla="*/ 1 w 636"/>
                <a:gd name="T93" fmla="*/ 1 h 631"/>
                <a:gd name="T94" fmla="*/ 1 w 636"/>
                <a:gd name="T95" fmla="*/ 1 h 631"/>
                <a:gd name="T96" fmla="*/ 1 w 636"/>
                <a:gd name="T97" fmla="*/ 1 h 631"/>
                <a:gd name="T98" fmla="*/ 1 w 636"/>
                <a:gd name="T99" fmla="*/ 1 h 631"/>
                <a:gd name="T100" fmla="*/ 1 w 636"/>
                <a:gd name="T101" fmla="*/ 1 h 631"/>
                <a:gd name="T102" fmla="*/ 1 w 636"/>
                <a:gd name="T103" fmla="*/ 1 h 631"/>
                <a:gd name="T104" fmla="*/ 1 w 636"/>
                <a:gd name="T105" fmla="*/ 1 h 631"/>
                <a:gd name="T106" fmla="*/ 1 w 636"/>
                <a:gd name="T107" fmla="*/ 1 h 631"/>
                <a:gd name="T108" fmla="*/ 1 w 636"/>
                <a:gd name="T109" fmla="*/ 1 h 6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36"/>
                <a:gd name="T166" fmla="*/ 0 h 631"/>
                <a:gd name="T167" fmla="*/ 636 w 636"/>
                <a:gd name="T168" fmla="*/ 631 h 6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36" h="631">
                  <a:moveTo>
                    <a:pt x="89" y="0"/>
                  </a:moveTo>
                  <a:lnTo>
                    <a:pt x="121" y="17"/>
                  </a:lnTo>
                  <a:lnTo>
                    <a:pt x="154" y="40"/>
                  </a:lnTo>
                  <a:lnTo>
                    <a:pt x="186" y="62"/>
                  </a:lnTo>
                  <a:lnTo>
                    <a:pt x="220" y="87"/>
                  </a:lnTo>
                  <a:lnTo>
                    <a:pt x="250" y="112"/>
                  </a:lnTo>
                  <a:lnTo>
                    <a:pt x="283" y="138"/>
                  </a:lnTo>
                  <a:lnTo>
                    <a:pt x="315" y="165"/>
                  </a:lnTo>
                  <a:lnTo>
                    <a:pt x="347" y="194"/>
                  </a:lnTo>
                  <a:lnTo>
                    <a:pt x="378" y="220"/>
                  </a:lnTo>
                  <a:lnTo>
                    <a:pt x="410" y="247"/>
                  </a:lnTo>
                  <a:lnTo>
                    <a:pt x="443" y="273"/>
                  </a:lnTo>
                  <a:lnTo>
                    <a:pt x="477" y="302"/>
                  </a:lnTo>
                  <a:lnTo>
                    <a:pt x="511" y="327"/>
                  </a:lnTo>
                  <a:lnTo>
                    <a:pt x="543" y="351"/>
                  </a:lnTo>
                  <a:lnTo>
                    <a:pt x="577" y="374"/>
                  </a:lnTo>
                  <a:lnTo>
                    <a:pt x="616" y="399"/>
                  </a:lnTo>
                  <a:lnTo>
                    <a:pt x="616" y="405"/>
                  </a:lnTo>
                  <a:lnTo>
                    <a:pt x="619" y="414"/>
                  </a:lnTo>
                  <a:lnTo>
                    <a:pt x="606" y="405"/>
                  </a:lnTo>
                  <a:lnTo>
                    <a:pt x="595" y="397"/>
                  </a:lnTo>
                  <a:lnTo>
                    <a:pt x="583" y="389"/>
                  </a:lnTo>
                  <a:lnTo>
                    <a:pt x="572" y="380"/>
                  </a:lnTo>
                  <a:lnTo>
                    <a:pt x="560" y="372"/>
                  </a:lnTo>
                  <a:lnTo>
                    <a:pt x="549" y="363"/>
                  </a:lnTo>
                  <a:lnTo>
                    <a:pt x="538" y="355"/>
                  </a:lnTo>
                  <a:lnTo>
                    <a:pt x="526" y="348"/>
                  </a:lnTo>
                  <a:lnTo>
                    <a:pt x="513" y="340"/>
                  </a:lnTo>
                  <a:lnTo>
                    <a:pt x="501" y="330"/>
                  </a:lnTo>
                  <a:lnTo>
                    <a:pt x="490" y="323"/>
                  </a:lnTo>
                  <a:lnTo>
                    <a:pt x="479" y="315"/>
                  </a:lnTo>
                  <a:lnTo>
                    <a:pt x="467" y="308"/>
                  </a:lnTo>
                  <a:lnTo>
                    <a:pt x="458" y="298"/>
                  </a:lnTo>
                  <a:lnTo>
                    <a:pt x="446" y="291"/>
                  </a:lnTo>
                  <a:lnTo>
                    <a:pt x="435" y="283"/>
                  </a:lnTo>
                  <a:lnTo>
                    <a:pt x="420" y="270"/>
                  </a:lnTo>
                  <a:lnTo>
                    <a:pt x="404" y="260"/>
                  </a:lnTo>
                  <a:lnTo>
                    <a:pt x="389" y="247"/>
                  </a:lnTo>
                  <a:lnTo>
                    <a:pt x="376" y="237"/>
                  </a:lnTo>
                  <a:lnTo>
                    <a:pt x="359" y="226"/>
                  </a:lnTo>
                  <a:lnTo>
                    <a:pt x="346" y="216"/>
                  </a:lnTo>
                  <a:lnTo>
                    <a:pt x="332" y="205"/>
                  </a:lnTo>
                  <a:lnTo>
                    <a:pt x="317" y="196"/>
                  </a:lnTo>
                  <a:lnTo>
                    <a:pt x="302" y="184"/>
                  </a:lnTo>
                  <a:lnTo>
                    <a:pt x="289" y="175"/>
                  </a:lnTo>
                  <a:lnTo>
                    <a:pt x="271" y="163"/>
                  </a:lnTo>
                  <a:lnTo>
                    <a:pt x="260" y="154"/>
                  </a:lnTo>
                  <a:lnTo>
                    <a:pt x="245" y="142"/>
                  </a:lnTo>
                  <a:lnTo>
                    <a:pt x="230" y="133"/>
                  </a:lnTo>
                  <a:lnTo>
                    <a:pt x="214" y="121"/>
                  </a:lnTo>
                  <a:lnTo>
                    <a:pt x="201" y="112"/>
                  </a:lnTo>
                  <a:lnTo>
                    <a:pt x="195" y="99"/>
                  </a:lnTo>
                  <a:lnTo>
                    <a:pt x="188" y="91"/>
                  </a:lnTo>
                  <a:lnTo>
                    <a:pt x="178" y="81"/>
                  </a:lnTo>
                  <a:lnTo>
                    <a:pt x="173" y="76"/>
                  </a:lnTo>
                  <a:lnTo>
                    <a:pt x="163" y="70"/>
                  </a:lnTo>
                  <a:lnTo>
                    <a:pt x="157" y="66"/>
                  </a:lnTo>
                  <a:lnTo>
                    <a:pt x="148" y="61"/>
                  </a:lnTo>
                  <a:lnTo>
                    <a:pt x="142" y="61"/>
                  </a:lnTo>
                  <a:lnTo>
                    <a:pt x="131" y="61"/>
                  </a:lnTo>
                  <a:lnTo>
                    <a:pt x="121" y="64"/>
                  </a:lnTo>
                  <a:lnTo>
                    <a:pt x="116" y="66"/>
                  </a:lnTo>
                  <a:lnTo>
                    <a:pt x="116" y="76"/>
                  </a:lnTo>
                  <a:lnTo>
                    <a:pt x="119" y="81"/>
                  </a:lnTo>
                  <a:lnTo>
                    <a:pt x="127" y="93"/>
                  </a:lnTo>
                  <a:lnTo>
                    <a:pt x="131" y="99"/>
                  </a:lnTo>
                  <a:lnTo>
                    <a:pt x="140" y="104"/>
                  </a:lnTo>
                  <a:lnTo>
                    <a:pt x="148" y="110"/>
                  </a:lnTo>
                  <a:lnTo>
                    <a:pt x="161" y="118"/>
                  </a:lnTo>
                  <a:lnTo>
                    <a:pt x="171" y="125"/>
                  </a:lnTo>
                  <a:lnTo>
                    <a:pt x="182" y="135"/>
                  </a:lnTo>
                  <a:lnTo>
                    <a:pt x="193" y="142"/>
                  </a:lnTo>
                  <a:lnTo>
                    <a:pt x="207" y="148"/>
                  </a:lnTo>
                  <a:lnTo>
                    <a:pt x="224" y="161"/>
                  </a:lnTo>
                  <a:lnTo>
                    <a:pt x="241" y="175"/>
                  </a:lnTo>
                  <a:lnTo>
                    <a:pt x="258" y="188"/>
                  </a:lnTo>
                  <a:lnTo>
                    <a:pt x="277" y="203"/>
                  </a:lnTo>
                  <a:lnTo>
                    <a:pt x="294" y="215"/>
                  </a:lnTo>
                  <a:lnTo>
                    <a:pt x="311" y="230"/>
                  </a:lnTo>
                  <a:lnTo>
                    <a:pt x="328" y="243"/>
                  </a:lnTo>
                  <a:lnTo>
                    <a:pt x="347" y="258"/>
                  </a:lnTo>
                  <a:lnTo>
                    <a:pt x="365" y="270"/>
                  </a:lnTo>
                  <a:lnTo>
                    <a:pt x="382" y="285"/>
                  </a:lnTo>
                  <a:lnTo>
                    <a:pt x="399" y="296"/>
                  </a:lnTo>
                  <a:lnTo>
                    <a:pt x="418" y="311"/>
                  </a:lnTo>
                  <a:lnTo>
                    <a:pt x="435" y="323"/>
                  </a:lnTo>
                  <a:lnTo>
                    <a:pt x="452" y="338"/>
                  </a:lnTo>
                  <a:lnTo>
                    <a:pt x="469" y="351"/>
                  </a:lnTo>
                  <a:lnTo>
                    <a:pt x="488" y="365"/>
                  </a:lnTo>
                  <a:lnTo>
                    <a:pt x="496" y="376"/>
                  </a:lnTo>
                  <a:lnTo>
                    <a:pt x="509" y="389"/>
                  </a:lnTo>
                  <a:lnTo>
                    <a:pt x="522" y="399"/>
                  </a:lnTo>
                  <a:lnTo>
                    <a:pt x="536" y="410"/>
                  </a:lnTo>
                  <a:lnTo>
                    <a:pt x="549" y="418"/>
                  </a:lnTo>
                  <a:lnTo>
                    <a:pt x="566" y="427"/>
                  </a:lnTo>
                  <a:lnTo>
                    <a:pt x="572" y="433"/>
                  </a:lnTo>
                  <a:lnTo>
                    <a:pt x="581" y="439"/>
                  </a:lnTo>
                  <a:lnTo>
                    <a:pt x="587" y="443"/>
                  </a:lnTo>
                  <a:lnTo>
                    <a:pt x="597" y="448"/>
                  </a:lnTo>
                  <a:lnTo>
                    <a:pt x="608" y="460"/>
                  </a:lnTo>
                  <a:lnTo>
                    <a:pt x="619" y="471"/>
                  </a:lnTo>
                  <a:lnTo>
                    <a:pt x="627" y="483"/>
                  </a:lnTo>
                  <a:lnTo>
                    <a:pt x="636" y="496"/>
                  </a:lnTo>
                  <a:lnTo>
                    <a:pt x="598" y="477"/>
                  </a:lnTo>
                  <a:lnTo>
                    <a:pt x="562" y="456"/>
                  </a:lnTo>
                  <a:lnTo>
                    <a:pt x="528" y="433"/>
                  </a:lnTo>
                  <a:lnTo>
                    <a:pt x="494" y="410"/>
                  </a:lnTo>
                  <a:lnTo>
                    <a:pt x="458" y="384"/>
                  </a:lnTo>
                  <a:lnTo>
                    <a:pt x="423" y="355"/>
                  </a:lnTo>
                  <a:lnTo>
                    <a:pt x="391" y="329"/>
                  </a:lnTo>
                  <a:lnTo>
                    <a:pt x="359" y="302"/>
                  </a:lnTo>
                  <a:lnTo>
                    <a:pt x="323" y="273"/>
                  </a:lnTo>
                  <a:lnTo>
                    <a:pt x="289" y="247"/>
                  </a:lnTo>
                  <a:lnTo>
                    <a:pt x="254" y="220"/>
                  </a:lnTo>
                  <a:lnTo>
                    <a:pt x="222" y="197"/>
                  </a:lnTo>
                  <a:lnTo>
                    <a:pt x="184" y="171"/>
                  </a:lnTo>
                  <a:lnTo>
                    <a:pt x="150" y="152"/>
                  </a:lnTo>
                  <a:lnTo>
                    <a:pt x="114" y="131"/>
                  </a:lnTo>
                  <a:lnTo>
                    <a:pt x="76" y="116"/>
                  </a:lnTo>
                  <a:lnTo>
                    <a:pt x="74" y="121"/>
                  </a:lnTo>
                  <a:lnTo>
                    <a:pt x="70" y="131"/>
                  </a:lnTo>
                  <a:lnTo>
                    <a:pt x="68" y="138"/>
                  </a:lnTo>
                  <a:lnTo>
                    <a:pt x="70" y="148"/>
                  </a:lnTo>
                  <a:lnTo>
                    <a:pt x="83" y="156"/>
                  </a:lnTo>
                  <a:lnTo>
                    <a:pt x="96" y="163"/>
                  </a:lnTo>
                  <a:lnTo>
                    <a:pt x="108" y="171"/>
                  </a:lnTo>
                  <a:lnTo>
                    <a:pt x="123" y="180"/>
                  </a:lnTo>
                  <a:lnTo>
                    <a:pt x="135" y="188"/>
                  </a:lnTo>
                  <a:lnTo>
                    <a:pt x="148" y="197"/>
                  </a:lnTo>
                  <a:lnTo>
                    <a:pt x="161" y="205"/>
                  </a:lnTo>
                  <a:lnTo>
                    <a:pt x="174" y="215"/>
                  </a:lnTo>
                  <a:lnTo>
                    <a:pt x="188" y="222"/>
                  </a:lnTo>
                  <a:lnTo>
                    <a:pt x="201" y="230"/>
                  </a:lnTo>
                  <a:lnTo>
                    <a:pt x="212" y="241"/>
                  </a:lnTo>
                  <a:lnTo>
                    <a:pt x="228" y="251"/>
                  </a:lnTo>
                  <a:lnTo>
                    <a:pt x="239" y="258"/>
                  </a:lnTo>
                  <a:lnTo>
                    <a:pt x="252" y="268"/>
                  </a:lnTo>
                  <a:lnTo>
                    <a:pt x="266" y="279"/>
                  </a:lnTo>
                  <a:lnTo>
                    <a:pt x="279" y="291"/>
                  </a:lnTo>
                  <a:lnTo>
                    <a:pt x="292" y="298"/>
                  </a:lnTo>
                  <a:lnTo>
                    <a:pt x="306" y="308"/>
                  </a:lnTo>
                  <a:lnTo>
                    <a:pt x="321" y="317"/>
                  </a:lnTo>
                  <a:lnTo>
                    <a:pt x="334" y="329"/>
                  </a:lnTo>
                  <a:lnTo>
                    <a:pt x="347" y="338"/>
                  </a:lnTo>
                  <a:lnTo>
                    <a:pt x="361" y="349"/>
                  </a:lnTo>
                  <a:lnTo>
                    <a:pt x="376" y="359"/>
                  </a:lnTo>
                  <a:lnTo>
                    <a:pt x="389" y="370"/>
                  </a:lnTo>
                  <a:lnTo>
                    <a:pt x="403" y="378"/>
                  </a:lnTo>
                  <a:lnTo>
                    <a:pt x="416" y="389"/>
                  </a:lnTo>
                  <a:lnTo>
                    <a:pt x="429" y="399"/>
                  </a:lnTo>
                  <a:lnTo>
                    <a:pt x="444" y="410"/>
                  </a:lnTo>
                  <a:lnTo>
                    <a:pt x="458" y="420"/>
                  </a:lnTo>
                  <a:lnTo>
                    <a:pt x="471" y="431"/>
                  </a:lnTo>
                  <a:lnTo>
                    <a:pt x="484" y="441"/>
                  </a:lnTo>
                  <a:lnTo>
                    <a:pt x="500" y="452"/>
                  </a:lnTo>
                  <a:lnTo>
                    <a:pt x="511" y="460"/>
                  </a:lnTo>
                  <a:lnTo>
                    <a:pt x="522" y="471"/>
                  </a:lnTo>
                  <a:lnTo>
                    <a:pt x="534" y="477"/>
                  </a:lnTo>
                  <a:lnTo>
                    <a:pt x="547" y="486"/>
                  </a:lnTo>
                  <a:lnTo>
                    <a:pt x="558" y="494"/>
                  </a:lnTo>
                  <a:lnTo>
                    <a:pt x="572" y="502"/>
                  </a:lnTo>
                  <a:lnTo>
                    <a:pt x="583" y="509"/>
                  </a:lnTo>
                  <a:lnTo>
                    <a:pt x="597" y="517"/>
                  </a:lnTo>
                  <a:lnTo>
                    <a:pt x="610" y="526"/>
                  </a:lnTo>
                  <a:lnTo>
                    <a:pt x="619" y="538"/>
                  </a:lnTo>
                  <a:lnTo>
                    <a:pt x="625" y="543"/>
                  </a:lnTo>
                  <a:lnTo>
                    <a:pt x="629" y="551"/>
                  </a:lnTo>
                  <a:lnTo>
                    <a:pt x="633" y="559"/>
                  </a:lnTo>
                  <a:lnTo>
                    <a:pt x="636" y="568"/>
                  </a:lnTo>
                  <a:lnTo>
                    <a:pt x="598" y="545"/>
                  </a:lnTo>
                  <a:lnTo>
                    <a:pt x="560" y="521"/>
                  </a:lnTo>
                  <a:lnTo>
                    <a:pt x="524" y="496"/>
                  </a:lnTo>
                  <a:lnTo>
                    <a:pt x="490" y="471"/>
                  </a:lnTo>
                  <a:lnTo>
                    <a:pt x="454" y="443"/>
                  </a:lnTo>
                  <a:lnTo>
                    <a:pt x="420" y="418"/>
                  </a:lnTo>
                  <a:lnTo>
                    <a:pt x="384" y="389"/>
                  </a:lnTo>
                  <a:lnTo>
                    <a:pt x="349" y="365"/>
                  </a:lnTo>
                  <a:lnTo>
                    <a:pt x="313" y="338"/>
                  </a:lnTo>
                  <a:lnTo>
                    <a:pt x="277" y="311"/>
                  </a:lnTo>
                  <a:lnTo>
                    <a:pt x="243" y="285"/>
                  </a:lnTo>
                  <a:lnTo>
                    <a:pt x="207" y="262"/>
                  </a:lnTo>
                  <a:lnTo>
                    <a:pt x="171" y="237"/>
                  </a:lnTo>
                  <a:lnTo>
                    <a:pt x="135" y="216"/>
                  </a:lnTo>
                  <a:lnTo>
                    <a:pt x="96" y="197"/>
                  </a:lnTo>
                  <a:lnTo>
                    <a:pt x="58" y="180"/>
                  </a:lnTo>
                  <a:lnTo>
                    <a:pt x="55" y="184"/>
                  </a:lnTo>
                  <a:lnTo>
                    <a:pt x="51" y="192"/>
                  </a:lnTo>
                  <a:lnTo>
                    <a:pt x="49" y="201"/>
                  </a:lnTo>
                  <a:lnTo>
                    <a:pt x="49" y="209"/>
                  </a:lnTo>
                  <a:lnTo>
                    <a:pt x="49" y="216"/>
                  </a:lnTo>
                  <a:lnTo>
                    <a:pt x="53" y="224"/>
                  </a:lnTo>
                  <a:lnTo>
                    <a:pt x="55" y="226"/>
                  </a:lnTo>
                  <a:lnTo>
                    <a:pt x="64" y="228"/>
                  </a:lnTo>
                  <a:lnTo>
                    <a:pt x="70" y="232"/>
                  </a:lnTo>
                  <a:lnTo>
                    <a:pt x="79" y="239"/>
                  </a:lnTo>
                  <a:lnTo>
                    <a:pt x="87" y="243"/>
                  </a:lnTo>
                  <a:lnTo>
                    <a:pt x="96" y="251"/>
                  </a:lnTo>
                  <a:lnTo>
                    <a:pt x="104" y="256"/>
                  </a:lnTo>
                  <a:lnTo>
                    <a:pt x="114" y="264"/>
                  </a:lnTo>
                  <a:lnTo>
                    <a:pt x="121" y="268"/>
                  </a:lnTo>
                  <a:lnTo>
                    <a:pt x="131" y="277"/>
                  </a:lnTo>
                  <a:lnTo>
                    <a:pt x="155" y="294"/>
                  </a:lnTo>
                  <a:lnTo>
                    <a:pt x="182" y="311"/>
                  </a:lnTo>
                  <a:lnTo>
                    <a:pt x="209" y="330"/>
                  </a:lnTo>
                  <a:lnTo>
                    <a:pt x="239" y="351"/>
                  </a:lnTo>
                  <a:lnTo>
                    <a:pt x="266" y="367"/>
                  </a:lnTo>
                  <a:lnTo>
                    <a:pt x="296" y="386"/>
                  </a:lnTo>
                  <a:lnTo>
                    <a:pt x="327" y="405"/>
                  </a:lnTo>
                  <a:lnTo>
                    <a:pt x="355" y="424"/>
                  </a:lnTo>
                  <a:lnTo>
                    <a:pt x="384" y="443"/>
                  </a:lnTo>
                  <a:lnTo>
                    <a:pt x="412" y="462"/>
                  </a:lnTo>
                  <a:lnTo>
                    <a:pt x="441" y="481"/>
                  </a:lnTo>
                  <a:lnTo>
                    <a:pt x="469" y="502"/>
                  </a:lnTo>
                  <a:lnTo>
                    <a:pt x="496" y="521"/>
                  </a:lnTo>
                  <a:lnTo>
                    <a:pt x="522" y="543"/>
                  </a:lnTo>
                  <a:lnTo>
                    <a:pt x="549" y="564"/>
                  </a:lnTo>
                  <a:lnTo>
                    <a:pt x="576" y="587"/>
                  </a:lnTo>
                  <a:lnTo>
                    <a:pt x="585" y="597"/>
                  </a:lnTo>
                  <a:lnTo>
                    <a:pt x="597" y="608"/>
                  </a:lnTo>
                  <a:lnTo>
                    <a:pt x="606" y="617"/>
                  </a:lnTo>
                  <a:lnTo>
                    <a:pt x="619" y="631"/>
                  </a:lnTo>
                  <a:lnTo>
                    <a:pt x="608" y="625"/>
                  </a:lnTo>
                  <a:lnTo>
                    <a:pt x="598" y="623"/>
                  </a:lnTo>
                  <a:lnTo>
                    <a:pt x="587" y="619"/>
                  </a:lnTo>
                  <a:lnTo>
                    <a:pt x="577" y="614"/>
                  </a:lnTo>
                  <a:lnTo>
                    <a:pt x="566" y="608"/>
                  </a:lnTo>
                  <a:lnTo>
                    <a:pt x="555" y="604"/>
                  </a:lnTo>
                  <a:lnTo>
                    <a:pt x="545" y="597"/>
                  </a:lnTo>
                  <a:lnTo>
                    <a:pt x="538" y="591"/>
                  </a:lnTo>
                  <a:lnTo>
                    <a:pt x="522" y="581"/>
                  </a:lnTo>
                  <a:lnTo>
                    <a:pt x="511" y="572"/>
                  </a:lnTo>
                  <a:lnTo>
                    <a:pt x="498" y="562"/>
                  </a:lnTo>
                  <a:lnTo>
                    <a:pt x="484" y="553"/>
                  </a:lnTo>
                  <a:lnTo>
                    <a:pt x="473" y="541"/>
                  </a:lnTo>
                  <a:lnTo>
                    <a:pt x="460" y="532"/>
                  </a:lnTo>
                  <a:lnTo>
                    <a:pt x="446" y="521"/>
                  </a:lnTo>
                  <a:lnTo>
                    <a:pt x="435" y="511"/>
                  </a:lnTo>
                  <a:lnTo>
                    <a:pt x="420" y="500"/>
                  </a:lnTo>
                  <a:lnTo>
                    <a:pt x="408" y="490"/>
                  </a:lnTo>
                  <a:lnTo>
                    <a:pt x="395" y="479"/>
                  </a:lnTo>
                  <a:lnTo>
                    <a:pt x="382" y="471"/>
                  </a:lnTo>
                  <a:lnTo>
                    <a:pt x="368" y="462"/>
                  </a:lnTo>
                  <a:lnTo>
                    <a:pt x="355" y="454"/>
                  </a:lnTo>
                  <a:lnTo>
                    <a:pt x="342" y="445"/>
                  </a:lnTo>
                  <a:lnTo>
                    <a:pt x="328" y="439"/>
                  </a:lnTo>
                  <a:lnTo>
                    <a:pt x="308" y="424"/>
                  </a:lnTo>
                  <a:lnTo>
                    <a:pt x="287" y="410"/>
                  </a:lnTo>
                  <a:lnTo>
                    <a:pt x="266" y="395"/>
                  </a:lnTo>
                  <a:lnTo>
                    <a:pt x="245" y="384"/>
                  </a:lnTo>
                  <a:lnTo>
                    <a:pt x="222" y="368"/>
                  </a:lnTo>
                  <a:lnTo>
                    <a:pt x="201" y="355"/>
                  </a:lnTo>
                  <a:lnTo>
                    <a:pt x="180" y="344"/>
                  </a:lnTo>
                  <a:lnTo>
                    <a:pt x="159" y="330"/>
                  </a:lnTo>
                  <a:lnTo>
                    <a:pt x="136" y="317"/>
                  </a:lnTo>
                  <a:lnTo>
                    <a:pt x="116" y="304"/>
                  </a:lnTo>
                  <a:lnTo>
                    <a:pt x="95" y="291"/>
                  </a:lnTo>
                  <a:lnTo>
                    <a:pt x="76" y="279"/>
                  </a:lnTo>
                  <a:lnTo>
                    <a:pt x="55" y="264"/>
                  </a:lnTo>
                  <a:lnTo>
                    <a:pt x="36" y="253"/>
                  </a:lnTo>
                  <a:lnTo>
                    <a:pt x="17" y="237"/>
                  </a:lnTo>
                  <a:lnTo>
                    <a:pt x="0" y="224"/>
                  </a:lnTo>
                  <a:lnTo>
                    <a:pt x="3" y="209"/>
                  </a:lnTo>
                  <a:lnTo>
                    <a:pt x="9" y="194"/>
                  </a:lnTo>
                  <a:lnTo>
                    <a:pt x="15" y="180"/>
                  </a:lnTo>
                  <a:lnTo>
                    <a:pt x="20" y="165"/>
                  </a:lnTo>
                  <a:lnTo>
                    <a:pt x="26" y="150"/>
                  </a:lnTo>
                  <a:lnTo>
                    <a:pt x="32" y="138"/>
                  </a:lnTo>
                  <a:lnTo>
                    <a:pt x="38" y="121"/>
                  </a:lnTo>
                  <a:lnTo>
                    <a:pt x="43" y="110"/>
                  </a:lnTo>
                  <a:lnTo>
                    <a:pt x="49" y="93"/>
                  </a:lnTo>
                  <a:lnTo>
                    <a:pt x="55" y="80"/>
                  </a:lnTo>
                  <a:lnTo>
                    <a:pt x="58" y="66"/>
                  </a:lnTo>
                  <a:lnTo>
                    <a:pt x="64" y="51"/>
                  </a:lnTo>
                  <a:lnTo>
                    <a:pt x="70" y="38"/>
                  </a:lnTo>
                  <a:lnTo>
                    <a:pt x="76" y="24"/>
                  </a:lnTo>
                  <a:lnTo>
                    <a:pt x="81" y="11"/>
                  </a:lnTo>
                  <a:lnTo>
                    <a:pt x="89" y="0"/>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39" name="Freeform 70"/>
            <p:cNvSpPr>
              <a:spLocks/>
            </p:cNvSpPr>
            <p:nvPr/>
          </p:nvSpPr>
          <p:spPr bwMode="auto">
            <a:xfrm>
              <a:off x="955" y="2886"/>
              <a:ext cx="49" cy="42"/>
            </a:xfrm>
            <a:custGeom>
              <a:avLst/>
              <a:gdLst>
                <a:gd name="T0" fmla="*/ 0 w 99"/>
                <a:gd name="T1" fmla="*/ 0 h 84"/>
                <a:gd name="T2" fmla="*/ 0 w 99"/>
                <a:gd name="T3" fmla="*/ 1 h 84"/>
                <a:gd name="T4" fmla="*/ 0 w 99"/>
                <a:gd name="T5" fmla="*/ 1 h 84"/>
                <a:gd name="T6" fmla="*/ 0 w 99"/>
                <a:gd name="T7" fmla="*/ 1 h 84"/>
                <a:gd name="T8" fmla="*/ 0 w 99"/>
                <a:gd name="T9" fmla="*/ 1 h 84"/>
                <a:gd name="T10" fmla="*/ 0 w 99"/>
                <a:gd name="T11" fmla="*/ 1 h 84"/>
                <a:gd name="T12" fmla="*/ 0 w 99"/>
                <a:gd name="T13" fmla="*/ 1 h 84"/>
                <a:gd name="T14" fmla="*/ 0 w 99"/>
                <a:gd name="T15" fmla="*/ 1 h 84"/>
                <a:gd name="T16" fmla="*/ 0 w 99"/>
                <a:gd name="T17" fmla="*/ 1 h 84"/>
                <a:gd name="T18" fmla="*/ 0 w 99"/>
                <a:gd name="T19" fmla="*/ 1 h 84"/>
                <a:gd name="T20" fmla="*/ 0 w 99"/>
                <a:gd name="T21" fmla="*/ 1 h 84"/>
                <a:gd name="T22" fmla="*/ 0 w 99"/>
                <a:gd name="T23" fmla="*/ 1 h 84"/>
                <a:gd name="T24" fmla="*/ 0 w 99"/>
                <a:gd name="T25" fmla="*/ 1 h 84"/>
                <a:gd name="T26" fmla="*/ 0 w 99"/>
                <a:gd name="T27" fmla="*/ 1 h 84"/>
                <a:gd name="T28" fmla="*/ 0 w 99"/>
                <a:gd name="T29" fmla="*/ 1 h 84"/>
                <a:gd name="T30" fmla="*/ 0 w 99"/>
                <a:gd name="T31" fmla="*/ 1 h 84"/>
                <a:gd name="T32" fmla="*/ 0 w 99"/>
                <a:gd name="T33" fmla="*/ 1 h 84"/>
                <a:gd name="T34" fmla="*/ 0 w 99"/>
                <a:gd name="T35" fmla="*/ 1 h 84"/>
                <a:gd name="T36" fmla="*/ 0 w 99"/>
                <a:gd name="T37" fmla="*/ 1 h 84"/>
                <a:gd name="T38" fmla="*/ 0 w 99"/>
                <a:gd name="T39" fmla="*/ 1 h 84"/>
                <a:gd name="T40" fmla="*/ 0 w 99"/>
                <a:gd name="T41" fmla="*/ 1 h 84"/>
                <a:gd name="T42" fmla="*/ 0 w 99"/>
                <a:gd name="T43" fmla="*/ 1 h 84"/>
                <a:gd name="T44" fmla="*/ 0 w 99"/>
                <a:gd name="T45" fmla="*/ 1 h 84"/>
                <a:gd name="T46" fmla="*/ 0 w 99"/>
                <a:gd name="T47" fmla="*/ 1 h 84"/>
                <a:gd name="T48" fmla="*/ 0 w 99"/>
                <a:gd name="T49" fmla="*/ 0 h 84"/>
                <a:gd name="T50" fmla="*/ 0 w 99"/>
                <a:gd name="T51" fmla="*/ 0 h 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84"/>
                <a:gd name="T80" fmla="*/ 99 w 99"/>
                <a:gd name="T81" fmla="*/ 84 h 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84">
                  <a:moveTo>
                    <a:pt x="89" y="0"/>
                  </a:moveTo>
                  <a:lnTo>
                    <a:pt x="95" y="6"/>
                  </a:lnTo>
                  <a:lnTo>
                    <a:pt x="99" y="12"/>
                  </a:lnTo>
                  <a:lnTo>
                    <a:pt x="97" y="17"/>
                  </a:lnTo>
                  <a:lnTo>
                    <a:pt x="95" y="25"/>
                  </a:lnTo>
                  <a:lnTo>
                    <a:pt x="87" y="32"/>
                  </a:lnTo>
                  <a:lnTo>
                    <a:pt x="76" y="38"/>
                  </a:lnTo>
                  <a:lnTo>
                    <a:pt x="62" y="48"/>
                  </a:lnTo>
                  <a:lnTo>
                    <a:pt x="49" y="55"/>
                  </a:lnTo>
                  <a:lnTo>
                    <a:pt x="34" y="63"/>
                  </a:lnTo>
                  <a:lnTo>
                    <a:pt x="21" y="70"/>
                  </a:lnTo>
                  <a:lnTo>
                    <a:pt x="9" y="78"/>
                  </a:lnTo>
                  <a:lnTo>
                    <a:pt x="3" y="84"/>
                  </a:lnTo>
                  <a:lnTo>
                    <a:pt x="0" y="72"/>
                  </a:lnTo>
                  <a:lnTo>
                    <a:pt x="2" y="63"/>
                  </a:lnTo>
                  <a:lnTo>
                    <a:pt x="3" y="53"/>
                  </a:lnTo>
                  <a:lnTo>
                    <a:pt x="7" y="48"/>
                  </a:lnTo>
                  <a:lnTo>
                    <a:pt x="15" y="38"/>
                  </a:lnTo>
                  <a:lnTo>
                    <a:pt x="24" y="32"/>
                  </a:lnTo>
                  <a:lnTo>
                    <a:pt x="34" y="25"/>
                  </a:lnTo>
                  <a:lnTo>
                    <a:pt x="47" y="21"/>
                  </a:lnTo>
                  <a:lnTo>
                    <a:pt x="59" y="15"/>
                  </a:lnTo>
                  <a:lnTo>
                    <a:pt x="70" y="12"/>
                  </a:lnTo>
                  <a:lnTo>
                    <a:pt x="79" y="6"/>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0" name="Freeform 71"/>
            <p:cNvSpPr>
              <a:spLocks/>
            </p:cNvSpPr>
            <p:nvPr/>
          </p:nvSpPr>
          <p:spPr bwMode="auto">
            <a:xfrm>
              <a:off x="845" y="2920"/>
              <a:ext cx="10" cy="13"/>
            </a:xfrm>
            <a:custGeom>
              <a:avLst/>
              <a:gdLst>
                <a:gd name="T0" fmla="*/ 0 w 21"/>
                <a:gd name="T1" fmla="*/ 1 h 24"/>
                <a:gd name="T2" fmla="*/ 0 w 21"/>
                <a:gd name="T3" fmla="*/ 0 h 24"/>
                <a:gd name="T4" fmla="*/ 0 w 21"/>
                <a:gd name="T5" fmla="*/ 0 h 24"/>
                <a:gd name="T6" fmla="*/ 0 w 21"/>
                <a:gd name="T7" fmla="*/ 1 h 24"/>
                <a:gd name="T8" fmla="*/ 0 w 21"/>
                <a:gd name="T9" fmla="*/ 1 h 24"/>
                <a:gd name="T10" fmla="*/ 0 w 21"/>
                <a:gd name="T11" fmla="*/ 1 h 24"/>
                <a:gd name="T12" fmla="*/ 0 w 21"/>
                <a:gd name="T13" fmla="*/ 1 h 24"/>
                <a:gd name="T14" fmla="*/ 0 w 21"/>
                <a:gd name="T15" fmla="*/ 1 h 24"/>
                <a:gd name="T16" fmla="*/ 0 w 21"/>
                <a:gd name="T17" fmla="*/ 1 h 24"/>
                <a:gd name="T18" fmla="*/ 0 w 21"/>
                <a:gd name="T19" fmla="*/ 1 h 24"/>
                <a:gd name="T20" fmla="*/ 0 w 21"/>
                <a:gd name="T21" fmla="*/ 1 h 24"/>
                <a:gd name="T22" fmla="*/ 0 w 21"/>
                <a:gd name="T23" fmla="*/ 1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
                <a:gd name="T37" fmla="*/ 0 h 24"/>
                <a:gd name="T38" fmla="*/ 21 w 21"/>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 h="24">
                  <a:moveTo>
                    <a:pt x="4" y="3"/>
                  </a:moveTo>
                  <a:lnTo>
                    <a:pt x="12" y="0"/>
                  </a:lnTo>
                  <a:lnTo>
                    <a:pt x="17" y="0"/>
                  </a:lnTo>
                  <a:lnTo>
                    <a:pt x="21" y="9"/>
                  </a:lnTo>
                  <a:lnTo>
                    <a:pt x="19" y="22"/>
                  </a:lnTo>
                  <a:lnTo>
                    <a:pt x="13" y="24"/>
                  </a:lnTo>
                  <a:lnTo>
                    <a:pt x="8" y="22"/>
                  </a:lnTo>
                  <a:lnTo>
                    <a:pt x="2" y="17"/>
                  </a:lnTo>
                  <a:lnTo>
                    <a:pt x="0" y="13"/>
                  </a:lnTo>
                  <a:lnTo>
                    <a:pt x="0" y="5"/>
                  </a:lnTo>
                  <a:lnTo>
                    <a:pt x="4" y="3"/>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1" name="Freeform 72"/>
            <p:cNvSpPr>
              <a:spLocks/>
            </p:cNvSpPr>
            <p:nvPr/>
          </p:nvSpPr>
          <p:spPr bwMode="auto">
            <a:xfrm>
              <a:off x="956" y="2922"/>
              <a:ext cx="71" cy="53"/>
            </a:xfrm>
            <a:custGeom>
              <a:avLst/>
              <a:gdLst>
                <a:gd name="T0" fmla="*/ 1 w 142"/>
                <a:gd name="T1" fmla="*/ 0 h 107"/>
                <a:gd name="T2" fmla="*/ 1 w 142"/>
                <a:gd name="T3" fmla="*/ 0 h 107"/>
                <a:gd name="T4" fmla="*/ 1 w 142"/>
                <a:gd name="T5" fmla="*/ 0 h 107"/>
                <a:gd name="T6" fmla="*/ 1 w 142"/>
                <a:gd name="T7" fmla="*/ 0 h 107"/>
                <a:gd name="T8" fmla="*/ 1 w 142"/>
                <a:gd name="T9" fmla="*/ 0 h 107"/>
                <a:gd name="T10" fmla="*/ 1 w 142"/>
                <a:gd name="T11" fmla="*/ 0 h 107"/>
                <a:gd name="T12" fmla="*/ 1 w 142"/>
                <a:gd name="T13" fmla="*/ 0 h 107"/>
                <a:gd name="T14" fmla="*/ 1 w 142"/>
                <a:gd name="T15" fmla="*/ 0 h 107"/>
                <a:gd name="T16" fmla="*/ 1 w 142"/>
                <a:gd name="T17" fmla="*/ 0 h 107"/>
                <a:gd name="T18" fmla="*/ 1 w 142"/>
                <a:gd name="T19" fmla="*/ 0 h 107"/>
                <a:gd name="T20" fmla="*/ 1 w 142"/>
                <a:gd name="T21" fmla="*/ 0 h 107"/>
                <a:gd name="T22" fmla="*/ 1 w 142"/>
                <a:gd name="T23" fmla="*/ 0 h 107"/>
                <a:gd name="T24" fmla="*/ 1 w 142"/>
                <a:gd name="T25" fmla="*/ 0 h 107"/>
                <a:gd name="T26" fmla="*/ 1 w 142"/>
                <a:gd name="T27" fmla="*/ 0 h 107"/>
                <a:gd name="T28" fmla="*/ 1 w 142"/>
                <a:gd name="T29" fmla="*/ 0 h 107"/>
                <a:gd name="T30" fmla="*/ 1 w 142"/>
                <a:gd name="T31" fmla="*/ 0 h 107"/>
                <a:gd name="T32" fmla="*/ 1 w 142"/>
                <a:gd name="T33" fmla="*/ 0 h 107"/>
                <a:gd name="T34" fmla="*/ 1 w 142"/>
                <a:gd name="T35" fmla="*/ 0 h 107"/>
                <a:gd name="T36" fmla="*/ 1 w 142"/>
                <a:gd name="T37" fmla="*/ 0 h 107"/>
                <a:gd name="T38" fmla="*/ 1 w 142"/>
                <a:gd name="T39" fmla="*/ 0 h 107"/>
                <a:gd name="T40" fmla="*/ 1 w 142"/>
                <a:gd name="T41" fmla="*/ 0 h 107"/>
                <a:gd name="T42" fmla="*/ 1 w 142"/>
                <a:gd name="T43" fmla="*/ 0 h 107"/>
                <a:gd name="T44" fmla="*/ 1 w 142"/>
                <a:gd name="T45" fmla="*/ 0 h 107"/>
                <a:gd name="T46" fmla="*/ 1 w 142"/>
                <a:gd name="T47" fmla="*/ 0 h 107"/>
                <a:gd name="T48" fmla="*/ 1 w 142"/>
                <a:gd name="T49" fmla="*/ 0 h 107"/>
                <a:gd name="T50" fmla="*/ 1 w 142"/>
                <a:gd name="T51" fmla="*/ 0 h 107"/>
                <a:gd name="T52" fmla="*/ 1 w 142"/>
                <a:gd name="T53" fmla="*/ 0 h 107"/>
                <a:gd name="T54" fmla="*/ 1 w 142"/>
                <a:gd name="T55" fmla="*/ 0 h 107"/>
                <a:gd name="T56" fmla="*/ 1 w 142"/>
                <a:gd name="T57" fmla="*/ 0 h 107"/>
                <a:gd name="T58" fmla="*/ 1 w 142"/>
                <a:gd name="T59" fmla="*/ 0 h 107"/>
                <a:gd name="T60" fmla="*/ 0 w 142"/>
                <a:gd name="T61" fmla="*/ 0 h 107"/>
                <a:gd name="T62" fmla="*/ 1 w 142"/>
                <a:gd name="T63" fmla="*/ 0 h 107"/>
                <a:gd name="T64" fmla="*/ 1 w 142"/>
                <a:gd name="T65" fmla="*/ 0 h 107"/>
                <a:gd name="T66" fmla="*/ 1 w 142"/>
                <a:gd name="T67" fmla="*/ 0 h 107"/>
                <a:gd name="T68" fmla="*/ 1 w 142"/>
                <a:gd name="T69" fmla="*/ 0 h 107"/>
                <a:gd name="T70" fmla="*/ 1 w 142"/>
                <a:gd name="T71" fmla="*/ 0 h 107"/>
                <a:gd name="T72" fmla="*/ 1 w 142"/>
                <a:gd name="T73" fmla="*/ 0 h 107"/>
                <a:gd name="T74" fmla="*/ 1 w 142"/>
                <a:gd name="T75" fmla="*/ 0 h 107"/>
                <a:gd name="T76" fmla="*/ 1 w 142"/>
                <a:gd name="T77" fmla="*/ 0 h 107"/>
                <a:gd name="T78" fmla="*/ 1 w 142"/>
                <a:gd name="T79" fmla="*/ 0 h 107"/>
                <a:gd name="T80" fmla="*/ 1 w 142"/>
                <a:gd name="T81" fmla="*/ 0 h 107"/>
                <a:gd name="T82" fmla="*/ 1 w 142"/>
                <a:gd name="T83" fmla="*/ 0 h 107"/>
                <a:gd name="T84" fmla="*/ 1 w 142"/>
                <a:gd name="T85" fmla="*/ 0 h 107"/>
                <a:gd name="T86" fmla="*/ 1 w 142"/>
                <a:gd name="T87" fmla="*/ 0 h 107"/>
                <a:gd name="T88" fmla="*/ 1 w 142"/>
                <a:gd name="T89" fmla="*/ 0 h 107"/>
                <a:gd name="T90" fmla="*/ 1 w 142"/>
                <a:gd name="T91" fmla="*/ 0 h 1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2"/>
                <a:gd name="T139" fmla="*/ 0 h 107"/>
                <a:gd name="T140" fmla="*/ 142 w 142"/>
                <a:gd name="T141" fmla="*/ 107 h 1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2" h="107">
                  <a:moveTo>
                    <a:pt x="116" y="0"/>
                  </a:moveTo>
                  <a:lnTo>
                    <a:pt x="123" y="0"/>
                  </a:lnTo>
                  <a:lnTo>
                    <a:pt x="133" y="4"/>
                  </a:lnTo>
                  <a:lnTo>
                    <a:pt x="136" y="8"/>
                  </a:lnTo>
                  <a:lnTo>
                    <a:pt x="140" y="12"/>
                  </a:lnTo>
                  <a:lnTo>
                    <a:pt x="142" y="21"/>
                  </a:lnTo>
                  <a:lnTo>
                    <a:pt x="138" y="33"/>
                  </a:lnTo>
                  <a:lnTo>
                    <a:pt x="129" y="44"/>
                  </a:lnTo>
                  <a:lnTo>
                    <a:pt x="117" y="56"/>
                  </a:lnTo>
                  <a:lnTo>
                    <a:pt x="110" y="59"/>
                  </a:lnTo>
                  <a:lnTo>
                    <a:pt x="100" y="65"/>
                  </a:lnTo>
                  <a:lnTo>
                    <a:pt x="93" y="71"/>
                  </a:lnTo>
                  <a:lnTo>
                    <a:pt x="85" y="78"/>
                  </a:lnTo>
                  <a:lnTo>
                    <a:pt x="76" y="82"/>
                  </a:lnTo>
                  <a:lnTo>
                    <a:pt x="68" y="88"/>
                  </a:lnTo>
                  <a:lnTo>
                    <a:pt x="58" y="92"/>
                  </a:lnTo>
                  <a:lnTo>
                    <a:pt x="51" y="97"/>
                  </a:lnTo>
                  <a:lnTo>
                    <a:pt x="43" y="99"/>
                  </a:lnTo>
                  <a:lnTo>
                    <a:pt x="36" y="103"/>
                  </a:lnTo>
                  <a:lnTo>
                    <a:pt x="30" y="103"/>
                  </a:lnTo>
                  <a:lnTo>
                    <a:pt x="24" y="107"/>
                  </a:lnTo>
                  <a:lnTo>
                    <a:pt x="20" y="107"/>
                  </a:lnTo>
                  <a:lnTo>
                    <a:pt x="19" y="107"/>
                  </a:lnTo>
                  <a:lnTo>
                    <a:pt x="19" y="99"/>
                  </a:lnTo>
                  <a:lnTo>
                    <a:pt x="19" y="90"/>
                  </a:lnTo>
                  <a:lnTo>
                    <a:pt x="19" y="80"/>
                  </a:lnTo>
                  <a:lnTo>
                    <a:pt x="19" y="73"/>
                  </a:lnTo>
                  <a:lnTo>
                    <a:pt x="17" y="65"/>
                  </a:lnTo>
                  <a:lnTo>
                    <a:pt x="13" y="61"/>
                  </a:lnTo>
                  <a:lnTo>
                    <a:pt x="7" y="59"/>
                  </a:lnTo>
                  <a:lnTo>
                    <a:pt x="0" y="63"/>
                  </a:lnTo>
                  <a:lnTo>
                    <a:pt x="3" y="54"/>
                  </a:lnTo>
                  <a:lnTo>
                    <a:pt x="11" y="44"/>
                  </a:lnTo>
                  <a:lnTo>
                    <a:pt x="17" y="38"/>
                  </a:lnTo>
                  <a:lnTo>
                    <a:pt x="24" y="35"/>
                  </a:lnTo>
                  <a:lnTo>
                    <a:pt x="30" y="31"/>
                  </a:lnTo>
                  <a:lnTo>
                    <a:pt x="38" y="27"/>
                  </a:lnTo>
                  <a:lnTo>
                    <a:pt x="47" y="25"/>
                  </a:lnTo>
                  <a:lnTo>
                    <a:pt x="55" y="25"/>
                  </a:lnTo>
                  <a:lnTo>
                    <a:pt x="62" y="21"/>
                  </a:lnTo>
                  <a:lnTo>
                    <a:pt x="70" y="21"/>
                  </a:lnTo>
                  <a:lnTo>
                    <a:pt x="77" y="17"/>
                  </a:lnTo>
                  <a:lnTo>
                    <a:pt x="85" y="17"/>
                  </a:lnTo>
                  <a:lnTo>
                    <a:pt x="100" y="10"/>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2" name="Freeform 73"/>
            <p:cNvSpPr>
              <a:spLocks/>
            </p:cNvSpPr>
            <p:nvPr/>
          </p:nvSpPr>
          <p:spPr bwMode="auto">
            <a:xfrm>
              <a:off x="841" y="2963"/>
              <a:ext cx="25" cy="11"/>
            </a:xfrm>
            <a:custGeom>
              <a:avLst/>
              <a:gdLst>
                <a:gd name="T0" fmla="*/ 0 w 51"/>
                <a:gd name="T1" fmla="*/ 1 h 21"/>
                <a:gd name="T2" fmla="*/ 0 w 51"/>
                <a:gd name="T3" fmla="*/ 1 h 21"/>
                <a:gd name="T4" fmla="*/ 0 w 51"/>
                <a:gd name="T5" fmla="*/ 1 h 21"/>
                <a:gd name="T6" fmla="*/ 0 w 51"/>
                <a:gd name="T7" fmla="*/ 0 h 21"/>
                <a:gd name="T8" fmla="*/ 0 w 51"/>
                <a:gd name="T9" fmla="*/ 1 h 21"/>
                <a:gd name="T10" fmla="*/ 0 w 51"/>
                <a:gd name="T11" fmla="*/ 1 h 21"/>
                <a:gd name="T12" fmla="*/ 0 w 51"/>
                <a:gd name="T13" fmla="*/ 1 h 21"/>
                <a:gd name="T14" fmla="*/ 0 w 51"/>
                <a:gd name="T15" fmla="*/ 1 h 21"/>
                <a:gd name="T16" fmla="*/ 0 w 51"/>
                <a:gd name="T17" fmla="*/ 1 h 21"/>
                <a:gd name="T18" fmla="*/ 0 w 51"/>
                <a:gd name="T19" fmla="*/ 1 h 21"/>
                <a:gd name="T20" fmla="*/ 0 w 51"/>
                <a:gd name="T21" fmla="*/ 1 h 21"/>
                <a:gd name="T22" fmla="*/ 0 w 51"/>
                <a:gd name="T23" fmla="*/ 1 h 21"/>
                <a:gd name="T24" fmla="*/ 0 w 51"/>
                <a:gd name="T25" fmla="*/ 1 h 21"/>
                <a:gd name="T26" fmla="*/ 0 w 51"/>
                <a:gd name="T27" fmla="*/ 1 h 21"/>
                <a:gd name="T28" fmla="*/ 0 w 51"/>
                <a:gd name="T29" fmla="*/ 1 h 21"/>
                <a:gd name="T30" fmla="*/ 0 w 51"/>
                <a:gd name="T31" fmla="*/ 1 h 21"/>
                <a:gd name="T32" fmla="*/ 0 w 51"/>
                <a:gd name="T33" fmla="*/ 1 h 21"/>
                <a:gd name="T34" fmla="*/ 0 w 51"/>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1"/>
                <a:gd name="T55" fmla="*/ 0 h 21"/>
                <a:gd name="T56" fmla="*/ 51 w 51"/>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1" h="21">
                  <a:moveTo>
                    <a:pt x="5" y="2"/>
                  </a:moveTo>
                  <a:lnTo>
                    <a:pt x="13" y="2"/>
                  </a:lnTo>
                  <a:lnTo>
                    <a:pt x="24" y="2"/>
                  </a:lnTo>
                  <a:lnTo>
                    <a:pt x="34" y="0"/>
                  </a:lnTo>
                  <a:lnTo>
                    <a:pt x="41" y="2"/>
                  </a:lnTo>
                  <a:lnTo>
                    <a:pt x="45" y="2"/>
                  </a:lnTo>
                  <a:lnTo>
                    <a:pt x="49" y="6"/>
                  </a:lnTo>
                  <a:lnTo>
                    <a:pt x="51" y="12"/>
                  </a:lnTo>
                  <a:lnTo>
                    <a:pt x="49" y="21"/>
                  </a:lnTo>
                  <a:lnTo>
                    <a:pt x="39" y="21"/>
                  </a:lnTo>
                  <a:lnTo>
                    <a:pt x="30" y="21"/>
                  </a:lnTo>
                  <a:lnTo>
                    <a:pt x="19" y="21"/>
                  </a:lnTo>
                  <a:lnTo>
                    <a:pt x="9" y="21"/>
                  </a:lnTo>
                  <a:lnTo>
                    <a:pt x="3" y="19"/>
                  </a:lnTo>
                  <a:lnTo>
                    <a:pt x="0" y="15"/>
                  </a:lnTo>
                  <a:lnTo>
                    <a:pt x="0" y="10"/>
                  </a:lnTo>
                  <a:lnTo>
                    <a:pt x="5" y="2"/>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3" name="Freeform 74"/>
            <p:cNvSpPr>
              <a:spLocks/>
            </p:cNvSpPr>
            <p:nvPr/>
          </p:nvSpPr>
          <p:spPr bwMode="auto">
            <a:xfrm>
              <a:off x="987" y="2968"/>
              <a:ext cx="49" cy="39"/>
            </a:xfrm>
            <a:custGeom>
              <a:avLst/>
              <a:gdLst>
                <a:gd name="T0" fmla="*/ 1 w 97"/>
                <a:gd name="T1" fmla="*/ 0 h 78"/>
                <a:gd name="T2" fmla="*/ 1 w 97"/>
                <a:gd name="T3" fmla="*/ 1 h 78"/>
                <a:gd name="T4" fmla="*/ 1 w 97"/>
                <a:gd name="T5" fmla="*/ 1 h 78"/>
                <a:gd name="T6" fmla="*/ 1 w 97"/>
                <a:gd name="T7" fmla="*/ 1 h 78"/>
                <a:gd name="T8" fmla="*/ 1 w 97"/>
                <a:gd name="T9" fmla="*/ 1 h 78"/>
                <a:gd name="T10" fmla="*/ 1 w 97"/>
                <a:gd name="T11" fmla="*/ 1 h 78"/>
                <a:gd name="T12" fmla="*/ 1 w 97"/>
                <a:gd name="T13" fmla="*/ 1 h 78"/>
                <a:gd name="T14" fmla="*/ 1 w 97"/>
                <a:gd name="T15" fmla="*/ 1 h 78"/>
                <a:gd name="T16" fmla="*/ 1 w 97"/>
                <a:gd name="T17" fmla="*/ 1 h 78"/>
                <a:gd name="T18" fmla="*/ 1 w 97"/>
                <a:gd name="T19" fmla="*/ 1 h 78"/>
                <a:gd name="T20" fmla="*/ 1 w 97"/>
                <a:gd name="T21" fmla="*/ 1 h 78"/>
                <a:gd name="T22" fmla="*/ 1 w 97"/>
                <a:gd name="T23" fmla="*/ 1 h 78"/>
                <a:gd name="T24" fmla="*/ 1 w 97"/>
                <a:gd name="T25" fmla="*/ 1 h 78"/>
                <a:gd name="T26" fmla="*/ 1 w 97"/>
                <a:gd name="T27" fmla="*/ 1 h 78"/>
                <a:gd name="T28" fmla="*/ 1 w 97"/>
                <a:gd name="T29" fmla="*/ 1 h 78"/>
                <a:gd name="T30" fmla="*/ 1 w 97"/>
                <a:gd name="T31" fmla="*/ 1 h 78"/>
                <a:gd name="T32" fmla="*/ 0 w 97"/>
                <a:gd name="T33" fmla="*/ 1 h 78"/>
                <a:gd name="T34" fmla="*/ 1 w 97"/>
                <a:gd name="T35" fmla="*/ 1 h 78"/>
                <a:gd name="T36" fmla="*/ 1 w 97"/>
                <a:gd name="T37" fmla="*/ 1 h 78"/>
                <a:gd name="T38" fmla="*/ 1 w 97"/>
                <a:gd name="T39" fmla="*/ 1 h 78"/>
                <a:gd name="T40" fmla="*/ 1 w 97"/>
                <a:gd name="T41" fmla="*/ 1 h 78"/>
                <a:gd name="T42" fmla="*/ 1 w 97"/>
                <a:gd name="T43" fmla="*/ 1 h 78"/>
                <a:gd name="T44" fmla="*/ 1 w 97"/>
                <a:gd name="T45" fmla="*/ 1 h 78"/>
                <a:gd name="T46" fmla="*/ 1 w 97"/>
                <a:gd name="T47" fmla="*/ 1 h 78"/>
                <a:gd name="T48" fmla="*/ 1 w 97"/>
                <a:gd name="T49" fmla="*/ 0 h 78"/>
                <a:gd name="T50" fmla="*/ 1 w 97"/>
                <a:gd name="T51" fmla="*/ 0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78"/>
                <a:gd name="T80" fmla="*/ 97 w 97"/>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78">
                  <a:moveTo>
                    <a:pt x="74" y="0"/>
                  </a:moveTo>
                  <a:lnTo>
                    <a:pt x="82" y="3"/>
                  </a:lnTo>
                  <a:lnTo>
                    <a:pt x="92" y="11"/>
                  </a:lnTo>
                  <a:lnTo>
                    <a:pt x="93" y="21"/>
                  </a:lnTo>
                  <a:lnTo>
                    <a:pt x="97" y="30"/>
                  </a:lnTo>
                  <a:lnTo>
                    <a:pt x="93" y="43"/>
                  </a:lnTo>
                  <a:lnTo>
                    <a:pt x="90" y="55"/>
                  </a:lnTo>
                  <a:lnTo>
                    <a:pt x="82" y="66"/>
                  </a:lnTo>
                  <a:lnTo>
                    <a:pt x="76" y="78"/>
                  </a:lnTo>
                  <a:lnTo>
                    <a:pt x="67" y="72"/>
                  </a:lnTo>
                  <a:lnTo>
                    <a:pt x="57" y="70"/>
                  </a:lnTo>
                  <a:lnTo>
                    <a:pt x="48" y="70"/>
                  </a:lnTo>
                  <a:lnTo>
                    <a:pt x="38" y="72"/>
                  </a:lnTo>
                  <a:lnTo>
                    <a:pt x="29" y="72"/>
                  </a:lnTo>
                  <a:lnTo>
                    <a:pt x="19" y="72"/>
                  </a:lnTo>
                  <a:lnTo>
                    <a:pt x="10" y="70"/>
                  </a:lnTo>
                  <a:lnTo>
                    <a:pt x="0" y="70"/>
                  </a:lnTo>
                  <a:lnTo>
                    <a:pt x="8" y="60"/>
                  </a:lnTo>
                  <a:lnTo>
                    <a:pt x="17" y="53"/>
                  </a:lnTo>
                  <a:lnTo>
                    <a:pt x="27" y="45"/>
                  </a:lnTo>
                  <a:lnTo>
                    <a:pt x="38" y="40"/>
                  </a:lnTo>
                  <a:lnTo>
                    <a:pt x="50" y="30"/>
                  </a:lnTo>
                  <a:lnTo>
                    <a:pt x="59" y="22"/>
                  </a:lnTo>
                  <a:lnTo>
                    <a:pt x="67" y="11"/>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4" name="Freeform 75"/>
            <p:cNvSpPr>
              <a:spLocks/>
            </p:cNvSpPr>
            <p:nvPr/>
          </p:nvSpPr>
          <p:spPr bwMode="auto">
            <a:xfrm>
              <a:off x="1188" y="2986"/>
              <a:ext cx="1048" cy="531"/>
            </a:xfrm>
            <a:custGeom>
              <a:avLst/>
              <a:gdLst>
                <a:gd name="T0" fmla="*/ 0 w 2097"/>
                <a:gd name="T1" fmla="*/ 1 h 1062"/>
                <a:gd name="T2" fmla="*/ 0 w 2097"/>
                <a:gd name="T3" fmla="*/ 1 h 1062"/>
                <a:gd name="T4" fmla="*/ 0 w 2097"/>
                <a:gd name="T5" fmla="*/ 1 h 1062"/>
                <a:gd name="T6" fmla="*/ 0 w 2097"/>
                <a:gd name="T7" fmla="*/ 1 h 1062"/>
                <a:gd name="T8" fmla="*/ 0 w 2097"/>
                <a:gd name="T9" fmla="*/ 1 h 1062"/>
                <a:gd name="T10" fmla="*/ 0 w 2097"/>
                <a:gd name="T11" fmla="*/ 1 h 1062"/>
                <a:gd name="T12" fmla="*/ 0 w 2097"/>
                <a:gd name="T13" fmla="*/ 1 h 1062"/>
                <a:gd name="T14" fmla="*/ 0 w 2097"/>
                <a:gd name="T15" fmla="*/ 1 h 1062"/>
                <a:gd name="T16" fmla="*/ 0 w 2097"/>
                <a:gd name="T17" fmla="*/ 1 h 1062"/>
                <a:gd name="T18" fmla="*/ 0 w 2097"/>
                <a:gd name="T19" fmla="*/ 1 h 1062"/>
                <a:gd name="T20" fmla="*/ 0 w 2097"/>
                <a:gd name="T21" fmla="*/ 1 h 1062"/>
                <a:gd name="T22" fmla="*/ 0 w 2097"/>
                <a:gd name="T23" fmla="*/ 1 h 1062"/>
                <a:gd name="T24" fmla="*/ 0 w 2097"/>
                <a:gd name="T25" fmla="*/ 1 h 1062"/>
                <a:gd name="T26" fmla="*/ 0 w 2097"/>
                <a:gd name="T27" fmla="*/ 1 h 1062"/>
                <a:gd name="T28" fmla="*/ 0 w 2097"/>
                <a:gd name="T29" fmla="*/ 1 h 1062"/>
                <a:gd name="T30" fmla="*/ 0 w 2097"/>
                <a:gd name="T31" fmla="*/ 1 h 1062"/>
                <a:gd name="T32" fmla="*/ 0 w 2097"/>
                <a:gd name="T33" fmla="*/ 1 h 1062"/>
                <a:gd name="T34" fmla="*/ 0 w 2097"/>
                <a:gd name="T35" fmla="*/ 1 h 1062"/>
                <a:gd name="T36" fmla="*/ 0 w 2097"/>
                <a:gd name="T37" fmla="*/ 1 h 1062"/>
                <a:gd name="T38" fmla="*/ 0 w 2097"/>
                <a:gd name="T39" fmla="*/ 1 h 1062"/>
                <a:gd name="T40" fmla="*/ 0 w 2097"/>
                <a:gd name="T41" fmla="*/ 1 h 1062"/>
                <a:gd name="T42" fmla="*/ 0 w 2097"/>
                <a:gd name="T43" fmla="*/ 1 h 1062"/>
                <a:gd name="T44" fmla="*/ 0 w 2097"/>
                <a:gd name="T45" fmla="*/ 1 h 1062"/>
                <a:gd name="T46" fmla="*/ 0 w 2097"/>
                <a:gd name="T47" fmla="*/ 1 h 1062"/>
                <a:gd name="T48" fmla="*/ 0 w 2097"/>
                <a:gd name="T49" fmla="*/ 1 h 1062"/>
                <a:gd name="T50" fmla="*/ 0 w 2097"/>
                <a:gd name="T51" fmla="*/ 1 h 1062"/>
                <a:gd name="T52" fmla="*/ 0 w 2097"/>
                <a:gd name="T53" fmla="*/ 1 h 1062"/>
                <a:gd name="T54" fmla="*/ 0 w 2097"/>
                <a:gd name="T55" fmla="*/ 1 h 1062"/>
                <a:gd name="T56" fmla="*/ 0 w 2097"/>
                <a:gd name="T57" fmla="*/ 1 h 1062"/>
                <a:gd name="T58" fmla="*/ 0 w 2097"/>
                <a:gd name="T59" fmla="*/ 1 h 1062"/>
                <a:gd name="T60" fmla="*/ 0 w 2097"/>
                <a:gd name="T61" fmla="*/ 1 h 1062"/>
                <a:gd name="T62" fmla="*/ 0 w 2097"/>
                <a:gd name="T63" fmla="*/ 1 h 1062"/>
                <a:gd name="T64" fmla="*/ 0 w 2097"/>
                <a:gd name="T65" fmla="*/ 1 h 1062"/>
                <a:gd name="T66" fmla="*/ 0 w 2097"/>
                <a:gd name="T67" fmla="*/ 1 h 1062"/>
                <a:gd name="T68" fmla="*/ 0 w 2097"/>
                <a:gd name="T69" fmla="*/ 1 h 1062"/>
                <a:gd name="T70" fmla="*/ 0 w 2097"/>
                <a:gd name="T71" fmla="*/ 1 h 1062"/>
                <a:gd name="T72" fmla="*/ 0 w 2097"/>
                <a:gd name="T73" fmla="*/ 1 h 1062"/>
                <a:gd name="T74" fmla="*/ 0 w 2097"/>
                <a:gd name="T75" fmla="*/ 1 h 1062"/>
                <a:gd name="T76" fmla="*/ 0 w 2097"/>
                <a:gd name="T77" fmla="*/ 1 h 1062"/>
                <a:gd name="T78" fmla="*/ 0 w 2097"/>
                <a:gd name="T79" fmla="*/ 1 h 1062"/>
                <a:gd name="T80" fmla="*/ 0 w 2097"/>
                <a:gd name="T81" fmla="*/ 1 h 1062"/>
                <a:gd name="T82" fmla="*/ 0 w 2097"/>
                <a:gd name="T83" fmla="*/ 1 h 1062"/>
                <a:gd name="T84" fmla="*/ 0 w 2097"/>
                <a:gd name="T85" fmla="*/ 1 h 1062"/>
                <a:gd name="T86" fmla="*/ 0 w 2097"/>
                <a:gd name="T87" fmla="*/ 1 h 1062"/>
                <a:gd name="T88" fmla="*/ 0 w 2097"/>
                <a:gd name="T89" fmla="*/ 1 h 1062"/>
                <a:gd name="T90" fmla="*/ 0 w 2097"/>
                <a:gd name="T91" fmla="*/ 1 h 1062"/>
                <a:gd name="T92" fmla="*/ 0 w 2097"/>
                <a:gd name="T93" fmla="*/ 1 h 1062"/>
                <a:gd name="T94" fmla="*/ 0 w 2097"/>
                <a:gd name="T95" fmla="*/ 1 h 1062"/>
                <a:gd name="T96" fmla="*/ 0 w 2097"/>
                <a:gd name="T97" fmla="*/ 1 h 1062"/>
                <a:gd name="T98" fmla="*/ 0 w 2097"/>
                <a:gd name="T99" fmla="*/ 1 h 1062"/>
                <a:gd name="T100" fmla="*/ 0 w 2097"/>
                <a:gd name="T101" fmla="*/ 1 h 1062"/>
                <a:gd name="T102" fmla="*/ 0 w 2097"/>
                <a:gd name="T103" fmla="*/ 1 h 1062"/>
                <a:gd name="T104" fmla="*/ 0 w 2097"/>
                <a:gd name="T105" fmla="*/ 1 h 1062"/>
                <a:gd name="T106" fmla="*/ 0 w 2097"/>
                <a:gd name="T107" fmla="*/ 0 h 10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97"/>
                <a:gd name="T163" fmla="*/ 0 h 1062"/>
                <a:gd name="T164" fmla="*/ 2097 w 2097"/>
                <a:gd name="T165" fmla="*/ 1062 h 10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97" h="1062">
                  <a:moveTo>
                    <a:pt x="692" y="0"/>
                  </a:moveTo>
                  <a:lnTo>
                    <a:pt x="738" y="24"/>
                  </a:lnTo>
                  <a:lnTo>
                    <a:pt x="784" y="51"/>
                  </a:lnTo>
                  <a:lnTo>
                    <a:pt x="829" y="80"/>
                  </a:lnTo>
                  <a:lnTo>
                    <a:pt x="875" y="108"/>
                  </a:lnTo>
                  <a:lnTo>
                    <a:pt x="919" y="139"/>
                  </a:lnTo>
                  <a:lnTo>
                    <a:pt x="964" y="167"/>
                  </a:lnTo>
                  <a:lnTo>
                    <a:pt x="1010" y="197"/>
                  </a:lnTo>
                  <a:lnTo>
                    <a:pt x="1054" y="228"/>
                  </a:lnTo>
                  <a:lnTo>
                    <a:pt x="1097" y="256"/>
                  </a:lnTo>
                  <a:lnTo>
                    <a:pt x="1143" y="287"/>
                  </a:lnTo>
                  <a:lnTo>
                    <a:pt x="1191" y="315"/>
                  </a:lnTo>
                  <a:lnTo>
                    <a:pt x="1236" y="342"/>
                  </a:lnTo>
                  <a:lnTo>
                    <a:pt x="1284" y="365"/>
                  </a:lnTo>
                  <a:lnTo>
                    <a:pt x="1331" y="389"/>
                  </a:lnTo>
                  <a:lnTo>
                    <a:pt x="1381" y="410"/>
                  </a:lnTo>
                  <a:lnTo>
                    <a:pt x="1430" y="429"/>
                  </a:lnTo>
                  <a:lnTo>
                    <a:pt x="1432" y="429"/>
                  </a:lnTo>
                  <a:lnTo>
                    <a:pt x="1434" y="429"/>
                  </a:lnTo>
                  <a:lnTo>
                    <a:pt x="1426" y="408"/>
                  </a:lnTo>
                  <a:lnTo>
                    <a:pt x="1423" y="386"/>
                  </a:lnTo>
                  <a:lnTo>
                    <a:pt x="1419" y="361"/>
                  </a:lnTo>
                  <a:lnTo>
                    <a:pt x="1415" y="338"/>
                  </a:lnTo>
                  <a:lnTo>
                    <a:pt x="1411" y="311"/>
                  </a:lnTo>
                  <a:lnTo>
                    <a:pt x="1409" y="287"/>
                  </a:lnTo>
                  <a:lnTo>
                    <a:pt x="1407" y="260"/>
                  </a:lnTo>
                  <a:lnTo>
                    <a:pt x="1407" y="235"/>
                  </a:lnTo>
                  <a:lnTo>
                    <a:pt x="1405" y="209"/>
                  </a:lnTo>
                  <a:lnTo>
                    <a:pt x="1405" y="182"/>
                  </a:lnTo>
                  <a:lnTo>
                    <a:pt x="1405" y="156"/>
                  </a:lnTo>
                  <a:lnTo>
                    <a:pt x="1407" y="131"/>
                  </a:lnTo>
                  <a:lnTo>
                    <a:pt x="1407" y="106"/>
                  </a:lnTo>
                  <a:lnTo>
                    <a:pt x="1409" y="80"/>
                  </a:lnTo>
                  <a:lnTo>
                    <a:pt x="1411" y="55"/>
                  </a:lnTo>
                  <a:lnTo>
                    <a:pt x="1415" y="34"/>
                  </a:lnTo>
                  <a:lnTo>
                    <a:pt x="1455" y="62"/>
                  </a:lnTo>
                  <a:lnTo>
                    <a:pt x="1497" y="91"/>
                  </a:lnTo>
                  <a:lnTo>
                    <a:pt x="1538" y="118"/>
                  </a:lnTo>
                  <a:lnTo>
                    <a:pt x="1584" y="146"/>
                  </a:lnTo>
                  <a:lnTo>
                    <a:pt x="1628" y="173"/>
                  </a:lnTo>
                  <a:lnTo>
                    <a:pt x="1673" y="201"/>
                  </a:lnTo>
                  <a:lnTo>
                    <a:pt x="1719" y="230"/>
                  </a:lnTo>
                  <a:lnTo>
                    <a:pt x="1765" y="260"/>
                  </a:lnTo>
                  <a:lnTo>
                    <a:pt x="1808" y="289"/>
                  </a:lnTo>
                  <a:lnTo>
                    <a:pt x="1852" y="315"/>
                  </a:lnTo>
                  <a:lnTo>
                    <a:pt x="1894" y="346"/>
                  </a:lnTo>
                  <a:lnTo>
                    <a:pt x="1938" y="378"/>
                  </a:lnTo>
                  <a:lnTo>
                    <a:pt x="1980" y="408"/>
                  </a:lnTo>
                  <a:lnTo>
                    <a:pt x="2019" y="443"/>
                  </a:lnTo>
                  <a:lnTo>
                    <a:pt x="2058" y="477"/>
                  </a:lnTo>
                  <a:lnTo>
                    <a:pt x="2097" y="515"/>
                  </a:lnTo>
                  <a:lnTo>
                    <a:pt x="2096" y="543"/>
                  </a:lnTo>
                  <a:lnTo>
                    <a:pt x="2096" y="572"/>
                  </a:lnTo>
                  <a:lnTo>
                    <a:pt x="2096" y="602"/>
                  </a:lnTo>
                  <a:lnTo>
                    <a:pt x="2096" y="633"/>
                  </a:lnTo>
                  <a:lnTo>
                    <a:pt x="2096" y="663"/>
                  </a:lnTo>
                  <a:lnTo>
                    <a:pt x="2096" y="694"/>
                  </a:lnTo>
                  <a:lnTo>
                    <a:pt x="2096" y="726"/>
                  </a:lnTo>
                  <a:lnTo>
                    <a:pt x="2096" y="756"/>
                  </a:lnTo>
                  <a:lnTo>
                    <a:pt x="2096" y="787"/>
                  </a:lnTo>
                  <a:lnTo>
                    <a:pt x="2096" y="817"/>
                  </a:lnTo>
                  <a:lnTo>
                    <a:pt x="2096" y="846"/>
                  </a:lnTo>
                  <a:lnTo>
                    <a:pt x="2096" y="878"/>
                  </a:lnTo>
                  <a:lnTo>
                    <a:pt x="2096" y="906"/>
                  </a:lnTo>
                  <a:lnTo>
                    <a:pt x="2096" y="939"/>
                  </a:lnTo>
                  <a:lnTo>
                    <a:pt x="2096" y="967"/>
                  </a:lnTo>
                  <a:lnTo>
                    <a:pt x="2096" y="1000"/>
                  </a:lnTo>
                  <a:lnTo>
                    <a:pt x="2082" y="1005"/>
                  </a:lnTo>
                  <a:lnTo>
                    <a:pt x="2069" y="1013"/>
                  </a:lnTo>
                  <a:lnTo>
                    <a:pt x="2058" y="1017"/>
                  </a:lnTo>
                  <a:lnTo>
                    <a:pt x="2046" y="1022"/>
                  </a:lnTo>
                  <a:lnTo>
                    <a:pt x="2031" y="1026"/>
                  </a:lnTo>
                  <a:lnTo>
                    <a:pt x="2019" y="1030"/>
                  </a:lnTo>
                  <a:lnTo>
                    <a:pt x="2002" y="1032"/>
                  </a:lnTo>
                  <a:lnTo>
                    <a:pt x="1989" y="1036"/>
                  </a:lnTo>
                  <a:lnTo>
                    <a:pt x="1970" y="1036"/>
                  </a:lnTo>
                  <a:lnTo>
                    <a:pt x="1953" y="1036"/>
                  </a:lnTo>
                  <a:lnTo>
                    <a:pt x="1932" y="1036"/>
                  </a:lnTo>
                  <a:lnTo>
                    <a:pt x="1913" y="1038"/>
                  </a:lnTo>
                  <a:lnTo>
                    <a:pt x="1888" y="1036"/>
                  </a:lnTo>
                  <a:lnTo>
                    <a:pt x="1864" y="1036"/>
                  </a:lnTo>
                  <a:lnTo>
                    <a:pt x="1835" y="1036"/>
                  </a:lnTo>
                  <a:lnTo>
                    <a:pt x="1807" y="1036"/>
                  </a:lnTo>
                  <a:lnTo>
                    <a:pt x="1692" y="1034"/>
                  </a:lnTo>
                  <a:lnTo>
                    <a:pt x="1582" y="1034"/>
                  </a:lnTo>
                  <a:lnTo>
                    <a:pt x="1468" y="1036"/>
                  </a:lnTo>
                  <a:lnTo>
                    <a:pt x="1360" y="1039"/>
                  </a:lnTo>
                  <a:lnTo>
                    <a:pt x="1246" y="1043"/>
                  </a:lnTo>
                  <a:lnTo>
                    <a:pt x="1135" y="1049"/>
                  </a:lnTo>
                  <a:lnTo>
                    <a:pt x="1027" y="1053"/>
                  </a:lnTo>
                  <a:lnTo>
                    <a:pt x="917" y="1058"/>
                  </a:lnTo>
                  <a:lnTo>
                    <a:pt x="807" y="1060"/>
                  </a:lnTo>
                  <a:lnTo>
                    <a:pt x="696" y="1062"/>
                  </a:lnTo>
                  <a:lnTo>
                    <a:pt x="586" y="1062"/>
                  </a:lnTo>
                  <a:lnTo>
                    <a:pt x="480" y="1062"/>
                  </a:lnTo>
                  <a:lnTo>
                    <a:pt x="371" y="1058"/>
                  </a:lnTo>
                  <a:lnTo>
                    <a:pt x="265" y="1053"/>
                  </a:lnTo>
                  <a:lnTo>
                    <a:pt x="158" y="1043"/>
                  </a:lnTo>
                  <a:lnTo>
                    <a:pt x="54" y="1032"/>
                  </a:lnTo>
                  <a:lnTo>
                    <a:pt x="50" y="975"/>
                  </a:lnTo>
                  <a:lnTo>
                    <a:pt x="46" y="918"/>
                  </a:lnTo>
                  <a:lnTo>
                    <a:pt x="44" y="861"/>
                  </a:lnTo>
                  <a:lnTo>
                    <a:pt x="40" y="804"/>
                  </a:lnTo>
                  <a:lnTo>
                    <a:pt x="37" y="745"/>
                  </a:lnTo>
                  <a:lnTo>
                    <a:pt x="35" y="688"/>
                  </a:lnTo>
                  <a:lnTo>
                    <a:pt x="31" y="629"/>
                  </a:lnTo>
                  <a:lnTo>
                    <a:pt x="31" y="572"/>
                  </a:lnTo>
                  <a:lnTo>
                    <a:pt x="25" y="513"/>
                  </a:lnTo>
                  <a:lnTo>
                    <a:pt x="23" y="454"/>
                  </a:lnTo>
                  <a:lnTo>
                    <a:pt x="19" y="397"/>
                  </a:lnTo>
                  <a:lnTo>
                    <a:pt x="16" y="338"/>
                  </a:lnTo>
                  <a:lnTo>
                    <a:pt x="12" y="281"/>
                  </a:lnTo>
                  <a:lnTo>
                    <a:pt x="8" y="224"/>
                  </a:lnTo>
                  <a:lnTo>
                    <a:pt x="2" y="167"/>
                  </a:lnTo>
                  <a:lnTo>
                    <a:pt x="0" y="112"/>
                  </a:lnTo>
                  <a:lnTo>
                    <a:pt x="8" y="112"/>
                  </a:lnTo>
                  <a:lnTo>
                    <a:pt x="12" y="112"/>
                  </a:lnTo>
                  <a:lnTo>
                    <a:pt x="12" y="106"/>
                  </a:lnTo>
                  <a:lnTo>
                    <a:pt x="14" y="102"/>
                  </a:lnTo>
                  <a:lnTo>
                    <a:pt x="14" y="95"/>
                  </a:lnTo>
                  <a:lnTo>
                    <a:pt x="14" y="87"/>
                  </a:lnTo>
                  <a:lnTo>
                    <a:pt x="18" y="81"/>
                  </a:lnTo>
                  <a:lnTo>
                    <a:pt x="25" y="78"/>
                  </a:lnTo>
                  <a:lnTo>
                    <a:pt x="33" y="87"/>
                  </a:lnTo>
                  <a:lnTo>
                    <a:pt x="46" y="93"/>
                  </a:lnTo>
                  <a:lnTo>
                    <a:pt x="57" y="97"/>
                  </a:lnTo>
                  <a:lnTo>
                    <a:pt x="73" y="100"/>
                  </a:lnTo>
                  <a:lnTo>
                    <a:pt x="111" y="118"/>
                  </a:lnTo>
                  <a:lnTo>
                    <a:pt x="149" y="135"/>
                  </a:lnTo>
                  <a:lnTo>
                    <a:pt x="189" y="154"/>
                  </a:lnTo>
                  <a:lnTo>
                    <a:pt x="229" y="173"/>
                  </a:lnTo>
                  <a:lnTo>
                    <a:pt x="267" y="192"/>
                  </a:lnTo>
                  <a:lnTo>
                    <a:pt x="307" y="213"/>
                  </a:lnTo>
                  <a:lnTo>
                    <a:pt x="346" y="232"/>
                  </a:lnTo>
                  <a:lnTo>
                    <a:pt x="384" y="253"/>
                  </a:lnTo>
                  <a:lnTo>
                    <a:pt x="422" y="272"/>
                  </a:lnTo>
                  <a:lnTo>
                    <a:pt x="461" y="292"/>
                  </a:lnTo>
                  <a:lnTo>
                    <a:pt x="499" y="311"/>
                  </a:lnTo>
                  <a:lnTo>
                    <a:pt x="538" y="332"/>
                  </a:lnTo>
                  <a:lnTo>
                    <a:pt x="576" y="353"/>
                  </a:lnTo>
                  <a:lnTo>
                    <a:pt x="616" y="374"/>
                  </a:lnTo>
                  <a:lnTo>
                    <a:pt x="656" y="393"/>
                  </a:lnTo>
                  <a:lnTo>
                    <a:pt x="694" y="414"/>
                  </a:lnTo>
                  <a:lnTo>
                    <a:pt x="694" y="388"/>
                  </a:lnTo>
                  <a:lnTo>
                    <a:pt x="694" y="361"/>
                  </a:lnTo>
                  <a:lnTo>
                    <a:pt x="694" y="334"/>
                  </a:lnTo>
                  <a:lnTo>
                    <a:pt x="692" y="310"/>
                  </a:lnTo>
                  <a:lnTo>
                    <a:pt x="689" y="283"/>
                  </a:lnTo>
                  <a:lnTo>
                    <a:pt x="689" y="256"/>
                  </a:lnTo>
                  <a:lnTo>
                    <a:pt x="687" y="232"/>
                  </a:lnTo>
                  <a:lnTo>
                    <a:pt x="685" y="205"/>
                  </a:lnTo>
                  <a:lnTo>
                    <a:pt x="683" y="178"/>
                  </a:lnTo>
                  <a:lnTo>
                    <a:pt x="681" y="154"/>
                  </a:lnTo>
                  <a:lnTo>
                    <a:pt x="679" y="129"/>
                  </a:lnTo>
                  <a:lnTo>
                    <a:pt x="679" y="102"/>
                  </a:lnTo>
                  <a:lnTo>
                    <a:pt x="679" y="78"/>
                  </a:lnTo>
                  <a:lnTo>
                    <a:pt x="681" y="53"/>
                  </a:lnTo>
                  <a:lnTo>
                    <a:pt x="685" y="26"/>
                  </a:lnTo>
                  <a:lnTo>
                    <a:pt x="689" y="4"/>
                  </a:lnTo>
                  <a:lnTo>
                    <a:pt x="691" y="0"/>
                  </a:lnTo>
                  <a:lnTo>
                    <a:pt x="692"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5" name="Freeform 76"/>
            <p:cNvSpPr>
              <a:spLocks/>
            </p:cNvSpPr>
            <p:nvPr/>
          </p:nvSpPr>
          <p:spPr bwMode="auto">
            <a:xfrm>
              <a:off x="1006" y="3024"/>
              <a:ext cx="33" cy="37"/>
            </a:xfrm>
            <a:custGeom>
              <a:avLst/>
              <a:gdLst>
                <a:gd name="T0" fmla="*/ 0 w 67"/>
                <a:gd name="T1" fmla="*/ 1 h 74"/>
                <a:gd name="T2" fmla="*/ 0 w 67"/>
                <a:gd name="T3" fmla="*/ 0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1 h 74"/>
                <a:gd name="T38" fmla="*/ 0 w 67"/>
                <a:gd name="T39" fmla="*/ 1 h 74"/>
                <a:gd name="T40" fmla="*/ 0 w 67"/>
                <a:gd name="T41" fmla="*/ 1 h 74"/>
                <a:gd name="T42" fmla="*/ 0 w 67"/>
                <a:gd name="T43" fmla="*/ 1 h 74"/>
                <a:gd name="T44" fmla="*/ 0 w 67"/>
                <a:gd name="T45" fmla="*/ 1 h 74"/>
                <a:gd name="T46" fmla="*/ 0 w 67"/>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
                <a:gd name="T73" fmla="*/ 0 h 74"/>
                <a:gd name="T74" fmla="*/ 67 w 67"/>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 h="74">
                  <a:moveTo>
                    <a:pt x="44" y="2"/>
                  </a:moveTo>
                  <a:lnTo>
                    <a:pt x="52" y="0"/>
                  </a:lnTo>
                  <a:lnTo>
                    <a:pt x="59" y="2"/>
                  </a:lnTo>
                  <a:lnTo>
                    <a:pt x="63" y="4"/>
                  </a:lnTo>
                  <a:lnTo>
                    <a:pt x="67" y="9"/>
                  </a:lnTo>
                  <a:lnTo>
                    <a:pt x="67" y="19"/>
                  </a:lnTo>
                  <a:lnTo>
                    <a:pt x="65" y="32"/>
                  </a:lnTo>
                  <a:lnTo>
                    <a:pt x="57" y="43"/>
                  </a:lnTo>
                  <a:lnTo>
                    <a:pt x="52" y="55"/>
                  </a:lnTo>
                  <a:lnTo>
                    <a:pt x="44" y="64"/>
                  </a:lnTo>
                  <a:lnTo>
                    <a:pt x="36" y="74"/>
                  </a:lnTo>
                  <a:lnTo>
                    <a:pt x="29" y="64"/>
                  </a:lnTo>
                  <a:lnTo>
                    <a:pt x="23" y="64"/>
                  </a:lnTo>
                  <a:lnTo>
                    <a:pt x="14" y="64"/>
                  </a:lnTo>
                  <a:lnTo>
                    <a:pt x="8" y="74"/>
                  </a:lnTo>
                  <a:lnTo>
                    <a:pt x="0" y="61"/>
                  </a:lnTo>
                  <a:lnTo>
                    <a:pt x="0" y="51"/>
                  </a:lnTo>
                  <a:lnTo>
                    <a:pt x="2" y="42"/>
                  </a:lnTo>
                  <a:lnTo>
                    <a:pt x="8" y="32"/>
                  </a:lnTo>
                  <a:lnTo>
                    <a:pt x="14" y="23"/>
                  </a:lnTo>
                  <a:lnTo>
                    <a:pt x="23" y="15"/>
                  </a:lnTo>
                  <a:lnTo>
                    <a:pt x="33" y="7"/>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6" name="Freeform 77"/>
            <p:cNvSpPr>
              <a:spLocks/>
            </p:cNvSpPr>
            <p:nvPr/>
          </p:nvSpPr>
          <p:spPr bwMode="auto">
            <a:xfrm>
              <a:off x="1908" y="3031"/>
              <a:ext cx="57" cy="48"/>
            </a:xfrm>
            <a:custGeom>
              <a:avLst/>
              <a:gdLst>
                <a:gd name="T0" fmla="*/ 1 w 114"/>
                <a:gd name="T1" fmla="*/ 0 h 95"/>
                <a:gd name="T2" fmla="*/ 1 w 114"/>
                <a:gd name="T3" fmla="*/ 1 h 95"/>
                <a:gd name="T4" fmla="*/ 1 w 114"/>
                <a:gd name="T5" fmla="*/ 1 h 95"/>
                <a:gd name="T6" fmla="*/ 1 w 114"/>
                <a:gd name="T7" fmla="*/ 1 h 95"/>
                <a:gd name="T8" fmla="*/ 1 w 114"/>
                <a:gd name="T9" fmla="*/ 1 h 95"/>
                <a:gd name="T10" fmla="*/ 1 w 114"/>
                <a:gd name="T11" fmla="*/ 1 h 95"/>
                <a:gd name="T12" fmla="*/ 1 w 114"/>
                <a:gd name="T13" fmla="*/ 1 h 95"/>
                <a:gd name="T14" fmla="*/ 1 w 114"/>
                <a:gd name="T15" fmla="*/ 1 h 95"/>
                <a:gd name="T16" fmla="*/ 1 w 114"/>
                <a:gd name="T17" fmla="*/ 1 h 95"/>
                <a:gd name="T18" fmla="*/ 1 w 114"/>
                <a:gd name="T19" fmla="*/ 1 h 95"/>
                <a:gd name="T20" fmla="*/ 1 w 114"/>
                <a:gd name="T21" fmla="*/ 1 h 95"/>
                <a:gd name="T22" fmla="*/ 1 w 114"/>
                <a:gd name="T23" fmla="*/ 1 h 95"/>
                <a:gd name="T24" fmla="*/ 1 w 114"/>
                <a:gd name="T25" fmla="*/ 1 h 95"/>
                <a:gd name="T26" fmla="*/ 1 w 114"/>
                <a:gd name="T27" fmla="*/ 1 h 95"/>
                <a:gd name="T28" fmla="*/ 1 w 114"/>
                <a:gd name="T29" fmla="*/ 1 h 95"/>
                <a:gd name="T30" fmla="*/ 1 w 114"/>
                <a:gd name="T31" fmla="*/ 1 h 95"/>
                <a:gd name="T32" fmla="*/ 1 w 114"/>
                <a:gd name="T33" fmla="*/ 1 h 95"/>
                <a:gd name="T34" fmla="*/ 1 w 114"/>
                <a:gd name="T35" fmla="*/ 1 h 95"/>
                <a:gd name="T36" fmla="*/ 1 w 114"/>
                <a:gd name="T37" fmla="*/ 1 h 95"/>
                <a:gd name="T38" fmla="*/ 1 w 114"/>
                <a:gd name="T39" fmla="*/ 1 h 95"/>
                <a:gd name="T40" fmla="*/ 1 w 114"/>
                <a:gd name="T41" fmla="*/ 1 h 95"/>
                <a:gd name="T42" fmla="*/ 1 w 114"/>
                <a:gd name="T43" fmla="*/ 1 h 95"/>
                <a:gd name="T44" fmla="*/ 1 w 114"/>
                <a:gd name="T45" fmla="*/ 1 h 95"/>
                <a:gd name="T46" fmla="*/ 1 w 114"/>
                <a:gd name="T47" fmla="*/ 1 h 95"/>
                <a:gd name="T48" fmla="*/ 1 w 114"/>
                <a:gd name="T49" fmla="*/ 1 h 95"/>
                <a:gd name="T50" fmla="*/ 0 w 114"/>
                <a:gd name="T51" fmla="*/ 1 h 95"/>
                <a:gd name="T52" fmla="*/ 1 w 114"/>
                <a:gd name="T53" fmla="*/ 0 h 95"/>
                <a:gd name="T54" fmla="*/ 1 w 114"/>
                <a:gd name="T55" fmla="*/ 0 h 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4"/>
                <a:gd name="T85" fmla="*/ 0 h 95"/>
                <a:gd name="T86" fmla="*/ 114 w 114"/>
                <a:gd name="T87" fmla="*/ 95 h 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4" h="95">
                  <a:moveTo>
                    <a:pt x="5" y="0"/>
                  </a:moveTo>
                  <a:lnTo>
                    <a:pt x="11" y="4"/>
                  </a:lnTo>
                  <a:lnTo>
                    <a:pt x="20" y="11"/>
                  </a:lnTo>
                  <a:lnTo>
                    <a:pt x="28" y="15"/>
                  </a:lnTo>
                  <a:lnTo>
                    <a:pt x="38" y="25"/>
                  </a:lnTo>
                  <a:lnTo>
                    <a:pt x="45" y="30"/>
                  </a:lnTo>
                  <a:lnTo>
                    <a:pt x="55" y="38"/>
                  </a:lnTo>
                  <a:lnTo>
                    <a:pt x="62" y="44"/>
                  </a:lnTo>
                  <a:lnTo>
                    <a:pt x="70" y="53"/>
                  </a:lnTo>
                  <a:lnTo>
                    <a:pt x="81" y="59"/>
                  </a:lnTo>
                  <a:lnTo>
                    <a:pt x="93" y="65"/>
                  </a:lnTo>
                  <a:lnTo>
                    <a:pt x="102" y="70"/>
                  </a:lnTo>
                  <a:lnTo>
                    <a:pt x="114" y="76"/>
                  </a:lnTo>
                  <a:lnTo>
                    <a:pt x="106" y="87"/>
                  </a:lnTo>
                  <a:lnTo>
                    <a:pt x="96" y="93"/>
                  </a:lnTo>
                  <a:lnTo>
                    <a:pt x="85" y="95"/>
                  </a:lnTo>
                  <a:lnTo>
                    <a:pt x="74" y="93"/>
                  </a:lnTo>
                  <a:lnTo>
                    <a:pt x="64" y="89"/>
                  </a:lnTo>
                  <a:lnTo>
                    <a:pt x="58" y="87"/>
                  </a:lnTo>
                  <a:lnTo>
                    <a:pt x="49" y="82"/>
                  </a:lnTo>
                  <a:lnTo>
                    <a:pt x="43" y="80"/>
                  </a:lnTo>
                  <a:lnTo>
                    <a:pt x="30" y="68"/>
                  </a:lnTo>
                  <a:lnTo>
                    <a:pt x="19" y="57"/>
                  </a:lnTo>
                  <a:lnTo>
                    <a:pt x="9" y="42"/>
                  </a:lnTo>
                  <a:lnTo>
                    <a:pt x="3" y="27"/>
                  </a:lnTo>
                  <a:lnTo>
                    <a:pt x="0" y="11"/>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7" name="Freeform 78"/>
            <p:cNvSpPr>
              <a:spLocks/>
            </p:cNvSpPr>
            <p:nvPr/>
          </p:nvSpPr>
          <p:spPr bwMode="auto">
            <a:xfrm>
              <a:off x="1557" y="3042"/>
              <a:ext cx="61" cy="36"/>
            </a:xfrm>
            <a:custGeom>
              <a:avLst/>
              <a:gdLst>
                <a:gd name="T0" fmla="*/ 0 w 124"/>
                <a:gd name="T1" fmla="*/ 0 h 72"/>
                <a:gd name="T2" fmla="*/ 0 w 124"/>
                <a:gd name="T3" fmla="*/ 1 h 72"/>
                <a:gd name="T4" fmla="*/ 0 w 124"/>
                <a:gd name="T5" fmla="*/ 1 h 72"/>
                <a:gd name="T6" fmla="*/ 0 w 124"/>
                <a:gd name="T7" fmla="*/ 1 h 72"/>
                <a:gd name="T8" fmla="*/ 0 w 124"/>
                <a:gd name="T9" fmla="*/ 1 h 72"/>
                <a:gd name="T10" fmla="*/ 0 w 124"/>
                <a:gd name="T11" fmla="*/ 1 h 72"/>
                <a:gd name="T12" fmla="*/ 0 w 124"/>
                <a:gd name="T13" fmla="*/ 1 h 72"/>
                <a:gd name="T14" fmla="*/ 0 w 124"/>
                <a:gd name="T15" fmla="*/ 1 h 72"/>
                <a:gd name="T16" fmla="*/ 0 w 124"/>
                <a:gd name="T17" fmla="*/ 1 h 72"/>
                <a:gd name="T18" fmla="*/ 0 w 124"/>
                <a:gd name="T19" fmla="*/ 1 h 72"/>
                <a:gd name="T20" fmla="*/ 0 w 124"/>
                <a:gd name="T21" fmla="*/ 1 h 72"/>
                <a:gd name="T22" fmla="*/ 0 w 124"/>
                <a:gd name="T23" fmla="*/ 1 h 72"/>
                <a:gd name="T24" fmla="*/ 0 w 124"/>
                <a:gd name="T25" fmla="*/ 1 h 72"/>
                <a:gd name="T26" fmla="*/ 0 w 124"/>
                <a:gd name="T27" fmla="*/ 1 h 72"/>
                <a:gd name="T28" fmla="*/ 0 w 124"/>
                <a:gd name="T29" fmla="*/ 1 h 72"/>
                <a:gd name="T30" fmla="*/ 0 w 124"/>
                <a:gd name="T31" fmla="*/ 1 h 72"/>
                <a:gd name="T32" fmla="*/ 0 w 124"/>
                <a:gd name="T33" fmla="*/ 1 h 72"/>
                <a:gd name="T34" fmla="*/ 0 w 124"/>
                <a:gd name="T35" fmla="*/ 1 h 72"/>
                <a:gd name="T36" fmla="*/ 0 w 124"/>
                <a:gd name="T37" fmla="*/ 1 h 72"/>
                <a:gd name="T38" fmla="*/ 0 w 124"/>
                <a:gd name="T39" fmla="*/ 1 h 72"/>
                <a:gd name="T40" fmla="*/ 0 w 124"/>
                <a:gd name="T41" fmla="*/ 1 h 72"/>
                <a:gd name="T42" fmla="*/ 0 w 124"/>
                <a:gd name="T43" fmla="*/ 1 h 72"/>
                <a:gd name="T44" fmla="*/ 0 w 124"/>
                <a:gd name="T45" fmla="*/ 1 h 72"/>
                <a:gd name="T46" fmla="*/ 0 w 124"/>
                <a:gd name="T47" fmla="*/ 1 h 72"/>
                <a:gd name="T48" fmla="*/ 0 w 124"/>
                <a:gd name="T49" fmla="*/ 1 h 72"/>
                <a:gd name="T50" fmla="*/ 0 w 124"/>
                <a:gd name="T51" fmla="*/ 0 h 72"/>
                <a:gd name="T52" fmla="*/ 0 w 124"/>
                <a:gd name="T53" fmla="*/ 0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4"/>
                <a:gd name="T82" fmla="*/ 0 h 72"/>
                <a:gd name="T83" fmla="*/ 124 w 124"/>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4" h="72">
                  <a:moveTo>
                    <a:pt x="6" y="0"/>
                  </a:moveTo>
                  <a:lnTo>
                    <a:pt x="13" y="6"/>
                  </a:lnTo>
                  <a:lnTo>
                    <a:pt x="23" y="13"/>
                  </a:lnTo>
                  <a:lnTo>
                    <a:pt x="34" y="21"/>
                  </a:lnTo>
                  <a:lnTo>
                    <a:pt x="48" y="28"/>
                  </a:lnTo>
                  <a:lnTo>
                    <a:pt x="59" y="38"/>
                  </a:lnTo>
                  <a:lnTo>
                    <a:pt x="70" y="47"/>
                  </a:lnTo>
                  <a:lnTo>
                    <a:pt x="82" y="55"/>
                  </a:lnTo>
                  <a:lnTo>
                    <a:pt x="95" y="61"/>
                  </a:lnTo>
                  <a:lnTo>
                    <a:pt x="108" y="66"/>
                  </a:lnTo>
                  <a:lnTo>
                    <a:pt x="124" y="72"/>
                  </a:lnTo>
                  <a:lnTo>
                    <a:pt x="105" y="68"/>
                  </a:lnTo>
                  <a:lnTo>
                    <a:pt x="93" y="66"/>
                  </a:lnTo>
                  <a:lnTo>
                    <a:pt x="82" y="66"/>
                  </a:lnTo>
                  <a:lnTo>
                    <a:pt x="70" y="63"/>
                  </a:lnTo>
                  <a:lnTo>
                    <a:pt x="61" y="61"/>
                  </a:lnTo>
                  <a:lnTo>
                    <a:pt x="51" y="59"/>
                  </a:lnTo>
                  <a:lnTo>
                    <a:pt x="42" y="57"/>
                  </a:lnTo>
                  <a:lnTo>
                    <a:pt x="32" y="53"/>
                  </a:lnTo>
                  <a:lnTo>
                    <a:pt x="23" y="49"/>
                  </a:lnTo>
                  <a:lnTo>
                    <a:pt x="15" y="44"/>
                  </a:lnTo>
                  <a:lnTo>
                    <a:pt x="12" y="40"/>
                  </a:lnTo>
                  <a:lnTo>
                    <a:pt x="4" y="32"/>
                  </a:lnTo>
                  <a:lnTo>
                    <a:pt x="0" y="23"/>
                  </a:lnTo>
                  <a:lnTo>
                    <a:pt x="0" y="11"/>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8" name="Freeform 79"/>
            <p:cNvSpPr>
              <a:spLocks/>
            </p:cNvSpPr>
            <p:nvPr/>
          </p:nvSpPr>
          <p:spPr bwMode="auto">
            <a:xfrm>
              <a:off x="1824" y="3061"/>
              <a:ext cx="24" cy="23"/>
            </a:xfrm>
            <a:custGeom>
              <a:avLst/>
              <a:gdLst>
                <a:gd name="T0" fmla="*/ 0 w 50"/>
                <a:gd name="T1" fmla="*/ 0 h 46"/>
                <a:gd name="T2" fmla="*/ 0 w 50"/>
                <a:gd name="T3" fmla="*/ 1 h 46"/>
                <a:gd name="T4" fmla="*/ 0 w 50"/>
                <a:gd name="T5" fmla="*/ 1 h 46"/>
                <a:gd name="T6" fmla="*/ 0 w 50"/>
                <a:gd name="T7" fmla="*/ 1 h 46"/>
                <a:gd name="T8" fmla="*/ 0 w 50"/>
                <a:gd name="T9" fmla="*/ 1 h 46"/>
                <a:gd name="T10" fmla="*/ 0 w 50"/>
                <a:gd name="T11" fmla="*/ 1 h 46"/>
                <a:gd name="T12" fmla="*/ 0 w 50"/>
                <a:gd name="T13" fmla="*/ 1 h 46"/>
                <a:gd name="T14" fmla="*/ 0 w 50"/>
                <a:gd name="T15" fmla="*/ 1 h 46"/>
                <a:gd name="T16" fmla="*/ 0 w 50"/>
                <a:gd name="T17" fmla="*/ 1 h 46"/>
                <a:gd name="T18" fmla="*/ 0 w 50"/>
                <a:gd name="T19" fmla="*/ 1 h 46"/>
                <a:gd name="T20" fmla="*/ 0 w 50"/>
                <a:gd name="T21" fmla="*/ 1 h 46"/>
                <a:gd name="T22" fmla="*/ 0 w 50"/>
                <a:gd name="T23" fmla="*/ 1 h 46"/>
                <a:gd name="T24" fmla="*/ 0 w 50"/>
                <a:gd name="T25" fmla="*/ 1 h 46"/>
                <a:gd name="T26" fmla="*/ 0 w 50"/>
                <a:gd name="T27" fmla="*/ 1 h 46"/>
                <a:gd name="T28" fmla="*/ 0 w 50"/>
                <a:gd name="T29" fmla="*/ 0 h 46"/>
                <a:gd name="T30" fmla="*/ 0 w 50"/>
                <a:gd name="T31" fmla="*/ 0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
                <a:gd name="T49" fmla="*/ 0 h 46"/>
                <a:gd name="T50" fmla="*/ 50 w 50"/>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 h="46">
                  <a:moveTo>
                    <a:pt x="10" y="0"/>
                  </a:moveTo>
                  <a:lnTo>
                    <a:pt x="16" y="6"/>
                  </a:lnTo>
                  <a:lnTo>
                    <a:pt x="27" y="13"/>
                  </a:lnTo>
                  <a:lnTo>
                    <a:pt x="35" y="19"/>
                  </a:lnTo>
                  <a:lnTo>
                    <a:pt x="44" y="28"/>
                  </a:lnTo>
                  <a:lnTo>
                    <a:pt x="48" y="34"/>
                  </a:lnTo>
                  <a:lnTo>
                    <a:pt x="50" y="46"/>
                  </a:lnTo>
                  <a:lnTo>
                    <a:pt x="40" y="40"/>
                  </a:lnTo>
                  <a:lnTo>
                    <a:pt x="29" y="36"/>
                  </a:lnTo>
                  <a:lnTo>
                    <a:pt x="16" y="30"/>
                  </a:lnTo>
                  <a:lnTo>
                    <a:pt x="6" y="25"/>
                  </a:lnTo>
                  <a:lnTo>
                    <a:pt x="0" y="19"/>
                  </a:lnTo>
                  <a:lnTo>
                    <a:pt x="0" y="13"/>
                  </a:lnTo>
                  <a:lnTo>
                    <a:pt x="0" y="6"/>
                  </a:lnTo>
                  <a:lnTo>
                    <a:pt x="10" y="0"/>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49" name="Freeform 80"/>
            <p:cNvSpPr>
              <a:spLocks/>
            </p:cNvSpPr>
            <p:nvPr/>
          </p:nvSpPr>
          <p:spPr bwMode="auto">
            <a:xfrm>
              <a:off x="1567" y="3081"/>
              <a:ext cx="62" cy="24"/>
            </a:xfrm>
            <a:custGeom>
              <a:avLst/>
              <a:gdLst>
                <a:gd name="T0" fmla="*/ 0 w 124"/>
                <a:gd name="T1" fmla="*/ 0 h 47"/>
                <a:gd name="T2" fmla="*/ 1 w 124"/>
                <a:gd name="T3" fmla="*/ 1 h 47"/>
                <a:gd name="T4" fmla="*/ 1 w 124"/>
                <a:gd name="T5" fmla="*/ 1 h 47"/>
                <a:gd name="T6" fmla="*/ 1 w 124"/>
                <a:gd name="T7" fmla="*/ 1 h 47"/>
                <a:gd name="T8" fmla="*/ 1 w 124"/>
                <a:gd name="T9" fmla="*/ 1 h 47"/>
                <a:gd name="T10" fmla="*/ 1 w 124"/>
                <a:gd name="T11" fmla="*/ 1 h 47"/>
                <a:gd name="T12" fmla="*/ 1 w 124"/>
                <a:gd name="T13" fmla="*/ 1 h 47"/>
                <a:gd name="T14" fmla="*/ 1 w 124"/>
                <a:gd name="T15" fmla="*/ 1 h 47"/>
                <a:gd name="T16" fmla="*/ 1 w 124"/>
                <a:gd name="T17" fmla="*/ 1 h 47"/>
                <a:gd name="T18" fmla="*/ 1 w 124"/>
                <a:gd name="T19" fmla="*/ 1 h 47"/>
                <a:gd name="T20" fmla="*/ 1 w 124"/>
                <a:gd name="T21" fmla="*/ 1 h 47"/>
                <a:gd name="T22" fmla="*/ 1 w 124"/>
                <a:gd name="T23" fmla="*/ 1 h 47"/>
                <a:gd name="T24" fmla="*/ 1 w 124"/>
                <a:gd name="T25" fmla="*/ 1 h 47"/>
                <a:gd name="T26" fmla="*/ 1 w 124"/>
                <a:gd name="T27" fmla="*/ 1 h 47"/>
                <a:gd name="T28" fmla="*/ 1 w 124"/>
                <a:gd name="T29" fmla="*/ 1 h 47"/>
                <a:gd name="T30" fmla="*/ 1 w 124"/>
                <a:gd name="T31" fmla="*/ 1 h 47"/>
                <a:gd name="T32" fmla="*/ 1 w 124"/>
                <a:gd name="T33" fmla="*/ 1 h 47"/>
                <a:gd name="T34" fmla="*/ 1 w 124"/>
                <a:gd name="T35" fmla="*/ 1 h 47"/>
                <a:gd name="T36" fmla="*/ 1 w 124"/>
                <a:gd name="T37" fmla="*/ 1 h 47"/>
                <a:gd name="T38" fmla="*/ 1 w 124"/>
                <a:gd name="T39" fmla="*/ 1 h 47"/>
                <a:gd name="T40" fmla="*/ 1 w 124"/>
                <a:gd name="T41" fmla="*/ 1 h 47"/>
                <a:gd name="T42" fmla="*/ 1 w 124"/>
                <a:gd name="T43" fmla="*/ 1 h 47"/>
                <a:gd name="T44" fmla="*/ 1 w 124"/>
                <a:gd name="T45" fmla="*/ 1 h 47"/>
                <a:gd name="T46" fmla="*/ 1 w 124"/>
                <a:gd name="T47" fmla="*/ 1 h 47"/>
                <a:gd name="T48" fmla="*/ 1 w 124"/>
                <a:gd name="T49" fmla="*/ 1 h 47"/>
                <a:gd name="T50" fmla="*/ 1 w 124"/>
                <a:gd name="T51" fmla="*/ 1 h 47"/>
                <a:gd name="T52" fmla="*/ 1 w 124"/>
                <a:gd name="T53" fmla="*/ 1 h 47"/>
                <a:gd name="T54" fmla="*/ 1 w 124"/>
                <a:gd name="T55" fmla="*/ 1 h 47"/>
                <a:gd name="T56" fmla="*/ 1 w 124"/>
                <a:gd name="T57" fmla="*/ 1 h 47"/>
                <a:gd name="T58" fmla="*/ 1 w 124"/>
                <a:gd name="T59" fmla="*/ 1 h 47"/>
                <a:gd name="T60" fmla="*/ 0 w 124"/>
                <a:gd name="T61" fmla="*/ 0 h 47"/>
                <a:gd name="T62" fmla="*/ 0 w 124"/>
                <a:gd name="T63" fmla="*/ 0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4"/>
                <a:gd name="T97" fmla="*/ 0 h 47"/>
                <a:gd name="T98" fmla="*/ 124 w 124"/>
                <a:gd name="T99" fmla="*/ 47 h 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4" h="47">
                  <a:moveTo>
                    <a:pt x="0" y="0"/>
                  </a:moveTo>
                  <a:lnTo>
                    <a:pt x="6" y="2"/>
                  </a:lnTo>
                  <a:lnTo>
                    <a:pt x="15" y="4"/>
                  </a:lnTo>
                  <a:lnTo>
                    <a:pt x="23" y="6"/>
                  </a:lnTo>
                  <a:lnTo>
                    <a:pt x="30" y="9"/>
                  </a:lnTo>
                  <a:lnTo>
                    <a:pt x="38" y="9"/>
                  </a:lnTo>
                  <a:lnTo>
                    <a:pt x="46" y="13"/>
                  </a:lnTo>
                  <a:lnTo>
                    <a:pt x="53" y="15"/>
                  </a:lnTo>
                  <a:lnTo>
                    <a:pt x="61" y="19"/>
                  </a:lnTo>
                  <a:lnTo>
                    <a:pt x="68" y="21"/>
                  </a:lnTo>
                  <a:lnTo>
                    <a:pt x="78" y="23"/>
                  </a:lnTo>
                  <a:lnTo>
                    <a:pt x="84" y="26"/>
                  </a:lnTo>
                  <a:lnTo>
                    <a:pt x="93" y="30"/>
                  </a:lnTo>
                  <a:lnTo>
                    <a:pt x="99" y="32"/>
                  </a:lnTo>
                  <a:lnTo>
                    <a:pt x="108" y="38"/>
                  </a:lnTo>
                  <a:lnTo>
                    <a:pt x="116" y="42"/>
                  </a:lnTo>
                  <a:lnTo>
                    <a:pt x="124" y="47"/>
                  </a:lnTo>
                  <a:lnTo>
                    <a:pt x="116" y="44"/>
                  </a:lnTo>
                  <a:lnTo>
                    <a:pt x="108" y="44"/>
                  </a:lnTo>
                  <a:lnTo>
                    <a:pt x="99" y="42"/>
                  </a:lnTo>
                  <a:lnTo>
                    <a:pt x="93" y="40"/>
                  </a:lnTo>
                  <a:lnTo>
                    <a:pt x="84" y="38"/>
                  </a:lnTo>
                  <a:lnTo>
                    <a:pt x="72" y="38"/>
                  </a:lnTo>
                  <a:lnTo>
                    <a:pt x="63" y="36"/>
                  </a:lnTo>
                  <a:lnTo>
                    <a:pt x="55" y="34"/>
                  </a:lnTo>
                  <a:lnTo>
                    <a:pt x="44" y="32"/>
                  </a:lnTo>
                  <a:lnTo>
                    <a:pt x="34" y="28"/>
                  </a:lnTo>
                  <a:lnTo>
                    <a:pt x="25" y="25"/>
                  </a:lnTo>
                  <a:lnTo>
                    <a:pt x="17" y="21"/>
                  </a:lnTo>
                  <a:lnTo>
                    <a:pt x="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0" name="Freeform 81"/>
            <p:cNvSpPr>
              <a:spLocks/>
            </p:cNvSpPr>
            <p:nvPr/>
          </p:nvSpPr>
          <p:spPr bwMode="auto">
            <a:xfrm>
              <a:off x="1921" y="3081"/>
              <a:ext cx="21" cy="17"/>
            </a:xfrm>
            <a:custGeom>
              <a:avLst/>
              <a:gdLst>
                <a:gd name="T0" fmla="*/ 0 w 42"/>
                <a:gd name="T1" fmla="*/ 0 h 34"/>
                <a:gd name="T2" fmla="*/ 1 w 42"/>
                <a:gd name="T3" fmla="*/ 0 h 34"/>
                <a:gd name="T4" fmla="*/ 1 w 42"/>
                <a:gd name="T5" fmla="*/ 1 h 34"/>
                <a:gd name="T6" fmla="*/ 1 w 42"/>
                <a:gd name="T7" fmla="*/ 1 h 34"/>
                <a:gd name="T8" fmla="*/ 1 w 42"/>
                <a:gd name="T9" fmla="*/ 1 h 34"/>
                <a:gd name="T10" fmla="*/ 1 w 42"/>
                <a:gd name="T11" fmla="*/ 1 h 34"/>
                <a:gd name="T12" fmla="*/ 1 w 42"/>
                <a:gd name="T13" fmla="*/ 1 h 34"/>
                <a:gd name="T14" fmla="*/ 1 w 42"/>
                <a:gd name="T15" fmla="*/ 1 h 34"/>
                <a:gd name="T16" fmla="*/ 1 w 42"/>
                <a:gd name="T17" fmla="*/ 1 h 34"/>
                <a:gd name="T18" fmla="*/ 1 w 42"/>
                <a:gd name="T19" fmla="*/ 1 h 34"/>
                <a:gd name="T20" fmla="*/ 1 w 42"/>
                <a:gd name="T21" fmla="*/ 1 h 34"/>
                <a:gd name="T22" fmla="*/ 1 w 42"/>
                <a:gd name="T23" fmla="*/ 1 h 34"/>
                <a:gd name="T24" fmla="*/ 1 w 42"/>
                <a:gd name="T25" fmla="*/ 1 h 34"/>
                <a:gd name="T26" fmla="*/ 1 w 42"/>
                <a:gd name="T27" fmla="*/ 1 h 34"/>
                <a:gd name="T28" fmla="*/ 0 w 42"/>
                <a:gd name="T29" fmla="*/ 0 h 34"/>
                <a:gd name="T30" fmla="*/ 0 w 42"/>
                <a:gd name="T31" fmla="*/ 0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
                <a:gd name="T49" fmla="*/ 0 h 34"/>
                <a:gd name="T50" fmla="*/ 42 w 42"/>
                <a:gd name="T51" fmla="*/ 34 h 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 h="34">
                  <a:moveTo>
                    <a:pt x="0" y="0"/>
                  </a:moveTo>
                  <a:lnTo>
                    <a:pt x="8" y="0"/>
                  </a:lnTo>
                  <a:lnTo>
                    <a:pt x="15" y="2"/>
                  </a:lnTo>
                  <a:lnTo>
                    <a:pt x="21" y="4"/>
                  </a:lnTo>
                  <a:lnTo>
                    <a:pt x="27" y="6"/>
                  </a:lnTo>
                  <a:lnTo>
                    <a:pt x="34" y="9"/>
                  </a:lnTo>
                  <a:lnTo>
                    <a:pt x="40" y="15"/>
                  </a:lnTo>
                  <a:lnTo>
                    <a:pt x="42" y="21"/>
                  </a:lnTo>
                  <a:lnTo>
                    <a:pt x="40" y="28"/>
                  </a:lnTo>
                  <a:lnTo>
                    <a:pt x="33" y="32"/>
                  </a:lnTo>
                  <a:lnTo>
                    <a:pt x="25" y="34"/>
                  </a:lnTo>
                  <a:lnTo>
                    <a:pt x="17" y="30"/>
                  </a:lnTo>
                  <a:lnTo>
                    <a:pt x="10" y="23"/>
                  </a:lnTo>
                  <a:lnTo>
                    <a:pt x="2"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1" name="Freeform 82"/>
            <p:cNvSpPr>
              <a:spLocks/>
            </p:cNvSpPr>
            <p:nvPr/>
          </p:nvSpPr>
          <p:spPr bwMode="auto">
            <a:xfrm>
              <a:off x="1301" y="3089"/>
              <a:ext cx="103" cy="57"/>
            </a:xfrm>
            <a:custGeom>
              <a:avLst/>
              <a:gdLst>
                <a:gd name="T0" fmla="*/ 0 w 207"/>
                <a:gd name="T1" fmla="*/ 0 h 116"/>
                <a:gd name="T2" fmla="*/ 0 w 207"/>
                <a:gd name="T3" fmla="*/ 0 h 116"/>
                <a:gd name="T4" fmla="*/ 0 w 207"/>
                <a:gd name="T5" fmla="*/ 0 h 116"/>
                <a:gd name="T6" fmla="*/ 0 w 207"/>
                <a:gd name="T7" fmla="*/ 0 h 116"/>
                <a:gd name="T8" fmla="*/ 0 w 207"/>
                <a:gd name="T9" fmla="*/ 0 h 116"/>
                <a:gd name="T10" fmla="*/ 0 w 207"/>
                <a:gd name="T11" fmla="*/ 0 h 116"/>
                <a:gd name="T12" fmla="*/ 0 w 207"/>
                <a:gd name="T13" fmla="*/ 0 h 116"/>
                <a:gd name="T14" fmla="*/ 0 w 207"/>
                <a:gd name="T15" fmla="*/ 0 h 116"/>
                <a:gd name="T16" fmla="*/ 0 w 207"/>
                <a:gd name="T17" fmla="*/ 0 h 116"/>
                <a:gd name="T18" fmla="*/ 0 w 207"/>
                <a:gd name="T19" fmla="*/ 0 h 116"/>
                <a:gd name="T20" fmla="*/ 0 w 207"/>
                <a:gd name="T21" fmla="*/ 0 h 116"/>
                <a:gd name="T22" fmla="*/ 0 w 207"/>
                <a:gd name="T23" fmla="*/ 0 h 116"/>
                <a:gd name="T24" fmla="*/ 0 w 207"/>
                <a:gd name="T25" fmla="*/ 0 h 116"/>
                <a:gd name="T26" fmla="*/ 0 w 207"/>
                <a:gd name="T27" fmla="*/ 0 h 116"/>
                <a:gd name="T28" fmla="*/ 0 w 207"/>
                <a:gd name="T29" fmla="*/ 0 h 116"/>
                <a:gd name="T30" fmla="*/ 0 w 207"/>
                <a:gd name="T31" fmla="*/ 0 h 116"/>
                <a:gd name="T32" fmla="*/ 0 w 207"/>
                <a:gd name="T33" fmla="*/ 0 h 116"/>
                <a:gd name="T34" fmla="*/ 0 w 207"/>
                <a:gd name="T35" fmla="*/ 0 h 116"/>
                <a:gd name="T36" fmla="*/ 0 w 207"/>
                <a:gd name="T37" fmla="*/ 0 h 116"/>
                <a:gd name="T38" fmla="*/ 0 w 207"/>
                <a:gd name="T39" fmla="*/ 0 h 116"/>
                <a:gd name="T40" fmla="*/ 0 w 207"/>
                <a:gd name="T41" fmla="*/ 0 h 116"/>
                <a:gd name="T42" fmla="*/ 0 w 207"/>
                <a:gd name="T43" fmla="*/ 0 h 116"/>
                <a:gd name="T44" fmla="*/ 0 w 207"/>
                <a:gd name="T45" fmla="*/ 0 h 116"/>
                <a:gd name="T46" fmla="*/ 0 w 207"/>
                <a:gd name="T47" fmla="*/ 0 h 116"/>
                <a:gd name="T48" fmla="*/ 0 w 207"/>
                <a:gd name="T49" fmla="*/ 0 h 116"/>
                <a:gd name="T50" fmla="*/ 0 w 207"/>
                <a:gd name="T51" fmla="*/ 0 h 116"/>
                <a:gd name="T52" fmla="*/ 0 w 207"/>
                <a:gd name="T53" fmla="*/ 0 h 116"/>
                <a:gd name="T54" fmla="*/ 0 w 207"/>
                <a:gd name="T55" fmla="*/ 0 h 116"/>
                <a:gd name="T56" fmla="*/ 0 w 207"/>
                <a:gd name="T57" fmla="*/ 0 h 116"/>
                <a:gd name="T58" fmla="*/ 0 w 207"/>
                <a:gd name="T59" fmla="*/ 0 h 116"/>
                <a:gd name="T60" fmla="*/ 0 w 207"/>
                <a:gd name="T61" fmla="*/ 0 h 116"/>
                <a:gd name="T62" fmla="*/ 0 w 207"/>
                <a:gd name="T63" fmla="*/ 0 h 116"/>
                <a:gd name="T64" fmla="*/ 0 w 207"/>
                <a:gd name="T65" fmla="*/ 0 h 116"/>
                <a:gd name="T66" fmla="*/ 0 w 207"/>
                <a:gd name="T67" fmla="*/ 0 h 116"/>
                <a:gd name="T68" fmla="*/ 0 w 207"/>
                <a:gd name="T69" fmla="*/ 0 h 116"/>
                <a:gd name="T70" fmla="*/ 0 w 207"/>
                <a:gd name="T71" fmla="*/ 0 h 116"/>
                <a:gd name="T72" fmla="*/ 0 w 207"/>
                <a:gd name="T73" fmla="*/ 0 h 116"/>
                <a:gd name="T74" fmla="*/ 0 w 207"/>
                <a:gd name="T75" fmla="*/ 0 h 116"/>
                <a:gd name="T76" fmla="*/ 0 w 207"/>
                <a:gd name="T77" fmla="*/ 0 h 116"/>
                <a:gd name="T78" fmla="*/ 0 w 207"/>
                <a:gd name="T79" fmla="*/ 0 h 116"/>
                <a:gd name="T80" fmla="*/ 0 w 207"/>
                <a:gd name="T81" fmla="*/ 0 h 116"/>
                <a:gd name="T82" fmla="*/ 0 w 207"/>
                <a:gd name="T83" fmla="*/ 0 h 116"/>
                <a:gd name="T84" fmla="*/ 0 w 207"/>
                <a:gd name="T85" fmla="*/ 0 h 116"/>
                <a:gd name="T86" fmla="*/ 0 w 207"/>
                <a:gd name="T87" fmla="*/ 0 h 116"/>
                <a:gd name="T88" fmla="*/ 0 w 207"/>
                <a:gd name="T89" fmla="*/ 0 h 116"/>
                <a:gd name="T90" fmla="*/ 0 w 207"/>
                <a:gd name="T91" fmla="*/ 0 h 116"/>
                <a:gd name="T92" fmla="*/ 0 w 207"/>
                <a:gd name="T93" fmla="*/ 0 h 116"/>
                <a:gd name="T94" fmla="*/ 0 w 207"/>
                <a:gd name="T95" fmla="*/ 0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7"/>
                <a:gd name="T145" fmla="*/ 0 h 116"/>
                <a:gd name="T146" fmla="*/ 207 w 207"/>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7" h="116">
                  <a:moveTo>
                    <a:pt x="0" y="0"/>
                  </a:moveTo>
                  <a:lnTo>
                    <a:pt x="7" y="6"/>
                  </a:lnTo>
                  <a:lnTo>
                    <a:pt x="15" y="10"/>
                  </a:lnTo>
                  <a:lnTo>
                    <a:pt x="24" y="13"/>
                  </a:lnTo>
                  <a:lnTo>
                    <a:pt x="32" y="19"/>
                  </a:lnTo>
                  <a:lnTo>
                    <a:pt x="42" y="23"/>
                  </a:lnTo>
                  <a:lnTo>
                    <a:pt x="49" y="29"/>
                  </a:lnTo>
                  <a:lnTo>
                    <a:pt x="59" y="32"/>
                  </a:lnTo>
                  <a:lnTo>
                    <a:pt x="68" y="38"/>
                  </a:lnTo>
                  <a:lnTo>
                    <a:pt x="76" y="42"/>
                  </a:lnTo>
                  <a:lnTo>
                    <a:pt x="85" y="46"/>
                  </a:lnTo>
                  <a:lnTo>
                    <a:pt x="93" y="49"/>
                  </a:lnTo>
                  <a:lnTo>
                    <a:pt x="102" y="55"/>
                  </a:lnTo>
                  <a:lnTo>
                    <a:pt x="110" y="61"/>
                  </a:lnTo>
                  <a:lnTo>
                    <a:pt x="119" y="67"/>
                  </a:lnTo>
                  <a:lnTo>
                    <a:pt x="127" y="70"/>
                  </a:lnTo>
                  <a:lnTo>
                    <a:pt x="135" y="76"/>
                  </a:lnTo>
                  <a:lnTo>
                    <a:pt x="144" y="80"/>
                  </a:lnTo>
                  <a:lnTo>
                    <a:pt x="154" y="86"/>
                  </a:lnTo>
                  <a:lnTo>
                    <a:pt x="163" y="91"/>
                  </a:lnTo>
                  <a:lnTo>
                    <a:pt x="173" y="97"/>
                  </a:lnTo>
                  <a:lnTo>
                    <a:pt x="180" y="101"/>
                  </a:lnTo>
                  <a:lnTo>
                    <a:pt x="190" y="106"/>
                  </a:lnTo>
                  <a:lnTo>
                    <a:pt x="197" y="110"/>
                  </a:lnTo>
                  <a:lnTo>
                    <a:pt x="207" y="116"/>
                  </a:lnTo>
                  <a:lnTo>
                    <a:pt x="197" y="112"/>
                  </a:lnTo>
                  <a:lnTo>
                    <a:pt x="188" y="110"/>
                  </a:lnTo>
                  <a:lnTo>
                    <a:pt x="178" y="106"/>
                  </a:lnTo>
                  <a:lnTo>
                    <a:pt x="169" y="105"/>
                  </a:lnTo>
                  <a:lnTo>
                    <a:pt x="157" y="101"/>
                  </a:lnTo>
                  <a:lnTo>
                    <a:pt x="146" y="99"/>
                  </a:lnTo>
                  <a:lnTo>
                    <a:pt x="137" y="93"/>
                  </a:lnTo>
                  <a:lnTo>
                    <a:pt x="127" y="91"/>
                  </a:lnTo>
                  <a:lnTo>
                    <a:pt x="116" y="87"/>
                  </a:lnTo>
                  <a:lnTo>
                    <a:pt x="106" y="84"/>
                  </a:lnTo>
                  <a:lnTo>
                    <a:pt x="95" y="78"/>
                  </a:lnTo>
                  <a:lnTo>
                    <a:pt x="85" y="74"/>
                  </a:lnTo>
                  <a:lnTo>
                    <a:pt x="76" y="68"/>
                  </a:lnTo>
                  <a:lnTo>
                    <a:pt x="64" y="65"/>
                  </a:lnTo>
                  <a:lnTo>
                    <a:pt x="57" y="59"/>
                  </a:lnTo>
                  <a:lnTo>
                    <a:pt x="47" y="55"/>
                  </a:lnTo>
                  <a:lnTo>
                    <a:pt x="40" y="48"/>
                  </a:lnTo>
                  <a:lnTo>
                    <a:pt x="32" y="42"/>
                  </a:lnTo>
                  <a:lnTo>
                    <a:pt x="22" y="34"/>
                  </a:lnTo>
                  <a:lnTo>
                    <a:pt x="17" y="29"/>
                  </a:lnTo>
                  <a:lnTo>
                    <a:pt x="5"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2" name="Freeform 83"/>
            <p:cNvSpPr>
              <a:spLocks/>
            </p:cNvSpPr>
            <p:nvPr/>
          </p:nvSpPr>
          <p:spPr bwMode="auto">
            <a:xfrm>
              <a:off x="1802" y="3103"/>
              <a:ext cx="25" cy="16"/>
            </a:xfrm>
            <a:custGeom>
              <a:avLst/>
              <a:gdLst>
                <a:gd name="T0" fmla="*/ 1 w 49"/>
                <a:gd name="T1" fmla="*/ 0 h 32"/>
                <a:gd name="T2" fmla="*/ 1 w 49"/>
                <a:gd name="T3" fmla="*/ 0 h 32"/>
                <a:gd name="T4" fmla="*/ 1 w 49"/>
                <a:gd name="T5" fmla="*/ 1 h 32"/>
                <a:gd name="T6" fmla="*/ 1 w 49"/>
                <a:gd name="T7" fmla="*/ 1 h 32"/>
                <a:gd name="T8" fmla="*/ 1 w 49"/>
                <a:gd name="T9" fmla="*/ 1 h 32"/>
                <a:gd name="T10" fmla="*/ 1 w 49"/>
                <a:gd name="T11" fmla="*/ 1 h 32"/>
                <a:gd name="T12" fmla="*/ 1 w 49"/>
                <a:gd name="T13" fmla="*/ 1 h 32"/>
                <a:gd name="T14" fmla="*/ 1 w 49"/>
                <a:gd name="T15" fmla="*/ 1 h 32"/>
                <a:gd name="T16" fmla="*/ 1 w 49"/>
                <a:gd name="T17" fmla="*/ 1 h 32"/>
                <a:gd name="T18" fmla="*/ 1 w 49"/>
                <a:gd name="T19" fmla="*/ 1 h 32"/>
                <a:gd name="T20" fmla="*/ 1 w 49"/>
                <a:gd name="T21" fmla="*/ 1 h 32"/>
                <a:gd name="T22" fmla="*/ 0 w 49"/>
                <a:gd name="T23" fmla="*/ 1 h 32"/>
                <a:gd name="T24" fmla="*/ 1 w 49"/>
                <a:gd name="T25" fmla="*/ 0 h 32"/>
                <a:gd name="T26" fmla="*/ 1 w 49"/>
                <a:gd name="T27" fmla="*/ 0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
                <a:gd name="T43" fmla="*/ 0 h 32"/>
                <a:gd name="T44" fmla="*/ 49 w 49"/>
                <a:gd name="T45" fmla="*/ 32 h 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 h="32">
                  <a:moveTo>
                    <a:pt x="3" y="0"/>
                  </a:moveTo>
                  <a:lnTo>
                    <a:pt x="17" y="0"/>
                  </a:lnTo>
                  <a:lnTo>
                    <a:pt x="26" y="7"/>
                  </a:lnTo>
                  <a:lnTo>
                    <a:pt x="38" y="17"/>
                  </a:lnTo>
                  <a:lnTo>
                    <a:pt x="49" y="20"/>
                  </a:lnTo>
                  <a:lnTo>
                    <a:pt x="43" y="28"/>
                  </a:lnTo>
                  <a:lnTo>
                    <a:pt x="38" y="32"/>
                  </a:lnTo>
                  <a:lnTo>
                    <a:pt x="30" y="30"/>
                  </a:lnTo>
                  <a:lnTo>
                    <a:pt x="22" y="28"/>
                  </a:lnTo>
                  <a:lnTo>
                    <a:pt x="15" y="24"/>
                  </a:lnTo>
                  <a:lnTo>
                    <a:pt x="11" y="20"/>
                  </a:lnTo>
                  <a:lnTo>
                    <a:pt x="0" y="9"/>
                  </a:lnTo>
                  <a:lnTo>
                    <a:pt x="3" y="0"/>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3" name="Freeform 84"/>
            <p:cNvSpPr>
              <a:spLocks/>
            </p:cNvSpPr>
            <p:nvPr/>
          </p:nvSpPr>
          <p:spPr bwMode="auto">
            <a:xfrm>
              <a:off x="1914" y="3106"/>
              <a:ext cx="14" cy="35"/>
            </a:xfrm>
            <a:custGeom>
              <a:avLst/>
              <a:gdLst>
                <a:gd name="T0" fmla="*/ 1 w 28"/>
                <a:gd name="T1" fmla="*/ 0 h 71"/>
                <a:gd name="T2" fmla="*/ 1 w 28"/>
                <a:gd name="T3" fmla="*/ 0 h 71"/>
                <a:gd name="T4" fmla="*/ 1 w 28"/>
                <a:gd name="T5" fmla="*/ 0 h 71"/>
                <a:gd name="T6" fmla="*/ 1 w 28"/>
                <a:gd name="T7" fmla="*/ 0 h 71"/>
                <a:gd name="T8" fmla="*/ 1 w 28"/>
                <a:gd name="T9" fmla="*/ 0 h 71"/>
                <a:gd name="T10" fmla="*/ 1 w 28"/>
                <a:gd name="T11" fmla="*/ 0 h 71"/>
                <a:gd name="T12" fmla="*/ 1 w 28"/>
                <a:gd name="T13" fmla="*/ 0 h 71"/>
                <a:gd name="T14" fmla="*/ 1 w 28"/>
                <a:gd name="T15" fmla="*/ 0 h 71"/>
                <a:gd name="T16" fmla="*/ 1 w 28"/>
                <a:gd name="T17" fmla="*/ 0 h 71"/>
                <a:gd name="T18" fmla="*/ 1 w 28"/>
                <a:gd name="T19" fmla="*/ 0 h 71"/>
                <a:gd name="T20" fmla="*/ 1 w 28"/>
                <a:gd name="T21" fmla="*/ 0 h 71"/>
                <a:gd name="T22" fmla="*/ 1 w 28"/>
                <a:gd name="T23" fmla="*/ 0 h 71"/>
                <a:gd name="T24" fmla="*/ 1 w 28"/>
                <a:gd name="T25" fmla="*/ 0 h 71"/>
                <a:gd name="T26" fmla="*/ 0 w 28"/>
                <a:gd name="T27" fmla="*/ 0 h 71"/>
                <a:gd name="T28" fmla="*/ 1 w 28"/>
                <a:gd name="T29" fmla="*/ 0 h 71"/>
                <a:gd name="T30" fmla="*/ 1 w 28"/>
                <a:gd name="T31" fmla="*/ 0 h 71"/>
                <a:gd name="T32" fmla="*/ 1 w 28"/>
                <a:gd name="T33" fmla="*/ 0 h 71"/>
                <a:gd name="T34" fmla="*/ 1 w 28"/>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71"/>
                <a:gd name="T56" fmla="*/ 28 w 28"/>
                <a:gd name="T57" fmla="*/ 71 h 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71">
                  <a:moveTo>
                    <a:pt x="13" y="0"/>
                  </a:moveTo>
                  <a:lnTo>
                    <a:pt x="21" y="4"/>
                  </a:lnTo>
                  <a:lnTo>
                    <a:pt x="27" y="12"/>
                  </a:lnTo>
                  <a:lnTo>
                    <a:pt x="28" y="17"/>
                  </a:lnTo>
                  <a:lnTo>
                    <a:pt x="28" y="27"/>
                  </a:lnTo>
                  <a:lnTo>
                    <a:pt x="23" y="38"/>
                  </a:lnTo>
                  <a:lnTo>
                    <a:pt x="17" y="50"/>
                  </a:lnTo>
                  <a:lnTo>
                    <a:pt x="9" y="59"/>
                  </a:lnTo>
                  <a:lnTo>
                    <a:pt x="6" y="71"/>
                  </a:lnTo>
                  <a:lnTo>
                    <a:pt x="6" y="59"/>
                  </a:lnTo>
                  <a:lnTo>
                    <a:pt x="4" y="50"/>
                  </a:lnTo>
                  <a:lnTo>
                    <a:pt x="2" y="40"/>
                  </a:lnTo>
                  <a:lnTo>
                    <a:pt x="2" y="33"/>
                  </a:lnTo>
                  <a:lnTo>
                    <a:pt x="0" y="21"/>
                  </a:lnTo>
                  <a:lnTo>
                    <a:pt x="4" y="14"/>
                  </a:lnTo>
                  <a:lnTo>
                    <a:pt x="6" y="6"/>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4" name="Freeform 85"/>
            <p:cNvSpPr>
              <a:spLocks/>
            </p:cNvSpPr>
            <p:nvPr/>
          </p:nvSpPr>
          <p:spPr bwMode="auto">
            <a:xfrm>
              <a:off x="1039" y="3109"/>
              <a:ext cx="24" cy="73"/>
            </a:xfrm>
            <a:custGeom>
              <a:avLst/>
              <a:gdLst>
                <a:gd name="T0" fmla="*/ 1 w 47"/>
                <a:gd name="T1" fmla="*/ 0 h 144"/>
                <a:gd name="T2" fmla="*/ 1 w 47"/>
                <a:gd name="T3" fmla="*/ 1 h 144"/>
                <a:gd name="T4" fmla="*/ 1 w 47"/>
                <a:gd name="T5" fmla="*/ 1 h 144"/>
                <a:gd name="T6" fmla="*/ 1 w 47"/>
                <a:gd name="T7" fmla="*/ 1 h 144"/>
                <a:gd name="T8" fmla="*/ 1 w 47"/>
                <a:gd name="T9" fmla="*/ 1 h 144"/>
                <a:gd name="T10" fmla="*/ 1 w 47"/>
                <a:gd name="T11" fmla="*/ 1 h 144"/>
                <a:gd name="T12" fmla="*/ 1 w 47"/>
                <a:gd name="T13" fmla="*/ 1 h 144"/>
                <a:gd name="T14" fmla="*/ 1 w 47"/>
                <a:gd name="T15" fmla="*/ 1 h 144"/>
                <a:gd name="T16" fmla="*/ 1 w 47"/>
                <a:gd name="T17" fmla="*/ 1 h 144"/>
                <a:gd name="T18" fmla="*/ 1 w 47"/>
                <a:gd name="T19" fmla="*/ 1 h 144"/>
                <a:gd name="T20" fmla="*/ 1 w 47"/>
                <a:gd name="T21" fmla="*/ 1 h 144"/>
                <a:gd name="T22" fmla="*/ 1 w 47"/>
                <a:gd name="T23" fmla="*/ 1 h 144"/>
                <a:gd name="T24" fmla="*/ 1 w 47"/>
                <a:gd name="T25" fmla="*/ 1 h 144"/>
                <a:gd name="T26" fmla="*/ 1 w 47"/>
                <a:gd name="T27" fmla="*/ 1 h 144"/>
                <a:gd name="T28" fmla="*/ 1 w 47"/>
                <a:gd name="T29" fmla="*/ 1 h 144"/>
                <a:gd name="T30" fmla="*/ 1 w 47"/>
                <a:gd name="T31" fmla="*/ 1 h 144"/>
                <a:gd name="T32" fmla="*/ 1 w 47"/>
                <a:gd name="T33" fmla="*/ 1 h 144"/>
                <a:gd name="T34" fmla="*/ 1 w 47"/>
                <a:gd name="T35" fmla="*/ 1 h 144"/>
                <a:gd name="T36" fmla="*/ 1 w 47"/>
                <a:gd name="T37" fmla="*/ 1 h 144"/>
                <a:gd name="T38" fmla="*/ 1 w 47"/>
                <a:gd name="T39" fmla="*/ 1 h 144"/>
                <a:gd name="T40" fmla="*/ 1 w 47"/>
                <a:gd name="T41" fmla="*/ 1 h 144"/>
                <a:gd name="T42" fmla="*/ 1 w 47"/>
                <a:gd name="T43" fmla="*/ 1 h 144"/>
                <a:gd name="T44" fmla="*/ 1 w 47"/>
                <a:gd name="T45" fmla="*/ 1 h 144"/>
                <a:gd name="T46" fmla="*/ 1 w 47"/>
                <a:gd name="T47" fmla="*/ 1 h 144"/>
                <a:gd name="T48" fmla="*/ 1 w 47"/>
                <a:gd name="T49" fmla="*/ 1 h 144"/>
                <a:gd name="T50" fmla="*/ 1 w 47"/>
                <a:gd name="T51" fmla="*/ 1 h 144"/>
                <a:gd name="T52" fmla="*/ 1 w 47"/>
                <a:gd name="T53" fmla="*/ 1 h 144"/>
                <a:gd name="T54" fmla="*/ 1 w 47"/>
                <a:gd name="T55" fmla="*/ 1 h 144"/>
                <a:gd name="T56" fmla="*/ 1 w 47"/>
                <a:gd name="T57" fmla="*/ 1 h 144"/>
                <a:gd name="T58" fmla="*/ 1 w 47"/>
                <a:gd name="T59" fmla="*/ 1 h 144"/>
                <a:gd name="T60" fmla="*/ 1 w 47"/>
                <a:gd name="T61" fmla="*/ 1 h 144"/>
                <a:gd name="T62" fmla="*/ 1 w 47"/>
                <a:gd name="T63" fmla="*/ 1 h 144"/>
                <a:gd name="T64" fmla="*/ 0 w 47"/>
                <a:gd name="T65" fmla="*/ 1 h 144"/>
                <a:gd name="T66" fmla="*/ 0 w 47"/>
                <a:gd name="T67" fmla="*/ 1 h 144"/>
                <a:gd name="T68" fmla="*/ 0 w 47"/>
                <a:gd name="T69" fmla="*/ 1 h 144"/>
                <a:gd name="T70" fmla="*/ 1 w 47"/>
                <a:gd name="T71" fmla="*/ 1 h 144"/>
                <a:gd name="T72" fmla="*/ 1 w 47"/>
                <a:gd name="T73" fmla="*/ 0 h 144"/>
                <a:gd name="T74" fmla="*/ 1 w 47"/>
                <a:gd name="T75" fmla="*/ 0 h 14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144"/>
                <a:gd name="T116" fmla="*/ 47 w 47"/>
                <a:gd name="T117" fmla="*/ 144 h 14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144">
                  <a:moveTo>
                    <a:pt x="13" y="0"/>
                  </a:moveTo>
                  <a:lnTo>
                    <a:pt x="23" y="6"/>
                  </a:lnTo>
                  <a:lnTo>
                    <a:pt x="32" y="17"/>
                  </a:lnTo>
                  <a:lnTo>
                    <a:pt x="34" y="21"/>
                  </a:lnTo>
                  <a:lnTo>
                    <a:pt x="38" y="30"/>
                  </a:lnTo>
                  <a:lnTo>
                    <a:pt x="42" y="38"/>
                  </a:lnTo>
                  <a:lnTo>
                    <a:pt x="44" y="47"/>
                  </a:lnTo>
                  <a:lnTo>
                    <a:pt x="45" y="57"/>
                  </a:lnTo>
                  <a:lnTo>
                    <a:pt x="47" y="68"/>
                  </a:lnTo>
                  <a:lnTo>
                    <a:pt x="47" y="78"/>
                  </a:lnTo>
                  <a:lnTo>
                    <a:pt x="47" y="89"/>
                  </a:lnTo>
                  <a:lnTo>
                    <a:pt x="47" y="99"/>
                  </a:lnTo>
                  <a:lnTo>
                    <a:pt x="47" y="108"/>
                  </a:lnTo>
                  <a:lnTo>
                    <a:pt x="45" y="118"/>
                  </a:lnTo>
                  <a:lnTo>
                    <a:pt x="44" y="127"/>
                  </a:lnTo>
                  <a:lnTo>
                    <a:pt x="36" y="139"/>
                  </a:lnTo>
                  <a:lnTo>
                    <a:pt x="26" y="144"/>
                  </a:lnTo>
                  <a:lnTo>
                    <a:pt x="21" y="142"/>
                  </a:lnTo>
                  <a:lnTo>
                    <a:pt x="15" y="139"/>
                  </a:lnTo>
                  <a:lnTo>
                    <a:pt x="9" y="135"/>
                  </a:lnTo>
                  <a:lnTo>
                    <a:pt x="4" y="127"/>
                  </a:lnTo>
                  <a:lnTo>
                    <a:pt x="4" y="120"/>
                  </a:lnTo>
                  <a:lnTo>
                    <a:pt x="4" y="112"/>
                  </a:lnTo>
                  <a:lnTo>
                    <a:pt x="7" y="104"/>
                  </a:lnTo>
                  <a:lnTo>
                    <a:pt x="11" y="97"/>
                  </a:lnTo>
                  <a:lnTo>
                    <a:pt x="19" y="82"/>
                  </a:lnTo>
                  <a:lnTo>
                    <a:pt x="26" y="68"/>
                  </a:lnTo>
                  <a:lnTo>
                    <a:pt x="30" y="57"/>
                  </a:lnTo>
                  <a:lnTo>
                    <a:pt x="30" y="49"/>
                  </a:lnTo>
                  <a:lnTo>
                    <a:pt x="25" y="45"/>
                  </a:lnTo>
                  <a:lnTo>
                    <a:pt x="19" y="45"/>
                  </a:lnTo>
                  <a:lnTo>
                    <a:pt x="9" y="44"/>
                  </a:lnTo>
                  <a:lnTo>
                    <a:pt x="0" y="47"/>
                  </a:lnTo>
                  <a:lnTo>
                    <a:pt x="0" y="32"/>
                  </a:lnTo>
                  <a:lnTo>
                    <a:pt x="0" y="21"/>
                  </a:lnTo>
                  <a:lnTo>
                    <a:pt x="4" y="7"/>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5" name="Freeform 86"/>
            <p:cNvSpPr>
              <a:spLocks/>
            </p:cNvSpPr>
            <p:nvPr/>
          </p:nvSpPr>
          <p:spPr bwMode="auto">
            <a:xfrm>
              <a:off x="2250" y="3113"/>
              <a:ext cx="44" cy="84"/>
            </a:xfrm>
            <a:custGeom>
              <a:avLst/>
              <a:gdLst>
                <a:gd name="T0" fmla="*/ 0 w 89"/>
                <a:gd name="T1" fmla="*/ 0 h 168"/>
                <a:gd name="T2" fmla="*/ 0 w 89"/>
                <a:gd name="T3" fmla="*/ 1 h 168"/>
                <a:gd name="T4" fmla="*/ 0 w 89"/>
                <a:gd name="T5" fmla="*/ 1 h 168"/>
                <a:gd name="T6" fmla="*/ 0 w 89"/>
                <a:gd name="T7" fmla="*/ 1 h 168"/>
                <a:gd name="T8" fmla="*/ 0 w 89"/>
                <a:gd name="T9" fmla="*/ 1 h 168"/>
                <a:gd name="T10" fmla="*/ 0 w 89"/>
                <a:gd name="T11" fmla="*/ 1 h 168"/>
                <a:gd name="T12" fmla="*/ 0 w 89"/>
                <a:gd name="T13" fmla="*/ 1 h 168"/>
                <a:gd name="T14" fmla="*/ 0 w 89"/>
                <a:gd name="T15" fmla="*/ 1 h 168"/>
                <a:gd name="T16" fmla="*/ 0 w 89"/>
                <a:gd name="T17" fmla="*/ 1 h 168"/>
                <a:gd name="T18" fmla="*/ 0 w 89"/>
                <a:gd name="T19" fmla="*/ 1 h 168"/>
                <a:gd name="T20" fmla="*/ 0 w 89"/>
                <a:gd name="T21" fmla="*/ 1 h 168"/>
                <a:gd name="T22" fmla="*/ 0 w 89"/>
                <a:gd name="T23" fmla="*/ 1 h 168"/>
                <a:gd name="T24" fmla="*/ 0 w 89"/>
                <a:gd name="T25" fmla="*/ 1 h 168"/>
                <a:gd name="T26" fmla="*/ 0 w 89"/>
                <a:gd name="T27" fmla="*/ 1 h 168"/>
                <a:gd name="T28" fmla="*/ 0 w 89"/>
                <a:gd name="T29" fmla="*/ 1 h 168"/>
                <a:gd name="T30" fmla="*/ 0 w 89"/>
                <a:gd name="T31" fmla="*/ 1 h 168"/>
                <a:gd name="T32" fmla="*/ 0 w 89"/>
                <a:gd name="T33" fmla="*/ 1 h 168"/>
                <a:gd name="T34" fmla="*/ 0 w 89"/>
                <a:gd name="T35" fmla="*/ 1 h 168"/>
                <a:gd name="T36" fmla="*/ 0 w 89"/>
                <a:gd name="T37" fmla="*/ 1 h 168"/>
                <a:gd name="T38" fmla="*/ 0 w 89"/>
                <a:gd name="T39" fmla="*/ 1 h 168"/>
                <a:gd name="T40" fmla="*/ 0 w 89"/>
                <a:gd name="T41" fmla="*/ 1 h 168"/>
                <a:gd name="T42" fmla="*/ 0 w 89"/>
                <a:gd name="T43" fmla="*/ 1 h 168"/>
                <a:gd name="T44" fmla="*/ 0 w 89"/>
                <a:gd name="T45" fmla="*/ 1 h 168"/>
                <a:gd name="T46" fmla="*/ 0 w 89"/>
                <a:gd name="T47" fmla="*/ 1 h 168"/>
                <a:gd name="T48" fmla="*/ 0 w 89"/>
                <a:gd name="T49" fmla="*/ 1 h 168"/>
                <a:gd name="T50" fmla="*/ 0 w 89"/>
                <a:gd name="T51" fmla="*/ 1 h 168"/>
                <a:gd name="T52" fmla="*/ 0 w 89"/>
                <a:gd name="T53" fmla="*/ 1 h 168"/>
                <a:gd name="T54" fmla="*/ 0 w 89"/>
                <a:gd name="T55" fmla="*/ 1 h 168"/>
                <a:gd name="T56" fmla="*/ 0 w 89"/>
                <a:gd name="T57" fmla="*/ 1 h 168"/>
                <a:gd name="T58" fmla="*/ 0 w 89"/>
                <a:gd name="T59" fmla="*/ 1 h 168"/>
                <a:gd name="T60" fmla="*/ 0 w 89"/>
                <a:gd name="T61" fmla="*/ 0 h 168"/>
                <a:gd name="T62" fmla="*/ 0 w 89"/>
                <a:gd name="T63" fmla="*/ 0 h 1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168"/>
                <a:gd name="T98" fmla="*/ 89 w 89"/>
                <a:gd name="T99" fmla="*/ 168 h 1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168">
                  <a:moveTo>
                    <a:pt x="80" y="0"/>
                  </a:moveTo>
                  <a:lnTo>
                    <a:pt x="86" y="8"/>
                  </a:lnTo>
                  <a:lnTo>
                    <a:pt x="89" y="18"/>
                  </a:lnTo>
                  <a:lnTo>
                    <a:pt x="89" y="27"/>
                  </a:lnTo>
                  <a:lnTo>
                    <a:pt x="89" y="40"/>
                  </a:lnTo>
                  <a:lnTo>
                    <a:pt x="86" y="48"/>
                  </a:lnTo>
                  <a:lnTo>
                    <a:pt x="80" y="59"/>
                  </a:lnTo>
                  <a:lnTo>
                    <a:pt x="74" y="71"/>
                  </a:lnTo>
                  <a:lnTo>
                    <a:pt x="68" y="84"/>
                  </a:lnTo>
                  <a:lnTo>
                    <a:pt x="59" y="94"/>
                  </a:lnTo>
                  <a:lnTo>
                    <a:pt x="51" y="105"/>
                  </a:lnTo>
                  <a:lnTo>
                    <a:pt x="42" y="114"/>
                  </a:lnTo>
                  <a:lnTo>
                    <a:pt x="36" y="126"/>
                  </a:lnTo>
                  <a:lnTo>
                    <a:pt x="27" y="135"/>
                  </a:lnTo>
                  <a:lnTo>
                    <a:pt x="21" y="147"/>
                  </a:lnTo>
                  <a:lnTo>
                    <a:pt x="15" y="156"/>
                  </a:lnTo>
                  <a:lnTo>
                    <a:pt x="11" y="168"/>
                  </a:lnTo>
                  <a:lnTo>
                    <a:pt x="2" y="154"/>
                  </a:lnTo>
                  <a:lnTo>
                    <a:pt x="0" y="143"/>
                  </a:lnTo>
                  <a:lnTo>
                    <a:pt x="0" y="134"/>
                  </a:lnTo>
                  <a:lnTo>
                    <a:pt x="4" y="128"/>
                  </a:lnTo>
                  <a:lnTo>
                    <a:pt x="6" y="118"/>
                  </a:lnTo>
                  <a:lnTo>
                    <a:pt x="11" y="111"/>
                  </a:lnTo>
                  <a:lnTo>
                    <a:pt x="19" y="95"/>
                  </a:lnTo>
                  <a:lnTo>
                    <a:pt x="27" y="82"/>
                  </a:lnTo>
                  <a:lnTo>
                    <a:pt x="36" y="67"/>
                  </a:lnTo>
                  <a:lnTo>
                    <a:pt x="48" y="52"/>
                  </a:lnTo>
                  <a:lnTo>
                    <a:pt x="57" y="37"/>
                  </a:lnTo>
                  <a:lnTo>
                    <a:pt x="67" y="23"/>
                  </a:lnTo>
                  <a:lnTo>
                    <a:pt x="74" y="12"/>
                  </a:lnTo>
                  <a:lnTo>
                    <a:pt x="80" y="0"/>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6" name="Freeform 87"/>
            <p:cNvSpPr>
              <a:spLocks/>
            </p:cNvSpPr>
            <p:nvPr/>
          </p:nvSpPr>
          <p:spPr bwMode="auto">
            <a:xfrm>
              <a:off x="1562" y="3117"/>
              <a:ext cx="73" cy="33"/>
            </a:xfrm>
            <a:custGeom>
              <a:avLst/>
              <a:gdLst>
                <a:gd name="T0" fmla="*/ 1 w 146"/>
                <a:gd name="T1" fmla="*/ 0 h 67"/>
                <a:gd name="T2" fmla="*/ 1 w 146"/>
                <a:gd name="T3" fmla="*/ 0 h 67"/>
                <a:gd name="T4" fmla="*/ 1 w 146"/>
                <a:gd name="T5" fmla="*/ 0 h 67"/>
                <a:gd name="T6" fmla="*/ 1 w 146"/>
                <a:gd name="T7" fmla="*/ 0 h 67"/>
                <a:gd name="T8" fmla="*/ 1 w 146"/>
                <a:gd name="T9" fmla="*/ 0 h 67"/>
                <a:gd name="T10" fmla="*/ 1 w 146"/>
                <a:gd name="T11" fmla="*/ 0 h 67"/>
                <a:gd name="T12" fmla="*/ 1 w 146"/>
                <a:gd name="T13" fmla="*/ 0 h 67"/>
                <a:gd name="T14" fmla="*/ 1 w 146"/>
                <a:gd name="T15" fmla="*/ 0 h 67"/>
                <a:gd name="T16" fmla="*/ 1 w 146"/>
                <a:gd name="T17" fmla="*/ 0 h 67"/>
                <a:gd name="T18" fmla="*/ 1 w 146"/>
                <a:gd name="T19" fmla="*/ 0 h 67"/>
                <a:gd name="T20" fmla="*/ 1 w 146"/>
                <a:gd name="T21" fmla="*/ 0 h 67"/>
                <a:gd name="T22" fmla="*/ 1 w 146"/>
                <a:gd name="T23" fmla="*/ 0 h 67"/>
                <a:gd name="T24" fmla="*/ 1 w 146"/>
                <a:gd name="T25" fmla="*/ 0 h 67"/>
                <a:gd name="T26" fmla="*/ 1 w 146"/>
                <a:gd name="T27" fmla="*/ 0 h 67"/>
                <a:gd name="T28" fmla="*/ 1 w 146"/>
                <a:gd name="T29" fmla="*/ 0 h 67"/>
                <a:gd name="T30" fmla="*/ 1 w 146"/>
                <a:gd name="T31" fmla="*/ 0 h 67"/>
                <a:gd name="T32" fmla="*/ 1 w 146"/>
                <a:gd name="T33" fmla="*/ 0 h 67"/>
                <a:gd name="T34" fmla="*/ 1 w 146"/>
                <a:gd name="T35" fmla="*/ 0 h 67"/>
                <a:gd name="T36" fmla="*/ 1 w 146"/>
                <a:gd name="T37" fmla="*/ 0 h 67"/>
                <a:gd name="T38" fmla="*/ 1 w 146"/>
                <a:gd name="T39" fmla="*/ 0 h 67"/>
                <a:gd name="T40" fmla="*/ 1 w 146"/>
                <a:gd name="T41" fmla="*/ 0 h 67"/>
                <a:gd name="T42" fmla="*/ 1 w 146"/>
                <a:gd name="T43" fmla="*/ 0 h 67"/>
                <a:gd name="T44" fmla="*/ 1 w 146"/>
                <a:gd name="T45" fmla="*/ 0 h 67"/>
                <a:gd name="T46" fmla="*/ 1 w 146"/>
                <a:gd name="T47" fmla="*/ 0 h 67"/>
                <a:gd name="T48" fmla="*/ 1 w 146"/>
                <a:gd name="T49" fmla="*/ 0 h 67"/>
                <a:gd name="T50" fmla="*/ 1 w 146"/>
                <a:gd name="T51" fmla="*/ 0 h 67"/>
                <a:gd name="T52" fmla="*/ 0 w 146"/>
                <a:gd name="T53" fmla="*/ 0 h 67"/>
                <a:gd name="T54" fmla="*/ 0 w 146"/>
                <a:gd name="T55" fmla="*/ 0 h 67"/>
                <a:gd name="T56" fmla="*/ 0 w 146"/>
                <a:gd name="T57" fmla="*/ 0 h 67"/>
                <a:gd name="T58" fmla="*/ 1 w 146"/>
                <a:gd name="T59" fmla="*/ 0 h 67"/>
                <a:gd name="T60" fmla="*/ 1 w 146"/>
                <a:gd name="T61" fmla="*/ 0 h 67"/>
                <a:gd name="T62" fmla="*/ 1 w 146"/>
                <a:gd name="T63" fmla="*/ 0 h 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67"/>
                <a:gd name="T98" fmla="*/ 146 w 146"/>
                <a:gd name="T99" fmla="*/ 67 h 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67">
                  <a:moveTo>
                    <a:pt x="9" y="0"/>
                  </a:moveTo>
                  <a:lnTo>
                    <a:pt x="19" y="8"/>
                  </a:lnTo>
                  <a:lnTo>
                    <a:pt x="32" y="15"/>
                  </a:lnTo>
                  <a:lnTo>
                    <a:pt x="43" y="19"/>
                  </a:lnTo>
                  <a:lnTo>
                    <a:pt x="58" y="25"/>
                  </a:lnTo>
                  <a:lnTo>
                    <a:pt x="72" y="27"/>
                  </a:lnTo>
                  <a:lnTo>
                    <a:pt x="87" y="30"/>
                  </a:lnTo>
                  <a:lnTo>
                    <a:pt x="102" y="32"/>
                  </a:lnTo>
                  <a:lnTo>
                    <a:pt x="117" y="36"/>
                  </a:lnTo>
                  <a:lnTo>
                    <a:pt x="131" y="42"/>
                  </a:lnTo>
                  <a:lnTo>
                    <a:pt x="146" y="49"/>
                  </a:lnTo>
                  <a:lnTo>
                    <a:pt x="133" y="53"/>
                  </a:lnTo>
                  <a:lnTo>
                    <a:pt x="119" y="57"/>
                  </a:lnTo>
                  <a:lnTo>
                    <a:pt x="110" y="59"/>
                  </a:lnTo>
                  <a:lnTo>
                    <a:pt x="102" y="59"/>
                  </a:lnTo>
                  <a:lnTo>
                    <a:pt x="93" y="61"/>
                  </a:lnTo>
                  <a:lnTo>
                    <a:pt x="87" y="65"/>
                  </a:lnTo>
                  <a:lnTo>
                    <a:pt x="77" y="65"/>
                  </a:lnTo>
                  <a:lnTo>
                    <a:pt x="70" y="65"/>
                  </a:lnTo>
                  <a:lnTo>
                    <a:pt x="60" y="65"/>
                  </a:lnTo>
                  <a:lnTo>
                    <a:pt x="53" y="67"/>
                  </a:lnTo>
                  <a:lnTo>
                    <a:pt x="38" y="67"/>
                  </a:lnTo>
                  <a:lnTo>
                    <a:pt x="24" y="65"/>
                  </a:lnTo>
                  <a:lnTo>
                    <a:pt x="15" y="61"/>
                  </a:lnTo>
                  <a:lnTo>
                    <a:pt x="7" y="57"/>
                  </a:lnTo>
                  <a:lnTo>
                    <a:pt x="1" y="49"/>
                  </a:lnTo>
                  <a:lnTo>
                    <a:pt x="0" y="42"/>
                  </a:lnTo>
                  <a:lnTo>
                    <a:pt x="0" y="32"/>
                  </a:lnTo>
                  <a:lnTo>
                    <a:pt x="0" y="23"/>
                  </a:lnTo>
                  <a:lnTo>
                    <a:pt x="1" y="11"/>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7" name="Freeform 88"/>
            <p:cNvSpPr>
              <a:spLocks/>
            </p:cNvSpPr>
            <p:nvPr/>
          </p:nvSpPr>
          <p:spPr bwMode="auto">
            <a:xfrm>
              <a:off x="1251" y="3127"/>
              <a:ext cx="33" cy="32"/>
            </a:xfrm>
            <a:custGeom>
              <a:avLst/>
              <a:gdLst>
                <a:gd name="T0" fmla="*/ 1 w 64"/>
                <a:gd name="T1" fmla="*/ 0 h 63"/>
                <a:gd name="T2" fmla="*/ 1 w 64"/>
                <a:gd name="T3" fmla="*/ 0 h 63"/>
                <a:gd name="T4" fmla="*/ 1 w 64"/>
                <a:gd name="T5" fmla="*/ 1 h 63"/>
                <a:gd name="T6" fmla="*/ 1 w 64"/>
                <a:gd name="T7" fmla="*/ 1 h 63"/>
                <a:gd name="T8" fmla="*/ 1 w 64"/>
                <a:gd name="T9" fmla="*/ 1 h 63"/>
                <a:gd name="T10" fmla="*/ 1 w 64"/>
                <a:gd name="T11" fmla="*/ 1 h 63"/>
                <a:gd name="T12" fmla="*/ 1 w 64"/>
                <a:gd name="T13" fmla="*/ 1 h 63"/>
                <a:gd name="T14" fmla="*/ 1 w 64"/>
                <a:gd name="T15" fmla="*/ 1 h 63"/>
                <a:gd name="T16" fmla="*/ 1 w 64"/>
                <a:gd name="T17" fmla="*/ 1 h 63"/>
                <a:gd name="T18" fmla="*/ 1 w 64"/>
                <a:gd name="T19" fmla="*/ 1 h 63"/>
                <a:gd name="T20" fmla="*/ 1 w 64"/>
                <a:gd name="T21" fmla="*/ 1 h 63"/>
                <a:gd name="T22" fmla="*/ 1 w 64"/>
                <a:gd name="T23" fmla="*/ 1 h 63"/>
                <a:gd name="T24" fmla="*/ 0 w 64"/>
                <a:gd name="T25" fmla="*/ 1 h 63"/>
                <a:gd name="T26" fmla="*/ 0 w 64"/>
                <a:gd name="T27" fmla="*/ 1 h 63"/>
                <a:gd name="T28" fmla="*/ 1 w 64"/>
                <a:gd name="T29" fmla="*/ 1 h 63"/>
                <a:gd name="T30" fmla="*/ 1 w 64"/>
                <a:gd name="T31" fmla="*/ 1 h 63"/>
                <a:gd name="T32" fmla="*/ 1 w 64"/>
                <a:gd name="T33" fmla="*/ 1 h 63"/>
                <a:gd name="T34" fmla="*/ 1 w 64"/>
                <a:gd name="T35" fmla="*/ 1 h 63"/>
                <a:gd name="T36" fmla="*/ 1 w 64"/>
                <a:gd name="T37" fmla="*/ 0 h 63"/>
                <a:gd name="T38" fmla="*/ 1 w 64"/>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3"/>
                <a:gd name="T62" fmla="*/ 64 w 64"/>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3">
                  <a:moveTo>
                    <a:pt x="34" y="0"/>
                  </a:moveTo>
                  <a:lnTo>
                    <a:pt x="44" y="0"/>
                  </a:lnTo>
                  <a:lnTo>
                    <a:pt x="53" y="2"/>
                  </a:lnTo>
                  <a:lnTo>
                    <a:pt x="59" y="4"/>
                  </a:lnTo>
                  <a:lnTo>
                    <a:pt x="63" y="8"/>
                  </a:lnTo>
                  <a:lnTo>
                    <a:pt x="64" y="11"/>
                  </a:lnTo>
                  <a:lnTo>
                    <a:pt x="64" y="17"/>
                  </a:lnTo>
                  <a:lnTo>
                    <a:pt x="57" y="25"/>
                  </a:lnTo>
                  <a:lnTo>
                    <a:pt x="47" y="32"/>
                  </a:lnTo>
                  <a:lnTo>
                    <a:pt x="32" y="38"/>
                  </a:lnTo>
                  <a:lnTo>
                    <a:pt x="21" y="46"/>
                  </a:lnTo>
                  <a:lnTo>
                    <a:pt x="7" y="55"/>
                  </a:lnTo>
                  <a:lnTo>
                    <a:pt x="0" y="63"/>
                  </a:lnTo>
                  <a:lnTo>
                    <a:pt x="0" y="55"/>
                  </a:lnTo>
                  <a:lnTo>
                    <a:pt x="4" y="46"/>
                  </a:lnTo>
                  <a:lnTo>
                    <a:pt x="7" y="34"/>
                  </a:lnTo>
                  <a:lnTo>
                    <a:pt x="17" y="27"/>
                  </a:lnTo>
                  <a:lnTo>
                    <a:pt x="26" y="11"/>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8" name="Freeform 89"/>
            <p:cNvSpPr>
              <a:spLocks/>
            </p:cNvSpPr>
            <p:nvPr/>
          </p:nvSpPr>
          <p:spPr bwMode="auto">
            <a:xfrm>
              <a:off x="1269" y="3142"/>
              <a:ext cx="28" cy="39"/>
            </a:xfrm>
            <a:custGeom>
              <a:avLst/>
              <a:gdLst>
                <a:gd name="T0" fmla="*/ 0 w 57"/>
                <a:gd name="T1" fmla="*/ 0 h 78"/>
                <a:gd name="T2" fmla="*/ 0 w 57"/>
                <a:gd name="T3" fmla="*/ 1 h 78"/>
                <a:gd name="T4" fmla="*/ 0 w 57"/>
                <a:gd name="T5" fmla="*/ 1 h 78"/>
                <a:gd name="T6" fmla="*/ 0 w 57"/>
                <a:gd name="T7" fmla="*/ 1 h 78"/>
                <a:gd name="T8" fmla="*/ 0 w 57"/>
                <a:gd name="T9" fmla="*/ 1 h 78"/>
                <a:gd name="T10" fmla="*/ 0 w 57"/>
                <a:gd name="T11" fmla="*/ 1 h 78"/>
                <a:gd name="T12" fmla="*/ 0 w 57"/>
                <a:gd name="T13" fmla="*/ 1 h 78"/>
                <a:gd name="T14" fmla="*/ 0 w 57"/>
                <a:gd name="T15" fmla="*/ 1 h 78"/>
                <a:gd name="T16" fmla="*/ 0 w 57"/>
                <a:gd name="T17" fmla="*/ 1 h 78"/>
                <a:gd name="T18" fmla="*/ 0 w 57"/>
                <a:gd name="T19" fmla="*/ 1 h 78"/>
                <a:gd name="T20" fmla="*/ 0 w 57"/>
                <a:gd name="T21" fmla="*/ 1 h 78"/>
                <a:gd name="T22" fmla="*/ 0 w 57"/>
                <a:gd name="T23" fmla="*/ 1 h 78"/>
                <a:gd name="T24" fmla="*/ 0 w 57"/>
                <a:gd name="T25" fmla="*/ 1 h 78"/>
                <a:gd name="T26" fmla="*/ 0 w 57"/>
                <a:gd name="T27" fmla="*/ 0 h 78"/>
                <a:gd name="T28" fmla="*/ 0 w 57"/>
                <a:gd name="T29" fmla="*/ 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
                <a:gd name="T46" fmla="*/ 0 h 78"/>
                <a:gd name="T47" fmla="*/ 57 w 57"/>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 h="78">
                  <a:moveTo>
                    <a:pt x="57" y="0"/>
                  </a:moveTo>
                  <a:lnTo>
                    <a:pt x="55" y="8"/>
                  </a:lnTo>
                  <a:lnTo>
                    <a:pt x="53" y="16"/>
                  </a:lnTo>
                  <a:lnTo>
                    <a:pt x="48" y="25"/>
                  </a:lnTo>
                  <a:lnTo>
                    <a:pt x="44" y="35"/>
                  </a:lnTo>
                  <a:lnTo>
                    <a:pt x="0" y="78"/>
                  </a:lnTo>
                  <a:lnTo>
                    <a:pt x="0" y="65"/>
                  </a:lnTo>
                  <a:lnTo>
                    <a:pt x="4" y="54"/>
                  </a:lnTo>
                  <a:lnTo>
                    <a:pt x="13" y="42"/>
                  </a:lnTo>
                  <a:lnTo>
                    <a:pt x="23" y="35"/>
                  </a:lnTo>
                  <a:lnTo>
                    <a:pt x="30" y="27"/>
                  </a:lnTo>
                  <a:lnTo>
                    <a:pt x="42" y="18"/>
                  </a:lnTo>
                  <a:lnTo>
                    <a:pt x="48" y="10"/>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59" name="Freeform 90"/>
            <p:cNvSpPr>
              <a:spLocks/>
            </p:cNvSpPr>
            <p:nvPr/>
          </p:nvSpPr>
          <p:spPr bwMode="auto">
            <a:xfrm>
              <a:off x="2082" y="3142"/>
              <a:ext cx="42" cy="29"/>
            </a:xfrm>
            <a:custGeom>
              <a:avLst/>
              <a:gdLst>
                <a:gd name="T0" fmla="*/ 1 w 84"/>
                <a:gd name="T1" fmla="*/ 0 h 59"/>
                <a:gd name="T2" fmla="*/ 1 w 84"/>
                <a:gd name="T3" fmla="*/ 0 h 59"/>
                <a:gd name="T4" fmla="*/ 1 w 84"/>
                <a:gd name="T5" fmla="*/ 0 h 59"/>
                <a:gd name="T6" fmla="*/ 1 w 84"/>
                <a:gd name="T7" fmla="*/ 0 h 59"/>
                <a:gd name="T8" fmla="*/ 1 w 84"/>
                <a:gd name="T9" fmla="*/ 0 h 59"/>
                <a:gd name="T10" fmla="*/ 1 w 84"/>
                <a:gd name="T11" fmla="*/ 0 h 59"/>
                <a:gd name="T12" fmla="*/ 1 w 84"/>
                <a:gd name="T13" fmla="*/ 0 h 59"/>
                <a:gd name="T14" fmla="*/ 1 w 84"/>
                <a:gd name="T15" fmla="*/ 0 h 59"/>
                <a:gd name="T16" fmla="*/ 1 w 84"/>
                <a:gd name="T17" fmla="*/ 0 h 59"/>
                <a:gd name="T18" fmla="*/ 1 w 84"/>
                <a:gd name="T19" fmla="*/ 0 h 59"/>
                <a:gd name="T20" fmla="*/ 1 w 84"/>
                <a:gd name="T21" fmla="*/ 0 h 59"/>
                <a:gd name="T22" fmla="*/ 1 w 84"/>
                <a:gd name="T23" fmla="*/ 0 h 59"/>
                <a:gd name="T24" fmla="*/ 1 w 84"/>
                <a:gd name="T25" fmla="*/ 0 h 59"/>
                <a:gd name="T26" fmla="*/ 1 w 84"/>
                <a:gd name="T27" fmla="*/ 0 h 59"/>
                <a:gd name="T28" fmla="*/ 1 w 84"/>
                <a:gd name="T29" fmla="*/ 0 h 59"/>
                <a:gd name="T30" fmla="*/ 1 w 84"/>
                <a:gd name="T31" fmla="*/ 0 h 59"/>
                <a:gd name="T32" fmla="*/ 1 w 84"/>
                <a:gd name="T33" fmla="*/ 0 h 59"/>
                <a:gd name="T34" fmla="*/ 1 w 84"/>
                <a:gd name="T35" fmla="*/ 0 h 59"/>
                <a:gd name="T36" fmla="*/ 1 w 84"/>
                <a:gd name="T37" fmla="*/ 0 h 59"/>
                <a:gd name="T38" fmla="*/ 0 w 84"/>
                <a:gd name="T39" fmla="*/ 0 h 59"/>
                <a:gd name="T40" fmla="*/ 1 w 84"/>
                <a:gd name="T41" fmla="*/ 0 h 59"/>
                <a:gd name="T42" fmla="*/ 1 w 84"/>
                <a:gd name="T43" fmla="*/ 0 h 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4"/>
                <a:gd name="T67" fmla="*/ 0 h 59"/>
                <a:gd name="T68" fmla="*/ 84 w 84"/>
                <a:gd name="T69" fmla="*/ 59 h 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4" h="59">
                  <a:moveTo>
                    <a:pt x="4" y="0"/>
                  </a:moveTo>
                  <a:lnTo>
                    <a:pt x="10" y="4"/>
                  </a:lnTo>
                  <a:lnTo>
                    <a:pt x="18" y="12"/>
                  </a:lnTo>
                  <a:lnTo>
                    <a:pt x="27" y="16"/>
                  </a:lnTo>
                  <a:lnTo>
                    <a:pt x="35" y="23"/>
                  </a:lnTo>
                  <a:lnTo>
                    <a:pt x="46" y="31"/>
                  </a:lnTo>
                  <a:lnTo>
                    <a:pt x="59" y="40"/>
                  </a:lnTo>
                  <a:lnTo>
                    <a:pt x="73" y="50"/>
                  </a:lnTo>
                  <a:lnTo>
                    <a:pt x="84" y="59"/>
                  </a:lnTo>
                  <a:lnTo>
                    <a:pt x="76" y="57"/>
                  </a:lnTo>
                  <a:lnTo>
                    <a:pt x="69" y="56"/>
                  </a:lnTo>
                  <a:lnTo>
                    <a:pt x="59" y="54"/>
                  </a:lnTo>
                  <a:lnTo>
                    <a:pt x="50" y="50"/>
                  </a:lnTo>
                  <a:lnTo>
                    <a:pt x="40" y="44"/>
                  </a:lnTo>
                  <a:lnTo>
                    <a:pt x="31" y="40"/>
                  </a:lnTo>
                  <a:lnTo>
                    <a:pt x="23" y="35"/>
                  </a:lnTo>
                  <a:lnTo>
                    <a:pt x="18" y="29"/>
                  </a:lnTo>
                  <a:lnTo>
                    <a:pt x="8" y="23"/>
                  </a:lnTo>
                  <a:lnTo>
                    <a:pt x="4" y="16"/>
                  </a:ln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0" name="Freeform 91"/>
            <p:cNvSpPr>
              <a:spLocks/>
            </p:cNvSpPr>
            <p:nvPr/>
          </p:nvSpPr>
          <p:spPr bwMode="auto">
            <a:xfrm>
              <a:off x="2052" y="3156"/>
              <a:ext cx="66" cy="31"/>
            </a:xfrm>
            <a:custGeom>
              <a:avLst/>
              <a:gdLst>
                <a:gd name="T0" fmla="*/ 0 w 133"/>
                <a:gd name="T1" fmla="*/ 0 h 63"/>
                <a:gd name="T2" fmla="*/ 0 w 133"/>
                <a:gd name="T3" fmla="*/ 0 h 63"/>
                <a:gd name="T4" fmla="*/ 0 w 133"/>
                <a:gd name="T5" fmla="*/ 0 h 63"/>
                <a:gd name="T6" fmla="*/ 0 w 133"/>
                <a:gd name="T7" fmla="*/ 0 h 63"/>
                <a:gd name="T8" fmla="*/ 0 w 133"/>
                <a:gd name="T9" fmla="*/ 0 h 63"/>
                <a:gd name="T10" fmla="*/ 0 w 133"/>
                <a:gd name="T11" fmla="*/ 0 h 63"/>
                <a:gd name="T12" fmla="*/ 0 w 133"/>
                <a:gd name="T13" fmla="*/ 0 h 63"/>
                <a:gd name="T14" fmla="*/ 0 w 133"/>
                <a:gd name="T15" fmla="*/ 0 h 63"/>
                <a:gd name="T16" fmla="*/ 0 w 133"/>
                <a:gd name="T17" fmla="*/ 0 h 63"/>
                <a:gd name="T18" fmla="*/ 0 w 133"/>
                <a:gd name="T19" fmla="*/ 0 h 63"/>
                <a:gd name="T20" fmla="*/ 0 w 133"/>
                <a:gd name="T21" fmla="*/ 0 h 63"/>
                <a:gd name="T22" fmla="*/ 0 w 133"/>
                <a:gd name="T23" fmla="*/ 0 h 63"/>
                <a:gd name="T24" fmla="*/ 0 w 133"/>
                <a:gd name="T25" fmla="*/ 0 h 63"/>
                <a:gd name="T26" fmla="*/ 0 w 133"/>
                <a:gd name="T27" fmla="*/ 0 h 63"/>
                <a:gd name="T28" fmla="*/ 0 w 133"/>
                <a:gd name="T29" fmla="*/ 0 h 63"/>
                <a:gd name="T30" fmla="*/ 0 w 133"/>
                <a:gd name="T31" fmla="*/ 0 h 63"/>
                <a:gd name="T32" fmla="*/ 0 w 133"/>
                <a:gd name="T33" fmla="*/ 0 h 63"/>
                <a:gd name="T34" fmla="*/ 0 w 133"/>
                <a:gd name="T35" fmla="*/ 0 h 63"/>
                <a:gd name="T36" fmla="*/ 0 w 133"/>
                <a:gd name="T37" fmla="*/ 0 h 63"/>
                <a:gd name="T38" fmla="*/ 0 w 133"/>
                <a:gd name="T39" fmla="*/ 0 h 63"/>
                <a:gd name="T40" fmla="*/ 0 w 133"/>
                <a:gd name="T41" fmla="*/ 0 h 63"/>
                <a:gd name="T42" fmla="*/ 0 w 133"/>
                <a:gd name="T43" fmla="*/ 0 h 63"/>
                <a:gd name="T44" fmla="*/ 0 w 133"/>
                <a:gd name="T45" fmla="*/ 0 h 63"/>
                <a:gd name="T46" fmla="*/ 0 w 133"/>
                <a:gd name="T47" fmla="*/ 0 h 63"/>
                <a:gd name="T48" fmla="*/ 0 w 133"/>
                <a:gd name="T49" fmla="*/ 0 h 63"/>
                <a:gd name="T50" fmla="*/ 0 w 133"/>
                <a:gd name="T51" fmla="*/ 0 h 63"/>
                <a:gd name="T52" fmla="*/ 0 w 133"/>
                <a:gd name="T53" fmla="*/ 0 h 63"/>
                <a:gd name="T54" fmla="*/ 0 w 133"/>
                <a:gd name="T55" fmla="*/ 0 h 63"/>
                <a:gd name="T56" fmla="*/ 0 w 133"/>
                <a:gd name="T57" fmla="*/ 0 h 63"/>
                <a:gd name="T58" fmla="*/ 0 w 133"/>
                <a:gd name="T59" fmla="*/ 0 h 63"/>
                <a:gd name="T60" fmla="*/ 0 w 133"/>
                <a:gd name="T61" fmla="*/ 0 h 63"/>
                <a:gd name="T62" fmla="*/ 0 w 133"/>
                <a:gd name="T63" fmla="*/ 0 h 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3"/>
                <a:gd name="T97" fmla="*/ 0 h 63"/>
                <a:gd name="T98" fmla="*/ 133 w 133"/>
                <a:gd name="T99" fmla="*/ 63 h 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3" h="63">
                  <a:moveTo>
                    <a:pt x="2" y="0"/>
                  </a:moveTo>
                  <a:lnTo>
                    <a:pt x="7" y="0"/>
                  </a:lnTo>
                  <a:lnTo>
                    <a:pt x="17" y="2"/>
                  </a:lnTo>
                  <a:lnTo>
                    <a:pt x="22" y="6"/>
                  </a:lnTo>
                  <a:lnTo>
                    <a:pt x="32" y="9"/>
                  </a:lnTo>
                  <a:lnTo>
                    <a:pt x="40" y="13"/>
                  </a:lnTo>
                  <a:lnTo>
                    <a:pt x="47" y="17"/>
                  </a:lnTo>
                  <a:lnTo>
                    <a:pt x="57" y="21"/>
                  </a:lnTo>
                  <a:lnTo>
                    <a:pt x="64" y="25"/>
                  </a:lnTo>
                  <a:lnTo>
                    <a:pt x="72" y="30"/>
                  </a:lnTo>
                  <a:lnTo>
                    <a:pt x="79" y="36"/>
                  </a:lnTo>
                  <a:lnTo>
                    <a:pt x="89" y="42"/>
                  </a:lnTo>
                  <a:lnTo>
                    <a:pt x="97" y="46"/>
                  </a:lnTo>
                  <a:lnTo>
                    <a:pt x="104" y="51"/>
                  </a:lnTo>
                  <a:lnTo>
                    <a:pt x="114" y="55"/>
                  </a:lnTo>
                  <a:lnTo>
                    <a:pt x="121" y="57"/>
                  </a:lnTo>
                  <a:lnTo>
                    <a:pt x="133" y="63"/>
                  </a:lnTo>
                  <a:lnTo>
                    <a:pt x="121" y="63"/>
                  </a:lnTo>
                  <a:lnTo>
                    <a:pt x="114" y="63"/>
                  </a:lnTo>
                  <a:lnTo>
                    <a:pt x="102" y="63"/>
                  </a:lnTo>
                  <a:lnTo>
                    <a:pt x="91" y="61"/>
                  </a:lnTo>
                  <a:lnTo>
                    <a:pt x="78" y="57"/>
                  </a:lnTo>
                  <a:lnTo>
                    <a:pt x="66" y="53"/>
                  </a:lnTo>
                  <a:lnTo>
                    <a:pt x="53" y="49"/>
                  </a:lnTo>
                  <a:lnTo>
                    <a:pt x="41" y="46"/>
                  </a:lnTo>
                  <a:lnTo>
                    <a:pt x="30" y="42"/>
                  </a:lnTo>
                  <a:lnTo>
                    <a:pt x="22" y="36"/>
                  </a:lnTo>
                  <a:lnTo>
                    <a:pt x="13" y="30"/>
                  </a:lnTo>
                  <a:lnTo>
                    <a:pt x="7" y="25"/>
                  </a:lnTo>
                  <a:lnTo>
                    <a:pt x="0" y="1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1" name="Freeform 92"/>
            <p:cNvSpPr>
              <a:spLocks/>
            </p:cNvSpPr>
            <p:nvPr/>
          </p:nvSpPr>
          <p:spPr bwMode="auto">
            <a:xfrm>
              <a:off x="1389" y="3159"/>
              <a:ext cx="40" cy="15"/>
            </a:xfrm>
            <a:custGeom>
              <a:avLst/>
              <a:gdLst>
                <a:gd name="T0" fmla="*/ 0 w 80"/>
                <a:gd name="T1" fmla="*/ 0 h 30"/>
                <a:gd name="T2" fmla="*/ 1 w 80"/>
                <a:gd name="T3" fmla="*/ 1 h 30"/>
                <a:gd name="T4" fmla="*/ 1 w 80"/>
                <a:gd name="T5" fmla="*/ 1 h 30"/>
                <a:gd name="T6" fmla="*/ 1 w 80"/>
                <a:gd name="T7" fmla="*/ 1 h 30"/>
                <a:gd name="T8" fmla="*/ 1 w 80"/>
                <a:gd name="T9" fmla="*/ 1 h 30"/>
                <a:gd name="T10" fmla="*/ 1 w 80"/>
                <a:gd name="T11" fmla="*/ 1 h 30"/>
                <a:gd name="T12" fmla="*/ 1 w 80"/>
                <a:gd name="T13" fmla="*/ 1 h 30"/>
                <a:gd name="T14" fmla="*/ 1 w 80"/>
                <a:gd name="T15" fmla="*/ 1 h 30"/>
                <a:gd name="T16" fmla="*/ 1 w 80"/>
                <a:gd name="T17" fmla="*/ 1 h 30"/>
                <a:gd name="T18" fmla="*/ 1 w 80"/>
                <a:gd name="T19" fmla="*/ 1 h 30"/>
                <a:gd name="T20" fmla="*/ 1 w 80"/>
                <a:gd name="T21" fmla="*/ 1 h 30"/>
                <a:gd name="T22" fmla="*/ 1 w 80"/>
                <a:gd name="T23" fmla="*/ 1 h 30"/>
                <a:gd name="T24" fmla="*/ 1 w 80"/>
                <a:gd name="T25" fmla="*/ 1 h 30"/>
                <a:gd name="T26" fmla="*/ 1 w 80"/>
                <a:gd name="T27" fmla="*/ 1 h 30"/>
                <a:gd name="T28" fmla="*/ 1 w 80"/>
                <a:gd name="T29" fmla="*/ 1 h 30"/>
                <a:gd name="T30" fmla="*/ 1 w 80"/>
                <a:gd name="T31" fmla="*/ 1 h 30"/>
                <a:gd name="T32" fmla="*/ 1 w 80"/>
                <a:gd name="T33" fmla="*/ 1 h 30"/>
                <a:gd name="T34" fmla="*/ 1 w 80"/>
                <a:gd name="T35" fmla="*/ 1 h 30"/>
                <a:gd name="T36" fmla="*/ 0 w 80"/>
                <a:gd name="T37" fmla="*/ 0 h 30"/>
                <a:gd name="T38" fmla="*/ 0 w 80"/>
                <a:gd name="T39" fmla="*/ 0 h 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30"/>
                <a:gd name="T62" fmla="*/ 80 w 80"/>
                <a:gd name="T63" fmla="*/ 30 h 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30">
                  <a:moveTo>
                    <a:pt x="0" y="0"/>
                  </a:moveTo>
                  <a:lnTo>
                    <a:pt x="10" y="2"/>
                  </a:lnTo>
                  <a:lnTo>
                    <a:pt x="19" y="7"/>
                  </a:lnTo>
                  <a:lnTo>
                    <a:pt x="31" y="9"/>
                  </a:lnTo>
                  <a:lnTo>
                    <a:pt x="40" y="13"/>
                  </a:lnTo>
                  <a:lnTo>
                    <a:pt x="50" y="17"/>
                  </a:lnTo>
                  <a:lnTo>
                    <a:pt x="61" y="21"/>
                  </a:lnTo>
                  <a:lnTo>
                    <a:pt x="69" y="24"/>
                  </a:lnTo>
                  <a:lnTo>
                    <a:pt x="80" y="28"/>
                  </a:lnTo>
                  <a:lnTo>
                    <a:pt x="73" y="30"/>
                  </a:lnTo>
                  <a:lnTo>
                    <a:pt x="63" y="30"/>
                  </a:lnTo>
                  <a:lnTo>
                    <a:pt x="48" y="30"/>
                  </a:lnTo>
                  <a:lnTo>
                    <a:pt x="37" y="28"/>
                  </a:lnTo>
                  <a:lnTo>
                    <a:pt x="29" y="24"/>
                  </a:lnTo>
                  <a:lnTo>
                    <a:pt x="21" y="24"/>
                  </a:lnTo>
                  <a:lnTo>
                    <a:pt x="14" y="21"/>
                  </a:lnTo>
                  <a:lnTo>
                    <a:pt x="10" y="19"/>
                  </a:lnTo>
                  <a:lnTo>
                    <a:pt x="2"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2" name="Freeform 93"/>
            <p:cNvSpPr>
              <a:spLocks/>
            </p:cNvSpPr>
            <p:nvPr/>
          </p:nvSpPr>
          <p:spPr bwMode="auto">
            <a:xfrm>
              <a:off x="1568" y="3159"/>
              <a:ext cx="105" cy="19"/>
            </a:xfrm>
            <a:custGeom>
              <a:avLst/>
              <a:gdLst>
                <a:gd name="T0" fmla="*/ 0 w 211"/>
                <a:gd name="T1" fmla="*/ 0 h 38"/>
                <a:gd name="T2" fmla="*/ 0 w 211"/>
                <a:gd name="T3" fmla="*/ 0 h 38"/>
                <a:gd name="T4" fmla="*/ 0 w 211"/>
                <a:gd name="T5" fmla="*/ 0 h 38"/>
                <a:gd name="T6" fmla="*/ 0 w 211"/>
                <a:gd name="T7" fmla="*/ 0 h 38"/>
                <a:gd name="T8" fmla="*/ 0 w 211"/>
                <a:gd name="T9" fmla="*/ 0 h 38"/>
                <a:gd name="T10" fmla="*/ 0 w 211"/>
                <a:gd name="T11" fmla="*/ 0 h 38"/>
                <a:gd name="T12" fmla="*/ 0 w 211"/>
                <a:gd name="T13" fmla="*/ 0 h 38"/>
                <a:gd name="T14" fmla="*/ 0 w 211"/>
                <a:gd name="T15" fmla="*/ 0 h 38"/>
                <a:gd name="T16" fmla="*/ 0 w 211"/>
                <a:gd name="T17" fmla="*/ 0 h 38"/>
                <a:gd name="T18" fmla="*/ 0 w 211"/>
                <a:gd name="T19" fmla="*/ 1 h 38"/>
                <a:gd name="T20" fmla="*/ 0 w 211"/>
                <a:gd name="T21" fmla="*/ 1 h 38"/>
                <a:gd name="T22" fmla="*/ 0 w 211"/>
                <a:gd name="T23" fmla="*/ 1 h 38"/>
                <a:gd name="T24" fmla="*/ 0 w 211"/>
                <a:gd name="T25" fmla="*/ 1 h 38"/>
                <a:gd name="T26" fmla="*/ 0 w 211"/>
                <a:gd name="T27" fmla="*/ 1 h 38"/>
                <a:gd name="T28" fmla="*/ 0 w 211"/>
                <a:gd name="T29" fmla="*/ 1 h 38"/>
                <a:gd name="T30" fmla="*/ 0 w 211"/>
                <a:gd name="T31" fmla="*/ 1 h 38"/>
                <a:gd name="T32" fmla="*/ 0 w 211"/>
                <a:gd name="T33" fmla="*/ 1 h 38"/>
                <a:gd name="T34" fmla="*/ 0 w 211"/>
                <a:gd name="T35" fmla="*/ 1 h 38"/>
                <a:gd name="T36" fmla="*/ 0 w 211"/>
                <a:gd name="T37" fmla="*/ 1 h 38"/>
                <a:gd name="T38" fmla="*/ 0 w 211"/>
                <a:gd name="T39" fmla="*/ 1 h 38"/>
                <a:gd name="T40" fmla="*/ 0 w 211"/>
                <a:gd name="T41" fmla="*/ 1 h 38"/>
                <a:gd name="T42" fmla="*/ 0 w 211"/>
                <a:gd name="T43" fmla="*/ 1 h 38"/>
                <a:gd name="T44" fmla="*/ 0 w 211"/>
                <a:gd name="T45" fmla="*/ 1 h 38"/>
                <a:gd name="T46" fmla="*/ 0 w 211"/>
                <a:gd name="T47" fmla="*/ 1 h 38"/>
                <a:gd name="T48" fmla="*/ 0 w 211"/>
                <a:gd name="T49" fmla="*/ 1 h 38"/>
                <a:gd name="T50" fmla="*/ 0 w 211"/>
                <a:gd name="T51" fmla="*/ 1 h 38"/>
                <a:gd name="T52" fmla="*/ 0 w 211"/>
                <a:gd name="T53" fmla="*/ 1 h 38"/>
                <a:gd name="T54" fmla="*/ 0 w 211"/>
                <a:gd name="T55" fmla="*/ 1 h 38"/>
                <a:gd name="T56" fmla="*/ 0 w 211"/>
                <a:gd name="T57" fmla="*/ 1 h 38"/>
                <a:gd name="T58" fmla="*/ 0 w 211"/>
                <a:gd name="T59" fmla="*/ 1 h 38"/>
                <a:gd name="T60" fmla="*/ 0 w 211"/>
                <a:gd name="T61" fmla="*/ 1 h 38"/>
                <a:gd name="T62" fmla="*/ 0 w 211"/>
                <a:gd name="T63" fmla="*/ 1 h 38"/>
                <a:gd name="T64" fmla="*/ 0 w 211"/>
                <a:gd name="T65" fmla="*/ 1 h 38"/>
                <a:gd name="T66" fmla="*/ 0 w 211"/>
                <a:gd name="T67" fmla="*/ 1 h 38"/>
                <a:gd name="T68" fmla="*/ 0 w 211"/>
                <a:gd name="T69" fmla="*/ 1 h 38"/>
                <a:gd name="T70" fmla="*/ 0 w 211"/>
                <a:gd name="T71" fmla="*/ 1 h 38"/>
                <a:gd name="T72" fmla="*/ 0 w 211"/>
                <a:gd name="T73" fmla="*/ 1 h 38"/>
                <a:gd name="T74" fmla="*/ 0 w 211"/>
                <a:gd name="T75" fmla="*/ 1 h 38"/>
                <a:gd name="T76" fmla="*/ 0 w 211"/>
                <a:gd name="T77" fmla="*/ 1 h 38"/>
                <a:gd name="T78" fmla="*/ 0 w 211"/>
                <a:gd name="T79" fmla="*/ 1 h 38"/>
                <a:gd name="T80" fmla="*/ 0 w 211"/>
                <a:gd name="T81" fmla="*/ 0 h 38"/>
                <a:gd name="T82" fmla="*/ 0 w 211"/>
                <a:gd name="T83" fmla="*/ 0 h 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38"/>
                <a:gd name="T128" fmla="*/ 211 w 211"/>
                <a:gd name="T129" fmla="*/ 38 h 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38">
                  <a:moveTo>
                    <a:pt x="137" y="0"/>
                  </a:moveTo>
                  <a:lnTo>
                    <a:pt x="146" y="0"/>
                  </a:lnTo>
                  <a:lnTo>
                    <a:pt x="156" y="0"/>
                  </a:lnTo>
                  <a:lnTo>
                    <a:pt x="163" y="0"/>
                  </a:lnTo>
                  <a:lnTo>
                    <a:pt x="173" y="0"/>
                  </a:lnTo>
                  <a:lnTo>
                    <a:pt x="182" y="0"/>
                  </a:lnTo>
                  <a:lnTo>
                    <a:pt x="192" y="0"/>
                  </a:lnTo>
                  <a:lnTo>
                    <a:pt x="201" y="0"/>
                  </a:lnTo>
                  <a:lnTo>
                    <a:pt x="211" y="0"/>
                  </a:lnTo>
                  <a:lnTo>
                    <a:pt x="211" y="2"/>
                  </a:lnTo>
                  <a:lnTo>
                    <a:pt x="211" y="3"/>
                  </a:lnTo>
                  <a:lnTo>
                    <a:pt x="198" y="7"/>
                  </a:lnTo>
                  <a:lnTo>
                    <a:pt x="184" y="11"/>
                  </a:lnTo>
                  <a:lnTo>
                    <a:pt x="171" y="13"/>
                  </a:lnTo>
                  <a:lnTo>
                    <a:pt x="158" y="19"/>
                  </a:lnTo>
                  <a:lnTo>
                    <a:pt x="144" y="19"/>
                  </a:lnTo>
                  <a:lnTo>
                    <a:pt x="129" y="21"/>
                  </a:lnTo>
                  <a:lnTo>
                    <a:pt x="116" y="22"/>
                  </a:lnTo>
                  <a:lnTo>
                    <a:pt x="103" y="24"/>
                  </a:lnTo>
                  <a:lnTo>
                    <a:pt x="89" y="24"/>
                  </a:lnTo>
                  <a:lnTo>
                    <a:pt x="76" y="26"/>
                  </a:lnTo>
                  <a:lnTo>
                    <a:pt x="65" y="28"/>
                  </a:lnTo>
                  <a:lnTo>
                    <a:pt x="51" y="30"/>
                  </a:lnTo>
                  <a:lnTo>
                    <a:pt x="38" y="30"/>
                  </a:lnTo>
                  <a:lnTo>
                    <a:pt x="27" y="34"/>
                  </a:lnTo>
                  <a:lnTo>
                    <a:pt x="13" y="36"/>
                  </a:lnTo>
                  <a:lnTo>
                    <a:pt x="0" y="38"/>
                  </a:lnTo>
                  <a:lnTo>
                    <a:pt x="6" y="24"/>
                  </a:lnTo>
                  <a:lnTo>
                    <a:pt x="15" y="19"/>
                  </a:lnTo>
                  <a:lnTo>
                    <a:pt x="27" y="13"/>
                  </a:lnTo>
                  <a:lnTo>
                    <a:pt x="44" y="9"/>
                  </a:lnTo>
                  <a:lnTo>
                    <a:pt x="51" y="9"/>
                  </a:lnTo>
                  <a:lnTo>
                    <a:pt x="59" y="9"/>
                  </a:lnTo>
                  <a:lnTo>
                    <a:pt x="68" y="9"/>
                  </a:lnTo>
                  <a:lnTo>
                    <a:pt x="76" y="9"/>
                  </a:lnTo>
                  <a:lnTo>
                    <a:pt x="84" y="7"/>
                  </a:lnTo>
                  <a:lnTo>
                    <a:pt x="91" y="7"/>
                  </a:lnTo>
                  <a:lnTo>
                    <a:pt x="101" y="7"/>
                  </a:lnTo>
                  <a:lnTo>
                    <a:pt x="108" y="7"/>
                  </a:lnTo>
                  <a:lnTo>
                    <a:pt x="123" y="3"/>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3" name="Freeform 94"/>
            <p:cNvSpPr>
              <a:spLocks/>
            </p:cNvSpPr>
            <p:nvPr/>
          </p:nvSpPr>
          <p:spPr bwMode="auto">
            <a:xfrm>
              <a:off x="1734" y="3163"/>
              <a:ext cx="33" cy="10"/>
            </a:xfrm>
            <a:custGeom>
              <a:avLst/>
              <a:gdLst>
                <a:gd name="T0" fmla="*/ 1 w 64"/>
                <a:gd name="T1" fmla="*/ 0 h 21"/>
                <a:gd name="T2" fmla="*/ 1 w 64"/>
                <a:gd name="T3" fmla="*/ 0 h 21"/>
                <a:gd name="T4" fmla="*/ 1 w 64"/>
                <a:gd name="T5" fmla="*/ 0 h 21"/>
                <a:gd name="T6" fmla="*/ 1 w 64"/>
                <a:gd name="T7" fmla="*/ 0 h 21"/>
                <a:gd name="T8" fmla="*/ 1 w 64"/>
                <a:gd name="T9" fmla="*/ 0 h 21"/>
                <a:gd name="T10" fmla="*/ 1 w 64"/>
                <a:gd name="T11" fmla="*/ 0 h 21"/>
                <a:gd name="T12" fmla="*/ 1 w 64"/>
                <a:gd name="T13" fmla="*/ 0 h 21"/>
                <a:gd name="T14" fmla="*/ 1 w 64"/>
                <a:gd name="T15" fmla="*/ 0 h 21"/>
                <a:gd name="T16" fmla="*/ 1 w 64"/>
                <a:gd name="T17" fmla="*/ 0 h 21"/>
                <a:gd name="T18" fmla="*/ 1 w 64"/>
                <a:gd name="T19" fmla="*/ 0 h 21"/>
                <a:gd name="T20" fmla="*/ 1 w 64"/>
                <a:gd name="T21" fmla="*/ 0 h 21"/>
                <a:gd name="T22" fmla="*/ 1 w 64"/>
                <a:gd name="T23" fmla="*/ 0 h 21"/>
                <a:gd name="T24" fmla="*/ 0 w 64"/>
                <a:gd name="T25" fmla="*/ 0 h 21"/>
                <a:gd name="T26" fmla="*/ 1 w 64"/>
                <a:gd name="T27" fmla="*/ 0 h 21"/>
                <a:gd name="T28" fmla="*/ 1 w 64"/>
                <a:gd name="T29" fmla="*/ 0 h 21"/>
                <a:gd name="T30" fmla="*/ 1 w 64"/>
                <a:gd name="T31" fmla="*/ 0 h 21"/>
                <a:gd name="T32" fmla="*/ 1 w 64"/>
                <a:gd name="T33" fmla="*/ 0 h 21"/>
                <a:gd name="T34" fmla="*/ 1 w 64"/>
                <a:gd name="T35" fmla="*/ 0 h 21"/>
                <a:gd name="T36" fmla="*/ 1 w 64"/>
                <a:gd name="T37" fmla="*/ 0 h 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21"/>
                <a:gd name="T59" fmla="*/ 64 w 64"/>
                <a:gd name="T60" fmla="*/ 21 h 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21">
                  <a:moveTo>
                    <a:pt x="26" y="0"/>
                  </a:moveTo>
                  <a:lnTo>
                    <a:pt x="32" y="4"/>
                  </a:lnTo>
                  <a:lnTo>
                    <a:pt x="41" y="8"/>
                  </a:lnTo>
                  <a:lnTo>
                    <a:pt x="53" y="12"/>
                  </a:lnTo>
                  <a:lnTo>
                    <a:pt x="64" y="15"/>
                  </a:lnTo>
                  <a:lnTo>
                    <a:pt x="64" y="17"/>
                  </a:lnTo>
                  <a:lnTo>
                    <a:pt x="55" y="17"/>
                  </a:lnTo>
                  <a:lnTo>
                    <a:pt x="47" y="19"/>
                  </a:lnTo>
                  <a:lnTo>
                    <a:pt x="38" y="19"/>
                  </a:lnTo>
                  <a:lnTo>
                    <a:pt x="28" y="21"/>
                  </a:lnTo>
                  <a:lnTo>
                    <a:pt x="15" y="17"/>
                  </a:lnTo>
                  <a:lnTo>
                    <a:pt x="3" y="15"/>
                  </a:lnTo>
                  <a:lnTo>
                    <a:pt x="0" y="12"/>
                  </a:lnTo>
                  <a:lnTo>
                    <a:pt x="3" y="8"/>
                  </a:lnTo>
                  <a:lnTo>
                    <a:pt x="5" y="6"/>
                  </a:lnTo>
                  <a:lnTo>
                    <a:pt x="11" y="4"/>
                  </a:lnTo>
                  <a:lnTo>
                    <a:pt x="17"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4" name="Freeform 95"/>
            <p:cNvSpPr>
              <a:spLocks/>
            </p:cNvSpPr>
            <p:nvPr/>
          </p:nvSpPr>
          <p:spPr bwMode="auto">
            <a:xfrm>
              <a:off x="1320" y="3173"/>
              <a:ext cx="32" cy="6"/>
            </a:xfrm>
            <a:custGeom>
              <a:avLst/>
              <a:gdLst>
                <a:gd name="T0" fmla="*/ 1 w 64"/>
                <a:gd name="T1" fmla="*/ 0 h 12"/>
                <a:gd name="T2" fmla="*/ 1 w 64"/>
                <a:gd name="T3" fmla="*/ 0 h 12"/>
                <a:gd name="T4" fmla="*/ 1 w 64"/>
                <a:gd name="T5" fmla="*/ 0 h 12"/>
                <a:gd name="T6" fmla="*/ 1 w 64"/>
                <a:gd name="T7" fmla="*/ 0 h 12"/>
                <a:gd name="T8" fmla="*/ 1 w 64"/>
                <a:gd name="T9" fmla="*/ 0 h 12"/>
                <a:gd name="T10" fmla="*/ 1 w 64"/>
                <a:gd name="T11" fmla="*/ 0 h 12"/>
                <a:gd name="T12" fmla="*/ 1 w 64"/>
                <a:gd name="T13" fmla="*/ 0 h 12"/>
                <a:gd name="T14" fmla="*/ 1 w 64"/>
                <a:gd name="T15" fmla="*/ 1 h 12"/>
                <a:gd name="T16" fmla="*/ 1 w 64"/>
                <a:gd name="T17" fmla="*/ 1 h 12"/>
                <a:gd name="T18" fmla="*/ 1 w 64"/>
                <a:gd name="T19" fmla="*/ 1 h 12"/>
                <a:gd name="T20" fmla="*/ 1 w 64"/>
                <a:gd name="T21" fmla="*/ 1 h 12"/>
                <a:gd name="T22" fmla="*/ 1 w 64"/>
                <a:gd name="T23" fmla="*/ 1 h 12"/>
                <a:gd name="T24" fmla="*/ 0 w 64"/>
                <a:gd name="T25" fmla="*/ 1 h 12"/>
                <a:gd name="T26" fmla="*/ 1 w 64"/>
                <a:gd name="T27" fmla="*/ 0 h 12"/>
                <a:gd name="T28" fmla="*/ 1 w 64"/>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12"/>
                <a:gd name="T47" fmla="*/ 64 w 64"/>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12">
                  <a:moveTo>
                    <a:pt x="4" y="0"/>
                  </a:moveTo>
                  <a:lnTo>
                    <a:pt x="17" y="0"/>
                  </a:lnTo>
                  <a:lnTo>
                    <a:pt x="32" y="0"/>
                  </a:lnTo>
                  <a:lnTo>
                    <a:pt x="40" y="0"/>
                  </a:lnTo>
                  <a:lnTo>
                    <a:pt x="49" y="0"/>
                  </a:lnTo>
                  <a:lnTo>
                    <a:pt x="55" y="0"/>
                  </a:lnTo>
                  <a:lnTo>
                    <a:pt x="64" y="0"/>
                  </a:lnTo>
                  <a:lnTo>
                    <a:pt x="64" y="2"/>
                  </a:lnTo>
                  <a:lnTo>
                    <a:pt x="64" y="4"/>
                  </a:lnTo>
                  <a:lnTo>
                    <a:pt x="13" y="12"/>
                  </a:lnTo>
                  <a:lnTo>
                    <a:pt x="5" y="12"/>
                  </a:lnTo>
                  <a:lnTo>
                    <a:pt x="2" y="10"/>
                  </a:lnTo>
                  <a:lnTo>
                    <a:pt x="0" y="6"/>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5" name="Freeform 96"/>
            <p:cNvSpPr>
              <a:spLocks/>
            </p:cNvSpPr>
            <p:nvPr/>
          </p:nvSpPr>
          <p:spPr bwMode="auto">
            <a:xfrm>
              <a:off x="1434" y="3170"/>
              <a:ext cx="67" cy="27"/>
            </a:xfrm>
            <a:custGeom>
              <a:avLst/>
              <a:gdLst>
                <a:gd name="T0" fmla="*/ 0 w 135"/>
                <a:gd name="T1" fmla="*/ 0 h 54"/>
                <a:gd name="T2" fmla="*/ 0 w 135"/>
                <a:gd name="T3" fmla="*/ 1 h 54"/>
                <a:gd name="T4" fmla="*/ 0 w 135"/>
                <a:gd name="T5" fmla="*/ 1 h 54"/>
                <a:gd name="T6" fmla="*/ 0 w 135"/>
                <a:gd name="T7" fmla="*/ 1 h 54"/>
                <a:gd name="T8" fmla="*/ 0 w 135"/>
                <a:gd name="T9" fmla="*/ 1 h 54"/>
                <a:gd name="T10" fmla="*/ 0 w 135"/>
                <a:gd name="T11" fmla="*/ 1 h 54"/>
                <a:gd name="T12" fmla="*/ 0 w 135"/>
                <a:gd name="T13" fmla="*/ 1 h 54"/>
                <a:gd name="T14" fmla="*/ 0 w 135"/>
                <a:gd name="T15" fmla="*/ 1 h 54"/>
                <a:gd name="T16" fmla="*/ 0 w 135"/>
                <a:gd name="T17" fmla="*/ 1 h 54"/>
                <a:gd name="T18" fmla="*/ 0 w 135"/>
                <a:gd name="T19" fmla="*/ 1 h 54"/>
                <a:gd name="T20" fmla="*/ 0 w 135"/>
                <a:gd name="T21" fmla="*/ 1 h 54"/>
                <a:gd name="T22" fmla="*/ 0 w 135"/>
                <a:gd name="T23" fmla="*/ 1 h 54"/>
                <a:gd name="T24" fmla="*/ 0 w 135"/>
                <a:gd name="T25" fmla="*/ 1 h 54"/>
                <a:gd name="T26" fmla="*/ 0 w 135"/>
                <a:gd name="T27" fmla="*/ 1 h 54"/>
                <a:gd name="T28" fmla="*/ 0 w 135"/>
                <a:gd name="T29" fmla="*/ 1 h 54"/>
                <a:gd name="T30" fmla="*/ 0 w 135"/>
                <a:gd name="T31" fmla="*/ 1 h 54"/>
                <a:gd name="T32" fmla="*/ 0 w 135"/>
                <a:gd name="T33" fmla="*/ 1 h 54"/>
                <a:gd name="T34" fmla="*/ 0 w 135"/>
                <a:gd name="T35" fmla="*/ 1 h 54"/>
                <a:gd name="T36" fmla="*/ 0 w 135"/>
                <a:gd name="T37" fmla="*/ 1 h 54"/>
                <a:gd name="T38" fmla="*/ 0 w 135"/>
                <a:gd name="T39" fmla="*/ 1 h 54"/>
                <a:gd name="T40" fmla="*/ 0 w 135"/>
                <a:gd name="T41" fmla="*/ 1 h 54"/>
                <a:gd name="T42" fmla="*/ 0 w 135"/>
                <a:gd name="T43" fmla="*/ 1 h 54"/>
                <a:gd name="T44" fmla="*/ 0 w 135"/>
                <a:gd name="T45" fmla="*/ 1 h 54"/>
                <a:gd name="T46" fmla="*/ 0 w 135"/>
                <a:gd name="T47" fmla="*/ 0 h 54"/>
                <a:gd name="T48" fmla="*/ 0 w 135"/>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5"/>
                <a:gd name="T76" fmla="*/ 0 h 54"/>
                <a:gd name="T77" fmla="*/ 135 w 135"/>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5" h="54">
                  <a:moveTo>
                    <a:pt x="9" y="0"/>
                  </a:moveTo>
                  <a:lnTo>
                    <a:pt x="87" y="29"/>
                  </a:lnTo>
                  <a:lnTo>
                    <a:pt x="99" y="29"/>
                  </a:lnTo>
                  <a:lnTo>
                    <a:pt x="110" y="35"/>
                  </a:lnTo>
                  <a:lnTo>
                    <a:pt x="122" y="42"/>
                  </a:lnTo>
                  <a:lnTo>
                    <a:pt x="135" y="54"/>
                  </a:lnTo>
                  <a:lnTo>
                    <a:pt x="120" y="52"/>
                  </a:lnTo>
                  <a:lnTo>
                    <a:pt x="104" y="50"/>
                  </a:lnTo>
                  <a:lnTo>
                    <a:pt x="97" y="46"/>
                  </a:lnTo>
                  <a:lnTo>
                    <a:pt x="87" y="46"/>
                  </a:lnTo>
                  <a:lnTo>
                    <a:pt x="82" y="42"/>
                  </a:lnTo>
                  <a:lnTo>
                    <a:pt x="76" y="40"/>
                  </a:lnTo>
                  <a:lnTo>
                    <a:pt x="64" y="37"/>
                  </a:lnTo>
                  <a:lnTo>
                    <a:pt x="55" y="35"/>
                  </a:lnTo>
                  <a:lnTo>
                    <a:pt x="45" y="31"/>
                  </a:lnTo>
                  <a:lnTo>
                    <a:pt x="38" y="29"/>
                  </a:lnTo>
                  <a:lnTo>
                    <a:pt x="26" y="25"/>
                  </a:lnTo>
                  <a:lnTo>
                    <a:pt x="17" y="23"/>
                  </a:lnTo>
                  <a:lnTo>
                    <a:pt x="9" y="20"/>
                  </a:lnTo>
                  <a:lnTo>
                    <a:pt x="0" y="18"/>
                  </a:lnTo>
                  <a:lnTo>
                    <a:pt x="0" y="16"/>
                  </a:lnTo>
                  <a:lnTo>
                    <a:pt x="4" y="10"/>
                  </a:lnTo>
                  <a:lnTo>
                    <a:pt x="6"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6" name="Freeform 97"/>
            <p:cNvSpPr>
              <a:spLocks/>
            </p:cNvSpPr>
            <p:nvPr/>
          </p:nvSpPr>
          <p:spPr bwMode="auto">
            <a:xfrm>
              <a:off x="1363" y="3192"/>
              <a:ext cx="127" cy="18"/>
            </a:xfrm>
            <a:custGeom>
              <a:avLst/>
              <a:gdLst>
                <a:gd name="T0" fmla="*/ 0 w 255"/>
                <a:gd name="T1" fmla="*/ 0 h 36"/>
                <a:gd name="T2" fmla="*/ 0 w 255"/>
                <a:gd name="T3" fmla="*/ 0 h 36"/>
                <a:gd name="T4" fmla="*/ 0 w 255"/>
                <a:gd name="T5" fmla="*/ 0 h 36"/>
                <a:gd name="T6" fmla="*/ 0 w 255"/>
                <a:gd name="T7" fmla="*/ 1 h 36"/>
                <a:gd name="T8" fmla="*/ 0 w 255"/>
                <a:gd name="T9" fmla="*/ 1 h 36"/>
                <a:gd name="T10" fmla="*/ 0 w 255"/>
                <a:gd name="T11" fmla="*/ 1 h 36"/>
                <a:gd name="T12" fmla="*/ 0 w 255"/>
                <a:gd name="T13" fmla="*/ 1 h 36"/>
                <a:gd name="T14" fmla="*/ 0 w 255"/>
                <a:gd name="T15" fmla="*/ 1 h 36"/>
                <a:gd name="T16" fmla="*/ 0 w 255"/>
                <a:gd name="T17" fmla="*/ 1 h 36"/>
                <a:gd name="T18" fmla="*/ 0 w 255"/>
                <a:gd name="T19" fmla="*/ 1 h 36"/>
                <a:gd name="T20" fmla="*/ 0 w 255"/>
                <a:gd name="T21" fmla="*/ 1 h 36"/>
                <a:gd name="T22" fmla="*/ 0 w 255"/>
                <a:gd name="T23" fmla="*/ 1 h 36"/>
                <a:gd name="T24" fmla="*/ 0 w 255"/>
                <a:gd name="T25" fmla="*/ 1 h 36"/>
                <a:gd name="T26" fmla="*/ 0 w 255"/>
                <a:gd name="T27" fmla="*/ 1 h 36"/>
                <a:gd name="T28" fmla="*/ 0 w 255"/>
                <a:gd name="T29" fmla="*/ 1 h 36"/>
                <a:gd name="T30" fmla="*/ 0 w 255"/>
                <a:gd name="T31" fmla="*/ 1 h 36"/>
                <a:gd name="T32" fmla="*/ 0 w 255"/>
                <a:gd name="T33" fmla="*/ 1 h 36"/>
                <a:gd name="T34" fmla="*/ 0 w 255"/>
                <a:gd name="T35" fmla="*/ 1 h 36"/>
                <a:gd name="T36" fmla="*/ 0 w 255"/>
                <a:gd name="T37" fmla="*/ 1 h 36"/>
                <a:gd name="T38" fmla="*/ 0 w 255"/>
                <a:gd name="T39" fmla="*/ 1 h 36"/>
                <a:gd name="T40" fmla="*/ 0 w 255"/>
                <a:gd name="T41" fmla="*/ 1 h 36"/>
                <a:gd name="T42" fmla="*/ 0 w 255"/>
                <a:gd name="T43" fmla="*/ 1 h 36"/>
                <a:gd name="T44" fmla="*/ 0 w 255"/>
                <a:gd name="T45" fmla="*/ 1 h 36"/>
                <a:gd name="T46" fmla="*/ 0 w 255"/>
                <a:gd name="T47" fmla="*/ 1 h 36"/>
                <a:gd name="T48" fmla="*/ 0 w 255"/>
                <a:gd name="T49" fmla="*/ 1 h 36"/>
                <a:gd name="T50" fmla="*/ 0 w 255"/>
                <a:gd name="T51" fmla="*/ 1 h 36"/>
                <a:gd name="T52" fmla="*/ 0 w 255"/>
                <a:gd name="T53" fmla="*/ 1 h 36"/>
                <a:gd name="T54" fmla="*/ 0 w 255"/>
                <a:gd name="T55" fmla="*/ 1 h 36"/>
                <a:gd name="T56" fmla="*/ 0 w 255"/>
                <a:gd name="T57" fmla="*/ 1 h 36"/>
                <a:gd name="T58" fmla="*/ 0 w 255"/>
                <a:gd name="T59" fmla="*/ 1 h 36"/>
                <a:gd name="T60" fmla="*/ 0 w 255"/>
                <a:gd name="T61" fmla="*/ 1 h 36"/>
                <a:gd name="T62" fmla="*/ 0 w 255"/>
                <a:gd name="T63" fmla="*/ 1 h 36"/>
                <a:gd name="T64" fmla="*/ 0 w 255"/>
                <a:gd name="T65" fmla="*/ 1 h 36"/>
                <a:gd name="T66" fmla="*/ 0 w 255"/>
                <a:gd name="T67" fmla="*/ 1 h 36"/>
                <a:gd name="T68" fmla="*/ 0 w 255"/>
                <a:gd name="T69" fmla="*/ 1 h 36"/>
                <a:gd name="T70" fmla="*/ 0 w 255"/>
                <a:gd name="T71" fmla="*/ 1 h 36"/>
                <a:gd name="T72" fmla="*/ 0 w 255"/>
                <a:gd name="T73" fmla="*/ 1 h 36"/>
                <a:gd name="T74" fmla="*/ 0 w 255"/>
                <a:gd name="T75" fmla="*/ 1 h 36"/>
                <a:gd name="T76" fmla="*/ 0 w 255"/>
                <a:gd name="T77" fmla="*/ 1 h 36"/>
                <a:gd name="T78" fmla="*/ 0 w 255"/>
                <a:gd name="T79" fmla="*/ 1 h 36"/>
                <a:gd name="T80" fmla="*/ 0 w 255"/>
                <a:gd name="T81" fmla="*/ 1 h 36"/>
                <a:gd name="T82" fmla="*/ 0 w 255"/>
                <a:gd name="T83" fmla="*/ 1 h 36"/>
                <a:gd name="T84" fmla="*/ 0 w 255"/>
                <a:gd name="T85" fmla="*/ 1 h 36"/>
                <a:gd name="T86" fmla="*/ 0 w 255"/>
                <a:gd name="T87" fmla="*/ 1 h 36"/>
                <a:gd name="T88" fmla="*/ 0 w 255"/>
                <a:gd name="T89" fmla="*/ 1 h 36"/>
                <a:gd name="T90" fmla="*/ 0 w 255"/>
                <a:gd name="T91" fmla="*/ 1 h 36"/>
                <a:gd name="T92" fmla="*/ 0 w 255"/>
                <a:gd name="T93" fmla="*/ 1 h 36"/>
                <a:gd name="T94" fmla="*/ 0 w 255"/>
                <a:gd name="T95" fmla="*/ 1 h 36"/>
                <a:gd name="T96" fmla="*/ 0 w 255"/>
                <a:gd name="T97" fmla="*/ 1 h 36"/>
                <a:gd name="T98" fmla="*/ 0 w 255"/>
                <a:gd name="T99" fmla="*/ 1 h 36"/>
                <a:gd name="T100" fmla="*/ 0 w 255"/>
                <a:gd name="T101" fmla="*/ 1 h 36"/>
                <a:gd name="T102" fmla="*/ 0 w 255"/>
                <a:gd name="T103" fmla="*/ 1 h 36"/>
                <a:gd name="T104" fmla="*/ 0 w 255"/>
                <a:gd name="T105" fmla="*/ 1 h 36"/>
                <a:gd name="T106" fmla="*/ 0 w 255"/>
                <a:gd name="T107" fmla="*/ 1 h 36"/>
                <a:gd name="T108" fmla="*/ 0 w 255"/>
                <a:gd name="T109" fmla="*/ 1 h 36"/>
                <a:gd name="T110" fmla="*/ 0 w 255"/>
                <a:gd name="T111" fmla="*/ 1 h 36"/>
                <a:gd name="T112" fmla="*/ 0 w 255"/>
                <a:gd name="T113" fmla="*/ 0 h 36"/>
                <a:gd name="T114" fmla="*/ 0 w 255"/>
                <a:gd name="T115" fmla="*/ 0 h 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55"/>
                <a:gd name="T175" fmla="*/ 0 h 36"/>
                <a:gd name="T176" fmla="*/ 255 w 255"/>
                <a:gd name="T177" fmla="*/ 36 h 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55" h="36">
                  <a:moveTo>
                    <a:pt x="109" y="0"/>
                  </a:moveTo>
                  <a:lnTo>
                    <a:pt x="116" y="0"/>
                  </a:lnTo>
                  <a:lnTo>
                    <a:pt x="126" y="0"/>
                  </a:lnTo>
                  <a:lnTo>
                    <a:pt x="137" y="2"/>
                  </a:lnTo>
                  <a:lnTo>
                    <a:pt x="147" y="4"/>
                  </a:lnTo>
                  <a:lnTo>
                    <a:pt x="154" y="6"/>
                  </a:lnTo>
                  <a:lnTo>
                    <a:pt x="166" y="8"/>
                  </a:lnTo>
                  <a:lnTo>
                    <a:pt x="173" y="10"/>
                  </a:lnTo>
                  <a:lnTo>
                    <a:pt x="183" y="14"/>
                  </a:lnTo>
                  <a:lnTo>
                    <a:pt x="192" y="15"/>
                  </a:lnTo>
                  <a:lnTo>
                    <a:pt x="200" y="17"/>
                  </a:lnTo>
                  <a:lnTo>
                    <a:pt x="207" y="21"/>
                  </a:lnTo>
                  <a:lnTo>
                    <a:pt x="219" y="23"/>
                  </a:lnTo>
                  <a:lnTo>
                    <a:pt x="226" y="25"/>
                  </a:lnTo>
                  <a:lnTo>
                    <a:pt x="236" y="29"/>
                  </a:lnTo>
                  <a:lnTo>
                    <a:pt x="246" y="31"/>
                  </a:lnTo>
                  <a:lnTo>
                    <a:pt x="255" y="34"/>
                  </a:lnTo>
                  <a:lnTo>
                    <a:pt x="246" y="34"/>
                  </a:lnTo>
                  <a:lnTo>
                    <a:pt x="240" y="34"/>
                  </a:lnTo>
                  <a:lnTo>
                    <a:pt x="230" y="34"/>
                  </a:lnTo>
                  <a:lnTo>
                    <a:pt x="225" y="36"/>
                  </a:lnTo>
                  <a:lnTo>
                    <a:pt x="207" y="36"/>
                  </a:lnTo>
                  <a:lnTo>
                    <a:pt x="194" y="36"/>
                  </a:lnTo>
                  <a:lnTo>
                    <a:pt x="187" y="34"/>
                  </a:lnTo>
                  <a:lnTo>
                    <a:pt x="179" y="34"/>
                  </a:lnTo>
                  <a:lnTo>
                    <a:pt x="169" y="34"/>
                  </a:lnTo>
                  <a:lnTo>
                    <a:pt x="164" y="34"/>
                  </a:lnTo>
                  <a:lnTo>
                    <a:pt x="149" y="34"/>
                  </a:lnTo>
                  <a:lnTo>
                    <a:pt x="133" y="34"/>
                  </a:lnTo>
                  <a:lnTo>
                    <a:pt x="126" y="33"/>
                  </a:lnTo>
                  <a:lnTo>
                    <a:pt x="116" y="33"/>
                  </a:lnTo>
                  <a:lnTo>
                    <a:pt x="109" y="31"/>
                  </a:lnTo>
                  <a:lnTo>
                    <a:pt x="99" y="31"/>
                  </a:lnTo>
                  <a:lnTo>
                    <a:pt x="92" y="29"/>
                  </a:lnTo>
                  <a:lnTo>
                    <a:pt x="84" y="29"/>
                  </a:lnTo>
                  <a:lnTo>
                    <a:pt x="74" y="29"/>
                  </a:lnTo>
                  <a:lnTo>
                    <a:pt x="67" y="29"/>
                  </a:lnTo>
                  <a:lnTo>
                    <a:pt x="59" y="29"/>
                  </a:lnTo>
                  <a:lnTo>
                    <a:pt x="50" y="29"/>
                  </a:lnTo>
                  <a:lnTo>
                    <a:pt x="42" y="29"/>
                  </a:lnTo>
                  <a:lnTo>
                    <a:pt x="34" y="29"/>
                  </a:lnTo>
                  <a:lnTo>
                    <a:pt x="25" y="29"/>
                  </a:lnTo>
                  <a:lnTo>
                    <a:pt x="17" y="31"/>
                  </a:lnTo>
                  <a:lnTo>
                    <a:pt x="8" y="33"/>
                  </a:lnTo>
                  <a:lnTo>
                    <a:pt x="0" y="34"/>
                  </a:lnTo>
                  <a:lnTo>
                    <a:pt x="4" y="29"/>
                  </a:lnTo>
                  <a:lnTo>
                    <a:pt x="12" y="27"/>
                  </a:lnTo>
                  <a:lnTo>
                    <a:pt x="21" y="23"/>
                  </a:lnTo>
                  <a:lnTo>
                    <a:pt x="29" y="23"/>
                  </a:lnTo>
                  <a:lnTo>
                    <a:pt x="38" y="21"/>
                  </a:lnTo>
                  <a:lnTo>
                    <a:pt x="46" y="19"/>
                  </a:lnTo>
                  <a:lnTo>
                    <a:pt x="55" y="17"/>
                  </a:lnTo>
                  <a:lnTo>
                    <a:pt x="65" y="17"/>
                  </a:lnTo>
                  <a:lnTo>
                    <a:pt x="78" y="14"/>
                  </a:lnTo>
                  <a:lnTo>
                    <a:pt x="92" y="12"/>
                  </a:lnTo>
                  <a:lnTo>
                    <a:pt x="101"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7" name="Freeform 98"/>
            <p:cNvSpPr>
              <a:spLocks/>
            </p:cNvSpPr>
            <p:nvPr/>
          </p:nvSpPr>
          <p:spPr bwMode="auto">
            <a:xfrm>
              <a:off x="1790" y="3192"/>
              <a:ext cx="51" cy="23"/>
            </a:xfrm>
            <a:custGeom>
              <a:avLst/>
              <a:gdLst>
                <a:gd name="T0" fmla="*/ 1 w 101"/>
                <a:gd name="T1" fmla="*/ 0 h 46"/>
                <a:gd name="T2" fmla="*/ 1 w 101"/>
                <a:gd name="T3" fmla="*/ 1 h 46"/>
                <a:gd name="T4" fmla="*/ 1 w 101"/>
                <a:gd name="T5" fmla="*/ 1 h 46"/>
                <a:gd name="T6" fmla="*/ 1 w 101"/>
                <a:gd name="T7" fmla="*/ 1 h 46"/>
                <a:gd name="T8" fmla="*/ 1 w 101"/>
                <a:gd name="T9" fmla="*/ 1 h 46"/>
                <a:gd name="T10" fmla="*/ 1 w 101"/>
                <a:gd name="T11" fmla="*/ 1 h 46"/>
                <a:gd name="T12" fmla="*/ 1 w 101"/>
                <a:gd name="T13" fmla="*/ 1 h 46"/>
                <a:gd name="T14" fmla="*/ 1 w 101"/>
                <a:gd name="T15" fmla="*/ 1 h 46"/>
                <a:gd name="T16" fmla="*/ 1 w 101"/>
                <a:gd name="T17" fmla="*/ 1 h 46"/>
                <a:gd name="T18" fmla="*/ 1 w 101"/>
                <a:gd name="T19" fmla="*/ 1 h 46"/>
                <a:gd name="T20" fmla="*/ 1 w 101"/>
                <a:gd name="T21" fmla="*/ 1 h 46"/>
                <a:gd name="T22" fmla="*/ 1 w 101"/>
                <a:gd name="T23" fmla="*/ 1 h 46"/>
                <a:gd name="T24" fmla="*/ 1 w 101"/>
                <a:gd name="T25" fmla="*/ 1 h 46"/>
                <a:gd name="T26" fmla="*/ 1 w 101"/>
                <a:gd name="T27" fmla="*/ 1 h 46"/>
                <a:gd name="T28" fmla="*/ 1 w 101"/>
                <a:gd name="T29" fmla="*/ 1 h 46"/>
                <a:gd name="T30" fmla="*/ 1 w 101"/>
                <a:gd name="T31" fmla="*/ 1 h 46"/>
                <a:gd name="T32" fmla="*/ 1 w 101"/>
                <a:gd name="T33" fmla="*/ 1 h 46"/>
                <a:gd name="T34" fmla="*/ 1 w 101"/>
                <a:gd name="T35" fmla="*/ 1 h 46"/>
                <a:gd name="T36" fmla="*/ 1 w 101"/>
                <a:gd name="T37" fmla="*/ 1 h 46"/>
                <a:gd name="T38" fmla="*/ 1 w 101"/>
                <a:gd name="T39" fmla="*/ 1 h 46"/>
                <a:gd name="T40" fmla="*/ 0 w 101"/>
                <a:gd name="T41" fmla="*/ 1 h 46"/>
                <a:gd name="T42" fmla="*/ 1 w 101"/>
                <a:gd name="T43" fmla="*/ 1 h 46"/>
                <a:gd name="T44" fmla="*/ 1 w 101"/>
                <a:gd name="T45" fmla="*/ 0 h 46"/>
                <a:gd name="T46" fmla="*/ 1 w 101"/>
                <a:gd name="T47" fmla="*/ 0 h 4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1"/>
                <a:gd name="T73" fmla="*/ 0 h 46"/>
                <a:gd name="T74" fmla="*/ 101 w 101"/>
                <a:gd name="T75" fmla="*/ 46 h 4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1" h="46">
                  <a:moveTo>
                    <a:pt x="5" y="0"/>
                  </a:moveTo>
                  <a:lnTo>
                    <a:pt x="19" y="2"/>
                  </a:lnTo>
                  <a:lnTo>
                    <a:pt x="34" y="4"/>
                  </a:lnTo>
                  <a:lnTo>
                    <a:pt x="45" y="8"/>
                  </a:lnTo>
                  <a:lnTo>
                    <a:pt x="61" y="14"/>
                  </a:lnTo>
                  <a:lnTo>
                    <a:pt x="68" y="17"/>
                  </a:lnTo>
                  <a:lnTo>
                    <a:pt x="80" y="23"/>
                  </a:lnTo>
                  <a:lnTo>
                    <a:pt x="89" y="29"/>
                  </a:lnTo>
                  <a:lnTo>
                    <a:pt x="101" y="36"/>
                  </a:lnTo>
                  <a:lnTo>
                    <a:pt x="87" y="40"/>
                  </a:lnTo>
                  <a:lnTo>
                    <a:pt x="74" y="46"/>
                  </a:lnTo>
                  <a:lnTo>
                    <a:pt x="66" y="46"/>
                  </a:lnTo>
                  <a:lnTo>
                    <a:pt x="59" y="46"/>
                  </a:lnTo>
                  <a:lnTo>
                    <a:pt x="49" y="46"/>
                  </a:lnTo>
                  <a:lnTo>
                    <a:pt x="44" y="46"/>
                  </a:lnTo>
                  <a:lnTo>
                    <a:pt x="32" y="42"/>
                  </a:lnTo>
                  <a:lnTo>
                    <a:pt x="23" y="40"/>
                  </a:lnTo>
                  <a:lnTo>
                    <a:pt x="11" y="34"/>
                  </a:lnTo>
                  <a:lnTo>
                    <a:pt x="5" y="31"/>
                  </a:lnTo>
                  <a:lnTo>
                    <a:pt x="2" y="23"/>
                  </a:lnTo>
                  <a:lnTo>
                    <a:pt x="0" y="15"/>
                  </a:lnTo>
                  <a:lnTo>
                    <a:pt x="2" y="8"/>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8" name="Freeform 99"/>
            <p:cNvSpPr>
              <a:spLocks/>
            </p:cNvSpPr>
            <p:nvPr/>
          </p:nvSpPr>
          <p:spPr bwMode="auto">
            <a:xfrm>
              <a:off x="1270" y="3226"/>
              <a:ext cx="900" cy="232"/>
            </a:xfrm>
            <a:custGeom>
              <a:avLst/>
              <a:gdLst>
                <a:gd name="T0" fmla="*/ 1 w 1798"/>
                <a:gd name="T1" fmla="*/ 1 h 463"/>
                <a:gd name="T2" fmla="*/ 1 w 1798"/>
                <a:gd name="T3" fmla="*/ 1 h 463"/>
                <a:gd name="T4" fmla="*/ 1 w 1798"/>
                <a:gd name="T5" fmla="*/ 1 h 463"/>
                <a:gd name="T6" fmla="*/ 1 w 1798"/>
                <a:gd name="T7" fmla="*/ 1 h 463"/>
                <a:gd name="T8" fmla="*/ 1 w 1798"/>
                <a:gd name="T9" fmla="*/ 1 h 463"/>
                <a:gd name="T10" fmla="*/ 1 w 1798"/>
                <a:gd name="T11" fmla="*/ 1 h 463"/>
                <a:gd name="T12" fmla="*/ 1 w 1798"/>
                <a:gd name="T13" fmla="*/ 1 h 463"/>
                <a:gd name="T14" fmla="*/ 1 w 1798"/>
                <a:gd name="T15" fmla="*/ 1 h 463"/>
                <a:gd name="T16" fmla="*/ 1 w 1798"/>
                <a:gd name="T17" fmla="*/ 1 h 463"/>
                <a:gd name="T18" fmla="*/ 1 w 1798"/>
                <a:gd name="T19" fmla="*/ 1 h 463"/>
                <a:gd name="T20" fmla="*/ 1 w 1798"/>
                <a:gd name="T21" fmla="*/ 1 h 463"/>
                <a:gd name="T22" fmla="*/ 1 w 1798"/>
                <a:gd name="T23" fmla="*/ 1 h 463"/>
                <a:gd name="T24" fmla="*/ 1 w 1798"/>
                <a:gd name="T25" fmla="*/ 1 h 463"/>
                <a:gd name="T26" fmla="*/ 1 w 1798"/>
                <a:gd name="T27" fmla="*/ 1 h 463"/>
                <a:gd name="T28" fmla="*/ 1 w 1798"/>
                <a:gd name="T29" fmla="*/ 1 h 463"/>
                <a:gd name="T30" fmla="*/ 1 w 1798"/>
                <a:gd name="T31" fmla="*/ 1 h 463"/>
                <a:gd name="T32" fmla="*/ 1 w 1798"/>
                <a:gd name="T33" fmla="*/ 1 h 463"/>
                <a:gd name="T34" fmla="*/ 1 w 1798"/>
                <a:gd name="T35" fmla="*/ 1 h 463"/>
                <a:gd name="T36" fmla="*/ 1 w 1798"/>
                <a:gd name="T37" fmla="*/ 1 h 463"/>
                <a:gd name="T38" fmla="*/ 1 w 1798"/>
                <a:gd name="T39" fmla="*/ 1 h 463"/>
                <a:gd name="T40" fmla="*/ 1 w 1798"/>
                <a:gd name="T41" fmla="*/ 1 h 463"/>
                <a:gd name="T42" fmla="*/ 1 w 1798"/>
                <a:gd name="T43" fmla="*/ 1 h 463"/>
                <a:gd name="T44" fmla="*/ 1 w 1798"/>
                <a:gd name="T45" fmla="*/ 1 h 463"/>
                <a:gd name="T46" fmla="*/ 1 w 1798"/>
                <a:gd name="T47" fmla="*/ 1 h 463"/>
                <a:gd name="T48" fmla="*/ 1 w 1798"/>
                <a:gd name="T49" fmla="*/ 1 h 463"/>
                <a:gd name="T50" fmla="*/ 1 w 1798"/>
                <a:gd name="T51" fmla="*/ 1 h 463"/>
                <a:gd name="T52" fmla="*/ 1 w 1798"/>
                <a:gd name="T53" fmla="*/ 1 h 463"/>
                <a:gd name="T54" fmla="*/ 1 w 1798"/>
                <a:gd name="T55" fmla="*/ 1 h 463"/>
                <a:gd name="T56" fmla="*/ 1 w 1798"/>
                <a:gd name="T57" fmla="*/ 1 h 463"/>
                <a:gd name="T58" fmla="*/ 1 w 1798"/>
                <a:gd name="T59" fmla="*/ 1 h 463"/>
                <a:gd name="T60" fmla="*/ 1 w 1798"/>
                <a:gd name="T61" fmla="*/ 1 h 463"/>
                <a:gd name="T62" fmla="*/ 1 w 1798"/>
                <a:gd name="T63" fmla="*/ 1 h 463"/>
                <a:gd name="T64" fmla="*/ 1 w 1798"/>
                <a:gd name="T65" fmla="*/ 1 h 463"/>
                <a:gd name="T66" fmla="*/ 1 w 1798"/>
                <a:gd name="T67" fmla="*/ 1 h 463"/>
                <a:gd name="T68" fmla="*/ 1 w 1798"/>
                <a:gd name="T69" fmla="*/ 1 h 463"/>
                <a:gd name="T70" fmla="*/ 1 w 1798"/>
                <a:gd name="T71" fmla="*/ 1 h 463"/>
                <a:gd name="T72" fmla="*/ 1 w 1798"/>
                <a:gd name="T73" fmla="*/ 1 h 463"/>
                <a:gd name="T74" fmla="*/ 1 w 1798"/>
                <a:gd name="T75" fmla="*/ 1 h 463"/>
                <a:gd name="T76" fmla="*/ 1 w 1798"/>
                <a:gd name="T77" fmla="*/ 1 h 463"/>
                <a:gd name="T78" fmla="*/ 1 w 1798"/>
                <a:gd name="T79" fmla="*/ 1 h 463"/>
                <a:gd name="T80" fmla="*/ 1 w 1798"/>
                <a:gd name="T81" fmla="*/ 1 h 463"/>
                <a:gd name="T82" fmla="*/ 1 w 1798"/>
                <a:gd name="T83" fmla="*/ 1 h 463"/>
                <a:gd name="T84" fmla="*/ 1 w 1798"/>
                <a:gd name="T85" fmla="*/ 1 h 463"/>
                <a:gd name="T86" fmla="*/ 1 w 1798"/>
                <a:gd name="T87" fmla="*/ 1 h 463"/>
                <a:gd name="T88" fmla="*/ 1 w 1798"/>
                <a:gd name="T89" fmla="*/ 1 h 463"/>
                <a:gd name="T90" fmla="*/ 1 w 1798"/>
                <a:gd name="T91" fmla="*/ 1 h 463"/>
                <a:gd name="T92" fmla="*/ 1 w 1798"/>
                <a:gd name="T93" fmla="*/ 1 h 463"/>
                <a:gd name="T94" fmla="*/ 1 w 1798"/>
                <a:gd name="T95" fmla="*/ 1 h 463"/>
                <a:gd name="T96" fmla="*/ 1 w 1798"/>
                <a:gd name="T97" fmla="*/ 1 h 463"/>
                <a:gd name="T98" fmla="*/ 1 w 1798"/>
                <a:gd name="T99" fmla="*/ 1 h 463"/>
                <a:gd name="T100" fmla="*/ 1 w 1798"/>
                <a:gd name="T101" fmla="*/ 1 h 463"/>
                <a:gd name="T102" fmla="*/ 1 w 1798"/>
                <a:gd name="T103" fmla="*/ 1 h 463"/>
                <a:gd name="T104" fmla="*/ 1 w 1798"/>
                <a:gd name="T105" fmla="*/ 1 h 463"/>
                <a:gd name="T106" fmla="*/ 1 w 1798"/>
                <a:gd name="T107" fmla="*/ 1 h 463"/>
                <a:gd name="T108" fmla="*/ 1 w 1798"/>
                <a:gd name="T109" fmla="*/ 1 h 463"/>
                <a:gd name="T110" fmla="*/ 1 w 1798"/>
                <a:gd name="T111" fmla="*/ 1 h 463"/>
                <a:gd name="T112" fmla="*/ 1 w 1798"/>
                <a:gd name="T113" fmla="*/ 1 h 463"/>
                <a:gd name="T114" fmla="*/ 1 w 1798"/>
                <a:gd name="T115" fmla="*/ 1 h 463"/>
                <a:gd name="T116" fmla="*/ 1 w 1798"/>
                <a:gd name="T117" fmla="*/ 1 h 463"/>
                <a:gd name="T118" fmla="*/ 1 w 1798"/>
                <a:gd name="T119" fmla="*/ 1 h 463"/>
                <a:gd name="T120" fmla="*/ 1 w 1798"/>
                <a:gd name="T121" fmla="*/ 0 h 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98"/>
                <a:gd name="T184" fmla="*/ 0 h 463"/>
                <a:gd name="T185" fmla="*/ 1798 w 1798"/>
                <a:gd name="T186" fmla="*/ 463 h 4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98" h="463">
                  <a:moveTo>
                    <a:pt x="215" y="0"/>
                  </a:moveTo>
                  <a:lnTo>
                    <a:pt x="230" y="3"/>
                  </a:lnTo>
                  <a:lnTo>
                    <a:pt x="247" y="5"/>
                  </a:lnTo>
                  <a:lnTo>
                    <a:pt x="266" y="7"/>
                  </a:lnTo>
                  <a:lnTo>
                    <a:pt x="285" y="9"/>
                  </a:lnTo>
                  <a:lnTo>
                    <a:pt x="304" y="9"/>
                  </a:lnTo>
                  <a:lnTo>
                    <a:pt x="323" y="11"/>
                  </a:lnTo>
                  <a:lnTo>
                    <a:pt x="344" y="11"/>
                  </a:lnTo>
                  <a:lnTo>
                    <a:pt x="365" y="13"/>
                  </a:lnTo>
                  <a:lnTo>
                    <a:pt x="384" y="11"/>
                  </a:lnTo>
                  <a:lnTo>
                    <a:pt x="403" y="11"/>
                  </a:lnTo>
                  <a:lnTo>
                    <a:pt x="424" y="11"/>
                  </a:lnTo>
                  <a:lnTo>
                    <a:pt x="445" y="11"/>
                  </a:lnTo>
                  <a:lnTo>
                    <a:pt x="464" y="9"/>
                  </a:lnTo>
                  <a:lnTo>
                    <a:pt x="485" y="9"/>
                  </a:lnTo>
                  <a:lnTo>
                    <a:pt x="506" y="9"/>
                  </a:lnTo>
                  <a:lnTo>
                    <a:pt x="526" y="11"/>
                  </a:lnTo>
                  <a:lnTo>
                    <a:pt x="555" y="11"/>
                  </a:lnTo>
                  <a:lnTo>
                    <a:pt x="584" y="11"/>
                  </a:lnTo>
                  <a:lnTo>
                    <a:pt x="612" y="11"/>
                  </a:lnTo>
                  <a:lnTo>
                    <a:pt x="642" y="11"/>
                  </a:lnTo>
                  <a:lnTo>
                    <a:pt x="671" y="11"/>
                  </a:lnTo>
                  <a:lnTo>
                    <a:pt x="699" y="13"/>
                  </a:lnTo>
                  <a:lnTo>
                    <a:pt x="730" y="13"/>
                  </a:lnTo>
                  <a:lnTo>
                    <a:pt x="758" y="15"/>
                  </a:lnTo>
                  <a:lnTo>
                    <a:pt x="787" y="15"/>
                  </a:lnTo>
                  <a:lnTo>
                    <a:pt x="815" y="15"/>
                  </a:lnTo>
                  <a:lnTo>
                    <a:pt x="844" y="15"/>
                  </a:lnTo>
                  <a:lnTo>
                    <a:pt x="872" y="15"/>
                  </a:lnTo>
                  <a:lnTo>
                    <a:pt x="903" y="15"/>
                  </a:lnTo>
                  <a:lnTo>
                    <a:pt x="931" y="17"/>
                  </a:lnTo>
                  <a:lnTo>
                    <a:pt x="962" y="17"/>
                  </a:lnTo>
                  <a:lnTo>
                    <a:pt x="992" y="19"/>
                  </a:lnTo>
                  <a:lnTo>
                    <a:pt x="1042" y="21"/>
                  </a:lnTo>
                  <a:lnTo>
                    <a:pt x="1091" y="21"/>
                  </a:lnTo>
                  <a:lnTo>
                    <a:pt x="1142" y="22"/>
                  </a:lnTo>
                  <a:lnTo>
                    <a:pt x="1194" y="24"/>
                  </a:lnTo>
                  <a:lnTo>
                    <a:pt x="1245" y="24"/>
                  </a:lnTo>
                  <a:lnTo>
                    <a:pt x="1296" y="26"/>
                  </a:lnTo>
                  <a:lnTo>
                    <a:pt x="1348" y="26"/>
                  </a:lnTo>
                  <a:lnTo>
                    <a:pt x="1401" y="30"/>
                  </a:lnTo>
                  <a:lnTo>
                    <a:pt x="1450" y="30"/>
                  </a:lnTo>
                  <a:lnTo>
                    <a:pt x="1502" y="32"/>
                  </a:lnTo>
                  <a:lnTo>
                    <a:pt x="1553" y="36"/>
                  </a:lnTo>
                  <a:lnTo>
                    <a:pt x="1603" y="40"/>
                  </a:lnTo>
                  <a:lnTo>
                    <a:pt x="1652" y="43"/>
                  </a:lnTo>
                  <a:lnTo>
                    <a:pt x="1699" y="51"/>
                  </a:lnTo>
                  <a:lnTo>
                    <a:pt x="1749" y="59"/>
                  </a:lnTo>
                  <a:lnTo>
                    <a:pt x="1798" y="68"/>
                  </a:lnTo>
                  <a:lnTo>
                    <a:pt x="1793" y="89"/>
                  </a:lnTo>
                  <a:lnTo>
                    <a:pt x="1793" y="114"/>
                  </a:lnTo>
                  <a:lnTo>
                    <a:pt x="1793" y="137"/>
                  </a:lnTo>
                  <a:lnTo>
                    <a:pt x="1793" y="159"/>
                  </a:lnTo>
                  <a:lnTo>
                    <a:pt x="1793" y="182"/>
                  </a:lnTo>
                  <a:lnTo>
                    <a:pt x="1795" y="207"/>
                  </a:lnTo>
                  <a:lnTo>
                    <a:pt x="1795" y="230"/>
                  </a:lnTo>
                  <a:lnTo>
                    <a:pt x="1796" y="254"/>
                  </a:lnTo>
                  <a:lnTo>
                    <a:pt x="1795" y="277"/>
                  </a:lnTo>
                  <a:lnTo>
                    <a:pt x="1795" y="300"/>
                  </a:lnTo>
                  <a:lnTo>
                    <a:pt x="1793" y="321"/>
                  </a:lnTo>
                  <a:lnTo>
                    <a:pt x="1793" y="344"/>
                  </a:lnTo>
                  <a:lnTo>
                    <a:pt x="1787" y="365"/>
                  </a:lnTo>
                  <a:lnTo>
                    <a:pt x="1781" y="386"/>
                  </a:lnTo>
                  <a:lnTo>
                    <a:pt x="1774" y="403"/>
                  </a:lnTo>
                  <a:lnTo>
                    <a:pt x="1766" y="424"/>
                  </a:lnTo>
                  <a:lnTo>
                    <a:pt x="1658" y="420"/>
                  </a:lnTo>
                  <a:lnTo>
                    <a:pt x="1547" y="418"/>
                  </a:lnTo>
                  <a:lnTo>
                    <a:pt x="1439" y="418"/>
                  </a:lnTo>
                  <a:lnTo>
                    <a:pt x="1331" y="418"/>
                  </a:lnTo>
                  <a:lnTo>
                    <a:pt x="1222" y="418"/>
                  </a:lnTo>
                  <a:lnTo>
                    <a:pt x="1116" y="420"/>
                  </a:lnTo>
                  <a:lnTo>
                    <a:pt x="1007" y="422"/>
                  </a:lnTo>
                  <a:lnTo>
                    <a:pt x="899" y="425"/>
                  </a:lnTo>
                  <a:lnTo>
                    <a:pt x="791" y="429"/>
                  </a:lnTo>
                  <a:lnTo>
                    <a:pt x="684" y="433"/>
                  </a:lnTo>
                  <a:lnTo>
                    <a:pt x="576" y="437"/>
                  </a:lnTo>
                  <a:lnTo>
                    <a:pt x="469" y="443"/>
                  </a:lnTo>
                  <a:lnTo>
                    <a:pt x="363" y="446"/>
                  </a:lnTo>
                  <a:lnTo>
                    <a:pt x="256" y="452"/>
                  </a:lnTo>
                  <a:lnTo>
                    <a:pt x="150" y="458"/>
                  </a:lnTo>
                  <a:lnTo>
                    <a:pt x="44" y="463"/>
                  </a:lnTo>
                  <a:lnTo>
                    <a:pt x="36" y="450"/>
                  </a:lnTo>
                  <a:lnTo>
                    <a:pt x="30" y="437"/>
                  </a:lnTo>
                  <a:lnTo>
                    <a:pt x="25" y="425"/>
                  </a:lnTo>
                  <a:lnTo>
                    <a:pt x="21" y="412"/>
                  </a:lnTo>
                  <a:lnTo>
                    <a:pt x="15" y="397"/>
                  </a:lnTo>
                  <a:lnTo>
                    <a:pt x="11" y="386"/>
                  </a:lnTo>
                  <a:lnTo>
                    <a:pt x="9" y="370"/>
                  </a:lnTo>
                  <a:lnTo>
                    <a:pt x="9" y="359"/>
                  </a:lnTo>
                  <a:lnTo>
                    <a:pt x="6" y="336"/>
                  </a:lnTo>
                  <a:lnTo>
                    <a:pt x="6" y="315"/>
                  </a:lnTo>
                  <a:lnTo>
                    <a:pt x="6" y="294"/>
                  </a:lnTo>
                  <a:lnTo>
                    <a:pt x="6" y="271"/>
                  </a:lnTo>
                  <a:lnTo>
                    <a:pt x="6" y="251"/>
                  </a:lnTo>
                  <a:lnTo>
                    <a:pt x="6" y="228"/>
                  </a:lnTo>
                  <a:lnTo>
                    <a:pt x="6" y="207"/>
                  </a:lnTo>
                  <a:lnTo>
                    <a:pt x="9" y="186"/>
                  </a:lnTo>
                  <a:lnTo>
                    <a:pt x="9" y="163"/>
                  </a:lnTo>
                  <a:lnTo>
                    <a:pt x="9" y="140"/>
                  </a:lnTo>
                  <a:lnTo>
                    <a:pt x="9" y="119"/>
                  </a:lnTo>
                  <a:lnTo>
                    <a:pt x="11" y="98"/>
                  </a:lnTo>
                  <a:lnTo>
                    <a:pt x="7" y="76"/>
                  </a:lnTo>
                  <a:lnTo>
                    <a:pt x="6" y="55"/>
                  </a:lnTo>
                  <a:lnTo>
                    <a:pt x="4" y="36"/>
                  </a:lnTo>
                  <a:lnTo>
                    <a:pt x="0" y="15"/>
                  </a:lnTo>
                  <a:lnTo>
                    <a:pt x="13" y="11"/>
                  </a:lnTo>
                  <a:lnTo>
                    <a:pt x="26" y="9"/>
                  </a:lnTo>
                  <a:lnTo>
                    <a:pt x="38" y="7"/>
                  </a:lnTo>
                  <a:lnTo>
                    <a:pt x="53" y="7"/>
                  </a:lnTo>
                  <a:lnTo>
                    <a:pt x="64" y="5"/>
                  </a:lnTo>
                  <a:lnTo>
                    <a:pt x="80" y="5"/>
                  </a:lnTo>
                  <a:lnTo>
                    <a:pt x="93" y="5"/>
                  </a:lnTo>
                  <a:lnTo>
                    <a:pt x="108" y="7"/>
                  </a:lnTo>
                  <a:lnTo>
                    <a:pt x="120" y="7"/>
                  </a:lnTo>
                  <a:lnTo>
                    <a:pt x="135" y="7"/>
                  </a:lnTo>
                  <a:lnTo>
                    <a:pt x="148" y="7"/>
                  </a:lnTo>
                  <a:lnTo>
                    <a:pt x="163" y="7"/>
                  </a:lnTo>
                  <a:lnTo>
                    <a:pt x="175" y="5"/>
                  </a:lnTo>
                  <a:lnTo>
                    <a:pt x="188" y="3"/>
                  </a:lnTo>
                  <a:lnTo>
                    <a:pt x="201" y="2"/>
                  </a:lnTo>
                  <a:lnTo>
                    <a:pt x="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69" name="Freeform 100"/>
            <p:cNvSpPr>
              <a:spLocks/>
            </p:cNvSpPr>
            <p:nvPr/>
          </p:nvSpPr>
          <p:spPr bwMode="auto">
            <a:xfrm>
              <a:off x="1053" y="3237"/>
              <a:ext cx="22" cy="24"/>
            </a:xfrm>
            <a:custGeom>
              <a:avLst/>
              <a:gdLst>
                <a:gd name="T0" fmla="*/ 1 w 44"/>
                <a:gd name="T1" fmla="*/ 0 h 49"/>
                <a:gd name="T2" fmla="*/ 1 w 44"/>
                <a:gd name="T3" fmla="*/ 0 h 49"/>
                <a:gd name="T4" fmla="*/ 1 w 44"/>
                <a:gd name="T5" fmla="*/ 0 h 49"/>
                <a:gd name="T6" fmla="*/ 1 w 44"/>
                <a:gd name="T7" fmla="*/ 0 h 49"/>
                <a:gd name="T8" fmla="*/ 1 w 44"/>
                <a:gd name="T9" fmla="*/ 0 h 49"/>
                <a:gd name="T10" fmla="*/ 1 w 44"/>
                <a:gd name="T11" fmla="*/ 0 h 49"/>
                <a:gd name="T12" fmla="*/ 1 w 44"/>
                <a:gd name="T13" fmla="*/ 0 h 49"/>
                <a:gd name="T14" fmla="*/ 0 w 44"/>
                <a:gd name="T15" fmla="*/ 0 h 49"/>
                <a:gd name="T16" fmla="*/ 0 w 44"/>
                <a:gd name="T17" fmla="*/ 0 h 49"/>
                <a:gd name="T18" fmla="*/ 1 w 44"/>
                <a:gd name="T19" fmla="*/ 0 h 49"/>
                <a:gd name="T20" fmla="*/ 1 w 44"/>
                <a:gd name="T21" fmla="*/ 0 h 49"/>
                <a:gd name="T22" fmla="*/ 1 w 44"/>
                <a:gd name="T23" fmla="*/ 0 h 49"/>
                <a:gd name="T24" fmla="*/ 1 w 44"/>
                <a:gd name="T25" fmla="*/ 0 h 49"/>
                <a:gd name="T26" fmla="*/ 1 w 44"/>
                <a:gd name="T27" fmla="*/ 0 h 49"/>
                <a:gd name="T28" fmla="*/ 1 w 44"/>
                <a:gd name="T29" fmla="*/ 0 h 49"/>
                <a:gd name="T30" fmla="*/ 1 w 44"/>
                <a:gd name="T31" fmla="*/ 0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4"/>
                <a:gd name="T49" fmla="*/ 0 h 49"/>
                <a:gd name="T50" fmla="*/ 44 w 44"/>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4" h="49">
                  <a:moveTo>
                    <a:pt x="38" y="0"/>
                  </a:moveTo>
                  <a:lnTo>
                    <a:pt x="44" y="9"/>
                  </a:lnTo>
                  <a:lnTo>
                    <a:pt x="44" y="22"/>
                  </a:lnTo>
                  <a:lnTo>
                    <a:pt x="37" y="32"/>
                  </a:lnTo>
                  <a:lnTo>
                    <a:pt x="25" y="39"/>
                  </a:lnTo>
                  <a:lnTo>
                    <a:pt x="12" y="47"/>
                  </a:lnTo>
                  <a:lnTo>
                    <a:pt x="2" y="49"/>
                  </a:lnTo>
                  <a:lnTo>
                    <a:pt x="0" y="38"/>
                  </a:lnTo>
                  <a:lnTo>
                    <a:pt x="0" y="32"/>
                  </a:lnTo>
                  <a:lnTo>
                    <a:pt x="4" y="26"/>
                  </a:lnTo>
                  <a:lnTo>
                    <a:pt x="10" y="26"/>
                  </a:lnTo>
                  <a:lnTo>
                    <a:pt x="16" y="20"/>
                  </a:lnTo>
                  <a:lnTo>
                    <a:pt x="27" y="17"/>
                  </a:lnTo>
                  <a:lnTo>
                    <a:pt x="33" y="11"/>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0" name="Freeform 101"/>
            <p:cNvSpPr>
              <a:spLocks/>
            </p:cNvSpPr>
            <p:nvPr/>
          </p:nvSpPr>
          <p:spPr bwMode="auto">
            <a:xfrm>
              <a:off x="1297" y="3251"/>
              <a:ext cx="853" cy="178"/>
            </a:xfrm>
            <a:custGeom>
              <a:avLst/>
              <a:gdLst>
                <a:gd name="T0" fmla="*/ 1 w 1705"/>
                <a:gd name="T1" fmla="*/ 1 h 356"/>
                <a:gd name="T2" fmla="*/ 1 w 1705"/>
                <a:gd name="T3" fmla="*/ 1 h 356"/>
                <a:gd name="T4" fmla="*/ 1 w 1705"/>
                <a:gd name="T5" fmla="*/ 1 h 356"/>
                <a:gd name="T6" fmla="*/ 1 w 1705"/>
                <a:gd name="T7" fmla="*/ 1 h 356"/>
                <a:gd name="T8" fmla="*/ 1 w 1705"/>
                <a:gd name="T9" fmla="*/ 1 h 356"/>
                <a:gd name="T10" fmla="*/ 1 w 1705"/>
                <a:gd name="T11" fmla="*/ 1 h 356"/>
                <a:gd name="T12" fmla="*/ 1 w 1705"/>
                <a:gd name="T13" fmla="*/ 1 h 356"/>
                <a:gd name="T14" fmla="*/ 1 w 1705"/>
                <a:gd name="T15" fmla="*/ 1 h 356"/>
                <a:gd name="T16" fmla="*/ 1 w 1705"/>
                <a:gd name="T17" fmla="*/ 1 h 356"/>
                <a:gd name="T18" fmla="*/ 1 w 1705"/>
                <a:gd name="T19" fmla="*/ 1 h 356"/>
                <a:gd name="T20" fmla="*/ 1 w 1705"/>
                <a:gd name="T21" fmla="*/ 1 h 356"/>
                <a:gd name="T22" fmla="*/ 1 w 1705"/>
                <a:gd name="T23" fmla="*/ 1 h 356"/>
                <a:gd name="T24" fmla="*/ 1 w 1705"/>
                <a:gd name="T25" fmla="*/ 1 h 356"/>
                <a:gd name="T26" fmla="*/ 1 w 1705"/>
                <a:gd name="T27" fmla="*/ 1 h 356"/>
                <a:gd name="T28" fmla="*/ 1 w 1705"/>
                <a:gd name="T29" fmla="*/ 1 h 356"/>
                <a:gd name="T30" fmla="*/ 1 w 1705"/>
                <a:gd name="T31" fmla="*/ 1 h 356"/>
                <a:gd name="T32" fmla="*/ 1 w 1705"/>
                <a:gd name="T33" fmla="*/ 1 h 356"/>
                <a:gd name="T34" fmla="*/ 1 w 1705"/>
                <a:gd name="T35" fmla="*/ 1 h 356"/>
                <a:gd name="T36" fmla="*/ 1 w 1705"/>
                <a:gd name="T37" fmla="*/ 1 h 356"/>
                <a:gd name="T38" fmla="*/ 1 w 1705"/>
                <a:gd name="T39" fmla="*/ 1 h 356"/>
                <a:gd name="T40" fmla="*/ 1 w 1705"/>
                <a:gd name="T41" fmla="*/ 1 h 356"/>
                <a:gd name="T42" fmla="*/ 1 w 1705"/>
                <a:gd name="T43" fmla="*/ 1 h 356"/>
                <a:gd name="T44" fmla="*/ 1 w 1705"/>
                <a:gd name="T45" fmla="*/ 1 h 356"/>
                <a:gd name="T46" fmla="*/ 1 w 1705"/>
                <a:gd name="T47" fmla="*/ 1 h 356"/>
                <a:gd name="T48" fmla="*/ 1 w 1705"/>
                <a:gd name="T49" fmla="*/ 1 h 356"/>
                <a:gd name="T50" fmla="*/ 1 w 1705"/>
                <a:gd name="T51" fmla="*/ 1 h 356"/>
                <a:gd name="T52" fmla="*/ 1 w 1705"/>
                <a:gd name="T53" fmla="*/ 1 h 356"/>
                <a:gd name="T54" fmla="*/ 1 w 1705"/>
                <a:gd name="T55" fmla="*/ 1 h 356"/>
                <a:gd name="T56" fmla="*/ 1 w 1705"/>
                <a:gd name="T57" fmla="*/ 1 h 356"/>
                <a:gd name="T58" fmla="*/ 1 w 1705"/>
                <a:gd name="T59" fmla="*/ 1 h 356"/>
                <a:gd name="T60" fmla="*/ 0 w 1705"/>
                <a:gd name="T61" fmla="*/ 1 h 356"/>
                <a:gd name="T62" fmla="*/ 0 w 1705"/>
                <a:gd name="T63" fmla="*/ 1 h 356"/>
                <a:gd name="T64" fmla="*/ 0 w 1705"/>
                <a:gd name="T65" fmla="*/ 1 h 356"/>
                <a:gd name="T66" fmla="*/ 1 w 1705"/>
                <a:gd name="T67" fmla="*/ 1 h 356"/>
                <a:gd name="T68" fmla="*/ 1 w 1705"/>
                <a:gd name="T69" fmla="*/ 0 h 3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05"/>
                <a:gd name="T106" fmla="*/ 0 h 356"/>
                <a:gd name="T107" fmla="*/ 1705 w 1705"/>
                <a:gd name="T108" fmla="*/ 356 h 3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05" h="356">
                  <a:moveTo>
                    <a:pt x="23" y="0"/>
                  </a:moveTo>
                  <a:lnTo>
                    <a:pt x="126" y="2"/>
                  </a:lnTo>
                  <a:lnTo>
                    <a:pt x="230" y="4"/>
                  </a:lnTo>
                  <a:lnTo>
                    <a:pt x="335" y="8"/>
                  </a:lnTo>
                  <a:lnTo>
                    <a:pt x="439" y="10"/>
                  </a:lnTo>
                  <a:lnTo>
                    <a:pt x="544" y="10"/>
                  </a:lnTo>
                  <a:lnTo>
                    <a:pt x="650" y="11"/>
                  </a:lnTo>
                  <a:lnTo>
                    <a:pt x="755" y="13"/>
                  </a:lnTo>
                  <a:lnTo>
                    <a:pt x="861" y="15"/>
                  </a:lnTo>
                  <a:lnTo>
                    <a:pt x="966" y="15"/>
                  </a:lnTo>
                  <a:lnTo>
                    <a:pt x="1070" y="19"/>
                  </a:lnTo>
                  <a:lnTo>
                    <a:pt x="1177" y="21"/>
                  </a:lnTo>
                  <a:lnTo>
                    <a:pt x="1281" y="27"/>
                  </a:lnTo>
                  <a:lnTo>
                    <a:pt x="1388" y="30"/>
                  </a:lnTo>
                  <a:lnTo>
                    <a:pt x="1494" y="36"/>
                  </a:lnTo>
                  <a:lnTo>
                    <a:pt x="1599" y="44"/>
                  </a:lnTo>
                  <a:lnTo>
                    <a:pt x="1705" y="53"/>
                  </a:lnTo>
                  <a:lnTo>
                    <a:pt x="1702" y="74"/>
                  </a:lnTo>
                  <a:lnTo>
                    <a:pt x="1702" y="97"/>
                  </a:lnTo>
                  <a:lnTo>
                    <a:pt x="1702" y="122"/>
                  </a:lnTo>
                  <a:lnTo>
                    <a:pt x="1704" y="148"/>
                  </a:lnTo>
                  <a:lnTo>
                    <a:pt x="1704" y="175"/>
                  </a:lnTo>
                  <a:lnTo>
                    <a:pt x="1704" y="202"/>
                  </a:lnTo>
                  <a:lnTo>
                    <a:pt x="1702" y="226"/>
                  </a:lnTo>
                  <a:lnTo>
                    <a:pt x="1702" y="253"/>
                  </a:lnTo>
                  <a:lnTo>
                    <a:pt x="1696" y="276"/>
                  </a:lnTo>
                  <a:lnTo>
                    <a:pt x="1688" y="297"/>
                  </a:lnTo>
                  <a:lnTo>
                    <a:pt x="1679" y="314"/>
                  </a:lnTo>
                  <a:lnTo>
                    <a:pt x="1666" y="327"/>
                  </a:lnTo>
                  <a:lnTo>
                    <a:pt x="1648" y="335"/>
                  </a:lnTo>
                  <a:lnTo>
                    <a:pt x="1629" y="338"/>
                  </a:lnTo>
                  <a:lnTo>
                    <a:pt x="1605" y="338"/>
                  </a:lnTo>
                  <a:lnTo>
                    <a:pt x="1576" y="331"/>
                  </a:lnTo>
                  <a:lnTo>
                    <a:pt x="1481" y="323"/>
                  </a:lnTo>
                  <a:lnTo>
                    <a:pt x="1386" y="321"/>
                  </a:lnTo>
                  <a:lnTo>
                    <a:pt x="1289" y="316"/>
                  </a:lnTo>
                  <a:lnTo>
                    <a:pt x="1194" y="316"/>
                  </a:lnTo>
                  <a:lnTo>
                    <a:pt x="1097" y="316"/>
                  </a:lnTo>
                  <a:lnTo>
                    <a:pt x="1000" y="316"/>
                  </a:lnTo>
                  <a:lnTo>
                    <a:pt x="903" y="316"/>
                  </a:lnTo>
                  <a:lnTo>
                    <a:pt x="808" y="319"/>
                  </a:lnTo>
                  <a:lnTo>
                    <a:pt x="709" y="321"/>
                  </a:lnTo>
                  <a:lnTo>
                    <a:pt x="612" y="323"/>
                  </a:lnTo>
                  <a:lnTo>
                    <a:pt x="513" y="327"/>
                  </a:lnTo>
                  <a:lnTo>
                    <a:pt x="415" y="333"/>
                  </a:lnTo>
                  <a:lnTo>
                    <a:pt x="318" y="337"/>
                  </a:lnTo>
                  <a:lnTo>
                    <a:pt x="219" y="342"/>
                  </a:lnTo>
                  <a:lnTo>
                    <a:pt x="122" y="348"/>
                  </a:lnTo>
                  <a:lnTo>
                    <a:pt x="25" y="354"/>
                  </a:lnTo>
                  <a:lnTo>
                    <a:pt x="23" y="354"/>
                  </a:lnTo>
                  <a:lnTo>
                    <a:pt x="23" y="356"/>
                  </a:lnTo>
                  <a:lnTo>
                    <a:pt x="17" y="333"/>
                  </a:lnTo>
                  <a:lnTo>
                    <a:pt x="15" y="312"/>
                  </a:lnTo>
                  <a:lnTo>
                    <a:pt x="11" y="289"/>
                  </a:lnTo>
                  <a:lnTo>
                    <a:pt x="11" y="266"/>
                  </a:lnTo>
                  <a:lnTo>
                    <a:pt x="8" y="243"/>
                  </a:lnTo>
                  <a:lnTo>
                    <a:pt x="8" y="222"/>
                  </a:lnTo>
                  <a:lnTo>
                    <a:pt x="4" y="198"/>
                  </a:lnTo>
                  <a:lnTo>
                    <a:pt x="4" y="177"/>
                  </a:lnTo>
                  <a:lnTo>
                    <a:pt x="2" y="154"/>
                  </a:lnTo>
                  <a:lnTo>
                    <a:pt x="2" y="131"/>
                  </a:lnTo>
                  <a:lnTo>
                    <a:pt x="0" y="110"/>
                  </a:lnTo>
                  <a:lnTo>
                    <a:pt x="0" y="89"/>
                  </a:lnTo>
                  <a:lnTo>
                    <a:pt x="0" y="68"/>
                  </a:lnTo>
                  <a:lnTo>
                    <a:pt x="0" y="48"/>
                  </a:lnTo>
                  <a:lnTo>
                    <a:pt x="0" y="27"/>
                  </a:lnTo>
                  <a:lnTo>
                    <a:pt x="0" y="10"/>
                  </a:lnTo>
                  <a:lnTo>
                    <a:pt x="11" y="1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1" name="Freeform 102"/>
            <p:cNvSpPr>
              <a:spLocks/>
            </p:cNvSpPr>
            <p:nvPr/>
          </p:nvSpPr>
          <p:spPr bwMode="auto">
            <a:xfrm>
              <a:off x="1314" y="3266"/>
              <a:ext cx="76" cy="63"/>
            </a:xfrm>
            <a:custGeom>
              <a:avLst/>
              <a:gdLst>
                <a:gd name="T0" fmla="*/ 0 w 152"/>
                <a:gd name="T1" fmla="*/ 1 h 126"/>
                <a:gd name="T2" fmla="*/ 1 w 152"/>
                <a:gd name="T3" fmla="*/ 1 h 126"/>
                <a:gd name="T4" fmla="*/ 1 w 152"/>
                <a:gd name="T5" fmla="*/ 1 h 126"/>
                <a:gd name="T6" fmla="*/ 1 w 152"/>
                <a:gd name="T7" fmla="*/ 1 h 126"/>
                <a:gd name="T8" fmla="*/ 1 w 152"/>
                <a:gd name="T9" fmla="*/ 1 h 126"/>
                <a:gd name="T10" fmla="*/ 1 w 152"/>
                <a:gd name="T11" fmla="*/ 0 h 126"/>
                <a:gd name="T12" fmla="*/ 1 w 152"/>
                <a:gd name="T13" fmla="*/ 0 h 126"/>
                <a:gd name="T14" fmla="*/ 1 w 152"/>
                <a:gd name="T15" fmla="*/ 0 h 126"/>
                <a:gd name="T16" fmla="*/ 1 w 152"/>
                <a:gd name="T17" fmla="*/ 1 h 126"/>
                <a:gd name="T18" fmla="*/ 1 w 152"/>
                <a:gd name="T19" fmla="*/ 1 h 126"/>
                <a:gd name="T20" fmla="*/ 1 w 152"/>
                <a:gd name="T21" fmla="*/ 1 h 126"/>
                <a:gd name="T22" fmla="*/ 1 w 152"/>
                <a:gd name="T23" fmla="*/ 1 h 126"/>
                <a:gd name="T24" fmla="*/ 1 w 152"/>
                <a:gd name="T25" fmla="*/ 1 h 126"/>
                <a:gd name="T26" fmla="*/ 1 w 152"/>
                <a:gd name="T27" fmla="*/ 1 h 126"/>
                <a:gd name="T28" fmla="*/ 1 w 152"/>
                <a:gd name="T29" fmla="*/ 1 h 126"/>
                <a:gd name="T30" fmla="*/ 1 w 152"/>
                <a:gd name="T31" fmla="*/ 1 h 126"/>
                <a:gd name="T32" fmla="*/ 1 w 152"/>
                <a:gd name="T33" fmla="*/ 1 h 126"/>
                <a:gd name="T34" fmla="*/ 1 w 152"/>
                <a:gd name="T35" fmla="*/ 1 h 126"/>
                <a:gd name="T36" fmla="*/ 1 w 152"/>
                <a:gd name="T37" fmla="*/ 1 h 126"/>
                <a:gd name="T38" fmla="*/ 1 w 152"/>
                <a:gd name="T39" fmla="*/ 1 h 126"/>
                <a:gd name="T40" fmla="*/ 1 w 152"/>
                <a:gd name="T41" fmla="*/ 1 h 126"/>
                <a:gd name="T42" fmla="*/ 1 w 152"/>
                <a:gd name="T43" fmla="*/ 1 h 126"/>
                <a:gd name="T44" fmla="*/ 1 w 152"/>
                <a:gd name="T45" fmla="*/ 1 h 126"/>
                <a:gd name="T46" fmla="*/ 1 w 152"/>
                <a:gd name="T47" fmla="*/ 1 h 126"/>
                <a:gd name="T48" fmla="*/ 1 w 152"/>
                <a:gd name="T49" fmla="*/ 1 h 126"/>
                <a:gd name="T50" fmla="*/ 1 w 152"/>
                <a:gd name="T51" fmla="*/ 1 h 126"/>
                <a:gd name="T52" fmla="*/ 1 w 152"/>
                <a:gd name="T53" fmla="*/ 1 h 126"/>
                <a:gd name="T54" fmla="*/ 1 w 152"/>
                <a:gd name="T55" fmla="*/ 1 h 126"/>
                <a:gd name="T56" fmla="*/ 1 w 152"/>
                <a:gd name="T57" fmla="*/ 1 h 126"/>
                <a:gd name="T58" fmla="*/ 1 w 152"/>
                <a:gd name="T59" fmla="*/ 1 h 126"/>
                <a:gd name="T60" fmla="*/ 1 w 152"/>
                <a:gd name="T61" fmla="*/ 1 h 126"/>
                <a:gd name="T62" fmla="*/ 1 w 152"/>
                <a:gd name="T63" fmla="*/ 1 h 126"/>
                <a:gd name="T64" fmla="*/ 1 w 152"/>
                <a:gd name="T65" fmla="*/ 1 h 126"/>
                <a:gd name="T66" fmla="*/ 1 w 152"/>
                <a:gd name="T67" fmla="*/ 1 h 126"/>
                <a:gd name="T68" fmla="*/ 1 w 152"/>
                <a:gd name="T69" fmla="*/ 1 h 126"/>
                <a:gd name="T70" fmla="*/ 1 w 152"/>
                <a:gd name="T71" fmla="*/ 1 h 126"/>
                <a:gd name="T72" fmla="*/ 1 w 152"/>
                <a:gd name="T73" fmla="*/ 1 h 126"/>
                <a:gd name="T74" fmla="*/ 1 w 152"/>
                <a:gd name="T75" fmla="*/ 1 h 126"/>
                <a:gd name="T76" fmla="*/ 1 w 152"/>
                <a:gd name="T77" fmla="*/ 1 h 126"/>
                <a:gd name="T78" fmla="*/ 1 w 152"/>
                <a:gd name="T79" fmla="*/ 1 h 126"/>
                <a:gd name="T80" fmla="*/ 1 w 152"/>
                <a:gd name="T81" fmla="*/ 1 h 126"/>
                <a:gd name="T82" fmla="*/ 1 w 152"/>
                <a:gd name="T83" fmla="*/ 1 h 126"/>
                <a:gd name="T84" fmla="*/ 1 w 152"/>
                <a:gd name="T85" fmla="*/ 1 h 126"/>
                <a:gd name="T86" fmla="*/ 1 w 152"/>
                <a:gd name="T87" fmla="*/ 1 h 126"/>
                <a:gd name="T88" fmla="*/ 1 w 152"/>
                <a:gd name="T89" fmla="*/ 1 h 126"/>
                <a:gd name="T90" fmla="*/ 1 w 152"/>
                <a:gd name="T91" fmla="*/ 1 h 126"/>
                <a:gd name="T92" fmla="*/ 1 w 152"/>
                <a:gd name="T93" fmla="*/ 1 h 126"/>
                <a:gd name="T94" fmla="*/ 1 w 152"/>
                <a:gd name="T95" fmla="*/ 1 h 126"/>
                <a:gd name="T96" fmla="*/ 1 w 152"/>
                <a:gd name="T97" fmla="*/ 1 h 126"/>
                <a:gd name="T98" fmla="*/ 1 w 152"/>
                <a:gd name="T99" fmla="*/ 1 h 126"/>
                <a:gd name="T100" fmla="*/ 1 w 152"/>
                <a:gd name="T101" fmla="*/ 1 h 126"/>
                <a:gd name="T102" fmla="*/ 1 w 152"/>
                <a:gd name="T103" fmla="*/ 1 h 126"/>
                <a:gd name="T104" fmla="*/ 0 w 152"/>
                <a:gd name="T105" fmla="*/ 1 h 126"/>
                <a:gd name="T106" fmla="*/ 0 w 152"/>
                <a:gd name="T107" fmla="*/ 1 h 126"/>
                <a:gd name="T108" fmla="*/ 0 w 152"/>
                <a:gd name="T109" fmla="*/ 1 h 126"/>
                <a:gd name="T110" fmla="*/ 0 w 152"/>
                <a:gd name="T111" fmla="*/ 1 h 126"/>
                <a:gd name="T112" fmla="*/ 0 w 152"/>
                <a:gd name="T113" fmla="*/ 1 h 126"/>
                <a:gd name="T114" fmla="*/ 0 w 152"/>
                <a:gd name="T115" fmla="*/ 1 h 1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2"/>
                <a:gd name="T175" fmla="*/ 0 h 126"/>
                <a:gd name="T176" fmla="*/ 152 w 152"/>
                <a:gd name="T177" fmla="*/ 126 h 1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2" h="126">
                  <a:moveTo>
                    <a:pt x="0" y="6"/>
                  </a:moveTo>
                  <a:lnTo>
                    <a:pt x="8" y="6"/>
                  </a:lnTo>
                  <a:lnTo>
                    <a:pt x="19" y="4"/>
                  </a:lnTo>
                  <a:lnTo>
                    <a:pt x="27" y="2"/>
                  </a:lnTo>
                  <a:lnTo>
                    <a:pt x="38" y="2"/>
                  </a:lnTo>
                  <a:lnTo>
                    <a:pt x="48" y="0"/>
                  </a:lnTo>
                  <a:lnTo>
                    <a:pt x="57" y="0"/>
                  </a:lnTo>
                  <a:lnTo>
                    <a:pt x="67" y="0"/>
                  </a:lnTo>
                  <a:lnTo>
                    <a:pt x="76" y="2"/>
                  </a:lnTo>
                  <a:lnTo>
                    <a:pt x="86" y="2"/>
                  </a:lnTo>
                  <a:lnTo>
                    <a:pt x="93" y="4"/>
                  </a:lnTo>
                  <a:lnTo>
                    <a:pt x="103" y="6"/>
                  </a:lnTo>
                  <a:lnTo>
                    <a:pt x="111" y="8"/>
                  </a:lnTo>
                  <a:lnTo>
                    <a:pt x="126" y="14"/>
                  </a:lnTo>
                  <a:lnTo>
                    <a:pt x="137" y="23"/>
                  </a:lnTo>
                  <a:lnTo>
                    <a:pt x="143" y="29"/>
                  </a:lnTo>
                  <a:lnTo>
                    <a:pt x="147" y="37"/>
                  </a:lnTo>
                  <a:lnTo>
                    <a:pt x="149" y="44"/>
                  </a:lnTo>
                  <a:lnTo>
                    <a:pt x="152" y="56"/>
                  </a:lnTo>
                  <a:lnTo>
                    <a:pt x="150" y="63"/>
                  </a:lnTo>
                  <a:lnTo>
                    <a:pt x="150" y="77"/>
                  </a:lnTo>
                  <a:lnTo>
                    <a:pt x="149" y="84"/>
                  </a:lnTo>
                  <a:lnTo>
                    <a:pt x="149" y="90"/>
                  </a:lnTo>
                  <a:lnTo>
                    <a:pt x="147" y="99"/>
                  </a:lnTo>
                  <a:lnTo>
                    <a:pt x="147" y="107"/>
                  </a:lnTo>
                  <a:lnTo>
                    <a:pt x="147" y="115"/>
                  </a:lnTo>
                  <a:lnTo>
                    <a:pt x="147" y="120"/>
                  </a:lnTo>
                  <a:lnTo>
                    <a:pt x="137" y="120"/>
                  </a:lnTo>
                  <a:lnTo>
                    <a:pt x="128" y="120"/>
                  </a:lnTo>
                  <a:lnTo>
                    <a:pt x="118" y="120"/>
                  </a:lnTo>
                  <a:lnTo>
                    <a:pt x="109" y="120"/>
                  </a:lnTo>
                  <a:lnTo>
                    <a:pt x="99" y="120"/>
                  </a:lnTo>
                  <a:lnTo>
                    <a:pt x="92" y="120"/>
                  </a:lnTo>
                  <a:lnTo>
                    <a:pt x="82" y="120"/>
                  </a:lnTo>
                  <a:lnTo>
                    <a:pt x="74" y="120"/>
                  </a:lnTo>
                  <a:lnTo>
                    <a:pt x="65" y="120"/>
                  </a:lnTo>
                  <a:lnTo>
                    <a:pt x="55" y="120"/>
                  </a:lnTo>
                  <a:lnTo>
                    <a:pt x="48" y="120"/>
                  </a:lnTo>
                  <a:lnTo>
                    <a:pt x="38" y="122"/>
                  </a:lnTo>
                  <a:lnTo>
                    <a:pt x="31" y="122"/>
                  </a:lnTo>
                  <a:lnTo>
                    <a:pt x="21" y="122"/>
                  </a:lnTo>
                  <a:lnTo>
                    <a:pt x="14" y="124"/>
                  </a:lnTo>
                  <a:lnTo>
                    <a:pt x="6" y="126"/>
                  </a:lnTo>
                  <a:lnTo>
                    <a:pt x="6" y="116"/>
                  </a:lnTo>
                  <a:lnTo>
                    <a:pt x="6" y="111"/>
                  </a:lnTo>
                  <a:lnTo>
                    <a:pt x="6" y="101"/>
                  </a:lnTo>
                  <a:lnTo>
                    <a:pt x="6" y="96"/>
                  </a:lnTo>
                  <a:lnTo>
                    <a:pt x="4" y="86"/>
                  </a:lnTo>
                  <a:lnTo>
                    <a:pt x="4" y="78"/>
                  </a:lnTo>
                  <a:lnTo>
                    <a:pt x="4" y="71"/>
                  </a:lnTo>
                  <a:lnTo>
                    <a:pt x="4" y="63"/>
                  </a:lnTo>
                  <a:lnTo>
                    <a:pt x="2" y="56"/>
                  </a:lnTo>
                  <a:lnTo>
                    <a:pt x="0" y="46"/>
                  </a:lnTo>
                  <a:lnTo>
                    <a:pt x="0" y="40"/>
                  </a:lnTo>
                  <a:lnTo>
                    <a:pt x="0" y="33"/>
                  </a:lnTo>
                  <a:lnTo>
                    <a:pt x="0" y="18"/>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2" name="Freeform 103"/>
            <p:cNvSpPr>
              <a:spLocks/>
            </p:cNvSpPr>
            <p:nvPr/>
          </p:nvSpPr>
          <p:spPr bwMode="auto">
            <a:xfrm>
              <a:off x="1401" y="3272"/>
              <a:ext cx="85" cy="60"/>
            </a:xfrm>
            <a:custGeom>
              <a:avLst/>
              <a:gdLst>
                <a:gd name="T0" fmla="*/ 0 w 171"/>
                <a:gd name="T1" fmla="*/ 1 h 120"/>
                <a:gd name="T2" fmla="*/ 0 w 171"/>
                <a:gd name="T3" fmla="*/ 0 h 120"/>
                <a:gd name="T4" fmla="*/ 0 w 171"/>
                <a:gd name="T5" fmla="*/ 0 h 120"/>
                <a:gd name="T6" fmla="*/ 0 w 171"/>
                <a:gd name="T7" fmla="*/ 0 h 120"/>
                <a:gd name="T8" fmla="*/ 0 w 171"/>
                <a:gd name="T9" fmla="*/ 0 h 120"/>
                <a:gd name="T10" fmla="*/ 0 w 171"/>
                <a:gd name="T11" fmla="*/ 0 h 120"/>
                <a:gd name="T12" fmla="*/ 0 w 171"/>
                <a:gd name="T13" fmla="*/ 0 h 120"/>
                <a:gd name="T14" fmla="*/ 0 w 171"/>
                <a:gd name="T15" fmla="*/ 0 h 120"/>
                <a:gd name="T16" fmla="*/ 0 w 171"/>
                <a:gd name="T17" fmla="*/ 1 h 120"/>
                <a:gd name="T18" fmla="*/ 0 w 171"/>
                <a:gd name="T19" fmla="*/ 1 h 120"/>
                <a:gd name="T20" fmla="*/ 0 w 171"/>
                <a:gd name="T21" fmla="*/ 1 h 120"/>
                <a:gd name="T22" fmla="*/ 0 w 171"/>
                <a:gd name="T23" fmla="*/ 1 h 120"/>
                <a:gd name="T24" fmla="*/ 0 w 171"/>
                <a:gd name="T25" fmla="*/ 1 h 120"/>
                <a:gd name="T26" fmla="*/ 0 w 171"/>
                <a:gd name="T27" fmla="*/ 1 h 120"/>
                <a:gd name="T28" fmla="*/ 0 w 171"/>
                <a:gd name="T29" fmla="*/ 1 h 120"/>
                <a:gd name="T30" fmla="*/ 0 w 171"/>
                <a:gd name="T31" fmla="*/ 1 h 120"/>
                <a:gd name="T32" fmla="*/ 0 w 171"/>
                <a:gd name="T33" fmla="*/ 1 h 120"/>
                <a:gd name="T34" fmla="*/ 0 w 171"/>
                <a:gd name="T35" fmla="*/ 1 h 120"/>
                <a:gd name="T36" fmla="*/ 0 w 171"/>
                <a:gd name="T37" fmla="*/ 1 h 120"/>
                <a:gd name="T38" fmla="*/ 0 w 171"/>
                <a:gd name="T39" fmla="*/ 1 h 120"/>
                <a:gd name="T40" fmla="*/ 0 w 171"/>
                <a:gd name="T41" fmla="*/ 1 h 120"/>
                <a:gd name="T42" fmla="*/ 0 w 171"/>
                <a:gd name="T43" fmla="*/ 1 h 120"/>
                <a:gd name="T44" fmla="*/ 0 w 171"/>
                <a:gd name="T45" fmla="*/ 1 h 120"/>
                <a:gd name="T46" fmla="*/ 0 w 171"/>
                <a:gd name="T47" fmla="*/ 1 h 120"/>
                <a:gd name="T48" fmla="*/ 0 w 171"/>
                <a:gd name="T49" fmla="*/ 1 h 120"/>
                <a:gd name="T50" fmla="*/ 0 w 171"/>
                <a:gd name="T51" fmla="*/ 1 h 120"/>
                <a:gd name="T52" fmla="*/ 0 w 171"/>
                <a:gd name="T53" fmla="*/ 1 h 120"/>
                <a:gd name="T54" fmla="*/ 0 w 171"/>
                <a:gd name="T55" fmla="*/ 1 h 120"/>
                <a:gd name="T56" fmla="*/ 0 w 171"/>
                <a:gd name="T57" fmla="*/ 1 h 120"/>
                <a:gd name="T58" fmla="*/ 0 w 171"/>
                <a:gd name="T59" fmla="*/ 1 h 120"/>
                <a:gd name="T60" fmla="*/ 0 w 171"/>
                <a:gd name="T61" fmla="*/ 1 h 120"/>
                <a:gd name="T62" fmla="*/ 0 w 171"/>
                <a:gd name="T63" fmla="*/ 1 h 120"/>
                <a:gd name="T64" fmla="*/ 0 w 171"/>
                <a:gd name="T65" fmla="*/ 1 h 120"/>
                <a:gd name="T66" fmla="*/ 0 w 171"/>
                <a:gd name="T67" fmla="*/ 1 h 120"/>
                <a:gd name="T68" fmla="*/ 0 w 171"/>
                <a:gd name="T69" fmla="*/ 1 h 120"/>
                <a:gd name="T70" fmla="*/ 0 w 171"/>
                <a:gd name="T71" fmla="*/ 1 h 120"/>
                <a:gd name="T72" fmla="*/ 0 w 171"/>
                <a:gd name="T73" fmla="*/ 1 h 120"/>
                <a:gd name="T74" fmla="*/ 0 w 171"/>
                <a:gd name="T75" fmla="*/ 1 h 120"/>
                <a:gd name="T76" fmla="*/ 0 w 171"/>
                <a:gd name="T77" fmla="*/ 1 h 120"/>
                <a:gd name="T78" fmla="*/ 0 w 171"/>
                <a:gd name="T79" fmla="*/ 1 h 120"/>
                <a:gd name="T80" fmla="*/ 0 w 171"/>
                <a:gd name="T81" fmla="*/ 1 h 120"/>
                <a:gd name="T82" fmla="*/ 0 w 171"/>
                <a:gd name="T83" fmla="*/ 1 h 120"/>
                <a:gd name="T84" fmla="*/ 0 w 171"/>
                <a:gd name="T85" fmla="*/ 1 h 120"/>
                <a:gd name="T86" fmla="*/ 0 w 171"/>
                <a:gd name="T87" fmla="*/ 1 h 120"/>
                <a:gd name="T88" fmla="*/ 0 w 171"/>
                <a:gd name="T89" fmla="*/ 1 h 120"/>
                <a:gd name="T90" fmla="*/ 0 w 171"/>
                <a:gd name="T91" fmla="*/ 1 h 120"/>
                <a:gd name="T92" fmla="*/ 0 w 171"/>
                <a:gd name="T93" fmla="*/ 1 h 120"/>
                <a:gd name="T94" fmla="*/ 0 w 171"/>
                <a:gd name="T95" fmla="*/ 1 h 120"/>
                <a:gd name="T96" fmla="*/ 0 w 171"/>
                <a:gd name="T97" fmla="*/ 1 h 120"/>
                <a:gd name="T98" fmla="*/ 0 w 171"/>
                <a:gd name="T99" fmla="*/ 1 h 120"/>
                <a:gd name="T100" fmla="*/ 0 w 171"/>
                <a:gd name="T101" fmla="*/ 1 h 120"/>
                <a:gd name="T102" fmla="*/ 0 w 171"/>
                <a:gd name="T103" fmla="*/ 1 h 1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1"/>
                <a:gd name="T157" fmla="*/ 0 h 120"/>
                <a:gd name="T158" fmla="*/ 171 w 171"/>
                <a:gd name="T159" fmla="*/ 120 h 1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1" h="120">
                  <a:moveTo>
                    <a:pt x="21" y="2"/>
                  </a:moveTo>
                  <a:lnTo>
                    <a:pt x="29" y="0"/>
                  </a:lnTo>
                  <a:lnTo>
                    <a:pt x="38" y="0"/>
                  </a:lnTo>
                  <a:lnTo>
                    <a:pt x="48" y="0"/>
                  </a:lnTo>
                  <a:lnTo>
                    <a:pt x="57" y="0"/>
                  </a:lnTo>
                  <a:lnTo>
                    <a:pt x="67" y="0"/>
                  </a:lnTo>
                  <a:lnTo>
                    <a:pt x="76" y="0"/>
                  </a:lnTo>
                  <a:lnTo>
                    <a:pt x="86" y="0"/>
                  </a:lnTo>
                  <a:lnTo>
                    <a:pt x="95" y="2"/>
                  </a:lnTo>
                  <a:lnTo>
                    <a:pt x="105" y="2"/>
                  </a:lnTo>
                  <a:lnTo>
                    <a:pt x="114" y="2"/>
                  </a:lnTo>
                  <a:lnTo>
                    <a:pt x="122" y="2"/>
                  </a:lnTo>
                  <a:lnTo>
                    <a:pt x="131" y="2"/>
                  </a:lnTo>
                  <a:lnTo>
                    <a:pt x="141" y="2"/>
                  </a:lnTo>
                  <a:lnTo>
                    <a:pt x="150" y="2"/>
                  </a:lnTo>
                  <a:lnTo>
                    <a:pt x="160" y="2"/>
                  </a:lnTo>
                  <a:lnTo>
                    <a:pt x="170" y="2"/>
                  </a:lnTo>
                  <a:lnTo>
                    <a:pt x="170" y="11"/>
                  </a:lnTo>
                  <a:lnTo>
                    <a:pt x="170" y="21"/>
                  </a:lnTo>
                  <a:lnTo>
                    <a:pt x="170" y="30"/>
                  </a:lnTo>
                  <a:lnTo>
                    <a:pt x="171" y="40"/>
                  </a:lnTo>
                  <a:lnTo>
                    <a:pt x="170" y="49"/>
                  </a:lnTo>
                  <a:lnTo>
                    <a:pt x="170" y="57"/>
                  </a:lnTo>
                  <a:lnTo>
                    <a:pt x="168" y="66"/>
                  </a:lnTo>
                  <a:lnTo>
                    <a:pt x="166" y="74"/>
                  </a:lnTo>
                  <a:lnTo>
                    <a:pt x="160" y="84"/>
                  </a:lnTo>
                  <a:lnTo>
                    <a:pt x="156" y="93"/>
                  </a:lnTo>
                  <a:lnTo>
                    <a:pt x="149" y="101"/>
                  </a:lnTo>
                  <a:lnTo>
                    <a:pt x="141" y="108"/>
                  </a:lnTo>
                  <a:lnTo>
                    <a:pt x="130" y="112"/>
                  </a:lnTo>
                  <a:lnTo>
                    <a:pt x="118" y="116"/>
                  </a:lnTo>
                  <a:lnTo>
                    <a:pt x="111" y="116"/>
                  </a:lnTo>
                  <a:lnTo>
                    <a:pt x="105" y="116"/>
                  </a:lnTo>
                  <a:lnTo>
                    <a:pt x="95" y="114"/>
                  </a:lnTo>
                  <a:lnTo>
                    <a:pt x="90" y="114"/>
                  </a:lnTo>
                  <a:lnTo>
                    <a:pt x="74" y="118"/>
                  </a:lnTo>
                  <a:lnTo>
                    <a:pt x="61" y="120"/>
                  </a:lnTo>
                  <a:lnTo>
                    <a:pt x="50" y="120"/>
                  </a:lnTo>
                  <a:lnTo>
                    <a:pt x="40" y="118"/>
                  </a:lnTo>
                  <a:lnTo>
                    <a:pt x="31" y="112"/>
                  </a:lnTo>
                  <a:lnTo>
                    <a:pt x="23" y="108"/>
                  </a:lnTo>
                  <a:lnTo>
                    <a:pt x="16" y="99"/>
                  </a:lnTo>
                  <a:lnTo>
                    <a:pt x="12" y="93"/>
                  </a:lnTo>
                  <a:lnTo>
                    <a:pt x="6" y="80"/>
                  </a:lnTo>
                  <a:lnTo>
                    <a:pt x="2" y="68"/>
                  </a:lnTo>
                  <a:lnTo>
                    <a:pt x="0" y="55"/>
                  </a:lnTo>
                  <a:lnTo>
                    <a:pt x="2" y="46"/>
                  </a:lnTo>
                  <a:lnTo>
                    <a:pt x="2" y="32"/>
                  </a:lnTo>
                  <a:lnTo>
                    <a:pt x="8" y="21"/>
                  </a:lnTo>
                  <a:lnTo>
                    <a:pt x="12" y="9"/>
                  </a:lnTo>
                  <a:lnTo>
                    <a:pt x="2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3" name="Freeform 104"/>
            <p:cNvSpPr>
              <a:spLocks/>
            </p:cNvSpPr>
            <p:nvPr/>
          </p:nvSpPr>
          <p:spPr bwMode="auto">
            <a:xfrm>
              <a:off x="1502" y="3273"/>
              <a:ext cx="80" cy="60"/>
            </a:xfrm>
            <a:custGeom>
              <a:avLst/>
              <a:gdLst>
                <a:gd name="T0" fmla="*/ 1 w 159"/>
                <a:gd name="T1" fmla="*/ 0 h 120"/>
                <a:gd name="T2" fmla="*/ 1 w 159"/>
                <a:gd name="T3" fmla="*/ 0 h 120"/>
                <a:gd name="T4" fmla="*/ 1 w 159"/>
                <a:gd name="T5" fmla="*/ 0 h 120"/>
                <a:gd name="T6" fmla="*/ 1 w 159"/>
                <a:gd name="T7" fmla="*/ 0 h 120"/>
                <a:gd name="T8" fmla="*/ 1 w 159"/>
                <a:gd name="T9" fmla="*/ 0 h 120"/>
                <a:gd name="T10" fmla="*/ 1 w 159"/>
                <a:gd name="T11" fmla="*/ 0 h 120"/>
                <a:gd name="T12" fmla="*/ 1 w 159"/>
                <a:gd name="T13" fmla="*/ 0 h 120"/>
                <a:gd name="T14" fmla="*/ 1 w 159"/>
                <a:gd name="T15" fmla="*/ 0 h 120"/>
                <a:gd name="T16" fmla="*/ 1 w 159"/>
                <a:gd name="T17" fmla="*/ 0 h 120"/>
                <a:gd name="T18" fmla="*/ 1 w 159"/>
                <a:gd name="T19" fmla="*/ 0 h 120"/>
                <a:gd name="T20" fmla="*/ 1 w 159"/>
                <a:gd name="T21" fmla="*/ 0 h 120"/>
                <a:gd name="T22" fmla="*/ 1 w 159"/>
                <a:gd name="T23" fmla="*/ 0 h 120"/>
                <a:gd name="T24" fmla="*/ 1 w 159"/>
                <a:gd name="T25" fmla="*/ 0 h 120"/>
                <a:gd name="T26" fmla="*/ 1 w 159"/>
                <a:gd name="T27" fmla="*/ 0 h 120"/>
                <a:gd name="T28" fmla="*/ 1 w 159"/>
                <a:gd name="T29" fmla="*/ 1 h 120"/>
                <a:gd name="T30" fmla="*/ 1 w 159"/>
                <a:gd name="T31" fmla="*/ 1 h 120"/>
                <a:gd name="T32" fmla="*/ 1 w 159"/>
                <a:gd name="T33" fmla="*/ 1 h 120"/>
                <a:gd name="T34" fmla="*/ 1 w 159"/>
                <a:gd name="T35" fmla="*/ 1 h 120"/>
                <a:gd name="T36" fmla="*/ 1 w 159"/>
                <a:gd name="T37" fmla="*/ 1 h 120"/>
                <a:gd name="T38" fmla="*/ 1 w 159"/>
                <a:gd name="T39" fmla="*/ 1 h 120"/>
                <a:gd name="T40" fmla="*/ 1 w 159"/>
                <a:gd name="T41" fmla="*/ 1 h 120"/>
                <a:gd name="T42" fmla="*/ 1 w 159"/>
                <a:gd name="T43" fmla="*/ 1 h 120"/>
                <a:gd name="T44" fmla="*/ 1 w 159"/>
                <a:gd name="T45" fmla="*/ 1 h 120"/>
                <a:gd name="T46" fmla="*/ 1 w 159"/>
                <a:gd name="T47" fmla="*/ 1 h 120"/>
                <a:gd name="T48" fmla="*/ 1 w 159"/>
                <a:gd name="T49" fmla="*/ 1 h 120"/>
                <a:gd name="T50" fmla="*/ 1 w 159"/>
                <a:gd name="T51" fmla="*/ 1 h 120"/>
                <a:gd name="T52" fmla="*/ 1 w 159"/>
                <a:gd name="T53" fmla="*/ 1 h 120"/>
                <a:gd name="T54" fmla="*/ 1 w 159"/>
                <a:gd name="T55" fmla="*/ 1 h 120"/>
                <a:gd name="T56" fmla="*/ 1 w 159"/>
                <a:gd name="T57" fmla="*/ 1 h 120"/>
                <a:gd name="T58" fmla="*/ 1 w 159"/>
                <a:gd name="T59" fmla="*/ 1 h 120"/>
                <a:gd name="T60" fmla="*/ 1 w 159"/>
                <a:gd name="T61" fmla="*/ 1 h 120"/>
                <a:gd name="T62" fmla="*/ 1 w 159"/>
                <a:gd name="T63" fmla="*/ 1 h 120"/>
                <a:gd name="T64" fmla="*/ 1 w 159"/>
                <a:gd name="T65" fmla="*/ 1 h 120"/>
                <a:gd name="T66" fmla="*/ 1 w 159"/>
                <a:gd name="T67" fmla="*/ 1 h 120"/>
                <a:gd name="T68" fmla="*/ 1 w 159"/>
                <a:gd name="T69" fmla="*/ 1 h 120"/>
                <a:gd name="T70" fmla="*/ 1 w 159"/>
                <a:gd name="T71" fmla="*/ 1 h 120"/>
                <a:gd name="T72" fmla="*/ 1 w 159"/>
                <a:gd name="T73" fmla="*/ 1 h 120"/>
                <a:gd name="T74" fmla="*/ 1 w 159"/>
                <a:gd name="T75" fmla="*/ 1 h 120"/>
                <a:gd name="T76" fmla="*/ 1 w 159"/>
                <a:gd name="T77" fmla="*/ 1 h 120"/>
                <a:gd name="T78" fmla="*/ 0 w 159"/>
                <a:gd name="T79" fmla="*/ 1 h 120"/>
                <a:gd name="T80" fmla="*/ 0 w 159"/>
                <a:gd name="T81" fmla="*/ 1 h 120"/>
                <a:gd name="T82" fmla="*/ 0 w 159"/>
                <a:gd name="T83" fmla="*/ 1 h 120"/>
                <a:gd name="T84" fmla="*/ 0 w 159"/>
                <a:gd name="T85" fmla="*/ 1 h 120"/>
                <a:gd name="T86" fmla="*/ 0 w 159"/>
                <a:gd name="T87" fmla="*/ 1 h 120"/>
                <a:gd name="T88" fmla="*/ 1 w 159"/>
                <a:gd name="T89" fmla="*/ 1 h 120"/>
                <a:gd name="T90" fmla="*/ 1 w 159"/>
                <a:gd name="T91" fmla="*/ 1 h 120"/>
                <a:gd name="T92" fmla="*/ 1 w 159"/>
                <a:gd name="T93" fmla="*/ 1 h 120"/>
                <a:gd name="T94" fmla="*/ 1 w 159"/>
                <a:gd name="T95" fmla="*/ 1 h 120"/>
                <a:gd name="T96" fmla="*/ 1 w 159"/>
                <a:gd name="T97" fmla="*/ 1 h 120"/>
                <a:gd name="T98" fmla="*/ 1 w 159"/>
                <a:gd name="T99" fmla="*/ 1 h 120"/>
                <a:gd name="T100" fmla="*/ 1 w 159"/>
                <a:gd name="T101" fmla="*/ 0 h 120"/>
                <a:gd name="T102" fmla="*/ 1 w 159"/>
                <a:gd name="T103" fmla="*/ 0 h 1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9"/>
                <a:gd name="T157" fmla="*/ 0 h 120"/>
                <a:gd name="T158" fmla="*/ 159 w 159"/>
                <a:gd name="T159" fmla="*/ 120 h 1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9" h="120">
                  <a:moveTo>
                    <a:pt x="15" y="0"/>
                  </a:moveTo>
                  <a:lnTo>
                    <a:pt x="24" y="0"/>
                  </a:lnTo>
                  <a:lnTo>
                    <a:pt x="34" y="0"/>
                  </a:lnTo>
                  <a:lnTo>
                    <a:pt x="43" y="0"/>
                  </a:lnTo>
                  <a:lnTo>
                    <a:pt x="55" y="0"/>
                  </a:lnTo>
                  <a:lnTo>
                    <a:pt x="62" y="0"/>
                  </a:lnTo>
                  <a:lnTo>
                    <a:pt x="70" y="0"/>
                  </a:lnTo>
                  <a:lnTo>
                    <a:pt x="80" y="0"/>
                  </a:lnTo>
                  <a:lnTo>
                    <a:pt x="89" y="0"/>
                  </a:lnTo>
                  <a:lnTo>
                    <a:pt x="97" y="0"/>
                  </a:lnTo>
                  <a:lnTo>
                    <a:pt x="106" y="0"/>
                  </a:lnTo>
                  <a:lnTo>
                    <a:pt x="114" y="0"/>
                  </a:lnTo>
                  <a:lnTo>
                    <a:pt x="125" y="0"/>
                  </a:lnTo>
                  <a:lnTo>
                    <a:pt x="133" y="0"/>
                  </a:lnTo>
                  <a:lnTo>
                    <a:pt x="140" y="2"/>
                  </a:lnTo>
                  <a:lnTo>
                    <a:pt x="150" y="4"/>
                  </a:lnTo>
                  <a:lnTo>
                    <a:pt x="159" y="5"/>
                  </a:lnTo>
                  <a:lnTo>
                    <a:pt x="158" y="21"/>
                  </a:lnTo>
                  <a:lnTo>
                    <a:pt x="156" y="36"/>
                  </a:lnTo>
                  <a:lnTo>
                    <a:pt x="152" y="49"/>
                  </a:lnTo>
                  <a:lnTo>
                    <a:pt x="148" y="64"/>
                  </a:lnTo>
                  <a:lnTo>
                    <a:pt x="142" y="76"/>
                  </a:lnTo>
                  <a:lnTo>
                    <a:pt x="137" y="85"/>
                  </a:lnTo>
                  <a:lnTo>
                    <a:pt x="131" y="93"/>
                  </a:lnTo>
                  <a:lnTo>
                    <a:pt x="125" y="102"/>
                  </a:lnTo>
                  <a:lnTo>
                    <a:pt x="114" y="108"/>
                  </a:lnTo>
                  <a:lnTo>
                    <a:pt x="104" y="114"/>
                  </a:lnTo>
                  <a:lnTo>
                    <a:pt x="93" y="118"/>
                  </a:lnTo>
                  <a:lnTo>
                    <a:pt x="81" y="120"/>
                  </a:lnTo>
                  <a:lnTo>
                    <a:pt x="76" y="120"/>
                  </a:lnTo>
                  <a:lnTo>
                    <a:pt x="68" y="120"/>
                  </a:lnTo>
                  <a:lnTo>
                    <a:pt x="59" y="120"/>
                  </a:lnTo>
                  <a:lnTo>
                    <a:pt x="53" y="120"/>
                  </a:lnTo>
                  <a:lnTo>
                    <a:pt x="43" y="118"/>
                  </a:lnTo>
                  <a:lnTo>
                    <a:pt x="36" y="116"/>
                  </a:lnTo>
                  <a:lnTo>
                    <a:pt x="26" y="114"/>
                  </a:lnTo>
                  <a:lnTo>
                    <a:pt x="19" y="112"/>
                  </a:lnTo>
                  <a:lnTo>
                    <a:pt x="7" y="104"/>
                  </a:lnTo>
                  <a:lnTo>
                    <a:pt x="2" y="95"/>
                  </a:lnTo>
                  <a:lnTo>
                    <a:pt x="0" y="87"/>
                  </a:lnTo>
                  <a:lnTo>
                    <a:pt x="0" y="78"/>
                  </a:lnTo>
                  <a:lnTo>
                    <a:pt x="0" y="70"/>
                  </a:lnTo>
                  <a:lnTo>
                    <a:pt x="0" y="63"/>
                  </a:lnTo>
                  <a:lnTo>
                    <a:pt x="0" y="53"/>
                  </a:lnTo>
                  <a:lnTo>
                    <a:pt x="2" y="44"/>
                  </a:lnTo>
                  <a:lnTo>
                    <a:pt x="4" y="34"/>
                  </a:lnTo>
                  <a:lnTo>
                    <a:pt x="5" y="26"/>
                  </a:lnTo>
                  <a:lnTo>
                    <a:pt x="7" y="19"/>
                  </a:lnTo>
                  <a:lnTo>
                    <a:pt x="9" y="11"/>
                  </a:lnTo>
                  <a:lnTo>
                    <a:pt x="13" y="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4" name="Freeform 105"/>
            <p:cNvSpPr>
              <a:spLocks/>
            </p:cNvSpPr>
            <p:nvPr/>
          </p:nvSpPr>
          <p:spPr bwMode="auto">
            <a:xfrm>
              <a:off x="1596" y="3273"/>
              <a:ext cx="72" cy="60"/>
            </a:xfrm>
            <a:custGeom>
              <a:avLst/>
              <a:gdLst>
                <a:gd name="T0" fmla="*/ 1 w 143"/>
                <a:gd name="T1" fmla="*/ 0 h 120"/>
                <a:gd name="T2" fmla="*/ 1 w 143"/>
                <a:gd name="T3" fmla="*/ 1 h 120"/>
                <a:gd name="T4" fmla="*/ 1 w 143"/>
                <a:gd name="T5" fmla="*/ 1 h 120"/>
                <a:gd name="T6" fmla="*/ 1 w 143"/>
                <a:gd name="T7" fmla="*/ 1 h 120"/>
                <a:gd name="T8" fmla="*/ 1 w 143"/>
                <a:gd name="T9" fmla="*/ 1 h 120"/>
                <a:gd name="T10" fmla="*/ 1 w 143"/>
                <a:gd name="T11" fmla="*/ 1 h 120"/>
                <a:gd name="T12" fmla="*/ 1 w 143"/>
                <a:gd name="T13" fmla="*/ 1 h 120"/>
                <a:gd name="T14" fmla="*/ 1 w 143"/>
                <a:gd name="T15" fmla="*/ 1 h 120"/>
                <a:gd name="T16" fmla="*/ 1 w 143"/>
                <a:gd name="T17" fmla="*/ 1 h 120"/>
                <a:gd name="T18" fmla="*/ 1 w 143"/>
                <a:gd name="T19" fmla="*/ 1 h 120"/>
                <a:gd name="T20" fmla="*/ 1 w 143"/>
                <a:gd name="T21" fmla="*/ 1 h 120"/>
                <a:gd name="T22" fmla="*/ 1 w 143"/>
                <a:gd name="T23" fmla="*/ 1 h 120"/>
                <a:gd name="T24" fmla="*/ 1 w 143"/>
                <a:gd name="T25" fmla="*/ 1 h 120"/>
                <a:gd name="T26" fmla="*/ 1 w 143"/>
                <a:gd name="T27" fmla="*/ 1 h 120"/>
                <a:gd name="T28" fmla="*/ 1 w 143"/>
                <a:gd name="T29" fmla="*/ 1 h 120"/>
                <a:gd name="T30" fmla="*/ 1 w 143"/>
                <a:gd name="T31" fmla="*/ 1 h 120"/>
                <a:gd name="T32" fmla="*/ 1 w 143"/>
                <a:gd name="T33" fmla="*/ 1 h 120"/>
                <a:gd name="T34" fmla="*/ 1 w 143"/>
                <a:gd name="T35" fmla="*/ 1 h 120"/>
                <a:gd name="T36" fmla="*/ 1 w 143"/>
                <a:gd name="T37" fmla="*/ 1 h 120"/>
                <a:gd name="T38" fmla="*/ 0 w 143"/>
                <a:gd name="T39" fmla="*/ 1 h 120"/>
                <a:gd name="T40" fmla="*/ 0 w 143"/>
                <a:gd name="T41" fmla="*/ 1 h 120"/>
                <a:gd name="T42" fmla="*/ 1 w 143"/>
                <a:gd name="T43" fmla="*/ 1 h 120"/>
                <a:gd name="T44" fmla="*/ 1 w 143"/>
                <a:gd name="T45" fmla="*/ 1 h 120"/>
                <a:gd name="T46" fmla="*/ 1 w 143"/>
                <a:gd name="T47" fmla="*/ 1 h 120"/>
                <a:gd name="T48" fmla="*/ 1 w 143"/>
                <a:gd name="T49" fmla="*/ 1 h 120"/>
                <a:gd name="T50" fmla="*/ 1 w 143"/>
                <a:gd name="T51" fmla="*/ 1 h 120"/>
                <a:gd name="T52" fmla="*/ 1 w 143"/>
                <a:gd name="T53" fmla="*/ 1 h 120"/>
                <a:gd name="T54" fmla="*/ 1 w 143"/>
                <a:gd name="T55" fmla="*/ 1 h 120"/>
                <a:gd name="T56" fmla="*/ 1 w 143"/>
                <a:gd name="T57" fmla="*/ 1 h 120"/>
                <a:gd name="T58" fmla="*/ 1 w 143"/>
                <a:gd name="T59" fmla="*/ 1 h 120"/>
                <a:gd name="T60" fmla="*/ 1 w 143"/>
                <a:gd name="T61" fmla="*/ 1 h 120"/>
                <a:gd name="T62" fmla="*/ 1 w 143"/>
                <a:gd name="T63" fmla="*/ 1 h 120"/>
                <a:gd name="T64" fmla="*/ 1 w 143"/>
                <a:gd name="T65" fmla="*/ 1 h 120"/>
                <a:gd name="T66" fmla="*/ 1 w 143"/>
                <a:gd name="T67" fmla="*/ 1 h 120"/>
                <a:gd name="T68" fmla="*/ 1 w 143"/>
                <a:gd name="T69" fmla="*/ 0 h 120"/>
                <a:gd name="T70" fmla="*/ 1 w 143"/>
                <a:gd name="T71" fmla="*/ 0 h 1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3"/>
                <a:gd name="T109" fmla="*/ 0 h 120"/>
                <a:gd name="T110" fmla="*/ 143 w 143"/>
                <a:gd name="T111" fmla="*/ 120 h 1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3" h="120">
                  <a:moveTo>
                    <a:pt x="118" y="0"/>
                  </a:moveTo>
                  <a:lnTo>
                    <a:pt x="127" y="9"/>
                  </a:lnTo>
                  <a:lnTo>
                    <a:pt x="135" y="21"/>
                  </a:lnTo>
                  <a:lnTo>
                    <a:pt x="139" y="32"/>
                  </a:lnTo>
                  <a:lnTo>
                    <a:pt x="143" y="44"/>
                  </a:lnTo>
                  <a:lnTo>
                    <a:pt x="141" y="57"/>
                  </a:lnTo>
                  <a:lnTo>
                    <a:pt x="137" y="70"/>
                  </a:lnTo>
                  <a:lnTo>
                    <a:pt x="129" y="83"/>
                  </a:lnTo>
                  <a:lnTo>
                    <a:pt x="122" y="97"/>
                  </a:lnTo>
                  <a:lnTo>
                    <a:pt x="110" y="102"/>
                  </a:lnTo>
                  <a:lnTo>
                    <a:pt x="103" y="110"/>
                  </a:lnTo>
                  <a:lnTo>
                    <a:pt x="93" y="114"/>
                  </a:lnTo>
                  <a:lnTo>
                    <a:pt x="82" y="120"/>
                  </a:lnTo>
                  <a:lnTo>
                    <a:pt x="68" y="120"/>
                  </a:lnTo>
                  <a:lnTo>
                    <a:pt x="57" y="120"/>
                  </a:lnTo>
                  <a:lnTo>
                    <a:pt x="44" y="116"/>
                  </a:lnTo>
                  <a:lnTo>
                    <a:pt x="30" y="112"/>
                  </a:lnTo>
                  <a:lnTo>
                    <a:pt x="17" y="112"/>
                  </a:lnTo>
                  <a:lnTo>
                    <a:pt x="2" y="120"/>
                  </a:lnTo>
                  <a:lnTo>
                    <a:pt x="0" y="102"/>
                  </a:lnTo>
                  <a:lnTo>
                    <a:pt x="0" y="89"/>
                  </a:lnTo>
                  <a:lnTo>
                    <a:pt x="2" y="74"/>
                  </a:lnTo>
                  <a:lnTo>
                    <a:pt x="6" y="61"/>
                  </a:lnTo>
                  <a:lnTo>
                    <a:pt x="8" y="45"/>
                  </a:lnTo>
                  <a:lnTo>
                    <a:pt x="8" y="32"/>
                  </a:lnTo>
                  <a:lnTo>
                    <a:pt x="8" y="19"/>
                  </a:lnTo>
                  <a:lnTo>
                    <a:pt x="8" y="5"/>
                  </a:lnTo>
                  <a:lnTo>
                    <a:pt x="21" y="5"/>
                  </a:lnTo>
                  <a:lnTo>
                    <a:pt x="34" y="7"/>
                  </a:lnTo>
                  <a:lnTo>
                    <a:pt x="49" y="7"/>
                  </a:lnTo>
                  <a:lnTo>
                    <a:pt x="63" y="9"/>
                  </a:lnTo>
                  <a:lnTo>
                    <a:pt x="76" y="7"/>
                  </a:lnTo>
                  <a:lnTo>
                    <a:pt x="89" y="5"/>
                  </a:lnTo>
                  <a:lnTo>
                    <a:pt x="103" y="4"/>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5" name="Freeform 106"/>
            <p:cNvSpPr>
              <a:spLocks/>
            </p:cNvSpPr>
            <p:nvPr/>
          </p:nvSpPr>
          <p:spPr bwMode="auto">
            <a:xfrm>
              <a:off x="1679" y="3273"/>
              <a:ext cx="81" cy="61"/>
            </a:xfrm>
            <a:custGeom>
              <a:avLst/>
              <a:gdLst>
                <a:gd name="T0" fmla="*/ 1 w 162"/>
                <a:gd name="T1" fmla="*/ 0 h 121"/>
                <a:gd name="T2" fmla="*/ 1 w 162"/>
                <a:gd name="T3" fmla="*/ 0 h 121"/>
                <a:gd name="T4" fmla="*/ 1 w 162"/>
                <a:gd name="T5" fmla="*/ 1 h 121"/>
                <a:gd name="T6" fmla="*/ 1 w 162"/>
                <a:gd name="T7" fmla="*/ 1 h 121"/>
                <a:gd name="T8" fmla="*/ 1 w 162"/>
                <a:gd name="T9" fmla="*/ 1 h 121"/>
                <a:gd name="T10" fmla="*/ 1 w 162"/>
                <a:gd name="T11" fmla="*/ 1 h 121"/>
                <a:gd name="T12" fmla="*/ 1 w 162"/>
                <a:gd name="T13" fmla="*/ 1 h 121"/>
                <a:gd name="T14" fmla="*/ 1 w 162"/>
                <a:gd name="T15" fmla="*/ 1 h 121"/>
                <a:gd name="T16" fmla="*/ 1 w 162"/>
                <a:gd name="T17" fmla="*/ 1 h 121"/>
                <a:gd name="T18" fmla="*/ 1 w 162"/>
                <a:gd name="T19" fmla="*/ 1 h 121"/>
                <a:gd name="T20" fmla="*/ 1 w 162"/>
                <a:gd name="T21" fmla="*/ 1 h 121"/>
                <a:gd name="T22" fmla="*/ 1 w 162"/>
                <a:gd name="T23" fmla="*/ 1 h 121"/>
                <a:gd name="T24" fmla="*/ 1 w 162"/>
                <a:gd name="T25" fmla="*/ 1 h 121"/>
                <a:gd name="T26" fmla="*/ 1 w 162"/>
                <a:gd name="T27" fmla="*/ 1 h 121"/>
                <a:gd name="T28" fmla="*/ 1 w 162"/>
                <a:gd name="T29" fmla="*/ 1 h 121"/>
                <a:gd name="T30" fmla="*/ 1 w 162"/>
                <a:gd name="T31" fmla="*/ 1 h 121"/>
                <a:gd name="T32" fmla="*/ 1 w 162"/>
                <a:gd name="T33" fmla="*/ 1 h 121"/>
                <a:gd name="T34" fmla="*/ 1 w 162"/>
                <a:gd name="T35" fmla="*/ 1 h 121"/>
                <a:gd name="T36" fmla="*/ 1 w 162"/>
                <a:gd name="T37" fmla="*/ 1 h 121"/>
                <a:gd name="T38" fmla="*/ 1 w 162"/>
                <a:gd name="T39" fmla="*/ 1 h 121"/>
                <a:gd name="T40" fmla="*/ 1 w 162"/>
                <a:gd name="T41" fmla="*/ 1 h 121"/>
                <a:gd name="T42" fmla="*/ 1 w 162"/>
                <a:gd name="T43" fmla="*/ 1 h 121"/>
                <a:gd name="T44" fmla="*/ 1 w 162"/>
                <a:gd name="T45" fmla="*/ 1 h 121"/>
                <a:gd name="T46" fmla="*/ 1 w 162"/>
                <a:gd name="T47" fmla="*/ 1 h 121"/>
                <a:gd name="T48" fmla="*/ 1 w 162"/>
                <a:gd name="T49" fmla="*/ 1 h 121"/>
                <a:gd name="T50" fmla="*/ 1 w 162"/>
                <a:gd name="T51" fmla="*/ 1 h 121"/>
                <a:gd name="T52" fmla="*/ 1 w 162"/>
                <a:gd name="T53" fmla="*/ 1 h 121"/>
                <a:gd name="T54" fmla="*/ 1 w 162"/>
                <a:gd name="T55" fmla="*/ 1 h 121"/>
                <a:gd name="T56" fmla="*/ 1 w 162"/>
                <a:gd name="T57" fmla="*/ 1 h 121"/>
                <a:gd name="T58" fmla="*/ 1 w 162"/>
                <a:gd name="T59" fmla="*/ 1 h 121"/>
                <a:gd name="T60" fmla="*/ 1 w 162"/>
                <a:gd name="T61" fmla="*/ 1 h 121"/>
                <a:gd name="T62" fmla="*/ 1 w 162"/>
                <a:gd name="T63" fmla="*/ 1 h 121"/>
                <a:gd name="T64" fmla="*/ 1 w 162"/>
                <a:gd name="T65" fmla="*/ 1 h 121"/>
                <a:gd name="T66" fmla="*/ 1 w 162"/>
                <a:gd name="T67" fmla="*/ 1 h 121"/>
                <a:gd name="T68" fmla="*/ 1 w 162"/>
                <a:gd name="T69" fmla="*/ 1 h 121"/>
                <a:gd name="T70" fmla="*/ 1 w 162"/>
                <a:gd name="T71" fmla="*/ 1 h 121"/>
                <a:gd name="T72" fmla="*/ 1 w 162"/>
                <a:gd name="T73" fmla="*/ 1 h 121"/>
                <a:gd name="T74" fmla="*/ 1 w 162"/>
                <a:gd name="T75" fmla="*/ 1 h 121"/>
                <a:gd name="T76" fmla="*/ 1 w 162"/>
                <a:gd name="T77" fmla="*/ 1 h 121"/>
                <a:gd name="T78" fmla="*/ 1 w 162"/>
                <a:gd name="T79" fmla="*/ 1 h 121"/>
                <a:gd name="T80" fmla="*/ 1 w 162"/>
                <a:gd name="T81" fmla="*/ 1 h 121"/>
                <a:gd name="T82" fmla="*/ 0 w 162"/>
                <a:gd name="T83" fmla="*/ 1 h 121"/>
                <a:gd name="T84" fmla="*/ 0 w 162"/>
                <a:gd name="T85" fmla="*/ 1 h 121"/>
                <a:gd name="T86" fmla="*/ 1 w 162"/>
                <a:gd name="T87" fmla="*/ 1 h 121"/>
                <a:gd name="T88" fmla="*/ 1 w 162"/>
                <a:gd name="T89" fmla="*/ 1 h 121"/>
                <a:gd name="T90" fmla="*/ 1 w 162"/>
                <a:gd name="T91" fmla="*/ 1 h 121"/>
                <a:gd name="T92" fmla="*/ 1 w 162"/>
                <a:gd name="T93" fmla="*/ 1 h 121"/>
                <a:gd name="T94" fmla="*/ 1 w 162"/>
                <a:gd name="T95" fmla="*/ 1 h 121"/>
                <a:gd name="T96" fmla="*/ 1 w 162"/>
                <a:gd name="T97" fmla="*/ 0 h 121"/>
                <a:gd name="T98" fmla="*/ 1 w 162"/>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2"/>
                <a:gd name="T151" fmla="*/ 0 h 121"/>
                <a:gd name="T152" fmla="*/ 162 w 162"/>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2" h="121">
                  <a:moveTo>
                    <a:pt x="16" y="0"/>
                  </a:moveTo>
                  <a:lnTo>
                    <a:pt x="21" y="0"/>
                  </a:lnTo>
                  <a:lnTo>
                    <a:pt x="31" y="2"/>
                  </a:lnTo>
                  <a:lnTo>
                    <a:pt x="38" y="2"/>
                  </a:lnTo>
                  <a:lnTo>
                    <a:pt x="50" y="4"/>
                  </a:lnTo>
                  <a:lnTo>
                    <a:pt x="57" y="4"/>
                  </a:lnTo>
                  <a:lnTo>
                    <a:pt x="67" y="4"/>
                  </a:lnTo>
                  <a:lnTo>
                    <a:pt x="76" y="4"/>
                  </a:lnTo>
                  <a:lnTo>
                    <a:pt x="88" y="4"/>
                  </a:lnTo>
                  <a:lnTo>
                    <a:pt x="97" y="4"/>
                  </a:lnTo>
                  <a:lnTo>
                    <a:pt x="107" y="4"/>
                  </a:lnTo>
                  <a:lnTo>
                    <a:pt x="114" y="4"/>
                  </a:lnTo>
                  <a:lnTo>
                    <a:pt x="126" y="5"/>
                  </a:lnTo>
                  <a:lnTo>
                    <a:pt x="133" y="5"/>
                  </a:lnTo>
                  <a:lnTo>
                    <a:pt x="143" y="9"/>
                  </a:lnTo>
                  <a:lnTo>
                    <a:pt x="152" y="11"/>
                  </a:lnTo>
                  <a:lnTo>
                    <a:pt x="162" y="15"/>
                  </a:lnTo>
                  <a:lnTo>
                    <a:pt x="160" y="28"/>
                  </a:lnTo>
                  <a:lnTo>
                    <a:pt x="158" y="42"/>
                  </a:lnTo>
                  <a:lnTo>
                    <a:pt x="156" y="53"/>
                  </a:lnTo>
                  <a:lnTo>
                    <a:pt x="152" y="64"/>
                  </a:lnTo>
                  <a:lnTo>
                    <a:pt x="149" y="76"/>
                  </a:lnTo>
                  <a:lnTo>
                    <a:pt x="145" y="87"/>
                  </a:lnTo>
                  <a:lnTo>
                    <a:pt x="139" y="95"/>
                  </a:lnTo>
                  <a:lnTo>
                    <a:pt x="133" y="102"/>
                  </a:lnTo>
                  <a:lnTo>
                    <a:pt x="126" y="108"/>
                  </a:lnTo>
                  <a:lnTo>
                    <a:pt x="116" y="114"/>
                  </a:lnTo>
                  <a:lnTo>
                    <a:pt x="107" y="118"/>
                  </a:lnTo>
                  <a:lnTo>
                    <a:pt x="97" y="121"/>
                  </a:lnTo>
                  <a:lnTo>
                    <a:pt x="84" y="121"/>
                  </a:lnTo>
                  <a:lnTo>
                    <a:pt x="71" y="121"/>
                  </a:lnTo>
                  <a:lnTo>
                    <a:pt x="57" y="120"/>
                  </a:lnTo>
                  <a:lnTo>
                    <a:pt x="44" y="120"/>
                  </a:lnTo>
                  <a:lnTo>
                    <a:pt x="33" y="118"/>
                  </a:lnTo>
                  <a:lnTo>
                    <a:pt x="25" y="116"/>
                  </a:lnTo>
                  <a:lnTo>
                    <a:pt x="16" y="112"/>
                  </a:lnTo>
                  <a:lnTo>
                    <a:pt x="12" y="108"/>
                  </a:lnTo>
                  <a:lnTo>
                    <a:pt x="6" y="101"/>
                  </a:lnTo>
                  <a:lnTo>
                    <a:pt x="4" y="93"/>
                  </a:lnTo>
                  <a:lnTo>
                    <a:pt x="2" y="83"/>
                  </a:lnTo>
                  <a:lnTo>
                    <a:pt x="2" y="76"/>
                  </a:lnTo>
                  <a:lnTo>
                    <a:pt x="0" y="64"/>
                  </a:lnTo>
                  <a:lnTo>
                    <a:pt x="0" y="53"/>
                  </a:lnTo>
                  <a:lnTo>
                    <a:pt x="2" y="44"/>
                  </a:lnTo>
                  <a:lnTo>
                    <a:pt x="6" y="32"/>
                  </a:lnTo>
                  <a:lnTo>
                    <a:pt x="6" y="23"/>
                  </a:lnTo>
                  <a:lnTo>
                    <a:pt x="10" y="15"/>
                  </a:lnTo>
                  <a:lnTo>
                    <a:pt x="12"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6" name="Freeform 107"/>
            <p:cNvSpPr>
              <a:spLocks/>
            </p:cNvSpPr>
            <p:nvPr/>
          </p:nvSpPr>
          <p:spPr bwMode="auto">
            <a:xfrm>
              <a:off x="1770" y="3276"/>
              <a:ext cx="72" cy="57"/>
            </a:xfrm>
            <a:custGeom>
              <a:avLst/>
              <a:gdLst>
                <a:gd name="T0" fmla="*/ 1 w 142"/>
                <a:gd name="T1" fmla="*/ 0 h 115"/>
                <a:gd name="T2" fmla="*/ 1 w 142"/>
                <a:gd name="T3" fmla="*/ 0 h 115"/>
                <a:gd name="T4" fmla="*/ 1 w 142"/>
                <a:gd name="T5" fmla="*/ 0 h 115"/>
                <a:gd name="T6" fmla="*/ 1 w 142"/>
                <a:gd name="T7" fmla="*/ 0 h 115"/>
                <a:gd name="T8" fmla="*/ 1 w 142"/>
                <a:gd name="T9" fmla="*/ 0 h 115"/>
                <a:gd name="T10" fmla="*/ 1 w 142"/>
                <a:gd name="T11" fmla="*/ 0 h 115"/>
                <a:gd name="T12" fmla="*/ 1 w 142"/>
                <a:gd name="T13" fmla="*/ 0 h 115"/>
                <a:gd name="T14" fmla="*/ 1 w 142"/>
                <a:gd name="T15" fmla="*/ 0 h 115"/>
                <a:gd name="T16" fmla="*/ 1 w 142"/>
                <a:gd name="T17" fmla="*/ 0 h 115"/>
                <a:gd name="T18" fmla="*/ 1 w 142"/>
                <a:gd name="T19" fmla="*/ 0 h 115"/>
                <a:gd name="T20" fmla="*/ 1 w 142"/>
                <a:gd name="T21" fmla="*/ 0 h 115"/>
                <a:gd name="T22" fmla="*/ 1 w 142"/>
                <a:gd name="T23" fmla="*/ 0 h 115"/>
                <a:gd name="T24" fmla="*/ 1 w 142"/>
                <a:gd name="T25" fmla="*/ 0 h 115"/>
                <a:gd name="T26" fmla="*/ 1 w 142"/>
                <a:gd name="T27" fmla="*/ 0 h 115"/>
                <a:gd name="T28" fmla="*/ 1 w 142"/>
                <a:gd name="T29" fmla="*/ 0 h 115"/>
                <a:gd name="T30" fmla="*/ 1 w 142"/>
                <a:gd name="T31" fmla="*/ 0 h 115"/>
                <a:gd name="T32" fmla="*/ 1 w 142"/>
                <a:gd name="T33" fmla="*/ 0 h 115"/>
                <a:gd name="T34" fmla="*/ 1 w 142"/>
                <a:gd name="T35" fmla="*/ 0 h 115"/>
                <a:gd name="T36" fmla="*/ 1 w 142"/>
                <a:gd name="T37" fmla="*/ 0 h 115"/>
                <a:gd name="T38" fmla="*/ 1 w 142"/>
                <a:gd name="T39" fmla="*/ 0 h 115"/>
                <a:gd name="T40" fmla="*/ 1 w 142"/>
                <a:gd name="T41" fmla="*/ 0 h 115"/>
                <a:gd name="T42" fmla="*/ 1 w 142"/>
                <a:gd name="T43" fmla="*/ 0 h 115"/>
                <a:gd name="T44" fmla="*/ 1 w 142"/>
                <a:gd name="T45" fmla="*/ 0 h 115"/>
                <a:gd name="T46" fmla="*/ 1 w 142"/>
                <a:gd name="T47" fmla="*/ 0 h 115"/>
                <a:gd name="T48" fmla="*/ 1 w 142"/>
                <a:gd name="T49" fmla="*/ 0 h 115"/>
                <a:gd name="T50" fmla="*/ 1 w 142"/>
                <a:gd name="T51" fmla="*/ 0 h 115"/>
                <a:gd name="T52" fmla="*/ 0 w 142"/>
                <a:gd name="T53" fmla="*/ 0 h 115"/>
                <a:gd name="T54" fmla="*/ 1 w 142"/>
                <a:gd name="T55" fmla="*/ 0 h 115"/>
                <a:gd name="T56" fmla="*/ 1 w 142"/>
                <a:gd name="T57" fmla="*/ 0 h 115"/>
                <a:gd name="T58" fmla="*/ 1 w 142"/>
                <a:gd name="T59" fmla="*/ 0 h 115"/>
                <a:gd name="T60" fmla="*/ 1 w 142"/>
                <a:gd name="T61" fmla="*/ 0 h 115"/>
                <a:gd name="T62" fmla="*/ 1 w 142"/>
                <a:gd name="T63" fmla="*/ 0 h 115"/>
                <a:gd name="T64" fmla="*/ 1 w 142"/>
                <a:gd name="T65" fmla="*/ 0 h 115"/>
                <a:gd name="T66" fmla="*/ 1 w 142"/>
                <a:gd name="T67" fmla="*/ 0 h 115"/>
                <a:gd name="T68" fmla="*/ 1 w 142"/>
                <a:gd name="T69" fmla="*/ 0 h 115"/>
                <a:gd name="T70" fmla="*/ 1 w 142"/>
                <a:gd name="T71" fmla="*/ 0 h 115"/>
                <a:gd name="T72" fmla="*/ 1 w 142"/>
                <a:gd name="T73" fmla="*/ 0 h 115"/>
                <a:gd name="T74" fmla="*/ 1 w 142"/>
                <a:gd name="T75" fmla="*/ 0 h 11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15"/>
                <a:gd name="T116" fmla="*/ 142 w 142"/>
                <a:gd name="T117" fmla="*/ 115 h 11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15">
                  <a:moveTo>
                    <a:pt x="38" y="0"/>
                  </a:moveTo>
                  <a:lnTo>
                    <a:pt x="49" y="4"/>
                  </a:lnTo>
                  <a:lnTo>
                    <a:pt x="63" y="8"/>
                  </a:lnTo>
                  <a:lnTo>
                    <a:pt x="74" y="10"/>
                  </a:lnTo>
                  <a:lnTo>
                    <a:pt x="87" y="12"/>
                  </a:lnTo>
                  <a:lnTo>
                    <a:pt x="101" y="12"/>
                  </a:lnTo>
                  <a:lnTo>
                    <a:pt x="112" y="14"/>
                  </a:lnTo>
                  <a:lnTo>
                    <a:pt x="127" y="16"/>
                  </a:lnTo>
                  <a:lnTo>
                    <a:pt x="141" y="16"/>
                  </a:lnTo>
                  <a:lnTo>
                    <a:pt x="141" y="25"/>
                  </a:lnTo>
                  <a:lnTo>
                    <a:pt x="142" y="33"/>
                  </a:lnTo>
                  <a:lnTo>
                    <a:pt x="142" y="42"/>
                  </a:lnTo>
                  <a:lnTo>
                    <a:pt x="142" y="52"/>
                  </a:lnTo>
                  <a:lnTo>
                    <a:pt x="139" y="65"/>
                  </a:lnTo>
                  <a:lnTo>
                    <a:pt x="133" y="78"/>
                  </a:lnTo>
                  <a:lnTo>
                    <a:pt x="123" y="88"/>
                  </a:lnTo>
                  <a:lnTo>
                    <a:pt x="114" y="97"/>
                  </a:lnTo>
                  <a:lnTo>
                    <a:pt x="101" y="103"/>
                  </a:lnTo>
                  <a:lnTo>
                    <a:pt x="89" y="111"/>
                  </a:lnTo>
                  <a:lnTo>
                    <a:pt x="80" y="113"/>
                  </a:lnTo>
                  <a:lnTo>
                    <a:pt x="68" y="115"/>
                  </a:lnTo>
                  <a:lnTo>
                    <a:pt x="55" y="113"/>
                  </a:lnTo>
                  <a:lnTo>
                    <a:pt x="44" y="113"/>
                  </a:lnTo>
                  <a:lnTo>
                    <a:pt x="30" y="109"/>
                  </a:lnTo>
                  <a:lnTo>
                    <a:pt x="19" y="107"/>
                  </a:lnTo>
                  <a:lnTo>
                    <a:pt x="7" y="103"/>
                  </a:lnTo>
                  <a:lnTo>
                    <a:pt x="0" y="97"/>
                  </a:lnTo>
                  <a:lnTo>
                    <a:pt x="4" y="84"/>
                  </a:lnTo>
                  <a:lnTo>
                    <a:pt x="4" y="71"/>
                  </a:lnTo>
                  <a:lnTo>
                    <a:pt x="4" y="54"/>
                  </a:lnTo>
                  <a:lnTo>
                    <a:pt x="4" y="40"/>
                  </a:lnTo>
                  <a:lnTo>
                    <a:pt x="6" y="25"/>
                  </a:lnTo>
                  <a:lnTo>
                    <a:pt x="11" y="14"/>
                  </a:lnTo>
                  <a:lnTo>
                    <a:pt x="13" y="8"/>
                  </a:lnTo>
                  <a:lnTo>
                    <a:pt x="19" y="4"/>
                  </a:lnTo>
                  <a:lnTo>
                    <a:pt x="28"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7" name="Freeform 108"/>
            <p:cNvSpPr>
              <a:spLocks/>
            </p:cNvSpPr>
            <p:nvPr/>
          </p:nvSpPr>
          <p:spPr bwMode="auto">
            <a:xfrm>
              <a:off x="1853" y="3280"/>
              <a:ext cx="68" cy="50"/>
            </a:xfrm>
            <a:custGeom>
              <a:avLst/>
              <a:gdLst>
                <a:gd name="T0" fmla="*/ 1 w 135"/>
                <a:gd name="T1" fmla="*/ 0 h 99"/>
                <a:gd name="T2" fmla="*/ 1 w 135"/>
                <a:gd name="T3" fmla="*/ 0 h 99"/>
                <a:gd name="T4" fmla="*/ 1 w 135"/>
                <a:gd name="T5" fmla="*/ 0 h 99"/>
                <a:gd name="T6" fmla="*/ 1 w 135"/>
                <a:gd name="T7" fmla="*/ 0 h 99"/>
                <a:gd name="T8" fmla="*/ 1 w 135"/>
                <a:gd name="T9" fmla="*/ 0 h 99"/>
                <a:gd name="T10" fmla="*/ 1 w 135"/>
                <a:gd name="T11" fmla="*/ 0 h 99"/>
                <a:gd name="T12" fmla="*/ 1 w 135"/>
                <a:gd name="T13" fmla="*/ 0 h 99"/>
                <a:gd name="T14" fmla="*/ 1 w 135"/>
                <a:gd name="T15" fmla="*/ 0 h 99"/>
                <a:gd name="T16" fmla="*/ 1 w 135"/>
                <a:gd name="T17" fmla="*/ 0 h 99"/>
                <a:gd name="T18" fmla="*/ 1 w 135"/>
                <a:gd name="T19" fmla="*/ 1 h 99"/>
                <a:gd name="T20" fmla="*/ 1 w 135"/>
                <a:gd name="T21" fmla="*/ 1 h 99"/>
                <a:gd name="T22" fmla="*/ 1 w 135"/>
                <a:gd name="T23" fmla="*/ 1 h 99"/>
                <a:gd name="T24" fmla="*/ 1 w 135"/>
                <a:gd name="T25" fmla="*/ 1 h 99"/>
                <a:gd name="T26" fmla="*/ 1 w 135"/>
                <a:gd name="T27" fmla="*/ 1 h 99"/>
                <a:gd name="T28" fmla="*/ 1 w 135"/>
                <a:gd name="T29" fmla="*/ 1 h 99"/>
                <a:gd name="T30" fmla="*/ 1 w 135"/>
                <a:gd name="T31" fmla="*/ 1 h 99"/>
                <a:gd name="T32" fmla="*/ 1 w 135"/>
                <a:gd name="T33" fmla="*/ 1 h 99"/>
                <a:gd name="T34" fmla="*/ 1 w 135"/>
                <a:gd name="T35" fmla="*/ 1 h 99"/>
                <a:gd name="T36" fmla="*/ 1 w 135"/>
                <a:gd name="T37" fmla="*/ 1 h 99"/>
                <a:gd name="T38" fmla="*/ 1 w 135"/>
                <a:gd name="T39" fmla="*/ 1 h 99"/>
                <a:gd name="T40" fmla="*/ 1 w 135"/>
                <a:gd name="T41" fmla="*/ 1 h 99"/>
                <a:gd name="T42" fmla="*/ 1 w 135"/>
                <a:gd name="T43" fmla="*/ 1 h 99"/>
                <a:gd name="T44" fmla="*/ 1 w 135"/>
                <a:gd name="T45" fmla="*/ 1 h 99"/>
                <a:gd name="T46" fmla="*/ 1 w 135"/>
                <a:gd name="T47" fmla="*/ 1 h 99"/>
                <a:gd name="T48" fmla="*/ 1 w 135"/>
                <a:gd name="T49" fmla="*/ 1 h 99"/>
                <a:gd name="T50" fmla="*/ 1 w 135"/>
                <a:gd name="T51" fmla="*/ 1 h 99"/>
                <a:gd name="T52" fmla="*/ 1 w 135"/>
                <a:gd name="T53" fmla="*/ 1 h 99"/>
                <a:gd name="T54" fmla="*/ 1 w 135"/>
                <a:gd name="T55" fmla="*/ 1 h 99"/>
                <a:gd name="T56" fmla="*/ 0 w 135"/>
                <a:gd name="T57" fmla="*/ 1 h 99"/>
                <a:gd name="T58" fmla="*/ 0 w 135"/>
                <a:gd name="T59" fmla="*/ 1 h 99"/>
                <a:gd name="T60" fmla="*/ 0 w 135"/>
                <a:gd name="T61" fmla="*/ 1 h 99"/>
                <a:gd name="T62" fmla="*/ 0 w 135"/>
                <a:gd name="T63" fmla="*/ 1 h 99"/>
                <a:gd name="T64" fmla="*/ 0 w 135"/>
                <a:gd name="T65" fmla="*/ 1 h 99"/>
                <a:gd name="T66" fmla="*/ 1 w 135"/>
                <a:gd name="T67" fmla="*/ 1 h 99"/>
                <a:gd name="T68" fmla="*/ 1 w 135"/>
                <a:gd name="T69" fmla="*/ 1 h 99"/>
                <a:gd name="T70" fmla="*/ 1 w 135"/>
                <a:gd name="T71" fmla="*/ 1 h 99"/>
                <a:gd name="T72" fmla="*/ 1 w 135"/>
                <a:gd name="T73" fmla="*/ 1 h 99"/>
                <a:gd name="T74" fmla="*/ 1 w 135"/>
                <a:gd name="T75" fmla="*/ 1 h 99"/>
                <a:gd name="T76" fmla="*/ 1 w 135"/>
                <a:gd name="T77" fmla="*/ 1 h 99"/>
                <a:gd name="T78" fmla="*/ 1 w 135"/>
                <a:gd name="T79" fmla="*/ 0 h 99"/>
                <a:gd name="T80" fmla="*/ 1 w 135"/>
                <a:gd name="T81" fmla="*/ 0 h 99"/>
                <a:gd name="T82" fmla="*/ 1 w 135"/>
                <a:gd name="T83" fmla="*/ 0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5"/>
                <a:gd name="T127" fmla="*/ 0 h 99"/>
                <a:gd name="T128" fmla="*/ 135 w 135"/>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5" h="99">
                  <a:moveTo>
                    <a:pt x="55" y="0"/>
                  </a:moveTo>
                  <a:lnTo>
                    <a:pt x="67" y="0"/>
                  </a:lnTo>
                  <a:lnTo>
                    <a:pt x="76" y="0"/>
                  </a:lnTo>
                  <a:lnTo>
                    <a:pt x="84" y="0"/>
                  </a:lnTo>
                  <a:lnTo>
                    <a:pt x="93" y="0"/>
                  </a:lnTo>
                  <a:lnTo>
                    <a:pt x="103" y="0"/>
                  </a:lnTo>
                  <a:lnTo>
                    <a:pt x="112" y="0"/>
                  </a:lnTo>
                  <a:lnTo>
                    <a:pt x="122" y="0"/>
                  </a:lnTo>
                  <a:lnTo>
                    <a:pt x="131" y="0"/>
                  </a:lnTo>
                  <a:lnTo>
                    <a:pt x="133" y="17"/>
                  </a:lnTo>
                  <a:lnTo>
                    <a:pt x="135" y="30"/>
                  </a:lnTo>
                  <a:lnTo>
                    <a:pt x="133" y="44"/>
                  </a:lnTo>
                  <a:lnTo>
                    <a:pt x="131" y="55"/>
                  </a:lnTo>
                  <a:lnTo>
                    <a:pt x="128" y="65"/>
                  </a:lnTo>
                  <a:lnTo>
                    <a:pt x="122" y="72"/>
                  </a:lnTo>
                  <a:lnTo>
                    <a:pt x="116" y="80"/>
                  </a:lnTo>
                  <a:lnTo>
                    <a:pt x="111" y="87"/>
                  </a:lnTo>
                  <a:lnTo>
                    <a:pt x="99" y="89"/>
                  </a:lnTo>
                  <a:lnTo>
                    <a:pt x="90" y="93"/>
                  </a:lnTo>
                  <a:lnTo>
                    <a:pt x="78" y="95"/>
                  </a:lnTo>
                  <a:lnTo>
                    <a:pt x="67" y="99"/>
                  </a:lnTo>
                  <a:lnTo>
                    <a:pt x="53" y="99"/>
                  </a:lnTo>
                  <a:lnTo>
                    <a:pt x="40" y="99"/>
                  </a:lnTo>
                  <a:lnTo>
                    <a:pt x="27" y="97"/>
                  </a:lnTo>
                  <a:lnTo>
                    <a:pt x="12" y="97"/>
                  </a:lnTo>
                  <a:lnTo>
                    <a:pt x="8" y="97"/>
                  </a:lnTo>
                  <a:lnTo>
                    <a:pt x="4" y="97"/>
                  </a:lnTo>
                  <a:lnTo>
                    <a:pt x="2" y="87"/>
                  </a:lnTo>
                  <a:lnTo>
                    <a:pt x="0" y="78"/>
                  </a:lnTo>
                  <a:lnTo>
                    <a:pt x="0" y="70"/>
                  </a:lnTo>
                  <a:lnTo>
                    <a:pt x="0" y="61"/>
                  </a:lnTo>
                  <a:lnTo>
                    <a:pt x="0" y="53"/>
                  </a:lnTo>
                  <a:lnTo>
                    <a:pt x="0" y="44"/>
                  </a:lnTo>
                  <a:lnTo>
                    <a:pt x="2" y="36"/>
                  </a:lnTo>
                  <a:lnTo>
                    <a:pt x="6" y="30"/>
                  </a:lnTo>
                  <a:lnTo>
                    <a:pt x="12" y="17"/>
                  </a:lnTo>
                  <a:lnTo>
                    <a:pt x="23" y="8"/>
                  </a:lnTo>
                  <a:lnTo>
                    <a:pt x="29" y="4"/>
                  </a:lnTo>
                  <a:lnTo>
                    <a:pt x="36" y="2"/>
                  </a:lnTo>
                  <a:lnTo>
                    <a:pt x="46"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8" name="Freeform 109"/>
            <p:cNvSpPr>
              <a:spLocks/>
            </p:cNvSpPr>
            <p:nvPr/>
          </p:nvSpPr>
          <p:spPr bwMode="auto">
            <a:xfrm>
              <a:off x="1933" y="3282"/>
              <a:ext cx="71" cy="47"/>
            </a:xfrm>
            <a:custGeom>
              <a:avLst/>
              <a:gdLst>
                <a:gd name="T0" fmla="*/ 0 w 143"/>
                <a:gd name="T1" fmla="*/ 1 h 93"/>
                <a:gd name="T2" fmla="*/ 0 w 143"/>
                <a:gd name="T3" fmla="*/ 1 h 93"/>
                <a:gd name="T4" fmla="*/ 0 w 143"/>
                <a:gd name="T5" fmla="*/ 0 h 93"/>
                <a:gd name="T6" fmla="*/ 0 w 143"/>
                <a:gd name="T7" fmla="*/ 0 h 93"/>
                <a:gd name="T8" fmla="*/ 0 w 143"/>
                <a:gd name="T9" fmla="*/ 0 h 93"/>
                <a:gd name="T10" fmla="*/ 0 w 143"/>
                <a:gd name="T11" fmla="*/ 0 h 93"/>
                <a:gd name="T12" fmla="*/ 0 w 143"/>
                <a:gd name="T13" fmla="*/ 1 h 93"/>
                <a:gd name="T14" fmla="*/ 0 w 143"/>
                <a:gd name="T15" fmla="*/ 1 h 93"/>
                <a:gd name="T16" fmla="*/ 0 w 143"/>
                <a:gd name="T17" fmla="*/ 1 h 93"/>
                <a:gd name="T18" fmla="*/ 0 w 143"/>
                <a:gd name="T19" fmla="*/ 1 h 93"/>
                <a:gd name="T20" fmla="*/ 0 w 143"/>
                <a:gd name="T21" fmla="*/ 1 h 93"/>
                <a:gd name="T22" fmla="*/ 0 w 143"/>
                <a:gd name="T23" fmla="*/ 1 h 93"/>
                <a:gd name="T24" fmla="*/ 0 w 143"/>
                <a:gd name="T25" fmla="*/ 1 h 93"/>
                <a:gd name="T26" fmla="*/ 0 w 143"/>
                <a:gd name="T27" fmla="*/ 1 h 93"/>
                <a:gd name="T28" fmla="*/ 0 w 143"/>
                <a:gd name="T29" fmla="*/ 1 h 93"/>
                <a:gd name="T30" fmla="*/ 0 w 143"/>
                <a:gd name="T31" fmla="*/ 1 h 93"/>
                <a:gd name="T32" fmla="*/ 0 w 143"/>
                <a:gd name="T33" fmla="*/ 1 h 93"/>
                <a:gd name="T34" fmla="*/ 0 w 143"/>
                <a:gd name="T35" fmla="*/ 1 h 93"/>
                <a:gd name="T36" fmla="*/ 0 w 143"/>
                <a:gd name="T37" fmla="*/ 1 h 93"/>
                <a:gd name="T38" fmla="*/ 0 w 143"/>
                <a:gd name="T39" fmla="*/ 1 h 93"/>
                <a:gd name="T40" fmla="*/ 0 w 143"/>
                <a:gd name="T41" fmla="*/ 1 h 93"/>
                <a:gd name="T42" fmla="*/ 0 w 143"/>
                <a:gd name="T43" fmla="*/ 1 h 93"/>
                <a:gd name="T44" fmla="*/ 0 w 143"/>
                <a:gd name="T45" fmla="*/ 1 h 93"/>
                <a:gd name="T46" fmla="*/ 0 w 143"/>
                <a:gd name="T47" fmla="*/ 1 h 93"/>
                <a:gd name="T48" fmla="*/ 0 w 143"/>
                <a:gd name="T49" fmla="*/ 1 h 93"/>
                <a:gd name="T50" fmla="*/ 0 w 143"/>
                <a:gd name="T51" fmla="*/ 1 h 93"/>
                <a:gd name="T52" fmla="*/ 0 w 143"/>
                <a:gd name="T53" fmla="*/ 1 h 93"/>
                <a:gd name="T54" fmla="*/ 0 w 143"/>
                <a:gd name="T55" fmla="*/ 1 h 93"/>
                <a:gd name="T56" fmla="*/ 0 w 143"/>
                <a:gd name="T57" fmla="*/ 1 h 93"/>
                <a:gd name="T58" fmla="*/ 0 w 143"/>
                <a:gd name="T59" fmla="*/ 1 h 93"/>
                <a:gd name="T60" fmla="*/ 0 w 143"/>
                <a:gd name="T61" fmla="*/ 1 h 93"/>
                <a:gd name="T62" fmla="*/ 0 w 143"/>
                <a:gd name="T63" fmla="*/ 1 h 93"/>
                <a:gd name="T64" fmla="*/ 0 w 143"/>
                <a:gd name="T65" fmla="*/ 1 h 93"/>
                <a:gd name="T66" fmla="*/ 0 w 143"/>
                <a:gd name="T67" fmla="*/ 1 h 93"/>
                <a:gd name="T68" fmla="*/ 0 w 143"/>
                <a:gd name="T69" fmla="*/ 1 h 93"/>
                <a:gd name="T70" fmla="*/ 0 w 143"/>
                <a:gd name="T71" fmla="*/ 1 h 93"/>
                <a:gd name="T72" fmla="*/ 0 w 143"/>
                <a:gd name="T73" fmla="*/ 1 h 93"/>
                <a:gd name="T74" fmla="*/ 0 w 143"/>
                <a:gd name="T75" fmla="*/ 1 h 93"/>
                <a:gd name="T76" fmla="*/ 0 w 143"/>
                <a:gd name="T77" fmla="*/ 1 h 93"/>
                <a:gd name="T78" fmla="*/ 0 w 143"/>
                <a:gd name="T79" fmla="*/ 1 h 93"/>
                <a:gd name="T80" fmla="*/ 0 w 143"/>
                <a:gd name="T81" fmla="*/ 1 h 93"/>
                <a:gd name="T82" fmla="*/ 0 w 143"/>
                <a:gd name="T83" fmla="*/ 1 h 93"/>
                <a:gd name="T84" fmla="*/ 0 w 143"/>
                <a:gd name="T85" fmla="*/ 1 h 93"/>
                <a:gd name="T86" fmla="*/ 0 w 143"/>
                <a:gd name="T87" fmla="*/ 1 h 93"/>
                <a:gd name="T88" fmla="*/ 0 w 143"/>
                <a:gd name="T89" fmla="*/ 1 h 93"/>
                <a:gd name="T90" fmla="*/ 0 w 143"/>
                <a:gd name="T91" fmla="*/ 1 h 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3"/>
                <a:gd name="T139" fmla="*/ 0 h 93"/>
                <a:gd name="T140" fmla="*/ 143 w 143"/>
                <a:gd name="T141" fmla="*/ 93 h 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3" h="93">
                  <a:moveTo>
                    <a:pt x="17" y="2"/>
                  </a:moveTo>
                  <a:lnTo>
                    <a:pt x="25" y="2"/>
                  </a:lnTo>
                  <a:lnTo>
                    <a:pt x="32" y="0"/>
                  </a:lnTo>
                  <a:lnTo>
                    <a:pt x="42" y="0"/>
                  </a:lnTo>
                  <a:lnTo>
                    <a:pt x="51" y="0"/>
                  </a:lnTo>
                  <a:lnTo>
                    <a:pt x="59" y="0"/>
                  </a:lnTo>
                  <a:lnTo>
                    <a:pt x="70" y="2"/>
                  </a:lnTo>
                  <a:lnTo>
                    <a:pt x="80" y="2"/>
                  </a:lnTo>
                  <a:lnTo>
                    <a:pt x="89" y="5"/>
                  </a:lnTo>
                  <a:lnTo>
                    <a:pt x="97" y="7"/>
                  </a:lnTo>
                  <a:lnTo>
                    <a:pt x="105" y="9"/>
                  </a:lnTo>
                  <a:lnTo>
                    <a:pt x="112" y="11"/>
                  </a:lnTo>
                  <a:lnTo>
                    <a:pt x="120" y="15"/>
                  </a:lnTo>
                  <a:lnTo>
                    <a:pt x="131" y="25"/>
                  </a:lnTo>
                  <a:lnTo>
                    <a:pt x="141" y="34"/>
                  </a:lnTo>
                  <a:lnTo>
                    <a:pt x="143" y="45"/>
                  </a:lnTo>
                  <a:lnTo>
                    <a:pt x="143" y="61"/>
                  </a:lnTo>
                  <a:lnTo>
                    <a:pt x="139" y="68"/>
                  </a:lnTo>
                  <a:lnTo>
                    <a:pt x="135" y="74"/>
                  </a:lnTo>
                  <a:lnTo>
                    <a:pt x="129" y="83"/>
                  </a:lnTo>
                  <a:lnTo>
                    <a:pt x="124" y="93"/>
                  </a:lnTo>
                  <a:lnTo>
                    <a:pt x="116" y="91"/>
                  </a:lnTo>
                  <a:lnTo>
                    <a:pt x="108" y="91"/>
                  </a:lnTo>
                  <a:lnTo>
                    <a:pt x="99" y="91"/>
                  </a:lnTo>
                  <a:lnTo>
                    <a:pt x="91" y="91"/>
                  </a:lnTo>
                  <a:lnTo>
                    <a:pt x="84" y="91"/>
                  </a:lnTo>
                  <a:lnTo>
                    <a:pt x="76" y="91"/>
                  </a:lnTo>
                  <a:lnTo>
                    <a:pt x="68" y="91"/>
                  </a:lnTo>
                  <a:lnTo>
                    <a:pt x="61" y="91"/>
                  </a:lnTo>
                  <a:lnTo>
                    <a:pt x="53" y="91"/>
                  </a:lnTo>
                  <a:lnTo>
                    <a:pt x="44" y="91"/>
                  </a:lnTo>
                  <a:lnTo>
                    <a:pt x="36" y="91"/>
                  </a:lnTo>
                  <a:lnTo>
                    <a:pt x="28" y="91"/>
                  </a:lnTo>
                  <a:lnTo>
                    <a:pt x="13" y="91"/>
                  </a:lnTo>
                  <a:lnTo>
                    <a:pt x="0" y="93"/>
                  </a:lnTo>
                  <a:lnTo>
                    <a:pt x="0" y="82"/>
                  </a:lnTo>
                  <a:lnTo>
                    <a:pt x="0" y="68"/>
                  </a:lnTo>
                  <a:lnTo>
                    <a:pt x="2" y="57"/>
                  </a:lnTo>
                  <a:lnTo>
                    <a:pt x="11" y="57"/>
                  </a:lnTo>
                  <a:lnTo>
                    <a:pt x="4" y="42"/>
                  </a:lnTo>
                  <a:lnTo>
                    <a:pt x="2" y="28"/>
                  </a:lnTo>
                  <a:lnTo>
                    <a:pt x="2" y="21"/>
                  </a:lnTo>
                  <a:lnTo>
                    <a:pt x="6" y="13"/>
                  </a:lnTo>
                  <a:lnTo>
                    <a:pt x="9" y="7"/>
                  </a:lnTo>
                  <a:lnTo>
                    <a:pt x="1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79" name="Freeform 110"/>
            <p:cNvSpPr>
              <a:spLocks/>
            </p:cNvSpPr>
            <p:nvPr/>
          </p:nvSpPr>
          <p:spPr bwMode="auto">
            <a:xfrm>
              <a:off x="818" y="3286"/>
              <a:ext cx="39" cy="19"/>
            </a:xfrm>
            <a:custGeom>
              <a:avLst/>
              <a:gdLst>
                <a:gd name="T0" fmla="*/ 1 w 78"/>
                <a:gd name="T1" fmla="*/ 1 h 38"/>
                <a:gd name="T2" fmla="*/ 1 w 78"/>
                <a:gd name="T3" fmla="*/ 0 h 38"/>
                <a:gd name="T4" fmla="*/ 1 w 78"/>
                <a:gd name="T5" fmla="*/ 0 h 38"/>
                <a:gd name="T6" fmla="*/ 1 w 78"/>
                <a:gd name="T7" fmla="*/ 0 h 38"/>
                <a:gd name="T8" fmla="*/ 1 w 78"/>
                <a:gd name="T9" fmla="*/ 0 h 38"/>
                <a:gd name="T10" fmla="*/ 1 w 78"/>
                <a:gd name="T11" fmla="*/ 0 h 38"/>
                <a:gd name="T12" fmla="*/ 1 w 78"/>
                <a:gd name="T13" fmla="*/ 1 h 38"/>
                <a:gd name="T14" fmla="*/ 1 w 78"/>
                <a:gd name="T15" fmla="*/ 1 h 38"/>
                <a:gd name="T16" fmla="*/ 1 w 78"/>
                <a:gd name="T17" fmla="*/ 1 h 38"/>
                <a:gd name="T18" fmla="*/ 1 w 78"/>
                <a:gd name="T19" fmla="*/ 1 h 38"/>
                <a:gd name="T20" fmla="*/ 1 w 78"/>
                <a:gd name="T21" fmla="*/ 1 h 38"/>
                <a:gd name="T22" fmla="*/ 1 w 78"/>
                <a:gd name="T23" fmla="*/ 1 h 38"/>
                <a:gd name="T24" fmla="*/ 1 w 78"/>
                <a:gd name="T25" fmla="*/ 1 h 38"/>
                <a:gd name="T26" fmla="*/ 1 w 78"/>
                <a:gd name="T27" fmla="*/ 1 h 38"/>
                <a:gd name="T28" fmla="*/ 1 w 78"/>
                <a:gd name="T29" fmla="*/ 1 h 38"/>
                <a:gd name="T30" fmla="*/ 1 w 78"/>
                <a:gd name="T31" fmla="*/ 1 h 38"/>
                <a:gd name="T32" fmla="*/ 1 w 78"/>
                <a:gd name="T33" fmla="*/ 1 h 38"/>
                <a:gd name="T34" fmla="*/ 1 w 78"/>
                <a:gd name="T35" fmla="*/ 1 h 38"/>
                <a:gd name="T36" fmla="*/ 0 w 78"/>
                <a:gd name="T37" fmla="*/ 1 h 38"/>
                <a:gd name="T38" fmla="*/ 0 w 78"/>
                <a:gd name="T39" fmla="*/ 1 h 38"/>
                <a:gd name="T40" fmla="*/ 1 w 78"/>
                <a:gd name="T41" fmla="*/ 1 h 38"/>
                <a:gd name="T42" fmla="*/ 1 w 78"/>
                <a:gd name="T43" fmla="*/ 1 h 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8"/>
                <a:gd name="T68" fmla="*/ 78 w 78"/>
                <a:gd name="T69" fmla="*/ 38 h 3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8">
                  <a:moveTo>
                    <a:pt x="7" y="2"/>
                  </a:moveTo>
                  <a:lnTo>
                    <a:pt x="15" y="0"/>
                  </a:lnTo>
                  <a:lnTo>
                    <a:pt x="23" y="0"/>
                  </a:lnTo>
                  <a:lnTo>
                    <a:pt x="30" y="0"/>
                  </a:lnTo>
                  <a:lnTo>
                    <a:pt x="38" y="0"/>
                  </a:lnTo>
                  <a:lnTo>
                    <a:pt x="53" y="0"/>
                  </a:lnTo>
                  <a:lnTo>
                    <a:pt x="66" y="6"/>
                  </a:lnTo>
                  <a:lnTo>
                    <a:pt x="72" y="8"/>
                  </a:lnTo>
                  <a:lnTo>
                    <a:pt x="78" y="14"/>
                  </a:lnTo>
                  <a:lnTo>
                    <a:pt x="78" y="21"/>
                  </a:lnTo>
                  <a:lnTo>
                    <a:pt x="76" y="37"/>
                  </a:lnTo>
                  <a:lnTo>
                    <a:pt x="65" y="37"/>
                  </a:lnTo>
                  <a:lnTo>
                    <a:pt x="49" y="38"/>
                  </a:lnTo>
                  <a:lnTo>
                    <a:pt x="42" y="37"/>
                  </a:lnTo>
                  <a:lnTo>
                    <a:pt x="34" y="37"/>
                  </a:lnTo>
                  <a:lnTo>
                    <a:pt x="26" y="37"/>
                  </a:lnTo>
                  <a:lnTo>
                    <a:pt x="21" y="37"/>
                  </a:lnTo>
                  <a:lnTo>
                    <a:pt x="7" y="33"/>
                  </a:lnTo>
                  <a:lnTo>
                    <a:pt x="0" y="25"/>
                  </a:lnTo>
                  <a:lnTo>
                    <a:pt x="0" y="16"/>
                  </a:lnTo>
                  <a:lnTo>
                    <a:pt x="7" y="2"/>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0" name="Freeform 111"/>
            <p:cNvSpPr>
              <a:spLocks/>
            </p:cNvSpPr>
            <p:nvPr/>
          </p:nvSpPr>
          <p:spPr bwMode="auto">
            <a:xfrm>
              <a:off x="2021" y="3287"/>
              <a:ext cx="114" cy="51"/>
            </a:xfrm>
            <a:custGeom>
              <a:avLst/>
              <a:gdLst>
                <a:gd name="T0" fmla="*/ 1 w 228"/>
                <a:gd name="T1" fmla="*/ 0 h 101"/>
                <a:gd name="T2" fmla="*/ 1 w 228"/>
                <a:gd name="T3" fmla="*/ 0 h 101"/>
                <a:gd name="T4" fmla="*/ 1 w 228"/>
                <a:gd name="T5" fmla="*/ 0 h 101"/>
                <a:gd name="T6" fmla="*/ 1 w 228"/>
                <a:gd name="T7" fmla="*/ 0 h 101"/>
                <a:gd name="T8" fmla="*/ 1 w 228"/>
                <a:gd name="T9" fmla="*/ 0 h 101"/>
                <a:gd name="T10" fmla="*/ 1 w 228"/>
                <a:gd name="T11" fmla="*/ 0 h 101"/>
                <a:gd name="T12" fmla="*/ 1 w 228"/>
                <a:gd name="T13" fmla="*/ 0 h 101"/>
                <a:gd name="T14" fmla="*/ 1 w 228"/>
                <a:gd name="T15" fmla="*/ 0 h 101"/>
                <a:gd name="T16" fmla="*/ 1 w 228"/>
                <a:gd name="T17" fmla="*/ 0 h 101"/>
                <a:gd name="T18" fmla="*/ 1 w 228"/>
                <a:gd name="T19" fmla="*/ 0 h 101"/>
                <a:gd name="T20" fmla="*/ 1 w 228"/>
                <a:gd name="T21" fmla="*/ 0 h 101"/>
                <a:gd name="T22" fmla="*/ 1 w 228"/>
                <a:gd name="T23" fmla="*/ 0 h 101"/>
                <a:gd name="T24" fmla="*/ 1 w 228"/>
                <a:gd name="T25" fmla="*/ 0 h 101"/>
                <a:gd name="T26" fmla="*/ 1 w 228"/>
                <a:gd name="T27" fmla="*/ 0 h 101"/>
                <a:gd name="T28" fmla="*/ 1 w 228"/>
                <a:gd name="T29" fmla="*/ 0 h 101"/>
                <a:gd name="T30" fmla="*/ 1 w 228"/>
                <a:gd name="T31" fmla="*/ 0 h 101"/>
                <a:gd name="T32" fmla="*/ 1 w 228"/>
                <a:gd name="T33" fmla="*/ 0 h 101"/>
                <a:gd name="T34" fmla="*/ 1 w 228"/>
                <a:gd name="T35" fmla="*/ 1 h 101"/>
                <a:gd name="T36" fmla="*/ 1 w 228"/>
                <a:gd name="T37" fmla="*/ 1 h 101"/>
                <a:gd name="T38" fmla="*/ 1 w 228"/>
                <a:gd name="T39" fmla="*/ 1 h 101"/>
                <a:gd name="T40" fmla="*/ 1 w 228"/>
                <a:gd name="T41" fmla="*/ 1 h 101"/>
                <a:gd name="T42" fmla="*/ 1 w 228"/>
                <a:gd name="T43" fmla="*/ 1 h 101"/>
                <a:gd name="T44" fmla="*/ 1 w 228"/>
                <a:gd name="T45" fmla="*/ 1 h 101"/>
                <a:gd name="T46" fmla="*/ 1 w 228"/>
                <a:gd name="T47" fmla="*/ 1 h 101"/>
                <a:gd name="T48" fmla="*/ 1 w 228"/>
                <a:gd name="T49" fmla="*/ 1 h 101"/>
                <a:gd name="T50" fmla="*/ 1 w 228"/>
                <a:gd name="T51" fmla="*/ 1 h 101"/>
                <a:gd name="T52" fmla="*/ 1 w 228"/>
                <a:gd name="T53" fmla="*/ 1 h 101"/>
                <a:gd name="T54" fmla="*/ 1 w 228"/>
                <a:gd name="T55" fmla="*/ 1 h 101"/>
                <a:gd name="T56" fmla="*/ 1 w 228"/>
                <a:gd name="T57" fmla="*/ 1 h 101"/>
                <a:gd name="T58" fmla="*/ 1 w 228"/>
                <a:gd name="T59" fmla="*/ 1 h 101"/>
                <a:gd name="T60" fmla="*/ 1 w 228"/>
                <a:gd name="T61" fmla="*/ 1 h 101"/>
                <a:gd name="T62" fmla="*/ 1 w 228"/>
                <a:gd name="T63" fmla="*/ 1 h 101"/>
                <a:gd name="T64" fmla="*/ 1 w 228"/>
                <a:gd name="T65" fmla="*/ 1 h 101"/>
                <a:gd name="T66" fmla="*/ 1 w 228"/>
                <a:gd name="T67" fmla="*/ 1 h 101"/>
                <a:gd name="T68" fmla="*/ 1 w 228"/>
                <a:gd name="T69" fmla="*/ 1 h 101"/>
                <a:gd name="T70" fmla="*/ 1 w 228"/>
                <a:gd name="T71" fmla="*/ 1 h 101"/>
                <a:gd name="T72" fmla="*/ 1 w 228"/>
                <a:gd name="T73" fmla="*/ 1 h 101"/>
                <a:gd name="T74" fmla="*/ 1 w 228"/>
                <a:gd name="T75" fmla="*/ 1 h 101"/>
                <a:gd name="T76" fmla="*/ 1 w 228"/>
                <a:gd name="T77" fmla="*/ 1 h 101"/>
                <a:gd name="T78" fmla="*/ 1 w 228"/>
                <a:gd name="T79" fmla="*/ 1 h 101"/>
                <a:gd name="T80" fmla="*/ 1 w 228"/>
                <a:gd name="T81" fmla="*/ 1 h 101"/>
                <a:gd name="T82" fmla="*/ 1 w 228"/>
                <a:gd name="T83" fmla="*/ 1 h 101"/>
                <a:gd name="T84" fmla="*/ 1 w 228"/>
                <a:gd name="T85" fmla="*/ 1 h 101"/>
                <a:gd name="T86" fmla="*/ 1 w 228"/>
                <a:gd name="T87" fmla="*/ 1 h 101"/>
                <a:gd name="T88" fmla="*/ 1 w 228"/>
                <a:gd name="T89" fmla="*/ 1 h 101"/>
                <a:gd name="T90" fmla="*/ 0 w 228"/>
                <a:gd name="T91" fmla="*/ 1 h 101"/>
                <a:gd name="T92" fmla="*/ 1 w 228"/>
                <a:gd name="T93" fmla="*/ 1 h 101"/>
                <a:gd name="T94" fmla="*/ 1 w 228"/>
                <a:gd name="T95" fmla="*/ 1 h 101"/>
                <a:gd name="T96" fmla="*/ 1 w 228"/>
                <a:gd name="T97" fmla="*/ 1 h 101"/>
                <a:gd name="T98" fmla="*/ 1 w 228"/>
                <a:gd name="T99" fmla="*/ 1 h 101"/>
                <a:gd name="T100" fmla="*/ 1 w 228"/>
                <a:gd name="T101" fmla="*/ 0 h 101"/>
                <a:gd name="T102" fmla="*/ 1 w 228"/>
                <a:gd name="T103" fmla="*/ 0 h 1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8"/>
                <a:gd name="T157" fmla="*/ 0 h 101"/>
                <a:gd name="T158" fmla="*/ 228 w 228"/>
                <a:gd name="T159" fmla="*/ 101 h 10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8" h="101">
                  <a:moveTo>
                    <a:pt x="13" y="0"/>
                  </a:moveTo>
                  <a:lnTo>
                    <a:pt x="24" y="0"/>
                  </a:lnTo>
                  <a:lnTo>
                    <a:pt x="38" y="0"/>
                  </a:lnTo>
                  <a:lnTo>
                    <a:pt x="51" y="0"/>
                  </a:lnTo>
                  <a:lnTo>
                    <a:pt x="64" y="0"/>
                  </a:lnTo>
                  <a:lnTo>
                    <a:pt x="78" y="0"/>
                  </a:lnTo>
                  <a:lnTo>
                    <a:pt x="89" y="0"/>
                  </a:lnTo>
                  <a:lnTo>
                    <a:pt x="104" y="0"/>
                  </a:lnTo>
                  <a:lnTo>
                    <a:pt x="118" y="0"/>
                  </a:lnTo>
                  <a:lnTo>
                    <a:pt x="131" y="0"/>
                  </a:lnTo>
                  <a:lnTo>
                    <a:pt x="144" y="0"/>
                  </a:lnTo>
                  <a:lnTo>
                    <a:pt x="159" y="0"/>
                  </a:lnTo>
                  <a:lnTo>
                    <a:pt x="173" y="0"/>
                  </a:lnTo>
                  <a:lnTo>
                    <a:pt x="186" y="0"/>
                  </a:lnTo>
                  <a:lnTo>
                    <a:pt x="199" y="0"/>
                  </a:lnTo>
                  <a:lnTo>
                    <a:pt x="215" y="0"/>
                  </a:lnTo>
                  <a:lnTo>
                    <a:pt x="228" y="0"/>
                  </a:lnTo>
                  <a:lnTo>
                    <a:pt x="228" y="12"/>
                  </a:lnTo>
                  <a:lnTo>
                    <a:pt x="228" y="25"/>
                  </a:lnTo>
                  <a:lnTo>
                    <a:pt x="226" y="36"/>
                  </a:lnTo>
                  <a:lnTo>
                    <a:pt x="226" y="50"/>
                  </a:lnTo>
                  <a:lnTo>
                    <a:pt x="222" y="61"/>
                  </a:lnTo>
                  <a:lnTo>
                    <a:pt x="220" y="74"/>
                  </a:lnTo>
                  <a:lnTo>
                    <a:pt x="220" y="86"/>
                  </a:lnTo>
                  <a:lnTo>
                    <a:pt x="220" y="101"/>
                  </a:lnTo>
                  <a:lnTo>
                    <a:pt x="209" y="97"/>
                  </a:lnTo>
                  <a:lnTo>
                    <a:pt x="199" y="95"/>
                  </a:lnTo>
                  <a:lnTo>
                    <a:pt x="188" y="95"/>
                  </a:lnTo>
                  <a:lnTo>
                    <a:pt x="177" y="95"/>
                  </a:lnTo>
                  <a:lnTo>
                    <a:pt x="161" y="93"/>
                  </a:lnTo>
                  <a:lnTo>
                    <a:pt x="150" y="93"/>
                  </a:lnTo>
                  <a:lnTo>
                    <a:pt x="135" y="93"/>
                  </a:lnTo>
                  <a:lnTo>
                    <a:pt x="121" y="93"/>
                  </a:lnTo>
                  <a:lnTo>
                    <a:pt x="108" y="92"/>
                  </a:lnTo>
                  <a:lnTo>
                    <a:pt x="95" y="92"/>
                  </a:lnTo>
                  <a:lnTo>
                    <a:pt x="82" y="92"/>
                  </a:lnTo>
                  <a:lnTo>
                    <a:pt x="70" y="92"/>
                  </a:lnTo>
                  <a:lnTo>
                    <a:pt x="57" y="88"/>
                  </a:lnTo>
                  <a:lnTo>
                    <a:pt x="45" y="86"/>
                  </a:lnTo>
                  <a:lnTo>
                    <a:pt x="36" y="84"/>
                  </a:lnTo>
                  <a:lnTo>
                    <a:pt x="28" y="80"/>
                  </a:lnTo>
                  <a:lnTo>
                    <a:pt x="17" y="74"/>
                  </a:lnTo>
                  <a:lnTo>
                    <a:pt x="9" y="69"/>
                  </a:lnTo>
                  <a:lnTo>
                    <a:pt x="4" y="59"/>
                  </a:lnTo>
                  <a:lnTo>
                    <a:pt x="2" y="54"/>
                  </a:lnTo>
                  <a:lnTo>
                    <a:pt x="0" y="42"/>
                  </a:lnTo>
                  <a:lnTo>
                    <a:pt x="2" y="31"/>
                  </a:lnTo>
                  <a:lnTo>
                    <a:pt x="2" y="23"/>
                  </a:lnTo>
                  <a:lnTo>
                    <a:pt x="4" y="16"/>
                  </a:lnTo>
                  <a:lnTo>
                    <a:pt x="7" y="8"/>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1" name="Freeform 112"/>
            <p:cNvSpPr>
              <a:spLocks/>
            </p:cNvSpPr>
            <p:nvPr/>
          </p:nvSpPr>
          <p:spPr bwMode="auto">
            <a:xfrm>
              <a:off x="461" y="3319"/>
              <a:ext cx="39" cy="18"/>
            </a:xfrm>
            <a:custGeom>
              <a:avLst/>
              <a:gdLst>
                <a:gd name="T0" fmla="*/ 1 w 78"/>
                <a:gd name="T1" fmla="*/ 0 h 34"/>
                <a:gd name="T2" fmla="*/ 1 w 78"/>
                <a:gd name="T3" fmla="*/ 1 h 34"/>
                <a:gd name="T4" fmla="*/ 1 w 78"/>
                <a:gd name="T5" fmla="*/ 1 h 34"/>
                <a:gd name="T6" fmla="*/ 1 w 78"/>
                <a:gd name="T7" fmla="*/ 1 h 34"/>
                <a:gd name="T8" fmla="*/ 1 w 78"/>
                <a:gd name="T9" fmla="*/ 1 h 34"/>
                <a:gd name="T10" fmla="*/ 1 w 78"/>
                <a:gd name="T11" fmla="*/ 1 h 34"/>
                <a:gd name="T12" fmla="*/ 1 w 78"/>
                <a:gd name="T13" fmla="*/ 1 h 34"/>
                <a:gd name="T14" fmla="*/ 1 w 78"/>
                <a:gd name="T15" fmla="*/ 1 h 34"/>
                <a:gd name="T16" fmla="*/ 1 w 78"/>
                <a:gd name="T17" fmla="*/ 1 h 34"/>
                <a:gd name="T18" fmla="*/ 1 w 78"/>
                <a:gd name="T19" fmla="*/ 1 h 34"/>
                <a:gd name="T20" fmla="*/ 1 w 78"/>
                <a:gd name="T21" fmla="*/ 1 h 34"/>
                <a:gd name="T22" fmla="*/ 1 w 78"/>
                <a:gd name="T23" fmla="*/ 1 h 34"/>
                <a:gd name="T24" fmla="*/ 1 w 78"/>
                <a:gd name="T25" fmla="*/ 1 h 34"/>
                <a:gd name="T26" fmla="*/ 1 w 78"/>
                <a:gd name="T27" fmla="*/ 1 h 34"/>
                <a:gd name="T28" fmla="*/ 1 w 78"/>
                <a:gd name="T29" fmla="*/ 1 h 34"/>
                <a:gd name="T30" fmla="*/ 0 w 78"/>
                <a:gd name="T31" fmla="*/ 1 h 34"/>
                <a:gd name="T32" fmla="*/ 0 w 78"/>
                <a:gd name="T33" fmla="*/ 1 h 34"/>
                <a:gd name="T34" fmla="*/ 0 w 78"/>
                <a:gd name="T35" fmla="*/ 1 h 34"/>
                <a:gd name="T36" fmla="*/ 1 w 78"/>
                <a:gd name="T37" fmla="*/ 0 h 34"/>
                <a:gd name="T38" fmla="*/ 1 w 78"/>
                <a:gd name="T39" fmla="*/ 0 h 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34"/>
                <a:gd name="T62" fmla="*/ 78 w 78"/>
                <a:gd name="T63" fmla="*/ 34 h 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34">
                  <a:moveTo>
                    <a:pt x="8" y="0"/>
                  </a:moveTo>
                  <a:lnTo>
                    <a:pt x="21" y="2"/>
                  </a:lnTo>
                  <a:lnTo>
                    <a:pt x="34" y="4"/>
                  </a:lnTo>
                  <a:lnTo>
                    <a:pt x="47" y="6"/>
                  </a:lnTo>
                  <a:lnTo>
                    <a:pt x="59" y="13"/>
                  </a:lnTo>
                  <a:lnTo>
                    <a:pt x="70" y="21"/>
                  </a:lnTo>
                  <a:lnTo>
                    <a:pt x="78" y="32"/>
                  </a:lnTo>
                  <a:lnTo>
                    <a:pt x="68" y="32"/>
                  </a:lnTo>
                  <a:lnTo>
                    <a:pt x="59" y="32"/>
                  </a:lnTo>
                  <a:lnTo>
                    <a:pt x="49" y="32"/>
                  </a:lnTo>
                  <a:lnTo>
                    <a:pt x="38" y="34"/>
                  </a:lnTo>
                  <a:lnTo>
                    <a:pt x="27" y="32"/>
                  </a:lnTo>
                  <a:lnTo>
                    <a:pt x="17" y="32"/>
                  </a:lnTo>
                  <a:lnTo>
                    <a:pt x="8" y="28"/>
                  </a:lnTo>
                  <a:lnTo>
                    <a:pt x="4" y="27"/>
                  </a:lnTo>
                  <a:lnTo>
                    <a:pt x="0" y="21"/>
                  </a:lnTo>
                  <a:lnTo>
                    <a:pt x="0" y="15"/>
                  </a:lnTo>
                  <a:lnTo>
                    <a:pt x="0" y="8"/>
                  </a:lnTo>
                  <a:lnTo>
                    <a:pt x="8" y="0"/>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2" name="Freeform 113"/>
            <p:cNvSpPr>
              <a:spLocks/>
            </p:cNvSpPr>
            <p:nvPr/>
          </p:nvSpPr>
          <p:spPr bwMode="auto">
            <a:xfrm>
              <a:off x="1320" y="3343"/>
              <a:ext cx="70" cy="69"/>
            </a:xfrm>
            <a:custGeom>
              <a:avLst/>
              <a:gdLst>
                <a:gd name="T0" fmla="*/ 1 w 140"/>
                <a:gd name="T1" fmla="*/ 0 h 137"/>
                <a:gd name="T2" fmla="*/ 1 w 140"/>
                <a:gd name="T3" fmla="*/ 1 h 137"/>
                <a:gd name="T4" fmla="*/ 1 w 140"/>
                <a:gd name="T5" fmla="*/ 1 h 137"/>
                <a:gd name="T6" fmla="*/ 1 w 140"/>
                <a:gd name="T7" fmla="*/ 1 h 137"/>
                <a:gd name="T8" fmla="*/ 1 w 140"/>
                <a:gd name="T9" fmla="*/ 1 h 137"/>
                <a:gd name="T10" fmla="*/ 1 w 140"/>
                <a:gd name="T11" fmla="*/ 1 h 137"/>
                <a:gd name="T12" fmla="*/ 1 w 140"/>
                <a:gd name="T13" fmla="*/ 1 h 137"/>
                <a:gd name="T14" fmla="*/ 1 w 140"/>
                <a:gd name="T15" fmla="*/ 1 h 137"/>
                <a:gd name="T16" fmla="*/ 1 w 140"/>
                <a:gd name="T17" fmla="*/ 1 h 137"/>
                <a:gd name="T18" fmla="*/ 1 w 140"/>
                <a:gd name="T19" fmla="*/ 1 h 137"/>
                <a:gd name="T20" fmla="*/ 1 w 140"/>
                <a:gd name="T21" fmla="*/ 1 h 137"/>
                <a:gd name="T22" fmla="*/ 1 w 140"/>
                <a:gd name="T23" fmla="*/ 1 h 137"/>
                <a:gd name="T24" fmla="*/ 1 w 140"/>
                <a:gd name="T25" fmla="*/ 1 h 137"/>
                <a:gd name="T26" fmla="*/ 1 w 140"/>
                <a:gd name="T27" fmla="*/ 1 h 137"/>
                <a:gd name="T28" fmla="*/ 1 w 140"/>
                <a:gd name="T29" fmla="*/ 1 h 137"/>
                <a:gd name="T30" fmla="*/ 1 w 140"/>
                <a:gd name="T31" fmla="*/ 1 h 137"/>
                <a:gd name="T32" fmla="*/ 1 w 140"/>
                <a:gd name="T33" fmla="*/ 1 h 137"/>
                <a:gd name="T34" fmla="*/ 1 w 140"/>
                <a:gd name="T35" fmla="*/ 1 h 137"/>
                <a:gd name="T36" fmla="*/ 1 w 140"/>
                <a:gd name="T37" fmla="*/ 1 h 137"/>
                <a:gd name="T38" fmla="*/ 1 w 140"/>
                <a:gd name="T39" fmla="*/ 1 h 137"/>
                <a:gd name="T40" fmla="*/ 1 w 140"/>
                <a:gd name="T41" fmla="*/ 1 h 137"/>
                <a:gd name="T42" fmla="*/ 1 w 140"/>
                <a:gd name="T43" fmla="*/ 1 h 137"/>
                <a:gd name="T44" fmla="*/ 1 w 140"/>
                <a:gd name="T45" fmla="*/ 1 h 137"/>
                <a:gd name="T46" fmla="*/ 1 w 140"/>
                <a:gd name="T47" fmla="*/ 1 h 137"/>
                <a:gd name="T48" fmla="*/ 1 w 140"/>
                <a:gd name="T49" fmla="*/ 1 h 137"/>
                <a:gd name="T50" fmla="*/ 1 w 140"/>
                <a:gd name="T51" fmla="*/ 1 h 137"/>
                <a:gd name="T52" fmla="*/ 1 w 140"/>
                <a:gd name="T53" fmla="*/ 1 h 137"/>
                <a:gd name="T54" fmla="*/ 1 w 140"/>
                <a:gd name="T55" fmla="*/ 1 h 137"/>
                <a:gd name="T56" fmla="*/ 1 w 140"/>
                <a:gd name="T57" fmla="*/ 1 h 137"/>
                <a:gd name="T58" fmla="*/ 1 w 140"/>
                <a:gd name="T59" fmla="*/ 1 h 137"/>
                <a:gd name="T60" fmla="*/ 1 w 140"/>
                <a:gd name="T61" fmla="*/ 1 h 137"/>
                <a:gd name="T62" fmla="*/ 1 w 140"/>
                <a:gd name="T63" fmla="*/ 1 h 137"/>
                <a:gd name="T64" fmla="*/ 1 w 140"/>
                <a:gd name="T65" fmla="*/ 1 h 137"/>
                <a:gd name="T66" fmla="*/ 1 w 140"/>
                <a:gd name="T67" fmla="*/ 1 h 137"/>
                <a:gd name="T68" fmla="*/ 1 w 140"/>
                <a:gd name="T69" fmla="*/ 1 h 137"/>
                <a:gd name="T70" fmla="*/ 1 w 140"/>
                <a:gd name="T71" fmla="*/ 1 h 137"/>
                <a:gd name="T72" fmla="*/ 1 w 140"/>
                <a:gd name="T73" fmla="*/ 1 h 137"/>
                <a:gd name="T74" fmla="*/ 1 w 140"/>
                <a:gd name="T75" fmla="*/ 1 h 137"/>
                <a:gd name="T76" fmla="*/ 0 w 140"/>
                <a:gd name="T77" fmla="*/ 1 h 137"/>
                <a:gd name="T78" fmla="*/ 0 w 140"/>
                <a:gd name="T79" fmla="*/ 1 h 137"/>
                <a:gd name="T80" fmla="*/ 0 w 140"/>
                <a:gd name="T81" fmla="*/ 1 h 137"/>
                <a:gd name="T82" fmla="*/ 0 w 140"/>
                <a:gd name="T83" fmla="*/ 1 h 137"/>
                <a:gd name="T84" fmla="*/ 1 w 140"/>
                <a:gd name="T85" fmla="*/ 1 h 137"/>
                <a:gd name="T86" fmla="*/ 0 w 140"/>
                <a:gd name="T87" fmla="*/ 1 h 137"/>
                <a:gd name="T88" fmla="*/ 0 w 140"/>
                <a:gd name="T89" fmla="*/ 1 h 137"/>
                <a:gd name="T90" fmla="*/ 0 w 140"/>
                <a:gd name="T91" fmla="*/ 1 h 137"/>
                <a:gd name="T92" fmla="*/ 0 w 140"/>
                <a:gd name="T93" fmla="*/ 1 h 137"/>
                <a:gd name="T94" fmla="*/ 0 w 140"/>
                <a:gd name="T95" fmla="*/ 1 h 137"/>
                <a:gd name="T96" fmla="*/ 0 w 140"/>
                <a:gd name="T97" fmla="*/ 1 h 137"/>
                <a:gd name="T98" fmla="*/ 0 w 140"/>
                <a:gd name="T99" fmla="*/ 1 h 137"/>
                <a:gd name="T100" fmla="*/ 0 w 140"/>
                <a:gd name="T101" fmla="*/ 1 h 137"/>
                <a:gd name="T102" fmla="*/ 0 w 140"/>
                <a:gd name="T103" fmla="*/ 1 h 137"/>
                <a:gd name="T104" fmla="*/ 0 w 140"/>
                <a:gd name="T105" fmla="*/ 1 h 137"/>
                <a:gd name="T106" fmla="*/ 1 w 140"/>
                <a:gd name="T107" fmla="*/ 1 h 137"/>
                <a:gd name="T108" fmla="*/ 1 w 140"/>
                <a:gd name="T109" fmla="*/ 0 h 137"/>
                <a:gd name="T110" fmla="*/ 1 w 140"/>
                <a:gd name="T111" fmla="*/ 0 h 1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0"/>
                <a:gd name="T169" fmla="*/ 0 h 137"/>
                <a:gd name="T170" fmla="*/ 140 w 140"/>
                <a:gd name="T171" fmla="*/ 137 h 13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0" h="137">
                  <a:moveTo>
                    <a:pt x="4" y="0"/>
                  </a:moveTo>
                  <a:lnTo>
                    <a:pt x="17" y="6"/>
                  </a:lnTo>
                  <a:lnTo>
                    <a:pt x="32" y="10"/>
                  </a:lnTo>
                  <a:lnTo>
                    <a:pt x="38" y="10"/>
                  </a:lnTo>
                  <a:lnTo>
                    <a:pt x="45" y="10"/>
                  </a:lnTo>
                  <a:lnTo>
                    <a:pt x="55" y="10"/>
                  </a:lnTo>
                  <a:lnTo>
                    <a:pt x="62" y="10"/>
                  </a:lnTo>
                  <a:lnTo>
                    <a:pt x="70" y="8"/>
                  </a:lnTo>
                  <a:lnTo>
                    <a:pt x="78" y="6"/>
                  </a:lnTo>
                  <a:lnTo>
                    <a:pt x="87" y="6"/>
                  </a:lnTo>
                  <a:lnTo>
                    <a:pt x="95" y="6"/>
                  </a:lnTo>
                  <a:lnTo>
                    <a:pt x="102" y="6"/>
                  </a:lnTo>
                  <a:lnTo>
                    <a:pt x="112" y="6"/>
                  </a:lnTo>
                  <a:lnTo>
                    <a:pt x="119" y="6"/>
                  </a:lnTo>
                  <a:lnTo>
                    <a:pt x="129" y="10"/>
                  </a:lnTo>
                  <a:lnTo>
                    <a:pt x="129" y="23"/>
                  </a:lnTo>
                  <a:lnTo>
                    <a:pt x="129" y="37"/>
                  </a:lnTo>
                  <a:lnTo>
                    <a:pt x="129" y="50"/>
                  </a:lnTo>
                  <a:lnTo>
                    <a:pt x="129" y="65"/>
                  </a:lnTo>
                  <a:lnTo>
                    <a:pt x="127" y="76"/>
                  </a:lnTo>
                  <a:lnTo>
                    <a:pt x="131" y="92"/>
                  </a:lnTo>
                  <a:lnTo>
                    <a:pt x="133" y="105"/>
                  </a:lnTo>
                  <a:lnTo>
                    <a:pt x="140" y="118"/>
                  </a:lnTo>
                  <a:lnTo>
                    <a:pt x="131" y="118"/>
                  </a:lnTo>
                  <a:lnTo>
                    <a:pt x="123" y="120"/>
                  </a:lnTo>
                  <a:lnTo>
                    <a:pt x="114" y="120"/>
                  </a:lnTo>
                  <a:lnTo>
                    <a:pt x="104" y="120"/>
                  </a:lnTo>
                  <a:lnTo>
                    <a:pt x="97" y="120"/>
                  </a:lnTo>
                  <a:lnTo>
                    <a:pt x="87" y="122"/>
                  </a:lnTo>
                  <a:lnTo>
                    <a:pt x="80" y="122"/>
                  </a:lnTo>
                  <a:lnTo>
                    <a:pt x="70" y="124"/>
                  </a:lnTo>
                  <a:lnTo>
                    <a:pt x="61" y="124"/>
                  </a:lnTo>
                  <a:lnTo>
                    <a:pt x="53" y="126"/>
                  </a:lnTo>
                  <a:lnTo>
                    <a:pt x="43" y="126"/>
                  </a:lnTo>
                  <a:lnTo>
                    <a:pt x="34" y="128"/>
                  </a:lnTo>
                  <a:lnTo>
                    <a:pt x="26" y="130"/>
                  </a:lnTo>
                  <a:lnTo>
                    <a:pt x="17" y="132"/>
                  </a:lnTo>
                  <a:lnTo>
                    <a:pt x="9" y="134"/>
                  </a:lnTo>
                  <a:lnTo>
                    <a:pt x="0" y="137"/>
                  </a:lnTo>
                  <a:lnTo>
                    <a:pt x="0" y="128"/>
                  </a:lnTo>
                  <a:lnTo>
                    <a:pt x="0" y="120"/>
                  </a:lnTo>
                  <a:lnTo>
                    <a:pt x="0" y="111"/>
                  </a:lnTo>
                  <a:lnTo>
                    <a:pt x="2" y="101"/>
                  </a:lnTo>
                  <a:lnTo>
                    <a:pt x="0" y="94"/>
                  </a:lnTo>
                  <a:lnTo>
                    <a:pt x="0" y="84"/>
                  </a:lnTo>
                  <a:lnTo>
                    <a:pt x="0" y="76"/>
                  </a:lnTo>
                  <a:lnTo>
                    <a:pt x="0" y="67"/>
                  </a:lnTo>
                  <a:lnTo>
                    <a:pt x="0" y="57"/>
                  </a:lnTo>
                  <a:lnTo>
                    <a:pt x="0" y="50"/>
                  </a:lnTo>
                  <a:lnTo>
                    <a:pt x="0" y="40"/>
                  </a:lnTo>
                  <a:lnTo>
                    <a:pt x="0" y="33"/>
                  </a:lnTo>
                  <a:lnTo>
                    <a:pt x="0" y="23"/>
                  </a:lnTo>
                  <a:lnTo>
                    <a:pt x="0" y="16"/>
                  </a:lnTo>
                  <a:lnTo>
                    <a:pt x="2" y="6"/>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3" name="Freeform 114"/>
            <p:cNvSpPr>
              <a:spLocks/>
            </p:cNvSpPr>
            <p:nvPr/>
          </p:nvSpPr>
          <p:spPr bwMode="auto">
            <a:xfrm>
              <a:off x="1402" y="3342"/>
              <a:ext cx="83" cy="62"/>
            </a:xfrm>
            <a:custGeom>
              <a:avLst/>
              <a:gdLst>
                <a:gd name="T0" fmla="*/ 0 w 168"/>
                <a:gd name="T1" fmla="*/ 1 h 123"/>
                <a:gd name="T2" fmla="*/ 0 w 168"/>
                <a:gd name="T3" fmla="*/ 0 h 123"/>
                <a:gd name="T4" fmla="*/ 0 w 168"/>
                <a:gd name="T5" fmla="*/ 0 h 123"/>
                <a:gd name="T6" fmla="*/ 0 w 168"/>
                <a:gd name="T7" fmla="*/ 0 h 123"/>
                <a:gd name="T8" fmla="*/ 0 w 168"/>
                <a:gd name="T9" fmla="*/ 0 h 123"/>
                <a:gd name="T10" fmla="*/ 0 w 168"/>
                <a:gd name="T11" fmla="*/ 0 h 123"/>
                <a:gd name="T12" fmla="*/ 0 w 168"/>
                <a:gd name="T13" fmla="*/ 0 h 123"/>
                <a:gd name="T14" fmla="*/ 0 w 168"/>
                <a:gd name="T15" fmla="*/ 0 h 123"/>
                <a:gd name="T16" fmla="*/ 0 w 168"/>
                <a:gd name="T17" fmla="*/ 0 h 123"/>
                <a:gd name="T18" fmla="*/ 0 w 168"/>
                <a:gd name="T19" fmla="*/ 0 h 123"/>
                <a:gd name="T20" fmla="*/ 0 w 168"/>
                <a:gd name="T21" fmla="*/ 0 h 123"/>
                <a:gd name="T22" fmla="*/ 0 w 168"/>
                <a:gd name="T23" fmla="*/ 0 h 123"/>
                <a:gd name="T24" fmla="*/ 0 w 168"/>
                <a:gd name="T25" fmla="*/ 1 h 123"/>
                <a:gd name="T26" fmla="*/ 0 w 168"/>
                <a:gd name="T27" fmla="*/ 1 h 123"/>
                <a:gd name="T28" fmla="*/ 0 w 168"/>
                <a:gd name="T29" fmla="*/ 1 h 123"/>
                <a:gd name="T30" fmla="*/ 0 w 168"/>
                <a:gd name="T31" fmla="*/ 1 h 123"/>
                <a:gd name="T32" fmla="*/ 0 w 168"/>
                <a:gd name="T33" fmla="*/ 1 h 123"/>
                <a:gd name="T34" fmla="*/ 0 w 168"/>
                <a:gd name="T35" fmla="*/ 1 h 123"/>
                <a:gd name="T36" fmla="*/ 0 w 168"/>
                <a:gd name="T37" fmla="*/ 1 h 123"/>
                <a:gd name="T38" fmla="*/ 0 w 168"/>
                <a:gd name="T39" fmla="*/ 1 h 123"/>
                <a:gd name="T40" fmla="*/ 0 w 168"/>
                <a:gd name="T41" fmla="*/ 1 h 123"/>
                <a:gd name="T42" fmla="*/ 0 w 168"/>
                <a:gd name="T43" fmla="*/ 1 h 123"/>
                <a:gd name="T44" fmla="*/ 0 w 168"/>
                <a:gd name="T45" fmla="*/ 1 h 123"/>
                <a:gd name="T46" fmla="*/ 0 w 168"/>
                <a:gd name="T47" fmla="*/ 1 h 123"/>
                <a:gd name="T48" fmla="*/ 0 w 168"/>
                <a:gd name="T49" fmla="*/ 1 h 123"/>
                <a:gd name="T50" fmla="*/ 0 w 168"/>
                <a:gd name="T51" fmla="*/ 1 h 123"/>
                <a:gd name="T52" fmla="*/ 0 w 168"/>
                <a:gd name="T53" fmla="*/ 1 h 123"/>
                <a:gd name="T54" fmla="*/ 0 w 168"/>
                <a:gd name="T55" fmla="*/ 1 h 123"/>
                <a:gd name="T56" fmla="*/ 0 w 168"/>
                <a:gd name="T57" fmla="*/ 1 h 123"/>
                <a:gd name="T58" fmla="*/ 0 w 168"/>
                <a:gd name="T59" fmla="*/ 1 h 123"/>
                <a:gd name="T60" fmla="*/ 0 w 168"/>
                <a:gd name="T61" fmla="*/ 1 h 123"/>
                <a:gd name="T62" fmla="*/ 0 w 168"/>
                <a:gd name="T63" fmla="*/ 1 h 123"/>
                <a:gd name="T64" fmla="*/ 0 w 168"/>
                <a:gd name="T65" fmla="*/ 1 h 123"/>
                <a:gd name="T66" fmla="*/ 0 w 168"/>
                <a:gd name="T67" fmla="*/ 1 h 123"/>
                <a:gd name="T68" fmla="*/ 0 w 168"/>
                <a:gd name="T69" fmla="*/ 1 h 123"/>
                <a:gd name="T70" fmla="*/ 0 w 168"/>
                <a:gd name="T71" fmla="*/ 1 h 123"/>
                <a:gd name="T72" fmla="*/ 0 w 168"/>
                <a:gd name="T73" fmla="*/ 1 h 123"/>
                <a:gd name="T74" fmla="*/ 0 w 168"/>
                <a:gd name="T75" fmla="*/ 1 h 123"/>
                <a:gd name="T76" fmla="*/ 0 w 168"/>
                <a:gd name="T77" fmla="*/ 1 h 123"/>
                <a:gd name="T78" fmla="*/ 0 w 168"/>
                <a:gd name="T79" fmla="*/ 1 h 123"/>
                <a:gd name="T80" fmla="*/ 0 w 168"/>
                <a:gd name="T81" fmla="*/ 1 h 123"/>
                <a:gd name="T82" fmla="*/ 0 w 168"/>
                <a:gd name="T83" fmla="*/ 1 h 123"/>
                <a:gd name="T84" fmla="*/ 0 w 168"/>
                <a:gd name="T85" fmla="*/ 1 h 123"/>
                <a:gd name="T86" fmla="*/ 0 w 168"/>
                <a:gd name="T87" fmla="*/ 1 h 123"/>
                <a:gd name="T88" fmla="*/ 0 w 168"/>
                <a:gd name="T89" fmla="*/ 1 h 123"/>
                <a:gd name="T90" fmla="*/ 0 w 168"/>
                <a:gd name="T91" fmla="*/ 1 h 123"/>
                <a:gd name="T92" fmla="*/ 0 w 168"/>
                <a:gd name="T93" fmla="*/ 1 h 123"/>
                <a:gd name="T94" fmla="*/ 0 w 168"/>
                <a:gd name="T95" fmla="*/ 1 h 123"/>
                <a:gd name="T96" fmla="*/ 0 w 168"/>
                <a:gd name="T97" fmla="*/ 1 h 123"/>
                <a:gd name="T98" fmla="*/ 0 w 168"/>
                <a:gd name="T99" fmla="*/ 1 h 123"/>
                <a:gd name="T100" fmla="*/ 0 w 168"/>
                <a:gd name="T101" fmla="*/ 1 h 123"/>
                <a:gd name="T102" fmla="*/ 0 w 168"/>
                <a:gd name="T103" fmla="*/ 1 h 123"/>
                <a:gd name="T104" fmla="*/ 0 w 168"/>
                <a:gd name="T105" fmla="*/ 1 h 123"/>
                <a:gd name="T106" fmla="*/ 0 w 168"/>
                <a:gd name="T107" fmla="*/ 1 h 123"/>
                <a:gd name="T108" fmla="*/ 0 w 168"/>
                <a:gd name="T109" fmla="*/ 1 h 123"/>
                <a:gd name="T110" fmla="*/ 0 w 168"/>
                <a:gd name="T111" fmla="*/ 1 h 1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8"/>
                <a:gd name="T169" fmla="*/ 0 h 123"/>
                <a:gd name="T170" fmla="*/ 168 w 168"/>
                <a:gd name="T171" fmla="*/ 123 h 1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8" h="123">
                  <a:moveTo>
                    <a:pt x="19" y="1"/>
                  </a:moveTo>
                  <a:lnTo>
                    <a:pt x="27" y="0"/>
                  </a:lnTo>
                  <a:lnTo>
                    <a:pt x="33" y="0"/>
                  </a:lnTo>
                  <a:lnTo>
                    <a:pt x="42" y="0"/>
                  </a:lnTo>
                  <a:lnTo>
                    <a:pt x="50" y="0"/>
                  </a:lnTo>
                  <a:lnTo>
                    <a:pt x="57" y="0"/>
                  </a:lnTo>
                  <a:lnTo>
                    <a:pt x="65" y="0"/>
                  </a:lnTo>
                  <a:lnTo>
                    <a:pt x="74" y="0"/>
                  </a:lnTo>
                  <a:lnTo>
                    <a:pt x="82" y="0"/>
                  </a:lnTo>
                  <a:lnTo>
                    <a:pt x="90" y="0"/>
                  </a:lnTo>
                  <a:lnTo>
                    <a:pt x="97" y="0"/>
                  </a:lnTo>
                  <a:lnTo>
                    <a:pt x="105" y="0"/>
                  </a:lnTo>
                  <a:lnTo>
                    <a:pt x="114" y="1"/>
                  </a:lnTo>
                  <a:lnTo>
                    <a:pt x="126" y="5"/>
                  </a:lnTo>
                  <a:lnTo>
                    <a:pt x="141" y="11"/>
                  </a:lnTo>
                  <a:lnTo>
                    <a:pt x="147" y="15"/>
                  </a:lnTo>
                  <a:lnTo>
                    <a:pt x="154" y="22"/>
                  </a:lnTo>
                  <a:lnTo>
                    <a:pt x="160" y="30"/>
                  </a:lnTo>
                  <a:lnTo>
                    <a:pt x="166" y="39"/>
                  </a:lnTo>
                  <a:lnTo>
                    <a:pt x="168" y="49"/>
                  </a:lnTo>
                  <a:lnTo>
                    <a:pt x="168" y="62"/>
                  </a:lnTo>
                  <a:lnTo>
                    <a:pt x="168" y="68"/>
                  </a:lnTo>
                  <a:lnTo>
                    <a:pt x="168" y="76"/>
                  </a:lnTo>
                  <a:lnTo>
                    <a:pt x="166" y="83"/>
                  </a:lnTo>
                  <a:lnTo>
                    <a:pt x="164" y="93"/>
                  </a:lnTo>
                  <a:lnTo>
                    <a:pt x="158" y="100"/>
                  </a:lnTo>
                  <a:lnTo>
                    <a:pt x="152" y="106"/>
                  </a:lnTo>
                  <a:lnTo>
                    <a:pt x="145" y="110"/>
                  </a:lnTo>
                  <a:lnTo>
                    <a:pt x="137" y="115"/>
                  </a:lnTo>
                  <a:lnTo>
                    <a:pt x="126" y="117"/>
                  </a:lnTo>
                  <a:lnTo>
                    <a:pt x="116" y="119"/>
                  </a:lnTo>
                  <a:lnTo>
                    <a:pt x="105" y="119"/>
                  </a:lnTo>
                  <a:lnTo>
                    <a:pt x="93" y="121"/>
                  </a:lnTo>
                  <a:lnTo>
                    <a:pt x="82" y="119"/>
                  </a:lnTo>
                  <a:lnTo>
                    <a:pt x="69" y="119"/>
                  </a:lnTo>
                  <a:lnTo>
                    <a:pt x="55" y="119"/>
                  </a:lnTo>
                  <a:lnTo>
                    <a:pt x="44" y="119"/>
                  </a:lnTo>
                  <a:lnTo>
                    <a:pt x="31" y="119"/>
                  </a:lnTo>
                  <a:lnTo>
                    <a:pt x="19" y="119"/>
                  </a:lnTo>
                  <a:lnTo>
                    <a:pt x="8" y="121"/>
                  </a:lnTo>
                  <a:lnTo>
                    <a:pt x="0" y="123"/>
                  </a:lnTo>
                  <a:lnTo>
                    <a:pt x="0" y="115"/>
                  </a:lnTo>
                  <a:lnTo>
                    <a:pt x="0" y="106"/>
                  </a:lnTo>
                  <a:lnTo>
                    <a:pt x="0" y="98"/>
                  </a:lnTo>
                  <a:lnTo>
                    <a:pt x="0" y="91"/>
                  </a:lnTo>
                  <a:lnTo>
                    <a:pt x="0" y="83"/>
                  </a:lnTo>
                  <a:lnTo>
                    <a:pt x="0" y="76"/>
                  </a:lnTo>
                  <a:lnTo>
                    <a:pt x="0" y="68"/>
                  </a:lnTo>
                  <a:lnTo>
                    <a:pt x="2" y="60"/>
                  </a:lnTo>
                  <a:lnTo>
                    <a:pt x="2" y="51"/>
                  </a:lnTo>
                  <a:lnTo>
                    <a:pt x="2" y="43"/>
                  </a:lnTo>
                  <a:lnTo>
                    <a:pt x="4" y="34"/>
                  </a:lnTo>
                  <a:lnTo>
                    <a:pt x="6" y="28"/>
                  </a:lnTo>
                  <a:lnTo>
                    <a:pt x="10" y="13"/>
                  </a:lnTo>
                  <a:lnTo>
                    <a:pt x="1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4" name="Freeform 115"/>
            <p:cNvSpPr>
              <a:spLocks/>
            </p:cNvSpPr>
            <p:nvPr/>
          </p:nvSpPr>
          <p:spPr bwMode="auto">
            <a:xfrm>
              <a:off x="1500" y="3342"/>
              <a:ext cx="77" cy="59"/>
            </a:xfrm>
            <a:custGeom>
              <a:avLst/>
              <a:gdLst>
                <a:gd name="T0" fmla="*/ 0 w 156"/>
                <a:gd name="T1" fmla="*/ 1 h 117"/>
                <a:gd name="T2" fmla="*/ 0 w 156"/>
                <a:gd name="T3" fmla="*/ 0 h 117"/>
                <a:gd name="T4" fmla="*/ 0 w 156"/>
                <a:gd name="T5" fmla="*/ 0 h 117"/>
                <a:gd name="T6" fmla="*/ 0 w 156"/>
                <a:gd name="T7" fmla="*/ 0 h 117"/>
                <a:gd name="T8" fmla="*/ 0 w 156"/>
                <a:gd name="T9" fmla="*/ 1 h 117"/>
                <a:gd name="T10" fmla="*/ 0 w 156"/>
                <a:gd name="T11" fmla="*/ 1 h 117"/>
                <a:gd name="T12" fmla="*/ 0 w 156"/>
                <a:gd name="T13" fmla="*/ 1 h 117"/>
                <a:gd name="T14" fmla="*/ 0 w 156"/>
                <a:gd name="T15" fmla="*/ 1 h 117"/>
                <a:gd name="T16" fmla="*/ 0 w 156"/>
                <a:gd name="T17" fmla="*/ 1 h 117"/>
                <a:gd name="T18" fmla="*/ 0 w 156"/>
                <a:gd name="T19" fmla="*/ 1 h 117"/>
                <a:gd name="T20" fmla="*/ 0 w 156"/>
                <a:gd name="T21" fmla="*/ 1 h 117"/>
                <a:gd name="T22" fmla="*/ 0 w 156"/>
                <a:gd name="T23" fmla="*/ 1 h 117"/>
                <a:gd name="T24" fmla="*/ 0 w 156"/>
                <a:gd name="T25" fmla="*/ 1 h 117"/>
                <a:gd name="T26" fmla="*/ 0 w 156"/>
                <a:gd name="T27" fmla="*/ 1 h 117"/>
                <a:gd name="T28" fmla="*/ 0 w 156"/>
                <a:gd name="T29" fmla="*/ 1 h 117"/>
                <a:gd name="T30" fmla="*/ 0 w 156"/>
                <a:gd name="T31" fmla="*/ 1 h 117"/>
                <a:gd name="T32" fmla="*/ 0 w 156"/>
                <a:gd name="T33" fmla="*/ 1 h 117"/>
                <a:gd name="T34" fmla="*/ 0 w 156"/>
                <a:gd name="T35" fmla="*/ 1 h 117"/>
                <a:gd name="T36" fmla="*/ 0 w 156"/>
                <a:gd name="T37" fmla="*/ 1 h 117"/>
                <a:gd name="T38" fmla="*/ 0 w 156"/>
                <a:gd name="T39" fmla="*/ 1 h 117"/>
                <a:gd name="T40" fmla="*/ 0 w 156"/>
                <a:gd name="T41" fmla="*/ 1 h 117"/>
                <a:gd name="T42" fmla="*/ 0 w 156"/>
                <a:gd name="T43" fmla="*/ 1 h 117"/>
                <a:gd name="T44" fmla="*/ 0 w 156"/>
                <a:gd name="T45" fmla="*/ 1 h 117"/>
                <a:gd name="T46" fmla="*/ 0 w 156"/>
                <a:gd name="T47" fmla="*/ 1 h 117"/>
                <a:gd name="T48" fmla="*/ 0 w 156"/>
                <a:gd name="T49" fmla="*/ 1 h 117"/>
                <a:gd name="T50" fmla="*/ 0 w 156"/>
                <a:gd name="T51" fmla="*/ 1 h 117"/>
                <a:gd name="T52" fmla="*/ 0 w 156"/>
                <a:gd name="T53" fmla="*/ 1 h 117"/>
                <a:gd name="T54" fmla="*/ 0 w 156"/>
                <a:gd name="T55" fmla="*/ 1 h 117"/>
                <a:gd name="T56" fmla="*/ 0 w 156"/>
                <a:gd name="T57" fmla="*/ 1 h 117"/>
                <a:gd name="T58" fmla="*/ 0 w 156"/>
                <a:gd name="T59" fmla="*/ 1 h 117"/>
                <a:gd name="T60" fmla="*/ 0 w 156"/>
                <a:gd name="T61" fmla="*/ 1 h 117"/>
                <a:gd name="T62" fmla="*/ 0 w 156"/>
                <a:gd name="T63" fmla="*/ 1 h 117"/>
                <a:gd name="T64" fmla="*/ 0 w 156"/>
                <a:gd name="T65" fmla="*/ 1 h 117"/>
                <a:gd name="T66" fmla="*/ 0 w 156"/>
                <a:gd name="T67" fmla="*/ 1 h 117"/>
                <a:gd name="T68" fmla="*/ 0 w 156"/>
                <a:gd name="T69" fmla="*/ 1 h 117"/>
                <a:gd name="T70" fmla="*/ 0 w 156"/>
                <a:gd name="T71" fmla="*/ 1 h 117"/>
                <a:gd name="T72" fmla="*/ 0 w 156"/>
                <a:gd name="T73" fmla="*/ 1 h 117"/>
                <a:gd name="T74" fmla="*/ 0 w 156"/>
                <a:gd name="T75" fmla="*/ 1 h 117"/>
                <a:gd name="T76" fmla="*/ 0 w 156"/>
                <a:gd name="T77" fmla="*/ 1 h 117"/>
                <a:gd name="T78" fmla="*/ 0 w 156"/>
                <a:gd name="T79" fmla="*/ 1 h 117"/>
                <a:gd name="T80" fmla="*/ 0 w 156"/>
                <a:gd name="T81" fmla="*/ 1 h 117"/>
                <a:gd name="T82" fmla="*/ 0 w 156"/>
                <a:gd name="T83" fmla="*/ 1 h 117"/>
                <a:gd name="T84" fmla="*/ 0 w 156"/>
                <a:gd name="T85" fmla="*/ 1 h 117"/>
                <a:gd name="T86" fmla="*/ 0 w 156"/>
                <a:gd name="T87" fmla="*/ 1 h 117"/>
                <a:gd name="T88" fmla="*/ 0 w 156"/>
                <a:gd name="T89" fmla="*/ 1 h 117"/>
                <a:gd name="T90" fmla="*/ 0 w 156"/>
                <a:gd name="T91" fmla="*/ 1 h 117"/>
                <a:gd name="T92" fmla="*/ 0 w 156"/>
                <a:gd name="T93" fmla="*/ 1 h 117"/>
                <a:gd name="T94" fmla="*/ 0 w 156"/>
                <a:gd name="T95" fmla="*/ 1 h 1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6"/>
                <a:gd name="T145" fmla="*/ 0 h 117"/>
                <a:gd name="T146" fmla="*/ 156 w 156"/>
                <a:gd name="T147" fmla="*/ 117 h 1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6" h="117">
                  <a:moveTo>
                    <a:pt x="40" y="1"/>
                  </a:moveTo>
                  <a:lnTo>
                    <a:pt x="55" y="0"/>
                  </a:lnTo>
                  <a:lnTo>
                    <a:pt x="70" y="0"/>
                  </a:lnTo>
                  <a:lnTo>
                    <a:pt x="82" y="0"/>
                  </a:lnTo>
                  <a:lnTo>
                    <a:pt x="95" y="1"/>
                  </a:lnTo>
                  <a:lnTo>
                    <a:pt x="106" y="3"/>
                  </a:lnTo>
                  <a:lnTo>
                    <a:pt x="116" y="7"/>
                  </a:lnTo>
                  <a:lnTo>
                    <a:pt x="126" y="13"/>
                  </a:lnTo>
                  <a:lnTo>
                    <a:pt x="135" y="20"/>
                  </a:lnTo>
                  <a:lnTo>
                    <a:pt x="137" y="24"/>
                  </a:lnTo>
                  <a:lnTo>
                    <a:pt x="141" y="34"/>
                  </a:lnTo>
                  <a:lnTo>
                    <a:pt x="145" y="39"/>
                  </a:lnTo>
                  <a:lnTo>
                    <a:pt x="146" y="51"/>
                  </a:lnTo>
                  <a:lnTo>
                    <a:pt x="148" y="58"/>
                  </a:lnTo>
                  <a:lnTo>
                    <a:pt x="150" y="72"/>
                  </a:lnTo>
                  <a:lnTo>
                    <a:pt x="150" y="83"/>
                  </a:lnTo>
                  <a:lnTo>
                    <a:pt x="150" y="98"/>
                  </a:lnTo>
                  <a:lnTo>
                    <a:pt x="152" y="102"/>
                  </a:lnTo>
                  <a:lnTo>
                    <a:pt x="156" y="112"/>
                  </a:lnTo>
                  <a:lnTo>
                    <a:pt x="141" y="112"/>
                  </a:lnTo>
                  <a:lnTo>
                    <a:pt x="129" y="112"/>
                  </a:lnTo>
                  <a:lnTo>
                    <a:pt x="116" y="112"/>
                  </a:lnTo>
                  <a:lnTo>
                    <a:pt x="103" y="114"/>
                  </a:lnTo>
                  <a:lnTo>
                    <a:pt x="91" y="114"/>
                  </a:lnTo>
                  <a:lnTo>
                    <a:pt x="78" y="114"/>
                  </a:lnTo>
                  <a:lnTo>
                    <a:pt x="65" y="114"/>
                  </a:lnTo>
                  <a:lnTo>
                    <a:pt x="53" y="114"/>
                  </a:lnTo>
                  <a:lnTo>
                    <a:pt x="38" y="114"/>
                  </a:lnTo>
                  <a:lnTo>
                    <a:pt x="27" y="114"/>
                  </a:lnTo>
                  <a:lnTo>
                    <a:pt x="15" y="114"/>
                  </a:lnTo>
                  <a:lnTo>
                    <a:pt x="4" y="117"/>
                  </a:lnTo>
                  <a:lnTo>
                    <a:pt x="4" y="106"/>
                  </a:lnTo>
                  <a:lnTo>
                    <a:pt x="4" y="98"/>
                  </a:lnTo>
                  <a:lnTo>
                    <a:pt x="4" y="89"/>
                  </a:lnTo>
                  <a:lnTo>
                    <a:pt x="4" y="79"/>
                  </a:lnTo>
                  <a:lnTo>
                    <a:pt x="2" y="70"/>
                  </a:lnTo>
                  <a:lnTo>
                    <a:pt x="0" y="62"/>
                  </a:lnTo>
                  <a:lnTo>
                    <a:pt x="0" y="53"/>
                  </a:lnTo>
                  <a:lnTo>
                    <a:pt x="0" y="45"/>
                  </a:lnTo>
                  <a:lnTo>
                    <a:pt x="0" y="36"/>
                  </a:lnTo>
                  <a:lnTo>
                    <a:pt x="2" y="28"/>
                  </a:lnTo>
                  <a:lnTo>
                    <a:pt x="6" y="19"/>
                  </a:lnTo>
                  <a:lnTo>
                    <a:pt x="10" y="15"/>
                  </a:lnTo>
                  <a:lnTo>
                    <a:pt x="13" y="7"/>
                  </a:lnTo>
                  <a:lnTo>
                    <a:pt x="21" y="5"/>
                  </a:lnTo>
                  <a:lnTo>
                    <a:pt x="29" y="1"/>
                  </a:lnTo>
                  <a:lnTo>
                    <a:pt x="4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5" name="Freeform 116"/>
            <p:cNvSpPr>
              <a:spLocks/>
            </p:cNvSpPr>
            <p:nvPr/>
          </p:nvSpPr>
          <p:spPr bwMode="auto">
            <a:xfrm>
              <a:off x="1673" y="3340"/>
              <a:ext cx="79" cy="58"/>
            </a:xfrm>
            <a:custGeom>
              <a:avLst/>
              <a:gdLst>
                <a:gd name="T0" fmla="*/ 1 w 158"/>
                <a:gd name="T1" fmla="*/ 1 h 116"/>
                <a:gd name="T2" fmla="*/ 1 w 158"/>
                <a:gd name="T3" fmla="*/ 0 h 116"/>
                <a:gd name="T4" fmla="*/ 1 w 158"/>
                <a:gd name="T5" fmla="*/ 0 h 116"/>
                <a:gd name="T6" fmla="*/ 1 w 158"/>
                <a:gd name="T7" fmla="*/ 0 h 116"/>
                <a:gd name="T8" fmla="*/ 1 w 158"/>
                <a:gd name="T9" fmla="*/ 0 h 116"/>
                <a:gd name="T10" fmla="*/ 1 w 158"/>
                <a:gd name="T11" fmla="*/ 1 h 116"/>
                <a:gd name="T12" fmla="*/ 1 w 158"/>
                <a:gd name="T13" fmla="*/ 1 h 116"/>
                <a:gd name="T14" fmla="*/ 1 w 158"/>
                <a:gd name="T15" fmla="*/ 1 h 116"/>
                <a:gd name="T16" fmla="*/ 1 w 158"/>
                <a:gd name="T17" fmla="*/ 1 h 116"/>
                <a:gd name="T18" fmla="*/ 1 w 158"/>
                <a:gd name="T19" fmla="*/ 1 h 116"/>
                <a:gd name="T20" fmla="*/ 1 w 158"/>
                <a:gd name="T21" fmla="*/ 1 h 116"/>
                <a:gd name="T22" fmla="*/ 1 w 158"/>
                <a:gd name="T23" fmla="*/ 1 h 116"/>
                <a:gd name="T24" fmla="*/ 1 w 158"/>
                <a:gd name="T25" fmla="*/ 1 h 116"/>
                <a:gd name="T26" fmla="*/ 1 w 158"/>
                <a:gd name="T27" fmla="*/ 1 h 116"/>
                <a:gd name="T28" fmla="*/ 1 w 158"/>
                <a:gd name="T29" fmla="*/ 1 h 116"/>
                <a:gd name="T30" fmla="*/ 1 w 158"/>
                <a:gd name="T31" fmla="*/ 1 h 116"/>
                <a:gd name="T32" fmla="*/ 1 w 158"/>
                <a:gd name="T33" fmla="*/ 1 h 116"/>
                <a:gd name="T34" fmla="*/ 1 w 158"/>
                <a:gd name="T35" fmla="*/ 1 h 116"/>
                <a:gd name="T36" fmla="*/ 1 w 158"/>
                <a:gd name="T37" fmla="*/ 1 h 116"/>
                <a:gd name="T38" fmla="*/ 1 w 158"/>
                <a:gd name="T39" fmla="*/ 1 h 116"/>
                <a:gd name="T40" fmla="*/ 1 w 158"/>
                <a:gd name="T41" fmla="*/ 1 h 116"/>
                <a:gd name="T42" fmla="*/ 1 w 158"/>
                <a:gd name="T43" fmla="*/ 1 h 116"/>
                <a:gd name="T44" fmla="*/ 1 w 158"/>
                <a:gd name="T45" fmla="*/ 1 h 116"/>
                <a:gd name="T46" fmla="*/ 1 w 158"/>
                <a:gd name="T47" fmla="*/ 1 h 116"/>
                <a:gd name="T48" fmla="*/ 1 w 158"/>
                <a:gd name="T49" fmla="*/ 1 h 116"/>
                <a:gd name="T50" fmla="*/ 1 w 158"/>
                <a:gd name="T51" fmla="*/ 1 h 116"/>
                <a:gd name="T52" fmla="*/ 1 w 158"/>
                <a:gd name="T53" fmla="*/ 1 h 116"/>
                <a:gd name="T54" fmla="*/ 1 w 158"/>
                <a:gd name="T55" fmla="*/ 1 h 116"/>
                <a:gd name="T56" fmla="*/ 1 w 158"/>
                <a:gd name="T57" fmla="*/ 1 h 116"/>
                <a:gd name="T58" fmla="*/ 1 w 158"/>
                <a:gd name="T59" fmla="*/ 1 h 116"/>
                <a:gd name="T60" fmla="*/ 0 w 158"/>
                <a:gd name="T61" fmla="*/ 1 h 116"/>
                <a:gd name="T62" fmla="*/ 0 w 158"/>
                <a:gd name="T63" fmla="*/ 1 h 116"/>
                <a:gd name="T64" fmla="*/ 0 w 158"/>
                <a:gd name="T65" fmla="*/ 1 h 116"/>
                <a:gd name="T66" fmla="*/ 0 w 158"/>
                <a:gd name="T67" fmla="*/ 1 h 116"/>
                <a:gd name="T68" fmla="*/ 0 w 158"/>
                <a:gd name="T69" fmla="*/ 1 h 116"/>
                <a:gd name="T70" fmla="*/ 0 w 158"/>
                <a:gd name="T71" fmla="*/ 1 h 116"/>
                <a:gd name="T72" fmla="*/ 0 w 158"/>
                <a:gd name="T73" fmla="*/ 1 h 116"/>
                <a:gd name="T74" fmla="*/ 1 w 158"/>
                <a:gd name="T75" fmla="*/ 1 h 116"/>
                <a:gd name="T76" fmla="*/ 1 w 158"/>
                <a:gd name="T77" fmla="*/ 1 h 116"/>
                <a:gd name="T78" fmla="*/ 1 w 158"/>
                <a:gd name="T79" fmla="*/ 1 h 116"/>
                <a:gd name="T80" fmla="*/ 1 w 158"/>
                <a:gd name="T81" fmla="*/ 1 h 116"/>
                <a:gd name="T82" fmla="*/ 1 w 158"/>
                <a:gd name="T83" fmla="*/ 1 h 116"/>
                <a:gd name="T84" fmla="*/ 1 w 158"/>
                <a:gd name="T85" fmla="*/ 1 h 116"/>
                <a:gd name="T86" fmla="*/ 1 w 158"/>
                <a:gd name="T87" fmla="*/ 1 h 116"/>
                <a:gd name="T88" fmla="*/ 1 w 158"/>
                <a:gd name="T89" fmla="*/ 1 h 116"/>
                <a:gd name="T90" fmla="*/ 1 w 158"/>
                <a:gd name="T91" fmla="*/ 1 h 116"/>
                <a:gd name="T92" fmla="*/ 1 w 158"/>
                <a:gd name="T93" fmla="*/ 1 h 116"/>
                <a:gd name="T94" fmla="*/ 1 w 158"/>
                <a:gd name="T95" fmla="*/ 1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8"/>
                <a:gd name="T145" fmla="*/ 0 h 116"/>
                <a:gd name="T146" fmla="*/ 158 w 158"/>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8" h="116">
                  <a:moveTo>
                    <a:pt x="70" y="5"/>
                  </a:moveTo>
                  <a:lnTo>
                    <a:pt x="78" y="0"/>
                  </a:lnTo>
                  <a:lnTo>
                    <a:pt x="87" y="0"/>
                  </a:lnTo>
                  <a:lnTo>
                    <a:pt x="97" y="0"/>
                  </a:lnTo>
                  <a:lnTo>
                    <a:pt x="106" y="0"/>
                  </a:lnTo>
                  <a:lnTo>
                    <a:pt x="120" y="2"/>
                  </a:lnTo>
                  <a:lnTo>
                    <a:pt x="131" y="9"/>
                  </a:lnTo>
                  <a:lnTo>
                    <a:pt x="141" y="15"/>
                  </a:lnTo>
                  <a:lnTo>
                    <a:pt x="148" y="23"/>
                  </a:lnTo>
                  <a:lnTo>
                    <a:pt x="154" y="32"/>
                  </a:lnTo>
                  <a:lnTo>
                    <a:pt x="158" y="43"/>
                  </a:lnTo>
                  <a:lnTo>
                    <a:pt x="158" y="55"/>
                  </a:lnTo>
                  <a:lnTo>
                    <a:pt x="158" y="66"/>
                  </a:lnTo>
                  <a:lnTo>
                    <a:pt x="154" y="78"/>
                  </a:lnTo>
                  <a:lnTo>
                    <a:pt x="150" y="89"/>
                  </a:lnTo>
                  <a:lnTo>
                    <a:pt x="143" y="97"/>
                  </a:lnTo>
                  <a:lnTo>
                    <a:pt x="137" y="104"/>
                  </a:lnTo>
                  <a:lnTo>
                    <a:pt x="127" y="108"/>
                  </a:lnTo>
                  <a:lnTo>
                    <a:pt x="120" y="114"/>
                  </a:lnTo>
                  <a:lnTo>
                    <a:pt x="108" y="116"/>
                  </a:lnTo>
                  <a:lnTo>
                    <a:pt x="95" y="116"/>
                  </a:lnTo>
                  <a:lnTo>
                    <a:pt x="82" y="110"/>
                  </a:lnTo>
                  <a:lnTo>
                    <a:pt x="66" y="104"/>
                  </a:lnTo>
                  <a:lnTo>
                    <a:pt x="59" y="106"/>
                  </a:lnTo>
                  <a:lnTo>
                    <a:pt x="49" y="108"/>
                  </a:lnTo>
                  <a:lnTo>
                    <a:pt x="42" y="110"/>
                  </a:lnTo>
                  <a:lnTo>
                    <a:pt x="34" y="110"/>
                  </a:lnTo>
                  <a:lnTo>
                    <a:pt x="27" y="110"/>
                  </a:lnTo>
                  <a:lnTo>
                    <a:pt x="17" y="112"/>
                  </a:lnTo>
                  <a:lnTo>
                    <a:pt x="9" y="114"/>
                  </a:lnTo>
                  <a:lnTo>
                    <a:pt x="0" y="116"/>
                  </a:lnTo>
                  <a:lnTo>
                    <a:pt x="0" y="104"/>
                  </a:lnTo>
                  <a:lnTo>
                    <a:pt x="0" y="93"/>
                  </a:lnTo>
                  <a:lnTo>
                    <a:pt x="0" y="81"/>
                  </a:lnTo>
                  <a:lnTo>
                    <a:pt x="0" y="72"/>
                  </a:lnTo>
                  <a:lnTo>
                    <a:pt x="0" y="61"/>
                  </a:lnTo>
                  <a:lnTo>
                    <a:pt x="0" y="51"/>
                  </a:lnTo>
                  <a:lnTo>
                    <a:pt x="2" y="43"/>
                  </a:lnTo>
                  <a:lnTo>
                    <a:pt x="6" y="36"/>
                  </a:lnTo>
                  <a:lnTo>
                    <a:pt x="8" y="28"/>
                  </a:lnTo>
                  <a:lnTo>
                    <a:pt x="11" y="21"/>
                  </a:lnTo>
                  <a:lnTo>
                    <a:pt x="17" y="15"/>
                  </a:lnTo>
                  <a:lnTo>
                    <a:pt x="25" y="11"/>
                  </a:lnTo>
                  <a:lnTo>
                    <a:pt x="32" y="5"/>
                  </a:lnTo>
                  <a:lnTo>
                    <a:pt x="44" y="5"/>
                  </a:lnTo>
                  <a:lnTo>
                    <a:pt x="55" y="4"/>
                  </a:lnTo>
                  <a:lnTo>
                    <a:pt x="7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6" name="Freeform 117"/>
            <p:cNvSpPr>
              <a:spLocks/>
            </p:cNvSpPr>
            <p:nvPr/>
          </p:nvSpPr>
          <p:spPr bwMode="auto">
            <a:xfrm>
              <a:off x="1767" y="3343"/>
              <a:ext cx="67" cy="52"/>
            </a:xfrm>
            <a:custGeom>
              <a:avLst/>
              <a:gdLst>
                <a:gd name="T0" fmla="*/ 0 w 135"/>
                <a:gd name="T1" fmla="*/ 0 h 105"/>
                <a:gd name="T2" fmla="*/ 0 w 135"/>
                <a:gd name="T3" fmla="*/ 0 h 105"/>
                <a:gd name="T4" fmla="*/ 0 w 135"/>
                <a:gd name="T5" fmla="*/ 0 h 105"/>
                <a:gd name="T6" fmla="*/ 0 w 135"/>
                <a:gd name="T7" fmla="*/ 0 h 105"/>
                <a:gd name="T8" fmla="*/ 0 w 135"/>
                <a:gd name="T9" fmla="*/ 0 h 105"/>
                <a:gd name="T10" fmla="*/ 0 w 135"/>
                <a:gd name="T11" fmla="*/ 0 h 105"/>
                <a:gd name="T12" fmla="*/ 0 w 135"/>
                <a:gd name="T13" fmla="*/ 0 h 105"/>
                <a:gd name="T14" fmla="*/ 0 w 135"/>
                <a:gd name="T15" fmla="*/ 0 h 105"/>
                <a:gd name="T16" fmla="*/ 0 w 135"/>
                <a:gd name="T17" fmla="*/ 0 h 105"/>
                <a:gd name="T18" fmla="*/ 0 w 135"/>
                <a:gd name="T19" fmla="*/ 0 h 105"/>
                <a:gd name="T20" fmla="*/ 0 w 135"/>
                <a:gd name="T21" fmla="*/ 0 h 105"/>
                <a:gd name="T22" fmla="*/ 0 w 135"/>
                <a:gd name="T23" fmla="*/ 0 h 105"/>
                <a:gd name="T24" fmla="*/ 0 w 135"/>
                <a:gd name="T25" fmla="*/ 0 h 105"/>
                <a:gd name="T26" fmla="*/ 0 w 135"/>
                <a:gd name="T27" fmla="*/ 0 h 105"/>
                <a:gd name="T28" fmla="*/ 0 w 135"/>
                <a:gd name="T29" fmla="*/ 0 h 105"/>
                <a:gd name="T30" fmla="*/ 0 w 135"/>
                <a:gd name="T31" fmla="*/ 0 h 105"/>
                <a:gd name="T32" fmla="*/ 0 w 135"/>
                <a:gd name="T33" fmla="*/ 0 h 105"/>
                <a:gd name="T34" fmla="*/ 0 w 135"/>
                <a:gd name="T35" fmla="*/ 0 h 105"/>
                <a:gd name="T36" fmla="*/ 0 w 135"/>
                <a:gd name="T37" fmla="*/ 0 h 105"/>
                <a:gd name="T38" fmla="*/ 0 w 135"/>
                <a:gd name="T39" fmla="*/ 0 h 105"/>
                <a:gd name="T40" fmla="*/ 0 w 135"/>
                <a:gd name="T41" fmla="*/ 0 h 105"/>
                <a:gd name="T42" fmla="*/ 0 w 135"/>
                <a:gd name="T43" fmla="*/ 0 h 105"/>
                <a:gd name="T44" fmla="*/ 0 w 135"/>
                <a:gd name="T45" fmla="*/ 0 h 105"/>
                <a:gd name="T46" fmla="*/ 0 w 135"/>
                <a:gd name="T47" fmla="*/ 0 h 105"/>
                <a:gd name="T48" fmla="*/ 0 w 135"/>
                <a:gd name="T49" fmla="*/ 0 h 105"/>
                <a:gd name="T50" fmla="*/ 0 w 135"/>
                <a:gd name="T51" fmla="*/ 0 h 105"/>
                <a:gd name="T52" fmla="*/ 0 w 135"/>
                <a:gd name="T53" fmla="*/ 0 h 105"/>
                <a:gd name="T54" fmla="*/ 0 w 135"/>
                <a:gd name="T55" fmla="*/ 0 h 105"/>
                <a:gd name="T56" fmla="*/ 0 w 135"/>
                <a:gd name="T57" fmla="*/ 0 h 105"/>
                <a:gd name="T58" fmla="*/ 0 w 135"/>
                <a:gd name="T59" fmla="*/ 0 h 105"/>
                <a:gd name="T60" fmla="*/ 0 w 135"/>
                <a:gd name="T61" fmla="*/ 0 h 105"/>
                <a:gd name="T62" fmla="*/ 0 w 135"/>
                <a:gd name="T63" fmla="*/ 0 h 105"/>
                <a:gd name="T64" fmla="*/ 0 w 135"/>
                <a:gd name="T65" fmla="*/ 0 h 105"/>
                <a:gd name="T66" fmla="*/ 0 w 135"/>
                <a:gd name="T67" fmla="*/ 0 h 105"/>
                <a:gd name="T68" fmla="*/ 0 w 135"/>
                <a:gd name="T69" fmla="*/ 0 h 105"/>
                <a:gd name="T70" fmla="*/ 0 w 135"/>
                <a:gd name="T71" fmla="*/ 0 h 105"/>
                <a:gd name="T72" fmla="*/ 0 w 135"/>
                <a:gd name="T73" fmla="*/ 0 h 105"/>
                <a:gd name="T74" fmla="*/ 0 w 135"/>
                <a:gd name="T75" fmla="*/ 0 h 105"/>
                <a:gd name="T76" fmla="*/ 0 w 135"/>
                <a:gd name="T77" fmla="*/ 0 h 105"/>
                <a:gd name="T78" fmla="*/ 0 w 135"/>
                <a:gd name="T79" fmla="*/ 0 h 105"/>
                <a:gd name="T80" fmla="*/ 0 w 135"/>
                <a:gd name="T81" fmla="*/ 0 h 105"/>
                <a:gd name="T82" fmla="*/ 0 w 135"/>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5"/>
                <a:gd name="T127" fmla="*/ 0 h 105"/>
                <a:gd name="T128" fmla="*/ 135 w 135"/>
                <a:gd name="T129" fmla="*/ 105 h 10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5" h="105">
                  <a:moveTo>
                    <a:pt x="124" y="0"/>
                  </a:moveTo>
                  <a:lnTo>
                    <a:pt x="126" y="10"/>
                  </a:lnTo>
                  <a:lnTo>
                    <a:pt x="130" y="19"/>
                  </a:lnTo>
                  <a:lnTo>
                    <a:pt x="131" y="29"/>
                  </a:lnTo>
                  <a:lnTo>
                    <a:pt x="135" y="38"/>
                  </a:lnTo>
                  <a:lnTo>
                    <a:pt x="135" y="46"/>
                  </a:lnTo>
                  <a:lnTo>
                    <a:pt x="135" y="56"/>
                  </a:lnTo>
                  <a:lnTo>
                    <a:pt x="133" y="61"/>
                  </a:lnTo>
                  <a:lnTo>
                    <a:pt x="133" y="69"/>
                  </a:lnTo>
                  <a:lnTo>
                    <a:pt x="126" y="78"/>
                  </a:lnTo>
                  <a:lnTo>
                    <a:pt x="118" y="88"/>
                  </a:lnTo>
                  <a:lnTo>
                    <a:pt x="105" y="94"/>
                  </a:lnTo>
                  <a:lnTo>
                    <a:pt x="92" y="99"/>
                  </a:lnTo>
                  <a:lnTo>
                    <a:pt x="82" y="101"/>
                  </a:lnTo>
                  <a:lnTo>
                    <a:pt x="74" y="103"/>
                  </a:lnTo>
                  <a:lnTo>
                    <a:pt x="65" y="103"/>
                  </a:lnTo>
                  <a:lnTo>
                    <a:pt x="57" y="105"/>
                  </a:lnTo>
                  <a:lnTo>
                    <a:pt x="48" y="103"/>
                  </a:lnTo>
                  <a:lnTo>
                    <a:pt x="38" y="103"/>
                  </a:lnTo>
                  <a:lnTo>
                    <a:pt x="27" y="101"/>
                  </a:lnTo>
                  <a:lnTo>
                    <a:pt x="17" y="99"/>
                  </a:lnTo>
                  <a:lnTo>
                    <a:pt x="12" y="99"/>
                  </a:lnTo>
                  <a:lnTo>
                    <a:pt x="8" y="99"/>
                  </a:lnTo>
                  <a:lnTo>
                    <a:pt x="4" y="90"/>
                  </a:lnTo>
                  <a:lnTo>
                    <a:pt x="2" y="82"/>
                  </a:lnTo>
                  <a:lnTo>
                    <a:pt x="0" y="75"/>
                  </a:lnTo>
                  <a:lnTo>
                    <a:pt x="0" y="67"/>
                  </a:lnTo>
                  <a:lnTo>
                    <a:pt x="0" y="56"/>
                  </a:lnTo>
                  <a:lnTo>
                    <a:pt x="2" y="44"/>
                  </a:lnTo>
                  <a:lnTo>
                    <a:pt x="6" y="33"/>
                  </a:lnTo>
                  <a:lnTo>
                    <a:pt x="12" y="27"/>
                  </a:lnTo>
                  <a:lnTo>
                    <a:pt x="15" y="19"/>
                  </a:lnTo>
                  <a:lnTo>
                    <a:pt x="23" y="16"/>
                  </a:lnTo>
                  <a:lnTo>
                    <a:pt x="33" y="12"/>
                  </a:lnTo>
                  <a:lnTo>
                    <a:pt x="44" y="8"/>
                  </a:lnTo>
                  <a:lnTo>
                    <a:pt x="55" y="6"/>
                  </a:lnTo>
                  <a:lnTo>
                    <a:pt x="69" y="4"/>
                  </a:lnTo>
                  <a:lnTo>
                    <a:pt x="82" y="2"/>
                  </a:lnTo>
                  <a:lnTo>
                    <a:pt x="95" y="0"/>
                  </a:lnTo>
                  <a:lnTo>
                    <a:pt x="109" y="0"/>
                  </a:lnTo>
                  <a:lnTo>
                    <a:pt x="1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7" name="Freeform 118"/>
            <p:cNvSpPr>
              <a:spLocks/>
            </p:cNvSpPr>
            <p:nvPr/>
          </p:nvSpPr>
          <p:spPr bwMode="auto">
            <a:xfrm>
              <a:off x="1848" y="3341"/>
              <a:ext cx="71" cy="52"/>
            </a:xfrm>
            <a:custGeom>
              <a:avLst/>
              <a:gdLst>
                <a:gd name="T0" fmla="*/ 1 w 140"/>
                <a:gd name="T1" fmla="*/ 1 h 102"/>
                <a:gd name="T2" fmla="*/ 1 w 140"/>
                <a:gd name="T3" fmla="*/ 0 h 102"/>
                <a:gd name="T4" fmla="*/ 1 w 140"/>
                <a:gd name="T5" fmla="*/ 0 h 102"/>
                <a:gd name="T6" fmla="*/ 1 w 140"/>
                <a:gd name="T7" fmla="*/ 0 h 102"/>
                <a:gd name="T8" fmla="*/ 1 w 140"/>
                <a:gd name="T9" fmla="*/ 1 h 102"/>
                <a:gd name="T10" fmla="*/ 1 w 140"/>
                <a:gd name="T11" fmla="*/ 1 h 102"/>
                <a:gd name="T12" fmla="*/ 1 w 140"/>
                <a:gd name="T13" fmla="*/ 1 h 102"/>
                <a:gd name="T14" fmla="*/ 1 w 140"/>
                <a:gd name="T15" fmla="*/ 1 h 102"/>
                <a:gd name="T16" fmla="*/ 1 w 140"/>
                <a:gd name="T17" fmla="*/ 1 h 102"/>
                <a:gd name="T18" fmla="*/ 1 w 140"/>
                <a:gd name="T19" fmla="*/ 1 h 102"/>
                <a:gd name="T20" fmla="*/ 1 w 140"/>
                <a:gd name="T21" fmla="*/ 1 h 102"/>
                <a:gd name="T22" fmla="*/ 1 w 140"/>
                <a:gd name="T23" fmla="*/ 1 h 102"/>
                <a:gd name="T24" fmla="*/ 1 w 140"/>
                <a:gd name="T25" fmla="*/ 1 h 102"/>
                <a:gd name="T26" fmla="*/ 1 w 140"/>
                <a:gd name="T27" fmla="*/ 1 h 102"/>
                <a:gd name="T28" fmla="*/ 1 w 140"/>
                <a:gd name="T29" fmla="*/ 1 h 102"/>
                <a:gd name="T30" fmla="*/ 1 w 140"/>
                <a:gd name="T31" fmla="*/ 1 h 102"/>
                <a:gd name="T32" fmla="*/ 1 w 140"/>
                <a:gd name="T33" fmla="*/ 1 h 102"/>
                <a:gd name="T34" fmla="*/ 1 w 140"/>
                <a:gd name="T35" fmla="*/ 1 h 102"/>
                <a:gd name="T36" fmla="*/ 1 w 140"/>
                <a:gd name="T37" fmla="*/ 1 h 102"/>
                <a:gd name="T38" fmla="*/ 1 w 140"/>
                <a:gd name="T39" fmla="*/ 1 h 102"/>
                <a:gd name="T40" fmla="*/ 1 w 140"/>
                <a:gd name="T41" fmla="*/ 1 h 102"/>
                <a:gd name="T42" fmla="*/ 1 w 140"/>
                <a:gd name="T43" fmla="*/ 1 h 102"/>
                <a:gd name="T44" fmla="*/ 1 w 140"/>
                <a:gd name="T45" fmla="*/ 1 h 102"/>
                <a:gd name="T46" fmla="*/ 1 w 140"/>
                <a:gd name="T47" fmla="*/ 1 h 102"/>
                <a:gd name="T48" fmla="*/ 1 w 140"/>
                <a:gd name="T49" fmla="*/ 1 h 102"/>
                <a:gd name="T50" fmla="*/ 1 w 140"/>
                <a:gd name="T51" fmla="*/ 1 h 102"/>
                <a:gd name="T52" fmla="*/ 1 w 140"/>
                <a:gd name="T53" fmla="*/ 1 h 102"/>
                <a:gd name="T54" fmla="*/ 1 w 140"/>
                <a:gd name="T55" fmla="*/ 1 h 102"/>
                <a:gd name="T56" fmla="*/ 1 w 140"/>
                <a:gd name="T57" fmla="*/ 1 h 102"/>
                <a:gd name="T58" fmla="*/ 0 w 140"/>
                <a:gd name="T59" fmla="*/ 1 h 102"/>
                <a:gd name="T60" fmla="*/ 1 w 140"/>
                <a:gd name="T61" fmla="*/ 1 h 102"/>
                <a:gd name="T62" fmla="*/ 1 w 140"/>
                <a:gd name="T63" fmla="*/ 1 h 102"/>
                <a:gd name="T64" fmla="*/ 1 w 140"/>
                <a:gd name="T65" fmla="*/ 1 h 102"/>
                <a:gd name="T66" fmla="*/ 1 w 140"/>
                <a:gd name="T67" fmla="*/ 1 h 102"/>
                <a:gd name="T68" fmla="*/ 1 w 140"/>
                <a:gd name="T69" fmla="*/ 1 h 102"/>
                <a:gd name="T70" fmla="*/ 1 w 140"/>
                <a:gd name="T71" fmla="*/ 1 h 102"/>
                <a:gd name="T72" fmla="*/ 1 w 140"/>
                <a:gd name="T73" fmla="*/ 1 h 102"/>
                <a:gd name="T74" fmla="*/ 1 w 140"/>
                <a:gd name="T75" fmla="*/ 1 h 102"/>
                <a:gd name="T76" fmla="*/ 1 w 140"/>
                <a:gd name="T77" fmla="*/ 1 h 102"/>
                <a:gd name="T78" fmla="*/ 1 w 140"/>
                <a:gd name="T79" fmla="*/ 1 h 1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0"/>
                <a:gd name="T121" fmla="*/ 0 h 102"/>
                <a:gd name="T122" fmla="*/ 140 w 140"/>
                <a:gd name="T123" fmla="*/ 102 h 10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0" h="102">
                  <a:moveTo>
                    <a:pt x="59" y="3"/>
                  </a:moveTo>
                  <a:lnTo>
                    <a:pt x="70" y="0"/>
                  </a:lnTo>
                  <a:lnTo>
                    <a:pt x="82" y="0"/>
                  </a:lnTo>
                  <a:lnTo>
                    <a:pt x="91" y="0"/>
                  </a:lnTo>
                  <a:lnTo>
                    <a:pt x="101" y="2"/>
                  </a:lnTo>
                  <a:lnTo>
                    <a:pt x="108" y="3"/>
                  </a:lnTo>
                  <a:lnTo>
                    <a:pt x="116" y="7"/>
                  </a:lnTo>
                  <a:lnTo>
                    <a:pt x="121" y="11"/>
                  </a:lnTo>
                  <a:lnTo>
                    <a:pt x="127" y="19"/>
                  </a:lnTo>
                  <a:lnTo>
                    <a:pt x="131" y="26"/>
                  </a:lnTo>
                  <a:lnTo>
                    <a:pt x="135" y="34"/>
                  </a:lnTo>
                  <a:lnTo>
                    <a:pt x="137" y="41"/>
                  </a:lnTo>
                  <a:lnTo>
                    <a:pt x="140" y="53"/>
                  </a:lnTo>
                  <a:lnTo>
                    <a:pt x="140" y="62"/>
                  </a:lnTo>
                  <a:lnTo>
                    <a:pt x="140" y="74"/>
                  </a:lnTo>
                  <a:lnTo>
                    <a:pt x="140" y="85"/>
                  </a:lnTo>
                  <a:lnTo>
                    <a:pt x="140" y="97"/>
                  </a:lnTo>
                  <a:lnTo>
                    <a:pt x="125" y="98"/>
                  </a:lnTo>
                  <a:lnTo>
                    <a:pt x="114" y="100"/>
                  </a:lnTo>
                  <a:lnTo>
                    <a:pt x="99" y="100"/>
                  </a:lnTo>
                  <a:lnTo>
                    <a:pt x="87" y="102"/>
                  </a:lnTo>
                  <a:lnTo>
                    <a:pt x="72" y="102"/>
                  </a:lnTo>
                  <a:lnTo>
                    <a:pt x="59" y="102"/>
                  </a:lnTo>
                  <a:lnTo>
                    <a:pt x="47" y="98"/>
                  </a:lnTo>
                  <a:lnTo>
                    <a:pt x="38" y="97"/>
                  </a:lnTo>
                  <a:lnTo>
                    <a:pt x="24" y="91"/>
                  </a:lnTo>
                  <a:lnTo>
                    <a:pt x="15" y="85"/>
                  </a:lnTo>
                  <a:lnTo>
                    <a:pt x="7" y="78"/>
                  </a:lnTo>
                  <a:lnTo>
                    <a:pt x="4" y="70"/>
                  </a:lnTo>
                  <a:lnTo>
                    <a:pt x="0" y="57"/>
                  </a:lnTo>
                  <a:lnTo>
                    <a:pt x="2" y="43"/>
                  </a:lnTo>
                  <a:lnTo>
                    <a:pt x="4" y="36"/>
                  </a:lnTo>
                  <a:lnTo>
                    <a:pt x="5" y="28"/>
                  </a:lnTo>
                  <a:lnTo>
                    <a:pt x="9" y="21"/>
                  </a:lnTo>
                  <a:lnTo>
                    <a:pt x="15" y="13"/>
                  </a:lnTo>
                  <a:lnTo>
                    <a:pt x="26" y="11"/>
                  </a:lnTo>
                  <a:lnTo>
                    <a:pt x="38" y="11"/>
                  </a:lnTo>
                  <a:lnTo>
                    <a:pt x="47" y="9"/>
                  </a:lnTo>
                  <a:lnTo>
                    <a:pt x="5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8" name="Freeform 119"/>
            <p:cNvSpPr>
              <a:spLocks/>
            </p:cNvSpPr>
            <p:nvPr/>
          </p:nvSpPr>
          <p:spPr bwMode="auto">
            <a:xfrm>
              <a:off x="1930" y="3342"/>
              <a:ext cx="74" cy="53"/>
            </a:xfrm>
            <a:custGeom>
              <a:avLst/>
              <a:gdLst>
                <a:gd name="T0" fmla="*/ 0 w 149"/>
                <a:gd name="T1" fmla="*/ 1 h 104"/>
                <a:gd name="T2" fmla="*/ 0 w 149"/>
                <a:gd name="T3" fmla="*/ 1 h 104"/>
                <a:gd name="T4" fmla="*/ 0 w 149"/>
                <a:gd name="T5" fmla="*/ 1 h 104"/>
                <a:gd name="T6" fmla="*/ 0 w 149"/>
                <a:gd name="T7" fmla="*/ 1 h 104"/>
                <a:gd name="T8" fmla="*/ 0 w 149"/>
                <a:gd name="T9" fmla="*/ 1 h 104"/>
                <a:gd name="T10" fmla="*/ 0 w 149"/>
                <a:gd name="T11" fmla="*/ 1 h 104"/>
                <a:gd name="T12" fmla="*/ 0 w 149"/>
                <a:gd name="T13" fmla="*/ 1 h 104"/>
                <a:gd name="T14" fmla="*/ 0 w 149"/>
                <a:gd name="T15" fmla="*/ 1 h 104"/>
                <a:gd name="T16" fmla="*/ 0 w 149"/>
                <a:gd name="T17" fmla="*/ 1 h 104"/>
                <a:gd name="T18" fmla="*/ 0 w 149"/>
                <a:gd name="T19" fmla="*/ 0 h 104"/>
                <a:gd name="T20" fmla="*/ 0 w 149"/>
                <a:gd name="T21" fmla="*/ 1 h 104"/>
                <a:gd name="T22" fmla="*/ 0 w 149"/>
                <a:gd name="T23" fmla="*/ 1 h 104"/>
                <a:gd name="T24" fmla="*/ 0 w 149"/>
                <a:gd name="T25" fmla="*/ 1 h 104"/>
                <a:gd name="T26" fmla="*/ 0 w 149"/>
                <a:gd name="T27" fmla="*/ 1 h 104"/>
                <a:gd name="T28" fmla="*/ 0 w 149"/>
                <a:gd name="T29" fmla="*/ 1 h 104"/>
                <a:gd name="T30" fmla="*/ 0 w 149"/>
                <a:gd name="T31" fmla="*/ 1 h 104"/>
                <a:gd name="T32" fmla="*/ 0 w 149"/>
                <a:gd name="T33" fmla="*/ 1 h 104"/>
                <a:gd name="T34" fmla="*/ 0 w 149"/>
                <a:gd name="T35" fmla="*/ 1 h 104"/>
                <a:gd name="T36" fmla="*/ 0 w 149"/>
                <a:gd name="T37" fmla="*/ 1 h 104"/>
                <a:gd name="T38" fmla="*/ 0 w 149"/>
                <a:gd name="T39" fmla="*/ 1 h 104"/>
                <a:gd name="T40" fmla="*/ 0 w 149"/>
                <a:gd name="T41" fmla="*/ 1 h 104"/>
                <a:gd name="T42" fmla="*/ 0 w 149"/>
                <a:gd name="T43" fmla="*/ 1 h 104"/>
                <a:gd name="T44" fmla="*/ 0 w 149"/>
                <a:gd name="T45" fmla="*/ 1 h 104"/>
                <a:gd name="T46" fmla="*/ 0 w 149"/>
                <a:gd name="T47" fmla="*/ 1 h 104"/>
                <a:gd name="T48" fmla="*/ 0 w 149"/>
                <a:gd name="T49" fmla="*/ 1 h 104"/>
                <a:gd name="T50" fmla="*/ 0 w 149"/>
                <a:gd name="T51" fmla="*/ 1 h 104"/>
                <a:gd name="T52" fmla="*/ 0 w 149"/>
                <a:gd name="T53" fmla="*/ 1 h 104"/>
                <a:gd name="T54" fmla="*/ 0 w 149"/>
                <a:gd name="T55" fmla="*/ 1 h 104"/>
                <a:gd name="T56" fmla="*/ 0 w 149"/>
                <a:gd name="T57" fmla="*/ 1 h 104"/>
                <a:gd name="T58" fmla="*/ 0 w 149"/>
                <a:gd name="T59" fmla="*/ 1 h 104"/>
                <a:gd name="T60" fmla="*/ 0 w 149"/>
                <a:gd name="T61" fmla="*/ 1 h 104"/>
                <a:gd name="T62" fmla="*/ 0 w 149"/>
                <a:gd name="T63" fmla="*/ 1 h 104"/>
                <a:gd name="T64" fmla="*/ 0 w 149"/>
                <a:gd name="T65" fmla="*/ 1 h 104"/>
                <a:gd name="T66" fmla="*/ 0 w 149"/>
                <a:gd name="T67" fmla="*/ 1 h 104"/>
                <a:gd name="T68" fmla="*/ 0 w 149"/>
                <a:gd name="T69" fmla="*/ 1 h 104"/>
                <a:gd name="T70" fmla="*/ 0 w 149"/>
                <a:gd name="T71" fmla="*/ 1 h 104"/>
                <a:gd name="T72" fmla="*/ 0 w 149"/>
                <a:gd name="T73" fmla="*/ 1 h 104"/>
                <a:gd name="T74" fmla="*/ 0 w 149"/>
                <a:gd name="T75" fmla="*/ 1 h 104"/>
                <a:gd name="T76" fmla="*/ 0 w 149"/>
                <a:gd name="T77" fmla="*/ 1 h 104"/>
                <a:gd name="T78" fmla="*/ 0 w 149"/>
                <a:gd name="T79" fmla="*/ 1 h 104"/>
                <a:gd name="T80" fmla="*/ 0 w 149"/>
                <a:gd name="T81" fmla="*/ 1 h 104"/>
                <a:gd name="T82" fmla="*/ 0 w 149"/>
                <a:gd name="T83" fmla="*/ 1 h 104"/>
                <a:gd name="T84" fmla="*/ 0 w 149"/>
                <a:gd name="T85" fmla="*/ 1 h 104"/>
                <a:gd name="T86" fmla="*/ 0 w 149"/>
                <a:gd name="T87" fmla="*/ 1 h 104"/>
                <a:gd name="T88" fmla="*/ 0 w 149"/>
                <a:gd name="T89" fmla="*/ 1 h 104"/>
                <a:gd name="T90" fmla="*/ 0 w 149"/>
                <a:gd name="T91" fmla="*/ 1 h 1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9"/>
                <a:gd name="T139" fmla="*/ 0 h 104"/>
                <a:gd name="T140" fmla="*/ 149 w 149"/>
                <a:gd name="T141" fmla="*/ 104 h 1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9" h="104">
                  <a:moveTo>
                    <a:pt x="12" y="1"/>
                  </a:moveTo>
                  <a:lnTo>
                    <a:pt x="17" y="1"/>
                  </a:lnTo>
                  <a:lnTo>
                    <a:pt x="21" y="9"/>
                  </a:lnTo>
                  <a:lnTo>
                    <a:pt x="23" y="13"/>
                  </a:lnTo>
                  <a:lnTo>
                    <a:pt x="33" y="13"/>
                  </a:lnTo>
                  <a:lnTo>
                    <a:pt x="34" y="7"/>
                  </a:lnTo>
                  <a:lnTo>
                    <a:pt x="42" y="3"/>
                  </a:lnTo>
                  <a:lnTo>
                    <a:pt x="52" y="1"/>
                  </a:lnTo>
                  <a:lnTo>
                    <a:pt x="65" y="1"/>
                  </a:lnTo>
                  <a:lnTo>
                    <a:pt x="74" y="0"/>
                  </a:lnTo>
                  <a:lnTo>
                    <a:pt x="86" y="1"/>
                  </a:lnTo>
                  <a:lnTo>
                    <a:pt x="93" y="7"/>
                  </a:lnTo>
                  <a:lnTo>
                    <a:pt x="99" y="13"/>
                  </a:lnTo>
                  <a:lnTo>
                    <a:pt x="107" y="7"/>
                  </a:lnTo>
                  <a:lnTo>
                    <a:pt x="114" y="7"/>
                  </a:lnTo>
                  <a:lnTo>
                    <a:pt x="120" y="7"/>
                  </a:lnTo>
                  <a:lnTo>
                    <a:pt x="128" y="11"/>
                  </a:lnTo>
                  <a:lnTo>
                    <a:pt x="130" y="13"/>
                  </a:lnTo>
                  <a:lnTo>
                    <a:pt x="135" y="19"/>
                  </a:lnTo>
                  <a:lnTo>
                    <a:pt x="137" y="26"/>
                  </a:lnTo>
                  <a:lnTo>
                    <a:pt x="141" y="34"/>
                  </a:lnTo>
                  <a:lnTo>
                    <a:pt x="141" y="41"/>
                  </a:lnTo>
                  <a:lnTo>
                    <a:pt x="143" y="51"/>
                  </a:lnTo>
                  <a:lnTo>
                    <a:pt x="143" y="60"/>
                  </a:lnTo>
                  <a:lnTo>
                    <a:pt x="145" y="70"/>
                  </a:lnTo>
                  <a:lnTo>
                    <a:pt x="145" y="77"/>
                  </a:lnTo>
                  <a:lnTo>
                    <a:pt x="147" y="85"/>
                  </a:lnTo>
                  <a:lnTo>
                    <a:pt x="147" y="93"/>
                  </a:lnTo>
                  <a:lnTo>
                    <a:pt x="149" y="100"/>
                  </a:lnTo>
                  <a:lnTo>
                    <a:pt x="131" y="102"/>
                  </a:lnTo>
                  <a:lnTo>
                    <a:pt x="116" y="104"/>
                  </a:lnTo>
                  <a:lnTo>
                    <a:pt x="99" y="104"/>
                  </a:lnTo>
                  <a:lnTo>
                    <a:pt x="86" y="104"/>
                  </a:lnTo>
                  <a:lnTo>
                    <a:pt x="69" y="102"/>
                  </a:lnTo>
                  <a:lnTo>
                    <a:pt x="55" y="100"/>
                  </a:lnTo>
                  <a:lnTo>
                    <a:pt x="42" y="96"/>
                  </a:lnTo>
                  <a:lnTo>
                    <a:pt x="33" y="95"/>
                  </a:lnTo>
                  <a:lnTo>
                    <a:pt x="21" y="87"/>
                  </a:lnTo>
                  <a:lnTo>
                    <a:pt x="12" y="79"/>
                  </a:lnTo>
                  <a:lnTo>
                    <a:pt x="6" y="70"/>
                  </a:lnTo>
                  <a:lnTo>
                    <a:pt x="2" y="60"/>
                  </a:lnTo>
                  <a:lnTo>
                    <a:pt x="0" y="47"/>
                  </a:lnTo>
                  <a:lnTo>
                    <a:pt x="0" y="34"/>
                  </a:lnTo>
                  <a:lnTo>
                    <a:pt x="4" y="19"/>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89" name="Freeform 120"/>
            <p:cNvSpPr>
              <a:spLocks/>
            </p:cNvSpPr>
            <p:nvPr/>
          </p:nvSpPr>
          <p:spPr bwMode="auto">
            <a:xfrm>
              <a:off x="1590" y="3346"/>
              <a:ext cx="75" cy="56"/>
            </a:xfrm>
            <a:custGeom>
              <a:avLst/>
              <a:gdLst>
                <a:gd name="T0" fmla="*/ 1 w 150"/>
                <a:gd name="T1" fmla="*/ 1 h 112"/>
                <a:gd name="T2" fmla="*/ 1 w 150"/>
                <a:gd name="T3" fmla="*/ 1 h 112"/>
                <a:gd name="T4" fmla="*/ 1 w 150"/>
                <a:gd name="T5" fmla="*/ 0 h 112"/>
                <a:gd name="T6" fmla="*/ 1 w 150"/>
                <a:gd name="T7" fmla="*/ 0 h 112"/>
                <a:gd name="T8" fmla="*/ 1 w 150"/>
                <a:gd name="T9" fmla="*/ 0 h 112"/>
                <a:gd name="T10" fmla="*/ 1 w 150"/>
                <a:gd name="T11" fmla="*/ 0 h 112"/>
                <a:gd name="T12" fmla="*/ 1 w 150"/>
                <a:gd name="T13" fmla="*/ 0 h 112"/>
                <a:gd name="T14" fmla="*/ 1 w 150"/>
                <a:gd name="T15" fmla="*/ 0 h 112"/>
                <a:gd name="T16" fmla="*/ 1 w 150"/>
                <a:gd name="T17" fmla="*/ 0 h 112"/>
                <a:gd name="T18" fmla="*/ 1 w 150"/>
                <a:gd name="T19" fmla="*/ 0 h 112"/>
                <a:gd name="T20" fmla="*/ 1 w 150"/>
                <a:gd name="T21" fmla="*/ 1 h 112"/>
                <a:gd name="T22" fmla="*/ 1 w 150"/>
                <a:gd name="T23" fmla="*/ 1 h 112"/>
                <a:gd name="T24" fmla="*/ 1 w 150"/>
                <a:gd name="T25" fmla="*/ 1 h 112"/>
                <a:gd name="T26" fmla="*/ 1 w 150"/>
                <a:gd name="T27" fmla="*/ 1 h 112"/>
                <a:gd name="T28" fmla="*/ 1 w 150"/>
                <a:gd name="T29" fmla="*/ 1 h 112"/>
                <a:gd name="T30" fmla="*/ 1 w 150"/>
                <a:gd name="T31" fmla="*/ 1 h 112"/>
                <a:gd name="T32" fmla="*/ 1 w 150"/>
                <a:gd name="T33" fmla="*/ 1 h 112"/>
                <a:gd name="T34" fmla="*/ 1 w 150"/>
                <a:gd name="T35" fmla="*/ 1 h 112"/>
                <a:gd name="T36" fmla="*/ 1 w 150"/>
                <a:gd name="T37" fmla="*/ 1 h 112"/>
                <a:gd name="T38" fmla="*/ 1 w 150"/>
                <a:gd name="T39" fmla="*/ 1 h 112"/>
                <a:gd name="T40" fmla="*/ 1 w 150"/>
                <a:gd name="T41" fmla="*/ 1 h 112"/>
                <a:gd name="T42" fmla="*/ 1 w 150"/>
                <a:gd name="T43" fmla="*/ 1 h 112"/>
                <a:gd name="T44" fmla="*/ 1 w 150"/>
                <a:gd name="T45" fmla="*/ 1 h 112"/>
                <a:gd name="T46" fmla="*/ 1 w 150"/>
                <a:gd name="T47" fmla="*/ 1 h 112"/>
                <a:gd name="T48" fmla="*/ 1 w 150"/>
                <a:gd name="T49" fmla="*/ 1 h 112"/>
                <a:gd name="T50" fmla="*/ 1 w 150"/>
                <a:gd name="T51" fmla="*/ 1 h 112"/>
                <a:gd name="T52" fmla="*/ 1 w 150"/>
                <a:gd name="T53" fmla="*/ 1 h 112"/>
                <a:gd name="T54" fmla="*/ 1 w 150"/>
                <a:gd name="T55" fmla="*/ 1 h 112"/>
                <a:gd name="T56" fmla="*/ 1 w 150"/>
                <a:gd name="T57" fmla="*/ 1 h 112"/>
                <a:gd name="T58" fmla="*/ 1 w 150"/>
                <a:gd name="T59" fmla="*/ 1 h 112"/>
                <a:gd name="T60" fmla="*/ 1 w 150"/>
                <a:gd name="T61" fmla="*/ 1 h 112"/>
                <a:gd name="T62" fmla="*/ 1 w 150"/>
                <a:gd name="T63" fmla="*/ 1 h 112"/>
                <a:gd name="T64" fmla="*/ 1 w 150"/>
                <a:gd name="T65" fmla="*/ 1 h 112"/>
                <a:gd name="T66" fmla="*/ 1 w 150"/>
                <a:gd name="T67" fmla="*/ 1 h 112"/>
                <a:gd name="T68" fmla="*/ 1 w 150"/>
                <a:gd name="T69" fmla="*/ 1 h 112"/>
                <a:gd name="T70" fmla="*/ 1 w 150"/>
                <a:gd name="T71" fmla="*/ 1 h 112"/>
                <a:gd name="T72" fmla="*/ 1 w 150"/>
                <a:gd name="T73" fmla="*/ 1 h 112"/>
                <a:gd name="T74" fmla="*/ 0 w 150"/>
                <a:gd name="T75" fmla="*/ 1 h 112"/>
                <a:gd name="T76" fmla="*/ 0 w 150"/>
                <a:gd name="T77" fmla="*/ 1 h 112"/>
                <a:gd name="T78" fmla="*/ 0 w 150"/>
                <a:gd name="T79" fmla="*/ 1 h 112"/>
                <a:gd name="T80" fmla="*/ 1 w 150"/>
                <a:gd name="T81" fmla="*/ 1 h 112"/>
                <a:gd name="T82" fmla="*/ 1 w 150"/>
                <a:gd name="T83" fmla="*/ 1 h 112"/>
                <a:gd name="T84" fmla="*/ 1 w 150"/>
                <a:gd name="T85" fmla="*/ 1 h 112"/>
                <a:gd name="T86" fmla="*/ 1 w 150"/>
                <a:gd name="T87" fmla="*/ 1 h 112"/>
                <a:gd name="T88" fmla="*/ 1 w 150"/>
                <a:gd name="T89" fmla="*/ 1 h 112"/>
                <a:gd name="T90" fmla="*/ 1 w 150"/>
                <a:gd name="T91" fmla="*/ 1 h 11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0"/>
                <a:gd name="T139" fmla="*/ 0 h 112"/>
                <a:gd name="T140" fmla="*/ 150 w 150"/>
                <a:gd name="T141" fmla="*/ 112 h 11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0" h="112">
                  <a:moveTo>
                    <a:pt x="9" y="4"/>
                  </a:moveTo>
                  <a:lnTo>
                    <a:pt x="19" y="2"/>
                  </a:lnTo>
                  <a:lnTo>
                    <a:pt x="30" y="0"/>
                  </a:lnTo>
                  <a:lnTo>
                    <a:pt x="41" y="0"/>
                  </a:lnTo>
                  <a:lnTo>
                    <a:pt x="53" y="0"/>
                  </a:lnTo>
                  <a:lnTo>
                    <a:pt x="62" y="0"/>
                  </a:lnTo>
                  <a:lnTo>
                    <a:pt x="72" y="0"/>
                  </a:lnTo>
                  <a:lnTo>
                    <a:pt x="81" y="0"/>
                  </a:lnTo>
                  <a:lnTo>
                    <a:pt x="91" y="0"/>
                  </a:lnTo>
                  <a:lnTo>
                    <a:pt x="98" y="0"/>
                  </a:lnTo>
                  <a:lnTo>
                    <a:pt x="108" y="2"/>
                  </a:lnTo>
                  <a:lnTo>
                    <a:pt x="114" y="6"/>
                  </a:lnTo>
                  <a:lnTo>
                    <a:pt x="123" y="10"/>
                  </a:lnTo>
                  <a:lnTo>
                    <a:pt x="129" y="12"/>
                  </a:lnTo>
                  <a:lnTo>
                    <a:pt x="135" y="17"/>
                  </a:lnTo>
                  <a:lnTo>
                    <a:pt x="140" y="23"/>
                  </a:lnTo>
                  <a:lnTo>
                    <a:pt x="144" y="32"/>
                  </a:lnTo>
                  <a:lnTo>
                    <a:pt x="146" y="42"/>
                  </a:lnTo>
                  <a:lnTo>
                    <a:pt x="148" y="55"/>
                  </a:lnTo>
                  <a:lnTo>
                    <a:pt x="146" y="61"/>
                  </a:lnTo>
                  <a:lnTo>
                    <a:pt x="146" y="69"/>
                  </a:lnTo>
                  <a:lnTo>
                    <a:pt x="146" y="76"/>
                  </a:lnTo>
                  <a:lnTo>
                    <a:pt x="144" y="86"/>
                  </a:lnTo>
                  <a:lnTo>
                    <a:pt x="146" y="93"/>
                  </a:lnTo>
                  <a:lnTo>
                    <a:pt x="150" y="105"/>
                  </a:lnTo>
                  <a:lnTo>
                    <a:pt x="135" y="105"/>
                  </a:lnTo>
                  <a:lnTo>
                    <a:pt x="119" y="108"/>
                  </a:lnTo>
                  <a:lnTo>
                    <a:pt x="104" y="110"/>
                  </a:lnTo>
                  <a:lnTo>
                    <a:pt x="91" y="112"/>
                  </a:lnTo>
                  <a:lnTo>
                    <a:pt x="76" y="112"/>
                  </a:lnTo>
                  <a:lnTo>
                    <a:pt x="60" y="112"/>
                  </a:lnTo>
                  <a:lnTo>
                    <a:pt x="47" y="110"/>
                  </a:lnTo>
                  <a:lnTo>
                    <a:pt x="38" y="110"/>
                  </a:lnTo>
                  <a:lnTo>
                    <a:pt x="24" y="105"/>
                  </a:lnTo>
                  <a:lnTo>
                    <a:pt x="15" y="99"/>
                  </a:lnTo>
                  <a:lnTo>
                    <a:pt x="7" y="91"/>
                  </a:lnTo>
                  <a:lnTo>
                    <a:pt x="3" y="82"/>
                  </a:lnTo>
                  <a:lnTo>
                    <a:pt x="0" y="70"/>
                  </a:lnTo>
                  <a:lnTo>
                    <a:pt x="0" y="55"/>
                  </a:lnTo>
                  <a:lnTo>
                    <a:pt x="0" y="38"/>
                  </a:lnTo>
                  <a:lnTo>
                    <a:pt x="5" y="19"/>
                  </a:lnTo>
                  <a:lnTo>
                    <a:pt x="5" y="13"/>
                  </a:lnTo>
                  <a:lnTo>
                    <a:pt x="3" y="10"/>
                  </a:lnTo>
                  <a:lnTo>
                    <a:pt x="3" y="4"/>
                  </a:lnTo>
                  <a:lnTo>
                    <a:pt x="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0" name="Freeform 121"/>
            <p:cNvSpPr>
              <a:spLocks/>
            </p:cNvSpPr>
            <p:nvPr/>
          </p:nvSpPr>
          <p:spPr bwMode="auto">
            <a:xfrm>
              <a:off x="2019" y="3346"/>
              <a:ext cx="111" cy="55"/>
            </a:xfrm>
            <a:custGeom>
              <a:avLst/>
              <a:gdLst>
                <a:gd name="T0" fmla="*/ 0 w 223"/>
                <a:gd name="T1" fmla="*/ 1 h 110"/>
                <a:gd name="T2" fmla="*/ 0 w 223"/>
                <a:gd name="T3" fmla="*/ 1 h 110"/>
                <a:gd name="T4" fmla="*/ 0 w 223"/>
                <a:gd name="T5" fmla="*/ 1 h 110"/>
                <a:gd name="T6" fmla="*/ 0 w 223"/>
                <a:gd name="T7" fmla="*/ 1 h 110"/>
                <a:gd name="T8" fmla="*/ 0 w 223"/>
                <a:gd name="T9" fmla="*/ 1 h 110"/>
                <a:gd name="T10" fmla="*/ 0 w 223"/>
                <a:gd name="T11" fmla="*/ 0 h 110"/>
                <a:gd name="T12" fmla="*/ 0 w 223"/>
                <a:gd name="T13" fmla="*/ 0 h 110"/>
                <a:gd name="T14" fmla="*/ 0 w 223"/>
                <a:gd name="T15" fmla="*/ 0 h 110"/>
                <a:gd name="T16" fmla="*/ 0 w 223"/>
                <a:gd name="T17" fmla="*/ 0 h 110"/>
                <a:gd name="T18" fmla="*/ 0 w 223"/>
                <a:gd name="T19" fmla="*/ 0 h 110"/>
                <a:gd name="T20" fmla="*/ 0 w 223"/>
                <a:gd name="T21" fmla="*/ 0 h 110"/>
                <a:gd name="T22" fmla="*/ 0 w 223"/>
                <a:gd name="T23" fmla="*/ 1 h 110"/>
                <a:gd name="T24" fmla="*/ 0 w 223"/>
                <a:gd name="T25" fmla="*/ 1 h 110"/>
                <a:gd name="T26" fmla="*/ 0 w 223"/>
                <a:gd name="T27" fmla="*/ 1 h 110"/>
                <a:gd name="T28" fmla="*/ 0 w 223"/>
                <a:gd name="T29" fmla="*/ 1 h 110"/>
                <a:gd name="T30" fmla="*/ 0 w 223"/>
                <a:gd name="T31" fmla="*/ 1 h 110"/>
                <a:gd name="T32" fmla="*/ 0 w 223"/>
                <a:gd name="T33" fmla="*/ 1 h 110"/>
                <a:gd name="T34" fmla="*/ 0 w 223"/>
                <a:gd name="T35" fmla="*/ 1 h 110"/>
                <a:gd name="T36" fmla="*/ 0 w 223"/>
                <a:gd name="T37" fmla="*/ 1 h 110"/>
                <a:gd name="T38" fmla="*/ 0 w 223"/>
                <a:gd name="T39" fmla="*/ 1 h 110"/>
                <a:gd name="T40" fmla="*/ 0 w 223"/>
                <a:gd name="T41" fmla="*/ 1 h 110"/>
                <a:gd name="T42" fmla="*/ 0 w 223"/>
                <a:gd name="T43" fmla="*/ 1 h 110"/>
                <a:gd name="T44" fmla="*/ 0 w 223"/>
                <a:gd name="T45" fmla="*/ 1 h 110"/>
                <a:gd name="T46" fmla="*/ 0 w 223"/>
                <a:gd name="T47" fmla="*/ 1 h 110"/>
                <a:gd name="T48" fmla="*/ 0 w 223"/>
                <a:gd name="T49" fmla="*/ 1 h 110"/>
                <a:gd name="T50" fmla="*/ 0 w 223"/>
                <a:gd name="T51" fmla="*/ 1 h 110"/>
                <a:gd name="T52" fmla="*/ 0 w 223"/>
                <a:gd name="T53" fmla="*/ 1 h 110"/>
                <a:gd name="T54" fmla="*/ 0 w 223"/>
                <a:gd name="T55" fmla="*/ 1 h 110"/>
                <a:gd name="T56" fmla="*/ 0 w 223"/>
                <a:gd name="T57" fmla="*/ 1 h 110"/>
                <a:gd name="T58" fmla="*/ 0 w 223"/>
                <a:gd name="T59" fmla="*/ 1 h 110"/>
                <a:gd name="T60" fmla="*/ 0 w 223"/>
                <a:gd name="T61" fmla="*/ 1 h 110"/>
                <a:gd name="T62" fmla="*/ 0 w 223"/>
                <a:gd name="T63" fmla="*/ 1 h 110"/>
                <a:gd name="T64" fmla="*/ 0 w 223"/>
                <a:gd name="T65" fmla="*/ 1 h 110"/>
                <a:gd name="T66" fmla="*/ 0 w 223"/>
                <a:gd name="T67" fmla="*/ 1 h 110"/>
                <a:gd name="T68" fmla="*/ 0 w 223"/>
                <a:gd name="T69" fmla="*/ 1 h 110"/>
                <a:gd name="T70" fmla="*/ 0 w 223"/>
                <a:gd name="T71" fmla="*/ 1 h 110"/>
                <a:gd name="T72" fmla="*/ 0 w 223"/>
                <a:gd name="T73" fmla="*/ 1 h 110"/>
                <a:gd name="T74" fmla="*/ 0 w 223"/>
                <a:gd name="T75" fmla="*/ 1 h 110"/>
                <a:gd name="T76" fmla="*/ 0 w 223"/>
                <a:gd name="T77" fmla="*/ 1 h 110"/>
                <a:gd name="T78" fmla="*/ 0 w 223"/>
                <a:gd name="T79" fmla="*/ 1 h 110"/>
                <a:gd name="T80" fmla="*/ 0 w 223"/>
                <a:gd name="T81" fmla="*/ 1 h 110"/>
                <a:gd name="T82" fmla="*/ 0 w 223"/>
                <a:gd name="T83" fmla="*/ 1 h 110"/>
                <a:gd name="T84" fmla="*/ 0 w 223"/>
                <a:gd name="T85" fmla="*/ 1 h 110"/>
                <a:gd name="T86" fmla="*/ 0 w 223"/>
                <a:gd name="T87" fmla="*/ 1 h 110"/>
                <a:gd name="T88" fmla="*/ 0 w 223"/>
                <a:gd name="T89" fmla="*/ 1 h 110"/>
                <a:gd name="T90" fmla="*/ 0 w 223"/>
                <a:gd name="T91" fmla="*/ 1 h 110"/>
                <a:gd name="T92" fmla="*/ 0 w 223"/>
                <a:gd name="T93" fmla="*/ 1 h 110"/>
                <a:gd name="T94" fmla="*/ 0 w 223"/>
                <a:gd name="T95" fmla="*/ 1 h 110"/>
                <a:gd name="T96" fmla="*/ 0 w 223"/>
                <a:gd name="T97" fmla="*/ 1 h 110"/>
                <a:gd name="T98" fmla="*/ 0 w 223"/>
                <a:gd name="T99" fmla="*/ 1 h 1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3"/>
                <a:gd name="T151" fmla="*/ 0 h 110"/>
                <a:gd name="T152" fmla="*/ 223 w 223"/>
                <a:gd name="T153" fmla="*/ 110 h 1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3" h="110">
                  <a:moveTo>
                    <a:pt x="8" y="4"/>
                  </a:moveTo>
                  <a:lnTo>
                    <a:pt x="19" y="2"/>
                  </a:lnTo>
                  <a:lnTo>
                    <a:pt x="34" y="2"/>
                  </a:lnTo>
                  <a:lnTo>
                    <a:pt x="48" y="2"/>
                  </a:lnTo>
                  <a:lnTo>
                    <a:pt x="63" y="2"/>
                  </a:lnTo>
                  <a:lnTo>
                    <a:pt x="78" y="0"/>
                  </a:lnTo>
                  <a:lnTo>
                    <a:pt x="93" y="0"/>
                  </a:lnTo>
                  <a:lnTo>
                    <a:pt x="108" y="0"/>
                  </a:lnTo>
                  <a:lnTo>
                    <a:pt x="124" y="0"/>
                  </a:lnTo>
                  <a:lnTo>
                    <a:pt x="139" y="0"/>
                  </a:lnTo>
                  <a:lnTo>
                    <a:pt x="152" y="0"/>
                  </a:lnTo>
                  <a:lnTo>
                    <a:pt x="165" y="2"/>
                  </a:lnTo>
                  <a:lnTo>
                    <a:pt x="177" y="6"/>
                  </a:lnTo>
                  <a:lnTo>
                    <a:pt x="188" y="10"/>
                  </a:lnTo>
                  <a:lnTo>
                    <a:pt x="198" y="15"/>
                  </a:lnTo>
                  <a:lnTo>
                    <a:pt x="205" y="21"/>
                  </a:lnTo>
                  <a:lnTo>
                    <a:pt x="215" y="29"/>
                  </a:lnTo>
                  <a:lnTo>
                    <a:pt x="217" y="32"/>
                  </a:lnTo>
                  <a:lnTo>
                    <a:pt x="221" y="40"/>
                  </a:lnTo>
                  <a:lnTo>
                    <a:pt x="221" y="50"/>
                  </a:lnTo>
                  <a:lnTo>
                    <a:pt x="223" y="57"/>
                  </a:lnTo>
                  <a:lnTo>
                    <a:pt x="221" y="67"/>
                  </a:lnTo>
                  <a:lnTo>
                    <a:pt x="219" y="76"/>
                  </a:lnTo>
                  <a:lnTo>
                    <a:pt x="215" y="89"/>
                  </a:lnTo>
                  <a:lnTo>
                    <a:pt x="211" y="105"/>
                  </a:lnTo>
                  <a:lnTo>
                    <a:pt x="198" y="105"/>
                  </a:lnTo>
                  <a:lnTo>
                    <a:pt x="184" y="105"/>
                  </a:lnTo>
                  <a:lnTo>
                    <a:pt x="171" y="105"/>
                  </a:lnTo>
                  <a:lnTo>
                    <a:pt x="156" y="105"/>
                  </a:lnTo>
                  <a:lnTo>
                    <a:pt x="139" y="105"/>
                  </a:lnTo>
                  <a:lnTo>
                    <a:pt x="124" y="107"/>
                  </a:lnTo>
                  <a:lnTo>
                    <a:pt x="108" y="108"/>
                  </a:lnTo>
                  <a:lnTo>
                    <a:pt x="95" y="110"/>
                  </a:lnTo>
                  <a:lnTo>
                    <a:pt x="78" y="108"/>
                  </a:lnTo>
                  <a:lnTo>
                    <a:pt x="63" y="108"/>
                  </a:lnTo>
                  <a:lnTo>
                    <a:pt x="49" y="105"/>
                  </a:lnTo>
                  <a:lnTo>
                    <a:pt x="38" y="105"/>
                  </a:lnTo>
                  <a:lnTo>
                    <a:pt x="25" y="99"/>
                  </a:lnTo>
                  <a:lnTo>
                    <a:pt x="15" y="97"/>
                  </a:lnTo>
                  <a:lnTo>
                    <a:pt x="6" y="91"/>
                  </a:lnTo>
                  <a:lnTo>
                    <a:pt x="0" y="86"/>
                  </a:lnTo>
                  <a:lnTo>
                    <a:pt x="2" y="76"/>
                  </a:lnTo>
                  <a:lnTo>
                    <a:pt x="4" y="65"/>
                  </a:lnTo>
                  <a:lnTo>
                    <a:pt x="4" y="53"/>
                  </a:lnTo>
                  <a:lnTo>
                    <a:pt x="4" y="42"/>
                  </a:lnTo>
                  <a:lnTo>
                    <a:pt x="2" y="29"/>
                  </a:lnTo>
                  <a:lnTo>
                    <a:pt x="2" y="19"/>
                  </a:lnTo>
                  <a:lnTo>
                    <a:pt x="2" y="10"/>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1" name="Freeform 122"/>
            <p:cNvSpPr>
              <a:spLocks/>
            </p:cNvSpPr>
            <p:nvPr/>
          </p:nvSpPr>
          <p:spPr bwMode="auto">
            <a:xfrm>
              <a:off x="835" y="3354"/>
              <a:ext cx="21" cy="14"/>
            </a:xfrm>
            <a:custGeom>
              <a:avLst/>
              <a:gdLst>
                <a:gd name="T0" fmla="*/ 1 w 42"/>
                <a:gd name="T1" fmla="*/ 0 h 29"/>
                <a:gd name="T2" fmla="*/ 1 w 42"/>
                <a:gd name="T3" fmla="*/ 0 h 29"/>
                <a:gd name="T4" fmla="*/ 1 w 42"/>
                <a:gd name="T5" fmla="*/ 0 h 29"/>
                <a:gd name="T6" fmla="*/ 1 w 42"/>
                <a:gd name="T7" fmla="*/ 0 h 29"/>
                <a:gd name="T8" fmla="*/ 1 w 42"/>
                <a:gd name="T9" fmla="*/ 0 h 29"/>
                <a:gd name="T10" fmla="*/ 1 w 42"/>
                <a:gd name="T11" fmla="*/ 0 h 29"/>
                <a:gd name="T12" fmla="*/ 1 w 42"/>
                <a:gd name="T13" fmla="*/ 0 h 29"/>
                <a:gd name="T14" fmla="*/ 1 w 42"/>
                <a:gd name="T15" fmla="*/ 0 h 29"/>
                <a:gd name="T16" fmla="*/ 1 w 42"/>
                <a:gd name="T17" fmla="*/ 0 h 29"/>
                <a:gd name="T18" fmla="*/ 1 w 42"/>
                <a:gd name="T19" fmla="*/ 0 h 29"/>
                <a:gd name="T20" fmla="*/ 1 w 42"/>
                <a:gd name="T21" fmla="*/ 0 h 29"/>
                <a:gd name="T22" fmla="*/ 0 w 42"/>
                <a:gd name="T23" fmla="*/ 0 h 29"/>
                <a:gd name="T24" fmla="*/ 1 w 42"/>
                <a:gd name="T25" fmla="*/ 0 h 29"/>
                <a:gd name="T26" fmla="*/ 1 w 42"/>
                <a:gd name="T27" fmla="*/ 0 h 29"/>
                <a:gd name="T28" fmla="*/ 1 w 42"/>
                <a:gd name="T29" fmla="*/ 0 h 29"/>
                <a:gd name="T30" fmla="*/ 1 w 42"/>
                <a:gd name="T31" fmla="*/ 0 h 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
                <a:gd name="T49" fmla="*/ 0 h 29"/>
                <a:gd name="T50" fmla="*/ 42 w 42"/>
                <a:gd name="T51" fmla="*/ 29 h 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 h="29">
                  <a:moveTo>
                    <a:pt x="23" y="2"/>
                  </a:moveTo>
                  <a:lnTo>
                    <a:pt x="32" y="0"/>
                  </a:lnTo>
                  <a:lnTo>
                    <a:pt x="38" y="2"/>
                  </a:lnTo>
                  <a:lnTo>
                    <a:pt x="40" y="8"/>
                  </a:lnTo>
                  <a:lnTo>
                    <a:pt x="42" y="17"/>
                  </a:lnTo>
                  <a:lnTo>
                    <a:pt x="38" y="23"/>
                  </a:lnTo>
                  <a:lnTo>
                    <a:pt x="38" y="29"/>
                  </a:lnTo>
                  <a:lnTo>
                    <a:pt x="27" y="27"/>
                  </a:lnTo>
                  <a:lnTo>
                    <a:pt x="15" y="25"/>
                  </a:lnTo>
                  <a:lnTo>
                    <a:pt x="6" y="21"/>
                  </a:lnTo>
                  <a:lnTo>
                    <a:pt x="2" y="17"/>
                  </a:lnTo>
                  <a:lnTo>
                    <a:pt x="0" y="12"/>
                  </a:lnTo>
                  <a:lnTo>
                    <a:pt x="4" y="8"/>
                  </a:lnTo>
                  <a:lnTo>
                    <a:pt x="10" y="2"/>
                  </a:lnTo>
                  <a:lnTo>
                    <a:pt x="23" y="2"/>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2" name="Freeform 123"/>
            <p:cNvSpPr>
              <a:spLocks/>
            </p:cNvSpPr>
            <p:nvPr/>
          </p:nvSpPr>
          <p:spPr bwMode="auto">
            <a:xfrm>
              <a:off x="1053" y="3368"/>
              <a:ext cx="32" cy="31"/>
            </a:xfrm>
            <a:custGeom>
              <a:avLst/>
              <a:gdLst>
                <a:gd name="T0" fmla="*/ 0 w 65"/>
                <a:gd name="T1" fmla="*/ 0 h 63"/>
                <a:gd name="T2" fmla="*/ 0 w 65"/>
                <a:gd name="T3" fmla="*/ 0 h 63"/>
                <a:gd name="T4" fmla="*/ 0 w 65"/>
                <a:gd name="T5" fmla="*/ 0 h 63"/>
                <a:gd name="T6" fmla="*/ 0 w 65"/>
                <a:gd name="T7" fmla="*/ 0 h 63"/>
                <a:gd name="T8" fmla="*/ 0 w 65"/>
                <a:gd name="T9" fmla="*/ 0 h 63"/>
                <a:gd name="T10" fmla="*/ 0 w 65"/>
                <a:gd name="T11" fmla="*/ 0 h 63"/>
                <a:gd name="T12" fmla="*/ 0 w 65"/>
                <a:gd name="T13" fmla="*/ 0 h 63"/>
                <a:gd name="T14" fmla="*/ 0 w 65"/>
                <a:gd name="T15" fmla="*/ 0 h 63"/>
                <a:gd name="T16" fmla="*/ 0 w 65"/>
                <a:gd name="T17" fmla="*/ 0 h 63"/>
                <a:gd name="T18" fmla="*/ 0 w 65"/>
                <a:gd name="T19" fmla="*/ 0 h 63"/>
                <a:gd name="T20" fmla="*/ 0 w 65"/>
                <a:gd name="T21" fmla="*/ 0 h 63"/>
                <a:gd name="T22" fmla="*/ 0 w 65"/>
                <a:gd name="T23" fmla="*/ 0 h 63"/>
                <a:gd name="T24" fmla="*/ 0 w 65"/>
                <a:gd name="T25" fmla="*/ 0 h 63"/>
                <a:gd name="T26" fmla="*/ 0 w 65"/>
                <a:gd name="T27" fmla="*/ 0 h 63"/>
                <a:gd name="T28" fmla="*/ 0 w 65"/>
                <a:gd name="T29" fmla="*/ 0 h 63"/>
                <a:gd name="T30" fmla="*/ 0 w 65"/>
                <a:gd name="T31" fmla="*/ 0 h 63"/>
                <a:gd name="T32" fmla="*/ 0 w 65"/>
                <a:gd name="T33" fmla="*/ 0 h 63"/>
                <a:gd name="T34" fmla="*/ 0 w 65"/>
                <a:gd name="T35" fmla="*/ 0 h 63"/>
                <a:gd name="T36" fmla="*/ 0 w 65"/>
                <a:gd name="T37" fmla="*/ 0 h 63"/>
                <a:gd name="T38" fmla="*/ 0 w 65"/>
                <a:gd name="T39" fmla="*/ 0 h 63"/>
                <a:gd name="T40" fmla="*/ 0 w 65"/>
                <a:gd name="T41" fmla="*/ 0 h 63"/>
                <a:gd name="T42" fmla="*/ 0 w 65"/>
                <a:gd name="T43" fmla="*/ 0 h 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3"/>
                <a:gd name="T68" fmla="*/ 65 w 65"/>
                <a:gd name="T69" fmla="*/ 63 h 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3">
                  <a:moveTo>
                    <a:pt x="50" y="0"/>
                  </a:moveTo>
                  <a:lnTo>
                    <a:pt x="56" y="4"/>
                  </a:lnTo>
                  <a:lnTo>
                    <a:pt x="63" y="9"/>
                  </a:lnTo>
                  <a:lnTo>
                    <a:pt x="65" y="17"/>
                  </a:lnTo>
                  <a:lnTo>
                    <a:pt x="65" y="25"/>
                  </a:lnTo>
                  <a:lnTo>
                    <a:pt x="59" y="32"/>
                  </a:lnTo>
                  <a:lnTo>
                    <a:pt x="56" y="44"/>
                  </a:lnTo>
                  <a:lnTo>
                    <a:pt x="50" y="49"/>
                  </a:lnTo>
                  <a:lnTo>
                    <a:pt x="44" y="57"/>
                  </a:lnTo>
                  <a:lnTo>
                    <a:pt x="33" y="61"/>
                  </a:lnTo>
                  <a:lnTo>
                    <a:pt x="23" y="63"/>
                  </a:lnTo>
                  <a:lnTo>
                    <a:pt x="12" y="63"/>
                  </a:lnTo>
                  <a:lnTo>
                    <a:pt x="2" y="61"/>
                  </a:lnTo>
                  <a:lnTo>
                    <a:pt x="0" y="49"/>
                  </a:lnTo>
                  <a:lnTo>
                    <a:pt x="0" y="44"/>
                  </a:lnTo>
                  <a:lnTo>
                    <a:pt x="4" y="40"/>
                  </a:lnTo>
                  <a:lnTo>
                    <a:pt x="10" y="38"/>
                  </a:lnTo>
                  <a:lnTo>
                    <a:pt x="18" y="26"/>
                  </a:lnTo>
                  <a:lnTo>
                    <a:pt x="29" y="23"/>
                  </a:lnTo>
                  <a:lnTo>
                    <a:pt x="40" y="11"/>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3" name="Freeform 124"/>
            <p:cNvSpPr>
              <a:spLocks/>
            </p:cNvSpPr>
            <p:nvPr/>
          </p:nvSpPr>
          <p:spPr bwMode="auto">
            <a:xfrm>
              <a:off x="454" y="3373"/>
              <a:ext cx="111" cy="25"/>
            </a:xfrm>
            <a:custGeom>
              <a:avLst/>
              <a:gdLst>
                <a:gd name="T0" fmla="*/ 1 w 222"/>
                <a:gd name="T1" fmla="*/ 0 h 52"/>
                <a:gd name="T2" fmla="*/ 1 w 222"/>
                <a:gd name="T3" fmla="*/ 0 h 52"/>
                <a:gd name="T4" fmla="*/ 1 w 222"/>
                <a:gd name="T5" fmla="*/ 0 h 52"/>
                <a:gd name="T6" fmla="*/ 1 w 222"/>
                <a:gd name="T7" fmla="*/ 0 h 52"/>
                <a:gd name="T8" fmla="*/ 1 w 222"/>
                <a:gd name="T9" fmla="*/ 0 h 52"/>
                <a:gd name="T10" fmla="*/ 1 w 222"/>
                <a:gd name="T11" fmla="*/ 0 h 52"/>
                <a:gd name="T12" fmla="*/ 1 w 222"/>
                <a:gd name="T13" fmla="*/ 0 h 52"/>
                <a:gd name="T14" fmla="*/ 1 w 222"/>
                <a:gd name="T15" fmla="*/ 0 h 52"/>
                <a:gd name="T16" fmla="*/ 1 w 222"/>
                <a:gd name="T17" fmla="*/ 0 h 52"/>
                <a:gd name="T18" fmla="*/ 1 w 222"/>
                <a:gd name="T19" fmla="*/ 0 h 52"/>
                <a:gd name="T20" fmla="*/ 1 w 222"/>
                <a:gd name="T21" fmla="*/ 0 h 52"/>
                <a:gd name="T22" fmla="*/ 1 w 222"/>
                <a:gd name="T23" fmla="*/ 0 h 52"/>
                <a:gd name="T24" fmla="*/ 1 w 222"/>
                <a:gd name="T25" fmla="*/ 0 h 52"/>
                <a:gd name="T26" fmla="*/ 1 w 222"/>
                <a:gd name="T27" fmla="*/ 0 h 52"/>
                <a:gd name="T28" fmla="*/ 1 w 222"/>
                <a:gd name="T29" fmla="*/ 0 h 52"/>
                <a:gd name="T30" fmla="*/ 1 w 222"/>
                <a:gd name="T31" fmla="*/ 0 h 52"/>
                <a:gd name="T32" fmla="*/ 1 w 222"/>
                <a:gd name="T33" fmla="*/ 0 h 52"/>
                <a:gd name="T34" fmla="*/ 1 w 222"/>
                <a:gd name="T35" fmla="*/ 0 h 52"/>
                <a:gd name="T36" fmla="*/ 1 w 222"/>
                <a:gd name="T37" fmla="*/ 0 h 52"/>
                <a:gd name="T38" fmla="*/ 1 w 222"/>
                <a:gd name="T39" fmla="*/ 0 h 52"/>
                <a:gd name="T40" fmla="*/ 1 w 222"/>
                <a:gd name="T41" fmla="*/ 0 h 52"/>
                <a:gd name="T42" fmla="*/ 1 w 222"/>
                <a:gd name="T43" fmla="*/ 0 h 52"/>
                <a:gd name="T44" fmla="*/ 1 w 222"/>
                <a:gd name="T45" fmla="*/ 0 h 52"/>
                <a:gd name="T46" fmla="*/ 1 w 222"/>
                <a:gd name="T47" fmla="*/ 0 h 52"/>
                <a:gd name="T48" fmla="*/ 1 w 222"/>
                <a:gd name="T49" fmla="*/ 0 h 52"/>
                <a:gd name="T50" fmla="*/ 1 w 222"/>
                <a:gd name="T51" fmla="*/ 0 h 52"/>
                <a:gd name="T52" fmla="*/ 1 w 222"/>
                <a:gd name="T53" fmla="*/ 0 h 52"/>
                <a:gd name="T54" fmla="*/ 1 w 222"/>
                <a:gd name="T55" fmla="*/ 0 h 52"/>
                <a:gd name="T56" fmla="*/ 1 w 222"/>
                <a:gd name="T57" fmla="*/ 0 h 52"/>
                <a:gd name="T58" fmla="*/ 1 w 222"/>
                <a:gd name="T59" fmla="*/ 0 h 52"/>
                <a:gd name="T60" fmla="*/ 1 w 222"/>
                <a:gd name="T61" fmla="*/ 0 h 52"/>
                <a:gd name="T62" fmla="*/ 1 w 222"/>
                <a:gd name="T63" fmla="*/ 0 h 52"/>
                <a:gd name="T64" fmla="*/ 1 w 222"/>
                <a:gd name="T65" fmla="*/ 0 h 52"/>
                <a:gd name="T66" fmla="*/ 1 w 222"/>
                <a:gd name="T67" fmla="*/ 0 h 52"/>
                <a:gd name="T68" fmla="*/ 1 w 222"/>
                <a:gd name="T69" fmla="*/ 0 h 52"/>
                <a:gd name="T70" fmla="*/ 1 w 222"/>
                <a:gd name="T71" fmla="*/ 0 h 52"/>
                <a:gd name="T72" fmla="*/ 1 w 222"/>
                <a:gd name="T73" fmla="*/ 0 h 52"/>
                <a:gd name="T74" fmla="*/ 1 w 222"/>
                <a:gd name="T75" fmla="*/ 0 h 52"/>
                <a:gd name="T76" fmla="*/ 1 w 222"/>
                <a:gd name="T77" fmla="*/ 0 h 52"/>
                <a:gd name="T78" fmla="*/ 1 w 222"/>
                <a:gd name="T79" fmla="*/ 0 h 52"/>
                <a:gd name="T80" fmla="*/ 1 w 222"/>
                <a:gd name="T81" fmla="*/ 0 h 52"/>
                <a:gd name="T82" fmla="*/ 1 w 222"/>
                <a:gd name="T83" fmla="*/ 0 h 52"/>
                <a:gd name="T84" fmla="*/ 1 w 222"/>
                <a:gd name="T85" fmla="*/ 0 h 52"/>
                <a:gd name="T86" fmla="*/ 1 w 222"/>
                <a:gd name="T87" fmla="*/ 0 h 52"/>
                <a:gd name="T88" fmla="*/ 1 w 222"/>
                <a:gd name="T89" fmla="*/ 0 h 52"/>
                <a:gd name="T90" fmla="*/ 1 w 222"/>
                <a:gd name="T91" fmla="*/ 0 h 52"/>
                <a:gd name="T92" fmla="*/ 1 w 222"/>
                <a:gd name="T93" fmla="*/ 0 h 52"/>
                <a:gd name="T94" fmla="*/ 1 w 222"/>
                <a:gd name="T95" fmla="*/ 0 h 52"/>
                <a:gd name="T96" fmla="*/ 0 w 222"/>
                <a:gd name="T97" fmla="*/ 0 h 52"/>
                <a:gd name="T98" fmla="*/ 1 w 222"/>
                <a:gd name="T99" fmla="*/ 0 h 52"/>
                <a:gd name="T100" fmla="*/ 1 w 222"/>
                <a:gd name="T101" fmla="*/ 0 h 52"/>
                <a:gd name="T102" fmla="*/ 1 w 222"/>
                <a:gd name="T103" fmla="*/ 0 h 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2"/>
                <a:gd name="T157" fmla="*/ 0 h 52"/>
                <a:gd name="T158" fmla="*/ 222 w 222"/>
                <a:gd name="T159" fmla="*/ 52 h 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2" h="52">
                  <a:moveTo>
                    <a:pt x="13" y="0"/>
                  </a:moveTo>
                  <a:lnTo>
                    <a:pt x="21" y="0"/>
                  </a:lnTo>
                  <a:lnTo>
                    <a:pt x="28" y="2"/>
                  </a:lnTo>
                  <a:lnTo>
                    <a:pt x="36" y="2"/>
                  </a:lnTo>
                  <a:lnTo>
                    <a:pt x="45" y="2"/>
                  </a:lnTo>
                  <a:lnTo>
                    <a:pt x="53" y="2"/>
                  </a:lnTo>
                  <a:lnTo>
                    <a:pt x="62" y="2"/>
                  </a:lnTo>
                  <a:lnTo>
                    <a:pt x="70" y="2"/>
                  </a:lnTo>
                  <a:lnTo>
                    <a:pt x="80" y="2"/>
                  </a:lnTo>
                  <a:lnTo>
                    <a:pt x="89" y="2"/>
                  </a:lnTo>
                  <a:lnTo>
                    <a:pt x="97" y="2"/>
                  </a:lnTo>
                  <a:lnTo>
                    <a:pt x="106" y="2"/>
                  </a:lnTo>
                  <a:lnTo>
                    <a:pt x="114" y="2"/>
                  </a:lnTo>
                  <a:lnTo>
                    <a:pt x="123" y="2"/>
                  </a:lnTo>
                  <a:lnTo>
                    <a:pt x="131" y="2"/>
                  </a:lnTo>
                  <a:lnTo>
                    <a:pt x="140" y="2"/>
                  </a:lnTo>
                  <a:lnTo>
                    <a:pt x="150" y="4"/>
                  </a:lnTo>
                  <a:lnTo>
                    <a:pt x="158" y="4"/>
                  </a:lnTo>
                  <a:lnTo>
                    <a:pt x="167" y="8"/>
                  </a:lnTo>
                  <a:lnTo>
                    <a:pt x="177" y="8"/>
                  </a:lnTo>
                  <a:lnTo>
                    <a:pt x="186" y="14"/>
                  </a:lnTo>
                  <a:lnTo>
                    <a:pt x="194" y="17"/>
                  </a:lnTo>
                  <a:lnTo>
                    <a:pt x="203" y="23"/>
                  </a:lnTo>
                  <a:lnTo>
                    <a:pt x="211" y="29"/>
                  </a:lnTo>
                  <a:lnTo>
                    <a:pt x="222" y="38"/>
                  </a:lnTo>
                  <a:lnTo>
                    <a:pt x="211" y="35"/>
                  </a:lnTo>
                  <a:lnTo>
                    <a:pt x="201" y="33"/>
                  </a:lnTo>
                  <a:lnTo>
                    <a:pt x="192" y="33"/>
                  </a:lnTo>
                  <a:lnTo>
                    <a:pt x="182" y="33"/>
                  </a:lnTo>
                  <a:lnTo>
                    <a:pt x="171" y="33"/>
                  </a:lnTo>
                  <a:lnTo>
                    <a:pt x="161" y="35"/>
                  </a:lnTo>
                  <a:lnTo>
                    <a:pt x="150" y="36"/>
                  </a:lnTo>
                  <a:lnTo>
                    <a:pt x="140" y="40"/>
                  </a:lnTo>
                  <a:lnTo>
                    <a:pt x="127" y="40"/>
                  </a:lnTo>
                  <a:lnTo>
                    <a:pt x="116" y="42"/>
                  </a:lnTo>
                  <a:lnTo>
                    <a:pt x="104" y="44"/>
                  </a:lnTo>
                  <a:lnTo>
                    <a:pt x="93" y="46"/>
                  </a:lnTo>
                  <a:lnTo>
                    <a:pt x="81" y="48"/>
                  </a:lnTo>
                  <a:lnTo>
                    <a:pt x="72" y="50"/>
                  </a:lnTo>
                  <a:lnTo>
                    <a:pt x="62" y="50"/>
                  </a:lnTo>
                  <a:lnTo>
                    <a:pt x="53" y="52"/>
                  </a:lnTo>
                  <a:lnTo>
                    <a:pt x="43" y="48"/>
                  </a:lnTo>
                  <a:lnTo>
                    <a:pt x="36" y="46"/>
                  </a:lnTo>
                  <a:lnTo>
                    <a:pt x="26" y="42"/>
                  </a:lnTo>
                  <a:lnTo>
                    <a:pt x="21" y="40"/>
                  </a:lnTo>
                  <a:lnTo>
                    <a:pt x="13" y="35"/>
                  </a:lnTo>
                  <a:lnTo>
                    <a:pt x="7" y="29"/>
                  </a:lnTo>
                  <a:lnTo>
                    <a:pt x="4" y="23"/>
                  </a:lnTo>
                  <a:lnTo>
                    <a:pt x="0" y="16"/>
                  </a:lnTo>
                  <a:lnTo>
                    <a:pt x="4" y="8"/>
                  </a:lnTo>
                  <a:lnTo>
                    <a:pt x="13" y="0"/>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4" name="Freeform 125"/>
            <p:cNvSpPr>
              <a:spLocks/>
            </p:cNvSpPr>
            <p:nvPr/>
          </p:nvSpPr>
          <p:spPr bwMode="auto">
            <a:xfrm>
              <a:off x="2462" y="3373"/>
              <a:ext cx="38" cy="17"/>
            </a:xfrm>
            <a:custGeom>
              <a:avLst/>
              <a:gdLst>
                <a:gd name="T0" fmla="*/ 1 w 74"/>
                <a:gd name="T1" fmla="*/ 0 h 35"/>
                <a:gd name="T2" fmla="*/ 1 w 74"/>
                <a:gd name="T3" fmla="*/ 0 h 35"/>
                <a:gd name="T4" fmla="*/ 1 w 74"/>
                <a:gd name="T5" fmla="*/ 0 h 35"/>
                <a:gd name="T6" fmla="*/ 1 w 74"/>
                <a:gd name="T7" fmla="*/ 0 h 35"/>
                <a:gd name="T8" fmla="*/ 1 w 74"/>
                <a:gd name="T9" fmla="*/ 0 h 35"/>
                <a:gd name="T10" fmla="*/ 1 w 74"/>
                <a:gd name="T11" fmla="*/ 0 h 35"/>
                <a:gd name="T12" fmla="*/ 1 w 74"/>
                <a:gd name="T13" fmla="*/ 0 h 35"/>
                <a:gd name="T14" fmla="*/ 1 w 74"/>
                <a:gd name="T15" fmla="*/ 0 h 35"/>
                <a:gd name="T16" fmla="*/ 1 w 74"/>
                <a:gd name="T17" fmla="*/ 0 h 35"/>
                <a:gd name="T18" fmla="*/ 1 w 74"/>
                <a:gd name="T19" fmla="*/ 0 h 35"/>
                <a:gd name="T20" fmla="*/ 1 w 74"/>
                <a:gd name="T21" fmla="*/ 0 h 35"/>
                <a:gd name="T22" fmla="*/ 1 w 74"/>
                <a:gd name="T23" fmla="*/ 0 h 35"/>
                <a:gd name="T24" fmla="*/ 1 w 74"/>
                <a:gd name="T25" fmla="*/ 0 h 35"/>
                <a:gd name="T26" fmla="*/ 1 w 74"/>
                <a:gd name="T27" fmla="*/ 0 h 35"/>
                <a:gd name="T28" fmla="*/ 1 w 74"/>
                <a:gd name="T29" fmla="*/ 0 h 35"/>
                <a:gd name="T30" fmla="*/ 1 w 74"/>
                <a:gd name="T31" fmla="*/ 0 h 35"/>
                <a:gd name="T32" fmla="*/ 1 w 74"/>
                <a:gd name="T33" fmla="*/ 0 h 35"/>
                <a:gd name="T34" fmla="*/ 1 w 74"/>
                <a:gd name="T35" fmla="*/ 0 h 35"/>
                <a:gd name="T36" fmla="*/ 0 w 74"/>
                <a:gd name="T37" fmla="*/ 0 h 35"/>
                <a:gd name="T38" fmla="*/ 0 w 74"/>
                <a:gd name="T39" fmla="*/ 0 h 35"/>
                <a:gd name="T40" fmla="*/ 1 w 74"/>
                <a:gd name="T41" fmla="*/ 0 h 35"/>
                <a:gd name="T42" fmla="*/ 1 w 74"/>
                <a:gd name="T43" fmla="*/ 0 h 35"/>
                <a:gd name="T44" fmla="*/ 1 w 74"/>
                <a:gd name="T45" fmla="*/ 0 h 35"/>
                <a:gd name="T46" fmla="*/ 1 w 74"/>
                <a:gd name="T47" fmla="*/ 0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4"/>
                <a:gd name="T73" fmla="*/ 0 h 35"/>
                <a:gd name="T74" fmla="*/ 74 w 74"/>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4" h="35">
                  <a:moveTo>
                    <a:pt x="15" y="0"/>
                  </a:moveTo>
                  <a:lnTo>
                    <a:pt x="19" y="2"/>
                  </a:lnTo>
                  <a:lnTo>
                    <a:pt x="27" y="4"/>
                  </a:lnTo>
                  <a:lnTo>
                    <a:pt x="36" y="4"/>
                  </a:lnTo>
                  <a:lnTo>
                    <a:pt x="44" y="6"/>
                  </a:lnTo>
                  <a:lnTo>
                    <a:pt x="51" y="4"/>
                  </a:lnTo>
                  <a:lnTo>
                    <a:pt x="59" y="4"/>
                  </a:lnTo>
                  <a:lnTo>
                    <a:pt x="66" y="4"/>
                  </a:lnTo>
                  <a:lnTo>
                    <a:pt x="74" y="8"/>
                  </a:lnTo>
                  <a:lnTo>
                    <a:pt x="68" y="19"/>
                  </a:lnTo>
                  <a:lnTo>
                    <a:pt x="68" y="35"/>
                  </a:lnTo>
                  <a:lnTo>
                    <a:pt x="61" y="31"/>
                  </a:lnTo>
                  <a:lnTo>
                    <a:pt x="51" y="31"/>
                  </a:lnTo>
                  <a:lnTo>
                    <a:pt x="40" y="29"/>
                  </a:lnTo>
                  <a:lnTo>
                    <a:pt x="30" y="29"/>
                  </a:lnTo>
                  <a:lnTo>
                    <a:pt x="17" y="29"/>
                  </a:lnTo>
                  <a:lnTo>
                    <a:pt x="8" y="27"/>
                  </a:lnTo>
                  <a:lnTo>
                    <a:pt x="2" y="23"/>
                  </a:lnTo>
                  <a:lnTo>
                    <a:pt x="0" y="19"/>
                  </a:lnTo>
                  <a:lnTo>
                    <a:pt x="0" y="16"/>
                  </a:lnTo>
                  <a:lnTo>
                    <a:pt x="4" y="12"/>
                  </a:lnTo>
                  <a:lnTo>
                    <a:pt x="8" y="6"/>
                  </a:lnTo>
                  <a:lnTo>
                    <a:pt x="15" y="0"/>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5" name="Freeform 126"/>
            <p:cNvSpPr>
              <a:spLocks/>
            </p:cNvSpPr>
            <p:nvPr/>
          </p:nvSpPr>
          <p:spPr bwMode="auto">
            <a:xfrm>
              <a:off x="1098" y="3404"/>
              <a:ext cx="15" cy="24"/>
            </a:xfrm>
            <a:custGeom>
              <a:avLst/>
              <a:gdLst>
                <a:gd name="T0" fmla="*/ 1 w 28"/>
                <a:gd name="T1" fmla="*/ 0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1 w 28"/>
                <a:gd name="T17" fmla="*/ 1 h 48"/>
                <a:gd name="T18" fmla="*/ 1 w 28"/>
                <a:gd name="T19" fmla="*/ 1 h 48"/>
                <a:gd name="T20" fmla="*/ 0 w 28"/>
                <a:gd name="T21" fmla="*/ 1 h 48"/>
                <a:gd name="T22" fmla="*/ 0 w 28"/>
                <a:gd name="T23" fmla="*/ 1 h 48"/>
                <a:gd name="T24" fmla="*/ 1 w 28"/>
                <a:gd name="T25" fmla="*/ 1 h 48"/>
                <a:gd name="T26" fmla="*/ 1 w 28"/>
                <a:gd name="T27" fmla="*/ 1 h 48"/>
                <a:gd name="T28" fmla="*/ 1 w 28"/>
                <a:gd name="T29" fmla="*/ 0 h 48"/>
                <a:gd name="T30" fmla="*/ 1 w 28"/>
                <a:gd name="T31" fmla="*/ 0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
                <a:gd name="T49" fmla="*/ 0 h 48"/>
                <a:gd name="T50" fmla="*/ 28 w 28"/>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 h="48">
                  <a:moveTo>
                    <a:pt x="13" y="0"/>
                  </a:moveTo>
                  <a:lnTo>
                    <a:pt x="21" y="2"/>
                  </a:lnTo>
                  <a:lnTo>
                    <a:pt x="24" y="4"/>
                  </a:lnTo>
                  <a:lnTo>
                    <a:pt x="28" y="10"/>
                  </a:lnTo>
                  <a:lnTo>
                    <a:pt x="28" y="15"/>
                  </a:lnTo>
                  <a:lnTo>
                    <a:pt x="24" y="21"/>
                  </a:lnTo>
                  <a:lnTo>
                    <a:pt x="21" y="31"/>
                  </a:lnTo>
                  <a:lnTo>
                    <a:pt x="17" y="38"/>
                  </a:lnTo>
                  <a:lnTo>
                    <a:pt x="17" y="48"/>
                  </a:lnTo>
                  <a:lnTo>
                    <a:pt x="5" y="40"/>
                  </a:lnTo>
                  <a:lnTo>
                    <a:pt x="0" y="29"/>
                  </a:lnTo>
                  <a:lnTo>
                    <a:pt x="0" y="21"/>
                  </a:lnTo>
                  <a:lnTo>
                    <a:pt x="4" y="12"/>
                  </a:lnTo>
                  <a:lnTo>
                    <a:pt x="5" y="4"/>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6" name="Freeform 127"/>
            <p:cNvSpPr>
              <a:spLocks/>
            </p:cNvSpPr>
            <p:nvPr/>
          </p:nvSpPr>
          <p:spPr bwMode="auto">
            <a:xfrm>
              <a:off x="831" y="3406"/>
              <a:ext cx="53" cy="23"/>
            </a:xfrm>
            <a:custGeom>
              <a:avLst/>
              <a:gdLst>
                <a:gd name="T0" fmla="*/ 1 w 105"/>
                <a:gd name="T1" fmla="*/ 1 h 46"/>
                <a:gd name="T2" fmla="*/ 1 w 105"/>
                <a:gd name="T3" fmla="*/ 0 h 46"/>
                <a:gd name="T4" fmla="*/ 1 w 105"/>
                <a:gd name="T5" fmla="*/ 0 h 46"/>
                <a:gd name="T6" fmla="*/ 1 w 105"/>
                <a:gd name="T7" fmla="*/ 1 h 46"/>
                <a:gd name="T8" fmla="*/ 1 w 105"/>
                <a:gd name="T9" fmla="*/ 1 h 46"/>
                <a:gd name="T10" fmla="*/ 1 w 105"/>
                <a:gd name="T11" fmla="*/ 1 h 46"/>
                <a:gd name="T12" fmla="*/ 1 w 105"/>
                <a:gd name="T13" fmla="*/ 1 h 46"/>
                <a:gd name="T14" fmla="*/ 1 w 105"/>
                <a:gd name="T15" fmla="*/ 1 h 46"/>
                <a:gd name="T16" fmla="*/ 1 w 105"/>
                <a:gd name="T17" fmla="*/ 1 h 46"/>
                <a:gd name="T18" fmla="*/ 1 w 105"/>
                <a:gd name="T19" fmla="*/ 1 h 46"/>
                <a:gd name="T20" fmla="*/ 1 w 105"/>
                <a:gd name="T21" fmla="*/ 1 h 46"/>
                <a:gd name="T22" fmla="*/ 1 w 105"/>
                <a:gd name="T23" fmla="*/ 1 h 46"/>
                <a:gd name="T24" fmla="*/ 1 w 105"/>
                <a:gd name="T25" fmla="*/ 1 h 46"/>
                <a:gd name="T26" fmla="*/ 1 w 105"/>
                <a:gd name="T27" fmla="*/ 1 h 46"/>
                <a:gd name="T28" fmla="*/ 1 w 105"/>
                <a:gd name="T29" fmla="*/ 1 h 46"/>
                <a:gd name="T30" fmla="*/ 0 w 105"/>
                <a:gd name="T31" fmla="*/ 1 h 46"/>
                <a:gd name="T32" fmla="*/ 1 w 105"/>
                <a:gd name="T33" fmla="*/ 1 h 46"/>
                <a:gd name="T34" fmla="*/ 1 w 105"/>
                <a:gd name="T35" fmla="*/ 1 h 46"/>
                <a:gd name="T36" fmla="*/ 1 w 105"/>
                <a:gd name="T37" fmla="*/ 1 h 46"/>
                <a:gd name="T38" fmla="*/ 1 w 105"/>
                <a:gd name="T39" fmla="*/ 1 h 46"/>
                <a:gd name="T40" fmla="*/ 1 w 105"/>
                <a:gd name="T41" fmla="*/ 1 h 46"/>
                <a:gd name="T42" fmla="*/ 1 w 105"/>
                <a:gd name="T43" fmla="*/ 1 h 46"/>
                <a:gd name="T44" fmla="*/ 1 w 105"/>
                <a:gd name="T45" fmla="*/ 1 h 46"/>
                <a:gd name="T46" fmla="*/ 1 w 105"/>
                <a:gd name="T47" fmla="*/ 1 h 46"/>
                <a:gd name="T48" fmla="*/ 1 w 105"/>
                <a:gd name="T49" fmla="*/ 1 h 46"/>
                <a:gd name="T50" fmla="*/ 1 w 105"/>
                <a:gd name="T51" fmla="*/ 1 h 46"/>
                <a:gd name="T52" fmla="*/ 1 w 105"/>
                <a:gd name="T53" fmla="*/ 1 h 46"/>
                <a:gd name="T54" fmla="*/ 1 w 105"/>
                <a:gd name="T55" fmla="*/ 1 h 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5"/>
                <a:gd name="T85" fmla="*/ 0 h 46"/>
                <a:gd name="T86" fmla="*/ 105 w 105"/>
                <a:gd name="T87" fmla="*/ 46 h 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5" h="46">
                  <a:moveTo>
                    <a:pt x="82" y="2"/>
                  </a:moveTo>
                  <a:lnTo>
                    <a:pt x="90" y="0"/>
                  </a:lnTo>
                  <a:lnTo>
                    <a:pt x="96" y="0"/>
                  </a:lnTo>
                  <a:lnTo>
                    <a:pt x="99" y="4"/>
                  </a:lnTo>
                  <a:lnTo>
                    <a:pt x="103" y="9"/>
                  </a:lnTo>
                  <a:lnTo>
                    <a:pt x="105" y="21"/>
                  </a:lnTo>
                  <a:lnTo>
                    <a:pt x="105" y="36"/>
                  </a:lnTo>
                  <a:lnTo>
                    <a:pt x="92" y="38"/>
                  </a:lnTo>
                  <a:lnTo>
                    <a:pt x="78" y="42"/>
                  </a:lnTo>
                  <a:lnTo>
                    <a:pt x="61" y="44"/>
                  </a:lnTo>
                  <a:lnTo>
                    <a:pt x="50" y="46"/>
                  </a:lnTo>
                  <a:lnTo>
                    <a:pt x="35" y="46"/>
                  </a:lnTo>
                  <a:lnTo>
                    <a:pt x="23" y="46"/>
                  </a:lnTo>
                  <a:lnTo>
                    <a:pt x="12" y="44"/>
                  </a:lnTo>
                  <a:lnTo>
                    <a:pt x="8" y="44"/>
                  </a:lnTo>
                  <a:lnTo>
                    <a:pt x="0" y="36"/>
                  </a:lnTo>
                  <a:lnTo>
                    <a:pt x="4" y="28"/>
                  </a:lnTo>
                  <a:lnTo>
                    <a:pt x="8" y="25"/>
                  </a:lnTo>
                  <a:lnTo>
                    <a:pt x="18" y="21"/>
                  </a:lnTo>
                  <a:lnTo>
                    <a:pt x="23" y="17"/>
                  </a:lnTo>
                  <a:lnTo>
                    <a:pt x="29" y="17"/>
                  </a:lnTo>
                  <a:lnTo>
                    <a:pt x="37" y="13"/>
                  </a:lnTo>
                  <a:lnTo>
                    <a:pt x="46" y="11"/>
                  </a:lnTo>
                  <a:lnTo>
                    <a:pt x="56" y="9"/>
                  </a:lnTo>
                  <a:lnTo>
                    <a:pt x="65" y="9"/>
                  </a:lnTo>
                  <a:lnTo>
                    <a:pt x="73" y="8"/>
                  </a:lnTo>
                  <a:lnTo>
                    <a:pt x="82" y="2"/>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7" name="Freeform 128"/>
            <p:cNvSpPr>
              <a:spLocks/>
            </p:cNvSpPr>
            <p:nvPr/>
          </p:nvSpPr>
          <p:spPr bwMode="auto">
            <a:xfrm>
              <a:off x="2414" y="3406"/>
              <a:ext cx="80" cy="26"/>
            </a:xfrm>
            <a:custGeom>
              <a:avLst/>
              <a:gdLst>
                <a:gd name="T0" fmla="*/ 1 w 160"/>
                <a:gd name="T1" fmla="*/ 1 h 51"/>
                <a:gd name="T2" fmla="*/ 1 w 160"/>
                <a:gd name="T3" fmla="*/ 0 h 51"/>
                <a:gd name="T4" fmla="*/ 1 w 160"/>
                <a:gd name="T5" fmla="*/ 0 h 51"/>
                <a:gd name="T6" fmla="*/ 1 w 160"/>
                <a:gd name="T7" fmla="*/ 1 h 51"/>
                <a:gd name="T8" fmla="*/ 1 w 160"/>
                <a:gd name="T9" fmla="*/ 1 h 51"/>
                <a:gd name="T10" fmla="*/ 1 w 160"/>
                <a:gd name="T11" fmla="*/ 1 h 51"/>
                <a:gd name="T12" fmla="*/ 1 w 160"/>
                <a:gd name="T13" fmla="*/ 1 h 51"/>
                <a:gd name="T14" fmla="*/ 1 w 160"/>
                <a:gd name="T15" fmla="*/ 1 h 51"/>
                <a:gd name="T16" fmla="*/ 1 w 160"/>
                <a:gd name="T17" fmla="*/ 1 h 51"/>
                <a:gd name="T18" fmla="*/ 1 w 160"/>
                <a:gd name="T19" fmla="*/ 1 h 51"/>
                <a:gd name="T20" fmla="*/ 1 w 160"/>
                <a:gd name="T21" fmla="*/ 1 h 51"/>
                <a:gd name="T22" fmla="*/ 1 w 160"/>
                <a:gd name="T23" fmla="*/ 1 h 51"/>
                <a:gd name="T24" fmla="*/ 1 w 160"/>
                <a:gd name="T25" fmla="*/ 1 h 51"/>
                <a:gd name="T26" fmla="*/ 1 w 160"/>
                <a:gd name="T27" fmla="*/ 1 h 51"/>
                <a:gd name="T28" fmla="*/ 1 w 160"/>
                <a:gd name="T29" fmla="*/ 1 h 51"/>
                <a:gd name="T30" fmla="*/ 1 w 160"/>
                <a:gd name="T31" fmla="*/ 1 h 51"/>
                <a:gd name="T32" fmla="*/ 1 w 160"/>
                <a:gd name="T33" fmla="*/ 1 h 51"/>
                <a:gd name="T34" fmla="*/ 1 w 160"/>
                <a:gd name="T35" fmla="*/ 1 h 51"/>
                <a:gd name="T36" fmla="*/ 1 w 160"/>
                <a:gd name="T37" fmla="*/ 1 h 51"/>
                <a:gd name="T38" fmla="*/ 1 w 160"/>
                <a:gd name="T39" fmla="*/ 1 h 51"/>
                <a:gd name="T40" fmla="*/ 1 w 160"/>
                <a:gd name="T41" fmla="*/ 1 h 51"/>
                <a:gd name="T42" fmla="*/ 1 w 160"/>
                <a:gd name="T43" fmla="*/ 1 h 51"/>
                <a:gd name="T44" fmla="*/ 1 w 160"/>
                <a:gd name="T45" fmla="*/ 1 h 51"/>
                <a:gd name="T46" fmla="*/ 1 w 160"/>
                <a:gd name="T47" fmla="*/ 1 h 51"/>
                <a:gd name="T48" fmla="*/ 1 w 160"/>
                <a:gd name="T49" fmla="*/ 1 h 51"/>
                <a:gd name="T50" fmla="*/ 1 w 160"/>
                <a:gd name="T51" fmla="*/ 1 h 51"/>
                <a:gd name="T52" fmla="*/ 1 w 160"/>
                <a:gd name="T53" fmla="*/ 1 h 51"/>
                <a:gd name="T54" fmla="*/ 1 w 160"/>
                <a:gd name="T55" fmla="*/ 1 h 51"/>
                <a:gd name="T56" fmla="*/ 1 w 160"/>
                <a:gd name="T57" fmla="*/ 1 h 51"/>
                <a:gd name="T58" fmla="*/ 1 w 160"/>
                <a:gd name="T59" fmla="*/ 1 h 51"/>
                <a:gd name="T60" fmla="*/ 0 w 160"/>
                <a:gd name="T61" fmla="*/ 1 h 51"/>
                <a:gd name="T62" fmla="*/ 1 w 160"/>
                <a:gd name="T63" fmla="*/ 1 h 51"/>
                <a:gd name="T64" fmla="*/ 1 w 160"/>
                <a:gd name="T65" fmla="*/ 1 h 51"/>
                <a:gd name="T66" fmla="*/ 1 w 160"/>
                <a:gd name="T67" fmla="*/ 1 h 51"/>
                <a:gd name="T68" fmla="*/ 1 w 160"/>
                <a:gd name="T69" fmla="*/ 1 h 51"/>
                <a:gd name="T70" fmla="*/ 1 w 160"/>
                <a:gd name="T71" fmla="*/ 1 h 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51"/>
                <a:gd name="T110" fmla="*/ 160 w 160"/>
                <a:gd name="T111" fmla="*/ 51 h 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51">
                  <a:moveTo>
                    <a:pt x="28" y="2"/>
                  </a:moveTo>
                  <a:lnTo>
                    <a:pt x="40" y="0"/>
                  </a:lnTo>
                  <a:lnTo>
                    <a:pt x="55" y="0"/>
                  </a:lnTo>
                  <a:lnTo>
                    <a:pt x="68" y="2"/>
                  </a:lnTo>
                  <a:lnTo>
                    <a:pt x="84" y="6"/>
                  </a:lnTo>
                  <a:lnTo>
                    <a:pt x="97" y="9"/>
                  </a:lnTo>
                  <a:lnTo>
                    <a:pt x="110" y="11"/>
                  </a:lnTo>
                  <a:lnTo>
                    <a:pt x="125" y="15"/>
                  </a:lnTo>
                  <a:lnTo>
                    <a:pt x="141" y="17"/>
                  </a:lnTo>
                  <a:lnTo>
                    <a:pt x="148" y="17"/>
                  </a:lnTo>
                  <a:lnTo>
                    <a:pt x="160" y="17"/>
                  </a:lnTo>
                  <a:lnTo>
                    <a:pt x="156" y="25"/>
                  </a:lnTo>
                  <a:lnTo>
                    <a:pt x="154" y="32"/>
                  </a:lnTo>
                  <a:lnTo>
                    <a:pt x="154" y="36"/>
                  </a:lnTo>
                  <a:lnTo>
                    <a:pt x="152" y="42"/>
                  </a:lnTo>
                  <a:lnTo>
                    <a:pt x="144" y="47"/>
                  </a:lnTo>
                  <a:lnTo>
                    <a:pt x="139" y="51"/>
                  </a:lnTo>
                  <a:lnTo>
                    <a:pt x="131" y="51"/>
                  </a:lnTo>
                  <a:lnTo>
                    <a:pt x="124" y="51"/>
                  </a:lnTo>
                  <a:lnTo>
                    <a:pt x="114" y="49"/>
                  </a:lnTo>
                  <a:lnTo>
                    <a:pt x="105" y="49"/>
                  </a:lnTo>
                  <a:lnTo>
                    <a:pt x="91" y="46"/>
                  </a:lnTo>
                  <a:lnTo>
                    <a:pt x="80" y="44"/>
                  </a:lnTo>
                  <a:lnTo>
                    <a:pt x="68" y="40"/>
                  </a:lnTo>
                  <a:lnTo>
                    <a:pt x="57" y="38"/>
                  </a:lnTo>
                  <a:lnTo>
                    <a:pt x="46" y="34"/>
                  </a:lnTo>
                  <a:lnTo>
                    <a:pt x="34" y="32"/>
                  </a:lnTo>
                  <a:lnTo>
                    <a:pt x="23" y="28"/>
                  </a:lnTo>
                  <a:lnTo>
                    <a:pt x="13" y="28"/>
                  </a:lnTo>
                  <a:lnTo>
                    <a:pt x="6" y="27"/>
                  </a:lnTo>
                  <a:lnTo>
                    <a:pt x="0" y="27"/>
                  </a:lnTo>
                  <a:lnTo>
                    <a:pt x="2" y="23"/>
                  </a:lnTo>
                  <a:lnTo>
                    <a:pt x="11" y="15"/>
                  </a:lnTo>
                  <a:lnTo>
                    <a:pt x="19" y="8"/>
                  </a:lnTo>
                  <a:lnTo>
                    <a:pt x="28" y="2"/>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8" name="Freeform 129"/>
            <p:cNvSpPr>
              <a:spLocks/>
            </p:cNvSpPr>
            <p:nvPr/>
          </p:nvSpPr>
          <p:spPr bwMode="auto">
            <a:xfrm>
              <a:off x="1065" y="3415"/>
              <a:ext cx="23" cy="31"/>
            </a:xfrm>
            <a:custGeom>
              <a:avLst/>
              <a:gdLst>
                <a:gd name="T0" fmla="*/ 1 w 46"/>
                <a:gd name="T1" fmla="*/ 0 h 63"/>
                <a:gd name="T2" fmla="*/ 1 w 46"/>
                <a:gd name="T3" fmla="*/ 0 h 63"/>
                <a:gd name="T4" fmla="*/ 1 w 46"/>
                <a:gd name="T5" fmla="*/ 0 h 63"/>
                <a:gd name="T6" fmla="*/ 1 w 46"/>
                <a:gd name="T7" fmla="*/ 0 h 63"/>
                <a:gd name="T8" fmla="*/ 1 w 46"/>
                <a:gd name="T9" fmla="*/ 0 h 63"/>
                <a:gd name="T10" fmla="*/ 1 w 46"/>
                <a:gd name="T11" fmla="*/ 0 h 63"/>
                <a:gd name="T12" fmla="*/ 1 w 46"/>
                <a:gd name="T13" fmla="*/ 0 h 63"/>
                <a:gd name="T14" fmla="*/ 1 w 46"/>
                <a:gd name="T15" fmla="*/ 0 h 63"/>
                <a:gd name="T16" fmla="*/ 1 w 46"/>
                <a:gd name="T17" fmla="*/ 0 h 63"/>
                <a:gd name="T18" fmla="*/ 1 w 46"/>
                <a:gd name="T19" fmla="*/ 0 h 63"/>
                <a:gd name="T20" fmla="*/ 0 w 46"/>
                <a:gd name="T21" fmla="*/ 0 h 63"/>
                <a:gd name="T22" fmla="*/ 0 w 46"/>
                <a:gd name="T23" fmla="*/ 0 h 63"/>
                <a:gd name="T24" fmla="*/ 1 w 46"/>
                <a:gd name="T25" fmla="*/ 0 h 63"/>
                <a:gd name="T26" fmla="*/ 1 w 46"/>
                <a:gd name="T27" fmla="*/ 0 h 63"/>
                <a:gd name="T28" fmla="*/ 1 w 46"/>
                <a:gd name="T29" fmla="*/ 0 h 63"/>
                <a:gd name="T30" fmla="*/ 1 w 46"/>
                <a:gd name="T31" fmla="*/ 0 h 63"/>
                <a:gd name="T32" fmla="*/ 1 w 46"/>
                <a:gd name="T33" fmla="*/ 0 h 63"/>
                <a:gd name="T34" fmla="*/ 1 w 46"/>
                <a:gd name="T35" fmla="*/ 0 h 63"/>
                <a:gd name="T36" fmla="*/ 1 w 46"/>
                <a:gd name="T37" fmla="*/ 0 h 63"/>
                <a:gd name="T38" fmla="*/ 1 w 46"/>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
                <a:gd name="T61" fmla="*/ 0 h 63"/>
                <a:gd name="T62" fmla="*/ 46 w 46"/>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 h="63">
                  <a:moveTo>
                    <a:pt x="25" y="0"/>
                  </a:moveTo>
                  <a:lnTo>
                    <a:pt x="34" y="2"/>
                  </a:lnTo>
                  <a:lnTo>
                    <a:pt x="42" y="8"/>
                  </a:lnTo>
                  <a:lnTo>
                    <a:pt x="46" y="13"/>
                  </a:lnTo>
                  <a:lnTo>
                    <a:pt x="46" y="23"/>
                  </a:lnTo>
                  <a:lnTo>
                    <a:pt x="40" y="34"/>
                  </a:lnTo>
                  <a:lnTo>
                    <a:pt x="29" y="48"/>
                  </a:lnTo>
                  <a:lnTo>
                    <a:pt x="21" y="51"/>
                  </a:lnTo>
                  <a:lnTo>
                    <a:pt x="13" y="57"/>
                  </a:lnTo>
                  <a:lnTo>
                    <a:pt x="8" y="61"/>
                  </a:lnTo>
                  <a:lnTo>
                    <a:pt x="0" y="63"/>
                  </a:lnTo>
                  <a:lnTo>
                    <a:pt x="0" y="51"/>
                  </a:lnTo>
                  <a:lnTo>
                    <a:pt x="2" y="44"/>
                  </a:lnTo>
                  <a:lnTo>
                    <a:pt x="2" y="38"/>
                  </a:lnTo>
                  <a:lnTo>
                    <a:pt x="6" y="32"/>
                  </a:lnTo>
                  <a:lnTo>
                    <a:pt x="10" y="25"/>
                  </a:lnTo>
                  <a:lnTo>
                    <a:pt x="13" y="17"/>
                  </a:lnTo>
                  <a:lnTo>
                    <a:pt x="19" y="1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899" name="Freeform 130"/>
            <p:cNvSpPr>
              <a:spLocks/>
            </p:cNvSpPr>
            <p:nvPr/>
          </p:nvSpPr>
          <p:spPr bwMode="auto">
            <a:xfrm>
              <a:off x="445" y="3428"/>
              <a:ext cx="177" cy="19"/>
            </a:xfrm>
            <a:custGeom>
              <a:avLst/>
              <a:gdLst>
                <a:gd name="T0" fmla="*/ 1 w 353"/>
                <a:gd name="T1" fmla="*/ 1 h 38"/>
                <a:gd name="T2" fmla="*/ 1 w 353"/>
                <a:gd name="T3" fmla="*/ 1 h 38"/>
                <a:gd name="T4" fmla="*/ 1 w 353"/>
                <a:gd name="T5" fmla="*/ 1 h 38"/>
                <a:gd name="T6" fmla="*/ 1 w 353"/>
                <a:gd name="T7" fmla="*/ 1 h 38"/>
                <a:gd name="T8" fmla="*/ 1 w 353"/>
                <a:gd name="T9" fmla="*/ 1 h 38"/>
                <a:gd name="T10" fmla="*/ 1 w 353"/>
                <a:gd name="T11" fmla="*/ 1 h 38"/>
                <a:gd name="T12" fmla="*/ 1 w 353"/>
                <a:gd name="T13" fmla="*/ 1 h 38"/>
                <a:gd name="T14" fmla="*/ 1 w 353"/>
                <a:gd name="T15" fmla="*/ 1 h 38"/>
                <a:gd name="T16" fmla="*/ 1 w 353"/>
                <a:gd name="T17" fmla="*/ 1 h 38"/>
                <a:gd name="T18" fmla="*/ 1 w 353"/>
                <a:gd name="T19" fmla="*/ 1 h 38"/>
                <a:gd name="T20" fmla="*/ 1 w 353"/>
                <a:gd name="T21" fmla="*/ 1 h 38"/>
                <a:gd name="T22" fmla="*/ 1 w 353"/>
                <a:gd name="T23" fmla="*/ 1 h 38"/>
                <a:gd name="T24" fmla="*/ 1 w 353"/>
                <a:gd name="T25" fmla="*/ 1 h 38"/>
                <a:gd name="T26" fmla="*/ 1 w 353"/>
                <a:gd name="T27" fmla="*/ 0 h 38"/>
                <a:gd name="T28" fmla="*/ 1 w 353"/>
                <a:gd name="T29" fmla="*/ 0 h 38"/>
                <a:gd name="T30" fmla="*/ 1 w 353"/>
                <a:gd name="T31" fmla="*/ 0 h 38"/>
                <a:gd name="T32" fmla="*/ 1 w 353"/>
                <a:gd name="T33" fmla="*/ 1 h 38"/>
                <a:gd name="T34" fmla="*/ 1 w 353"/>
                <a:gd name="T35" fmla="*/ 1 h 38"/>
                <a:gd name="T36" fmla="*/ 1 w 353"/>
                <a:gd name="T37" fmla="*/ 1 h 38"/>
                <a:gd name="T38" fmla="*/ 1 w 353"/>
                <a:gd name="T39" fmla="*/ 1 h 38"/>
                <a:gd name="T40" fmla="*/ 1 w 353"/>
                <a:gd name="T41" fmla="*/ 1 h 38"/>
                <a:gd name="T42" fmla="*/ 1 w 353"/>
                <a:gd name="T43" fmla="*/ 1 h 38"/>
                <a:gd name="T44" fmla="*/ 1 w 353"/>
                <a:gd name="T45" fmla="*/ 1 h 38"/>
                <a:gd name="T46" fmla="*/ 1 w 353"/>
                <a:gd name="T47" fmla="*/ 1 h 38"/>
                <a:gd name="T48" fmla="*/ 1 w 353"/>
                <a:gd name="T49" fmla="*/ 1 h 38"/>
                <a:gd name="T50" fmla="*/ 1 w 353"/>
                <a:gd name="T51" fmla="*/ 1 h 38"/>
                <a:gd name="T52" fmla="*/ 1 w 353"/>
                <a:gd name="T53" fmla="*/ 1 h 38"/>
                <a:gd name="T54" fmla="*/ 1 w 353"/>
                <a:gd name="T55" fmla="*/ 1 h 38"/>
                <a:gd name="T56" fmla="*/ 1 w 353"/>
                <a:gd name="T57" fmla="*/ 1 h 38"/>
                <a:gd name="T58" fmla="*/ 1 w 353"/>
                <a:gd name="T59" fmla="*/ 1 h 38"/>
                <a:gd name="T60" fmla="*/ 1 w 353"/>
                <a:gd name="T61" fmla="*/ 1 h 38"/>
                <a:gd name="T62" fmla="*/ 1 w 353"/>
                <a:gd name="T63" fmla="*/ 1 h 38"/>
                <a:gd name="T64" fmla="*/ 1 w 353"/>
                <a:gd name="T65" fmla="*/ 1 h 38"/>
                <a:gd name="T66" fmla="*/ 1 w 353"/>
                <a:gd name="T67" fmla="*/ 1 h 38"/>
                <a:gd name="T68" fmla="*/ 1 w 353"/>
                <a:gd name="T69" fmla="*/ 1 h 38"/>
                <a:gd name="T70" fmla="*/ 1 w 353"/>
                <a:gd name="T71" fmla="*/ 1 h 38"/>
                <a:gd name="T72" fmla="*/ 1 w 353"/>
                <a:gd name="T73" fmla="*/ 1 h 38"/>
                <a:gd name="T74" fmla="*/ 1 w 353"/>
                <a:gd name="T75" fmla="*/ 1 h 38"/>
                <a:gd name="T76" fmla="*/ 1 w 353"/>
                <a:gd name="T77" fmla="*/ 1 h 38"/>
                <a:gd name="T78" fmla="*/ 1 w 353"/>
                <a:gd name="T79" fmla="*/ 1 h 38"/>
                <a:gd name="T80" fmla="*/ 0 w 353"/>
                <a:gd name="T81" fmla="*/ 1 h 38"/>
                <a:gd name="T82" fmla="*/ 0 w 353"/>
                <a:gd name="T83" fmla="*/ 1 h 38"/>
                <a:gd name="T84" fmla="*/ 1 w 353"/>
                <a:gd name="T85" fmla="*/ 1 h 38"/>
                <a:gd name="T86" fmla="*/ 1 w 353"/>
                <a:gd name="T87" fmla="*/ 1 h 38"/>
                <a:gd name="T88" fmla="*/ 1 w 353"/>
                <a:gd name="T89" fmla="*/ 1 h 38"/>
                <a:gd name="T90" fmla="*/ 1 w 353"/>
                <a:gd name="T91" fmla="*/ 1 h 38"/>
                <a:gd name="T92" fmla="*/ 1 w 353"/>
                <a:gd name="T93" fmla="*/ 1 h 38"/>
                <a:gd name="T94" fmla="*/ 1 w 353"/>
                <a:gd name="T95" fmla="*/ 1 h 38"/>
                <a:gd name="T96" fmla="*/ 1 w 353"/>
                <a:gd name="T97" fmla="*/ 1 h 38"/>
                <a:gd name="T98" fmla="*/ 1 w 353"/>
                <a:gd name="T99" fmla="*/ 1 h 38"/>
                <a:gd name="T100" fmla="*/ 1 w 353"/>
                <a:gd name="T101" fmla="*/ 1 h 38"/>
                <a:gd name="T102" fmla="*/ 1 w 353"/>
                <a:gd name="T103" fmla="*/ 1 h 38"/>
                <a:gd name="T104" fmla="*/ 1 w 353"/>
                <a:gd name="T105" fmla="*/ 1 h 38"/>
                <a:gd name="T106" fmla="*/ 1 w 353"/>
                <a:gd name="T107" fmla="*/ 1 h 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53"/>
                <a:gd name="T163" fmla="*/ 0 h 38"/>
                <a:gd name="T164" fmla="*/ 353 w 353"/>
                <a:gd name="T165" fmla="*/ 38 h 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53" h="38">
                  <a:moveTo>
                    <a:pt x="87" y="2"/>
                  </a:moveTo>
                  <a:lnTo>
                    <a:pt x="97" y="3"/>
                  </a:lnTo>
                  <a:lnTo>
                    <a:pt x="110" y="5"/>
                  </a:lnTo>
                  <a:lnTo>
                    <a:pt x="123" y="7"/>
                  </a:lnTo>
                  <a:lnTo>
                    <a:pt x="135" y="9"/>
                  </a:lnTo>
                  <a:lnTo>
                    <a:pt x="148" y="7"/>
                  </a:lnTo>
                  <a:lnTo>
                    <a:pt x="161" y="7"/>
                  </a:lnTo>
                  <a:lnTo>
                    <a:pt x="173" y="7"/>
                  </a:lnTo>
                  <a:lnTo>
                    <a:pt x="188" y="7"/>
                  </a:lnTo>
                  <a:lnTo>
                    <a:pt x="201" y="5"/>
                  </a:lnTo>
                  <a:lnTo>
                    <a:pt x="213" y="3"/>
                  </a:lnTo>
                  <a:lnTo>
                    <a:pt x="226" y="2"/>
                  </a:lnTo>
                  <a:lnTo>
                    <a:pt x="239" y="2"/>
                  </a:lnTo>
                  <a:lnTo>
                    <a:pt x="249" y="0"/>
                  </a:lnTo>
                  <a:lnTo>
                    <a:pt x="262" y="0"/>
                  </a:lnTo>
                  <a:lnTo>
                    <a:pt x="275" y="0"/>
                  </a:lnTo>
                  <a:lnTo>
                    <a:pt x="287" y="2"/>
                  </a:lnTo>
                  <a:lnTo>
                    <a:pt x="294" y="2"/>
                  </a:lnTo>
                  <a:lnTo>
                    <a:pt x="304" y="3"/>
                  </a:lnTo>
                  <a:lnTo>
                    <a:pt x="311" y="5"/>
                  </a:lnTo>
                  <a:lnTo>
                    <a:pt x="321" y="9"/>
                  </a:lnTo>
                  <a:lnTo>
                    <a:pt x="329" y="11"/>
                  </a:lnTo>
                  <a:lnTo>
                    <a:pt x="338" y="17"/>
                  </a:lnTo>
                  <a:lnTo>
                    <a:pt x="346" y="21"/>
                  </a:lnTo>
                  <a:lnTo>
                    <a:pt x="353" y="28"/>
                  </a:lnTo>
                  <a:lnTo>
                    <a:pt x="332" y="28"/>
                  </a:lnTo>
                  <a:lnTo>
                    <a:pt x="311" y="30"/>
                  </a:lnTo>
                  <a:lnTo>
                    <a:pt x="289" y="32"/>
                  </a:lnTo>
                  <a:lnTo>
                    <a:pt x="266" y="34"/>
                  </a:lnTo>
                  <a:lnTo>
                    <a:pt x="243" y="34"/>
                  </a:lnTo>
                  <a:lnTo>
                    <a:pt x="218" y="36"/>
                  </a:lnTo>
                  <a:lnTo>
                    <a:pt x="195" y="36"/>
                  </a:lnTo>
                  <a:lnTo>
                    <a:pt x="173" y="38"/>
                  </a:lnTo>
                  <a:lnTo>
                    <a:pt x="146" y="36"/>
                  </a:lnTo>
                  <a:lnTo>
                    <a:pt x="125" y="36"/>
                  </a:lnTo>
                  <a:lnTo>
                    <a:pt x="100" y="34"/>
                  </a:lnTo>
                  <a:lnTo>
                    <a:pt x="79" y="34"/>
                  </a:lnTo>
                  <a:lnTo>
                    <a:pt x="57" y="32"/>
                  </a:lnTo>
                  <a:lnTo>
                    <a:pt x="38" y="28"/>
                  </a:lnTo>
                  <a:lnTo>
                    <a:pt x="15" y="26"/>
                  </a:lnTo>
                  <a:lnTo>
                    <a:pt x="0" y="22"/>
                  </a:lnTo>
                  <a:lnTo>
                    <a:pt x="0" y="15"/>
                  </a:lnTo>
                  <a:lnTo>
                    <a:pt x="5" y="11"/>
                  </a:lnTo>
                  <a:lnTo>
                    <a:pt x="11" y="7"/>
                  </a:lnTo>
                  <a:lnTo>
                    <a:pt x="21" y="7"/>
                  </a:lnTo>
                  <a:lnTo>
                    <a:pt x="28" y="5"/>
                  </a:lnTo>
                  <a:lnTo>
                    <a:pt x="38" y="5"/>
                  </a:lnTo>
                  <a:lnTo>
                    <a:pt x="47" y="7"/>
                  </a:lnTo>
                  <a:lnTo>
                    <a:pt x="57" y="9"/>
                  </a:lnTo>
                  <a:lnTo>
                    <a:pt x="64" y="7"/>
                  </a:lnTo>
                  <a:lnTo>
                    <a:pt x="72" y="7"/>
                  </a:lnTo>
                  <a:lnTo>
                    <a:pt x="79" y="5"/>
                  </a:lnTo>
                  <a:lnTo>
                    <a:pt x="87" y="2"/>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0" name="Freeform 131"/>
            <p:cNvSpPr>
              <a:spLocks/>
            </p:cNvSpPr>
            <p:nvPr/>
          </p:nvSpPr>
          <p:spPr bwMode="auto">
            <a:xfrm>
              <a:off x="1070" y="3439"/>
              <a:ext cx="53" cy="54"/>
            </a:xfrm>
            <a:custGeom>
              <a:avLst/>
              <a:gdLst>
                <a:gd name="T0" fmla="*/ 1 w 106"/>
                <a:gd name="T1" fmla="*/ 0 h 109"/>
                <a:gd name="T2" fmla="*/ 1 w 106"/>
                <a:gd name="T3" fmla="*/ 0 h 109"/>
                <a:gd name="T4" fmla="*/ 1 w 106"/>
                <a:gd name="T5" fmla="*/ 0 h 109"/>
                <a:gd name="T6" fmla="*/ 1 w 106"/>
                <a:gd name="T7" fmla="*/ 0 h 109"/>
                <a:gd name="T8" fmla="*/ 1 w 106"/>
                <a:gd name="T9" fmla="*/ 0 h 109"/>
                <a:gd name="T10" fmla="*/ 1 w 106"/>
                <a:gd name="T11" fmla="*/ 0 h 109"/>
                <a:gd name="T12" fmla="*/ 1 w 106"/>
                <a:gd name="T13" fmla="*/ 0 h 109"/>
                <a:gd name="T14" fmla="*/ 1 w 106"/>
                <a:gd name="T15" fmla="*/ 0 h 109"/>
                <a:gd name="T16" fmla="*/ 1 w 106"/>
                <a:gd name="T17" fmla="*/ 0 h 109"/>
                <a:gd name="T18" fmla="*/ 1 w 106"/>
                <a:gd name="T19" fmla="*/ 0 h 109"/>
                <a:gd name="T20" fmla="*/ 1 w 106"/>
                <a:gd name="T21" fmla="*/ 0 h 109"/>
                <a:gd name="T22" fmla="*/ 1 w 106"/>
                <a:gd name="T23" fmla="*/ 0 h 109"/>
                <a:gd name="T24" fmla="*/ 1 w 106"/>
                <a:gd name="T25" fmla="*/ 0 h 109"/>
                <a:gd name="T26" fmla="*/ 1 w 106"/>
                <a:gd name="T27" fmla="*/ 0 h 109"/>
                <a:gd name="T28" fmla="*/ 1 w 106"/>
                <a:gd name="T29" fmla="*/ 0 h 109"/>
                <a:gd name="T30" fmla="*/ 1 w 106"/>
                <a:gd name="T31" fmla="*/ 0 h 109"/>
                <a:gd name="T32" fmla="*/ 1 w 106"/>
                <a:gd name="T33" fmla="*/ 0 h 109"/>
                <a:gd name="T34" fmla="*/ 1 w 106"/>
                <a:gd name="T35" fmla="*/ 0 h 109"/>
                <a:gd name="T36" fmla="*/ 0 w 106"/>
                <a:gd name="T37" fmla="*/ 0 h 109"/>
                <a:gd name="T38" fmla="*/ 0 w 106"/>
                <a:gd name="T39" fmla="*/ 0 h 109"/>
                <a:gd name="T40" fmla="*/ 1 w 106"/>
                <a:gd name="T41" fmla="*/ 0 h 109"/>
                <a:gd name="T42" fmla="*/ 1 w 106"/>
                <a:gd name="T43" fmla="*/ 0 h 109"/>
                <a:gd name="T44" fmla="*/ 1 w 106"/>
                <a:gd name="T45" fmla="*/ 0 h 109"/>
                <a:gd name="T46" fmla="*/ 1 w 106"/>
                <a:gd name="T47" fmla="*/ 0 h 109"/>
                <a:gd name="T48" fmla="*/ 1 w 106"/>
                <a:gd name="T49" fmla="*/ 0 h 109"/>
                <a:gd name="T50" fmla="*/ 1 w 106"/>
                <a:gd name="T51" fmla="*/ 0 h 109"/>
                <a:gd name="T52" fmla="*/ 1 w 106"/>
                <a:gd name="T53" fmla="*/ 0 h 109"/>
                <a:gd name="T54" fmla="*/ 1 w 106"/>
                <a:gd name="T55" fmla="*/ 0 h 109"/>
                <a:gd name="T56" fmla="*/ 1 w 106"/>
                <a:gd name="T57" fmla="*/ 0 h 109"/>
                <a:gd name="T58" fmla="*/ 1 w 106"/>
                <a:gd name="T59" fmla="*/ 0 h 109"/>
                <a:gd name="T60" fmla="*/ 1 w 106"/>
                <a:gd name="T61" fmla="*/ 0 h 109"/>
                <a:gd name="T62" fmla="*/ 1 w 106"/>
                <a:gd name="T63" fmla="*/ 0 h 1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09"/>
                <a:gd name="T98" fmla="*/ 106 w 106"/>
                <a:gd name="T99" fmla="*/ 109 h 10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09">
                  <a:moveTo>
                    <a:pt x="85" y="0"/>
                  </a:moveTo>
                  <a:lnTo>
                    <a:pt x="95" y="10"/>
                  </a:lnTo>
                  <a:lnTo>
                    <a:pt x="100" y="19"/>
                  </a:lnTo>
                  <a:lnTo>
                    <a:pt x="104" y="29"/>
                  </a:lnTo>
                  <a:lnTo>
                    <a:pt x="106" y="38"/>
                  </a:lnTo>
                  <a:lnTo>
                    <a:pt x="102" y="48"/>
                  </a:lnTo>
                  <a:lnTo>
                    <a:pt x="99" y="56"/>
                  </a:lnTo>
                  <a:lnTo>
                    <a:pt x="93" y="65"/>
                  </a:lnTo>
                  <a:lnTo>
                    <a:pt x="85" y="73"/>
                  </a:lnTo>
                  <a:lnTo>
                    <a:pt x="76" y="78"/>
                  </a:lnTo>
                  <a:lnTo>
                    <a:pt x="66" y="86"/>
                  </a:lnTo>
                  <a:lnTo>
                    <a:pt x="57" y="90"/>
                  </a:lnTo>
                  <a:lnTo>
                    <a:pt x="47" y="95"/>
                  </a:lnTo>
                  <a:lnTo>
                    <a:pt x="36" y="99"/>
                  </a:lnTo>
                  <a:lnTo>
                    <a:pt x="24" y="103"/>
                  </a:lnTo>
                  <a:lnTo>
                    <a:pt x="15" y="105"/>
                  </a:lnTo>
                  <a:lnTo>
                    <a:pt x="5" y="109"/>
                  </a:lnTo>
                  <a:lnTo>
                    <a:pt x="2" y="99"/>
                  </a:lnTo>
                  <a:lnTo>
                    <a:pt x="0" y="92"/>
                  </a:lnTo>
                  <a:lnTo>
                    <a:pt x="0" y="82"/>
                  </a:lnTo>
                  <a:lnTo>
                    <a:pt x="3" y="76"/>
                  </a:lnTo>
                  <a:lnTo>
                    <a:pt x="11" y="63"/>
                  </a:lnTo>
                  <a:lnTo>
                    <a:pt x="24" y="52"/>
                  </a:lnTo>
                  <a:lnTo>
                    <a:pt x="30" y="44"/>
                  </a:lnTo>
                  <a:lnTo>
                    <a:pt x="38" y="38"/>
                  </a:lnTo>
                  <a:lnTo>
                    <a:pt x="47" y="33"/>
                  </a:lnTo>
                  <a:lnTo>
                    <a:pt x="55" y="27"/>
                  </a:lnTo>
                  <a:lnTo>
                    <a:pt x="62" y="21"/>
                  </a:lnTo>
                  <a:lnTo>
                    <a:pt x="70" y="14"/>
                  </a:lnTo>
                  <a:lnTo>
                    <a:pt x="78"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1" name="Freeform 132"/>
            <p:cNvSpPr>
              <a:spLocks/>
            </p:cNvSpPr>
            <p:nvPr/>
          </p:nvSpPr>
          <p:spPr bwMode="auto">
            <a:xfrm>
              <a:off x="2132" y="3443"/>
              <a:ext cx="70" cy="47"/>
            </a:xfrm>
            <a:custGeom>
              <a:avLst/>
              <a:gdLst>
                <a:gd name="T0" fmla="*/ 0 w 141"/>
                <a:gd name="T1" fmla="*/ 0 h 93"/>
                <a:gd name="T2" fmla="*/ 0 w 141"/>
                <a:gd name="T3" fmla="*/ 0 h 93"/>
                <a:gd name="T4" fmla="*/ 0 w 141"/>
                <a:gd name="T5" fmla="*/ 1 h 93"/>
                <a:gd name="T6" fmla="*/ 0 w 141"/>
                <a:gd name="T7" fmla="*/ 1 h 93"/>
                <a:gd name="T8" fmla="*/ 0 w 141"/>
                <a:gd name="T9" fmla="*/ 1 h 93"/>
                <a:gd name="T10" fmla="*/ 0 w 141"/>
                <a:gd name="T11" fmla="*/ 1 h 93"/>
                <a:gd name="T12" fmla="*/ 0 w 141"/>
                <a:gd name="T13" fmla="*/ 1 h 93"/>
                <a:gd name="T14" fmla="*/ 0 w 141"/>
                <a:gd name="T15" fmla="*/ 1 h 93"/>
                <a:gd name="T16" fmla="*/ 0 w 141"/>
                <a:gd name="T17" fmla="*/ 1 h 93"/>
                <a:gd name="T18" fmla="*/ 0 w 141"/>
                <a:gd name="T19" fmla="*/ 1 h 93"/>
                <a:gd name="T20" fmla="*/ 0 w 141"/>
                <a:gd name="T21" fmla="*/ 1 h 93"/>
                <a:gd name="T22" fmla="*/ 0 w 141"/>
                <a:gd name="T23" fmla="*/ 1 h 93"/>
                <a:gd name="T24" fmla="*/ 0 w 141"/>
                <a:gd name="T25" fmla="*/ 1 h 93"/>
                <a:gd name="T26" fmla="*/ 0 w 141"/>
                <a:gd name="T27" fmla="*/ 1 h 93"/>
                <a:gd name="T28" fmla="*/ 0 w 141"/>
                <a:gd name="T29" fmla="*/ 1 h 93"/>
                <a:gd name="T30" fmla="*/ 0 w 141"/>
                <a:gd name="T31" fmla="*/ 1 h 93"/>
                <a:gd name="T32" fmla="*/ 0 w 141"/>
                <a:gd name="T33" fmla="*/ 1 h 93"/>
                <a:gd name="T34" fmla="*/ 0 w 141"/>
                <a:gd name="T35" fmla="*/ 1 h 93"/>
                <a:gd name="T36" fmla="*/ 0 w 141"/>
                <a:gd name="T37" fmla="*/ 1 h 93"/>
                <a:gd name="T38" fmla="*/ 0 w 141"/>
                <a:gd name="T39" fmla="*/ 1 h 93"/>
                <a:gd name="T40" fmla="*/ 0 w 141"/>
                <a:gd name="T41" fmla="*/ 1 h 93"/>
                <a:gd name="T42" fmla="*/ 0 w 141"/>
                <a:gd name="T43" fmla="*/ 1 h 93"/>
                <a:gd name="T44" fmla="*/ 0 w 141"/>
                <a:gd name="T45" fmla="*/ 1 h 93"/>
                <a:gd name="T46" fmla="*/ 0 w 141"/>
                <a:gd name="T47" fmla="*/ 1 h 93"/>
                <a:gd name="T48" fmla="*/ 0 w 141"/>
                <a:gd name="T49" fmla="*/ 1 h 93"/>
                <a:gd name="T50" fmla="*/ 0 w 141"/>
                <a:gd name="T51" fmla="*/ 1 h 93"/>
                <a:gd name="T52" fmla="*/ 0 w 141"/>
                <a:gd name="T53" fmla="*/ 1 h 93"/>
                <a:gd name="T54" fmla="*/ 0 w 141"/>
                <a:gd name="T55" fmla="*/ 1 h 93"/>
                <a:gd name="T56" fmla="*/ 0 w 141"/>
                <a:gd name="T57" fmla="*/ 1 h 93"/>
                <a:gd name="T58" fmla="*/ 0 w 141"/>
                <a:gd name="T59" fmla="*/ 1 h 93"/>
                <a:gd name="T60" fmla="*/ 0 w 141"/>
                <a:gd name="T61" fmla="*/ 1 h 93"/>
                <a:gd name="T62" fmla="*/ 0 w 141"/>
                <a:gd name="T63" fmla="*/ 1 h 93"/>
                <a:gd name="T64" fmla="*/ 0 w 141"/>
                <a:gd name="T65" fmla="*/ 1 h 93"/>
                <a:gd name="T66" fmla="*/ 0 w 141"/>
                <a:gd name="T67" fmla="*/ 1 h 93"/>
                <a:gd name="T68" fmla="*/ 0 w 141"/>
                <a:gd name="T69" fmla="*/ 0 h 93"/>
                <a:gd name="T70" fmla="*/ 0 w 141"/>
                <a:gd name="T71" fmla="*/ 0 h 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1"/>
                <a:gd name="T109" fmla="*/ 0 h 93"/>
                <a:gd name="T110" fmla="*/ 141 w 141"/>
                <a:gd name="T111" fmla="*/ 93 h 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1" h="93">
                  <a:moveTo>
                    <a:pt x="95" y="0"/>
                  </a:moveTo>
                  <a:lnTo>
                    <a:pt x="109" y="0"/>
                  </a:lnTo>
                  <a:lnTo>
                    <a:pt x="118" y="8"/>
                  </a:lnTo>
                  <a:lnTo>
                    <a:pt x="126" y="15"/>
                  </a:lnTo>
                  <a:lnTo>
                    <a:pt x="130" y="29"/>
                  </a:lnTo>
                  <a:lnTo>
                    <a:pt x="130" y="36"/>
                  </a:lnTo>
                  <a:lnTo>
                    <a:pt x="131" y="44"/>
                  </a:lnTo>
                  <a:lnTo>
                    <a:pt x="131" y="53"/>
                  </a:lnTo>
                  <a:lnTo>
                    <a:pt x="133" y="63"/>
                  </a:lnTo>
                  <a:lnTo>
                    <a:pt x="133" y="68"/>
                  </a:lnTo>
                  <a:lnTo>
                    <a:pt x="135" y="78"/>
                  </a:lnTo>
                  <a:lnTo>
                    <a:pt x="137" y="86"/>
                  </a:lnTo>
                  <a:lnTo>
                    <a:pt x="141" y="93"/>
                  </a:lnTo>
                  <a:lnTo>
                    <a:pt x="130" y="91"/>
                  </a:lnTo>
                  <a:lnTo>
                    <a:pt x="118" y="89"/>
                  </a:lnTo>
                  <a:lnTo>
                    <a:pt x="107" y="87"/>
                  </a:lnTo>
                  <a:lnTo>
                    <a:pt x="97" y="86"/>
                  </a:lnTo>
                  <a:lnTo>
                    <a:pt x="86" y="84"/>
                  </a:lnTo>
                  <a:lnTo>
                    <a:pt x="76" y="82"/>
                  </a:lnTo>
                  <a:lnTo>
                    <a:pt x="65" y="80"/>
                  </a:lnTo>
                  <a:lnTo>
                    <a:pt x="54" y="78"/>
                  </a:lnTo>
                  <a:lnTo>
                    <a:pt x="38" y="74"/>
                  </a:lnTo>
                  <a:lnTo>
                    <a:pt x="27" y="70"/>
                  </a:lnTo>
                  <a:lnTo>
                    <a:pt x="12" y="68"/>
                  </a:lnTo>
                  <a:lnTo>
                    <a:pt x="0" y="65"/>
                  </a:lnTo>
                  <a:lnTo>
                    <a:pt x="10" y="53"/>
                  </a:lnTo>
                  <a:lnTo>
                    <a:pt x="23" y="48"/>
                  </a:lnTo>
                  <a:lnTo>
                    <a:pt x="29" y="42"/>
                  </a:lnTo>
                  <a:lnTo>
                    <a:pt x="38" y="42"/>
                  </a:lnTo>
                  <a:lnTo>
                    <a:pt x="44" y="38"/>
                  </a:lnTo>
                  <a:lnTo>
                    <a:pt x="54" y="36"/>
                  </a:lnTo>
                  <a:lnTo>
                    <a:pt x="65" y="30"/>
                  </a:lnTo>
                  <a:lnTo>
                    <a:pt x="80" y="23"/>
                  </a:lnTo>
                  <a:lnTo>
                    <a:pt x="88" y="13"/>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2" name="Freeform 133"/>
            <p:cNvSpPr>
              <a:spLocks/>
            </p:cNvSpPr>
            <p:nvPr/>
          </p:nvSpPr>
          <p:spPr bwMode="auto">
            <a:xfrm>
              <a:off x="2363" y="3446"/>
              <a:ext cx="131" cy="33"/>
            </a:xfrm>
            <a:custGeom>
              <a:avLst/>
              <a:gdLst>
                <a:gd name="T0" fmla="*/ 0 w 263"/>
                <a:gd name="T1" fmla="*/ 0 h 66"/>
                <a:gd name="T2" fmla="*/ 0 w 263"/>
                <a:gd name="T3" fmla="*/ 0 h 66"/>
                <a:gd name="T4" fmla="*/ 0 w 263"/>
                <a:gd name="T5" fmla="*/ 0 h 66"/>
                <a:gd name="T6" fmla="*/ 0 w 263"/>
                <a:gd name="T7" fmla="*/ 1 h 66"/>
                <a:gd name="T8" fmla="*/ 0 w 263"/>
                <a:gd name="T9" fmla="*/ 1 h 66"/>
                <a:gd name="T10" fmla="*/ 0 w 263"/>
                <a:gd name="T11" fmla="*/ 1 h 66"/>
                <a:gd name="T12" fmla="*/ 0 w 263"/>
                <a:gd name="T13" fmla="*/ 1 h 66"/>
                <a:gd name="T14" fmla="*/ 0 w 263"/>
                <a:gd name="T15" fmla="*/ 1 h 66"/>
                <a:gd name="T16" fmla="*/ 0 w 263"/>
                <a:gd name="T17" fmla="*/ 1 h 66"/>
                <a:gd name="T18" fmla="*/ 0 w 263"/>
                <a:gd name="T19" fmla="*/ 1 h 66"/>
                <a:gd name="T20" fmla="*/ 0 w 263"/>
                <a:gd name="T21" fmla="*/ 1 h 66"/>
                <a:gd name="T22" fmla="*/ 0 w 263"/>
                <a:gd name="T23" fmla="*/ 1 h 66"/>
                <a:gd name="T24" fmla="*/ 0 w 263"/>
                <a:gd name="T25" fmla="*/ 1 h 66"/>
                <a:gd name="T26" fmla="*/ 0 w 263"/>
                <a:gd name="T27" fmla="*/ 1 h 66"/>
                <a:gd name="T28" fmla="*/ 0 w 263"/>
                <a:gd name="T29" fmla="*/ 1 h 66"/>
                <a:gd name="T30" fmla="*/ 0 w 263"/>
                <a:gd name="T31" fmla="*/ 1 h 66"/>
                <a:gd name="T32" fmla="*/ 0 w 263"/>
                <a:gd name="T33" fmla="*/ 1 h 66"/>
                <a:gd name="T34" fmla="*/ 0 w 263"/>
                <a:gd name="T35" fmla="*/ 1 h 66"/>
                <a:gd name="T36" fmla="*/ 0 w 263"/>
                <a:gd name="T37" fmla="*/ 1 h 66"/>
                <a:gd name="T38" fmla="*/ 0 w 263"/>
                <a:gd name="T39" fmla="*/ 1 h 66"/>
                <a:gd name="T40" fmla="*/ 0 w 263"/>
                <a:gd name="T41" fmla="*/ 1 h 66"/>
                <a:gd name="T42" fmla="*/ 0 w 263"/>
                <a:gd name="T43" fmla="*/ 1 h 66"/>
                <a:gd name="T44" fmla="*/ 0 w 263"/>
                <a:gd name="T45" fmla="*/ 1 h 66"/>
                <a:gd name="T46" fmla="*/ 0 w 263"/>
                <a:gd name="T47" fmla="*/ 1 h 66"/>
                <a:gd name="T48" fmla="*/ 0 w 263"/>
                <a:gd name="T49" fmla="*/ 1 h 66"/>
                <a:gd name="T50" fmla="*/ 0 w 263"/>
                <a:gd name="T51" fmla="*/ 1 h 66"/>
                <a:gd name="T52" fmla="*/ 0 w 263"/>
                <a:gd name="T53" fmla="*/ 1 h 66"/>
                <a:gd name="T54" fmla="*/ 0 w 263"/>
                <a:gd name="T55" fmla="*/ 1 h 66"/>
                <a:gd name="T56" fmla="*/ 0 w 263"/>
                <a:gd name="T57" fmla="*/ 1 h 66"/>
                <a:gd name="T58" fmla="*/ 0 w 263"/>
                <a:gd name="T59" fmla="*/ 1 h 66"/>
                <a:gd name="T60" fmla="*/ 0 w 263"/>
                <a:gd name="T61" fmla="*/ 1 h 66"/>
                <a:gd name="T62" fmla="*/ 0 w 263"/>
                <a:gd name="T63" fmla="*/ 1 h 66"/>
                <a:gd name="T64" fmla="*/ 0 w 263"/>
                <a:gd name="T65" fmla="*/ 1 h 66"/>
                <a:gd name="T66" fmla="*/ 0 w 263"/>
                <a:gd name="T67" fmla="*/ 1 h 66"/>
                <a:gd name="T68" fmla="*/ 0 w 263"/>
                <a:gd name="T69" fmla="*/ 1 h 66"/>
                <a:gd name="T70" fmla="*/ 0 w 263"/>
                <a:gd name="T71" fmla="*/ 1 h 66"/>
                <a:gd name="T72" fmla="*/ 0 w 263"/>
                <a:gd name="T73" fmla="*/ 1 h 66"/>
                <a:gd name="T74" fmla="*/ 0 w 263"/>
                <a:gd name="T75" fmla="*/ 1 h 66"/>
                <a:gd name="T76" fmla="*/ 0 w 263"/>
                <a:gd name="T77" fmla="*/ 1 h 66"/>
                <a:gd name="T78" fmla="*/ 0 w 263"/>
                <a:gd name="T79" fmla="*/ 1 h 66"/>
                <a:gd name="T80" fmla="*/ 0 w 263"/>
                <a:gd name="T81" fmla="*/ 1 h 66"/>
                <a:gd name="T82" fmla="*/ 0 w 263"/>
                <a:gd name="T83" fmla="*/ 1 h 66"/>
                <a:gd name="T84" fmla="*/ 0 w 263"/>
                <a:gd name="T85" fmla="*/ 1 h 66"/>
                <a:gd name="T86" fmla="*/ 0 w 263"/>
                <a:gd name="T87" fmla="*/ 1 h 66"/>
                <a:gd name="T88" fmla="*/ 0 w 263"/>
                <a:gd name="T89" fmla="*/ 1 h 66"/>
                <a:gd name="T90" fmla="*/ 0 w 263"/>
                <a:gd name="T91" fmla="*/ 1 h 66"/>
                <a:gd name="T92" fmla="*/ 0 w 263"/>
                <a:gd name="T93" fmla="*/ 1 h 66"/>
                <a:gd name="T94" fmla="*/ 0 w 263"/>
                <a:gd name="T95" fmla="*/ 1 h 66"/>
                <a:gd name="T96" fmla="*/ 0 w 263"/>
                <a:gd name="T97" fmla="*/ 1 h 66"/>
                <a:gd name="T98" fmla="*/ 0 w 263"/>
                <a:gd name="T99" fmla="*/ 1 h 66"/>
                <a:gd name="T100" fmla="*/ 0 w 263"/>
                <a:gd name="T101" fmla="*/ 1 h 66"/>
                <a:gd name="T102" fmla="*/ 0 w 263"/>
                <a:gd name="T103" fmla="*/ 1 h 66"/>
                <a:gd name="T104" fmla="*/ 0 w 263"/>
                <a:gd name="T105" fmla="*/ 0 h 66"/>
                <a:gd name="T106" fmla="*/ 0 w 263"/>
                <a:gd name="T107" fmla="*/ 0 h 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
                <a:gd name="T163" fmla="*/ 0 h 66"/>
                <a:gd name="T164" fmla="*/ 263 w 263"/>
                <a:gd name="T165" fmla="*/ 66 h 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 h="66">
                  <a:moveTo>
                    <a:pt x="82" y="0"/>
                  </a:moveTo>
                  <a:lnTo>
                    <a:pt x="92" y="0"/>
                  </a:lnTo>
                  <a:lnTo>
                    <a:pt x="103" y="0"/>
                  </a:lnTo>
                  <a:lnTo>
                    <a:pt x="112" y="2"/>
                  </a:lnTo>
                  <a:lnTo>
                    <a:pt x="124" y="2"/>
                  </a:lnTo>
                  <a:lnTo>
                    <a:pt x="133" y="4"/>
                  </a:lnTo>
                  <a:lnTo>
                    <a:pt x="147" y="7"/>
                  </a:lnTo>
                  <a:lnTo>
                    <a:pt x="156" y="7"/>
                  </a:lnTo>
                  <a:lnTo>
                    <a:pt x="169" y="11"/>
                  </a:lnTo>
                  <a:lnTo>
                    <a:pt x="181" y="13"/>
                  </a:lnTo>
                  <a:lnTo>
                    <a:pt x="192" y="15"/>
                  </a:lnTo>
                  <a:lnTo>
                    <a:pt x="204" y="19"/>
                  </a:lnTo>
                  <a:lnTo>
                    <a:pt x="215" y="21"/>
                  </a:lnTo>
                  <a:lnTo>
                    <a:pt x="227" y="23"/>
                  </a:lnTo>
                  <a:lnTo>
                    <a:pt x="238" y="24"/>
                  </a:lnTo>
                  <a:lnTo>
                    <a:pt x="249" y="28"/>
                  </a:lnTo>
                  <a:lnTo>
                    <a:pt x="263" y="30"/>
                  </a:lnTo>
                  <a:lnTo>
                    <a:pt x="263" y="38"/>
                  </a:lnTo>
                  <a:lnTo>
                    <a:pt x="263" y="47"/>
                  </a:lnTo>
                  <a:lnTo>
                    <a:pt x="263" y="57"/>
                  </a:lnTo>
                  <a:lnTo>
                    <a:pt x="263" y="66"/>
                  </a:lnTo>
                  <a:lnTo>
                    <a:pt x="249" y="62"/>
                  </a:lnTo>
                  <a:lnTo>
                    <a:pt x="238" y="59"/>
                  </a:lnTo>
                  <a:lnTo>
                    <a:pt x="225" y="57"/>
                  </a:lnTo>
                  <a:lnTo>
                    <a:pt x="213" y="53"/>
                  </a:lnTo>
                  <a:lnTo>
                    <a:pt x="202" y="51"/>
                  </a:lnTo>
                  <a:lnTo>
                    <a:pt x="190" y="49"/>
                  </a:lnTo>
                  <a:lnTo>
                    <a:pt x="179" y="47"/>
                  </a:lnTo>
                  <a:lnTo>
                    <a:pt x="168" y="45"/>
                  </a:lnTo>
                  <a:lnTo>
                    <a:pt x="154" y="42"/>
                  </a:lnTo>
                  <a:lnTo>
                    <a:pt x="143" y="42"/>
                  </a:lnTo>
                  <a:lnTo>
                    <a:pt x="130" y="38"/>
                  </a:lnTo>
                  <a:lnTo>
                    <a:pt x="118" y="38"/>
                  </a:lnTo>
                  <a:lnTo>
                    <a:pt x="105" y="36"/>
                  </a:lnTo>
                  <a:lnTo>
                    <a:pt x="93" y="36"/>
                  </a:lnTo>
                  <a:lnTo>
                    <a:pt x="80" y="36"/>
                  </a:lnTo>
                  <a:lnTo>
                    <a:pt x="69" y="36"/>
                  </a:lnTo>
                  <a:lnTo>
                    <a:pt x="59" y="36"/>
                  </a:lnTo>
                  <a:lnTo>
                    <a:pt x="50" y="36"/>
                  </a:lnTo>
                  <a:lnTo>
                    <a:pt x="42" y="36"/>
                  </a:lnTo>
                  <a:lnTo>
                    <a:pt x="35" y="36"/>
                  </a:lnTo>
                  <a:lnTo>
                    <a:pt x="25" y="36"/>
                  </a:lnTo>
                  <a:lnTo>
                    <a:pt x="17" y="36"/>
                  </a:lnTo>
                  <a:lnTo>
                    <a:pt x="8" y="36"/>
                  </a:lnTo>
                  <a:lnTo>
                    <a:pt x="0" y="38"/>
                  </a:lnTo>
                  <a:lnTo>
                    <a:pt x="4" y="24"/>
                  </a:lnTo>
                  <a:lnTo>
                    <a:pt x="12" y="17"/>
                  </a:lnTo>
                  <a:lnTo>
                    <a:pt x="23" y="11"/>
                  </a:lnTo>
                  <a:lnTo>
                    <a:pt x="35" y="7"/>
                  </a:lnTo>
                  <a:lnTo>
                    <a:pt x="44" y="5"/>
                  </a:lnTo>
                  <a:lnTo>
                    <a:pt x="57" y="4"/>
                  </a:lnTo>
                  <a:lnTo>
                    <a:pt x="69" y="2"/>
                  </a:lnTo>
                  <a:lnTo>
                    <a:pt x="82"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3" name="Freeform 134"/>
            <p:cNvSpPr>
              <a:spLocks/>
            </p:cNvSpPr>
            <p:nvPr/>
          </p:nvSpPr>
          <p:spPr bwMode="auto">
            <a:xfrm>
              <a:off x="442" y="3464"/>
              <a:ext cx="223" cy="22"/>
            </a:xfrm>
            <a:custGeom>
              <a:avLst/>
              <a:gdLst>
                <a:gd name="T0" fmla="*/ 0 w 447"/>
                <a:gd name="T1" fmla="*/ 1 h 44"/>
                <a:gd name="T2" fmla="*/ 0 w 447"/>
                <a:gd name="T3" fmla="*/ 0 h 44"/>
                <a:gd name="T4" fmla="*/ 0 w 447"/>
                <a:gd name="T5" fmla="*/ 0 h 44"/>
                <a:gd name="T6" fmla="*/ 0 w 447"/>
                <a:gd name="T7" fmla="*/ 0 h 44"/>
                <a:gd name="T8" fmla="*/ 0 w 447"/>
                <a:gd name="T9" fmla="*/ 1 h 44"/>
                <a:gd name="T10" fmla="*/ 0 w 447"/>
                <a:gd name="T11" fmla="*/ 1 h 44"/>
                <a:gd name="T12" fmla="*/ 0 w 447"/>
                <a:gd name="T13" fmla="*/ 1 h 44"/>
                <a:gd name="T14" fmla="*/ 0 w 447"/>
                <a:gd name="T15" fmla="*/ 1 h 44"/>
                <a:gd name="T16" fmla="*/ 0 w 447"/>
                <a:gd name="T17" fmla="*/ 1 h 44"/>
                <a:gd name="T18" fmla="*/ 0 w 447"/>
                <a:gd name="T19" fmla="*/ 1 h 44"/>
                <a:gd name="T20" fmla="*/ 0 w 447"/>
                <a:gd name="T21" fmla="*/ 1 h 44"/>
                <a:gd name="T22" fmla="*/ 0 w 447"/>
                <a:gd name="T23" fmla="*/ 1 h 44"/>
                <a:gd name="T24" fmla="*/ 0 w 447"/>
                <a:gd name="T25" fmla="*/ 1 h 44"/>
                <a:gd name="T26" fmla="*/ 0 w 447"/>
                <a:gd name="T27" fmla="*/ 1 h 44"/>
                <a:gd name="T28" fmla="*/ 0 w 447"/>
                <a:gd name="T29" fmla="*/ 1 h 44"/>
                <a:gd name="T30" fmla="*/ 0 w 447"/>
                <a:gd name="T31" fmla="*/ 1 h 44"/>
                <a:gd name="T32" fmla="*/ 0 w 447"/>
                <a:gd name="T33" fmla="*/ 1 h 44"/>
                <a:gd name="T34" fmla="*/ 0 w 447"/>
                <a:gd name="T35" fmla="*/ 1 h 44"/>
                <a:gd name="T36" fmla="*/ 0 w 447"/>
                <a:gd name="T37" fmla="*/ 1 h 44"/>
                <a:gd name="T38" fmla="*/ 0 w 447"/>
                <a:gd name="T39" fmla="*/ 1 h 44"/>
                <a:gd name="T40" fmla="*/ 0 w 447"/>
                <a:gd name="T41" fmla="*/ 1 h 44"/>
                <a:gd name="T42" fmla="*/ 0 w 447"/>
                <a:gd name="T43" fmla="*/ 1 h 44"/>
                <a:gd name="T44" fmla="*/ 0 w 447"/>
                <a:gd name="T45" fmla="*/ 1 h 44"/>
                <a:gd name="T46" fmla="*/ 0 w 447"/>
                <a:gd name="T47" fmla="*/ 1 h 44"/>
                <a:gd name="T48" fmla="*/ 0 w 447"/>
                <a:gd name="T49" fmla="*/ 1 h 44"/>
                <a:gd name="T50" fmla="*/ 0 w 447"/>
                <a:gd name="T51" fmla="*/ 1 h 44"/>
                <a:gd name="T52" fmla="*/ 0 w 447"/>
                <a:gd name="T53" fmla="*/ 1 h 44"/>
                <a:gd name="T54" fmla="*/ 0 w 447"/>
                <a:gd name="T55" fmla="*/ 1 h 44"/>
                <a:gd name="T56" fmla="*/ 0 w 447"/>
                <a:gd name="T57" fmla="*/ 1 h 44"/>
                <a:gd name="T58" fmla="*/ 0 w 447"/>
                <a:gd name="T59" fmla="*/ 1 h 44"/>
                <a:gd name="T60" fmla="*/ 0 w 447"/>
                <a:gd name="T61" fmla="*/ 1 h 44"/>
                <a:gd name="T62" fmla="*/ 0 w 447"/>
                <a:gd name="T63" fmla="*/ 1 h 44"/>
                <a:gd name="T64" fmla="*/ 0 w 447"/>
                <a:gd name="T65" fmla="*/ 1 h 44"/>
                <a:gd name="T66" fmla="*/ 0 w 447"/>
                <a:gd name="T67" fmla="*/ 1 h 44"/>
                <a:gd name="T68" fmla="*/ 0 w 447"/>
                <a:gd name="T69" fmla="*/ 1 h 44"/>
                <a:gd name="T70" fmla="*/ 0 w 447"/>
                <a:gd name="T71" fmla="*/ 1 h 44"/>
                <a:gd name="T72" fmla="*/ 0 w 447"/>
                <a:gd name="T73" fmla="*/ 1 h 44"/>
                <a:gd name="T74" fmla="*/ 0 w 447"/>
                <a:gd name="T75" fmla="*/ 1 h 44"/>
                <a:gd name="T76" fmla="*/ 0 w 447"/>
                <a:gd name="T77" fmla="*/ 1 h 44"/>
                <a:gd name="T78" fmla="*/ 0 w 447"/>
                <a:gd name="T79" fmla="*/ 1 h 44"/>
                <a:gd name="T80" fmla="*/ 0 w 447"/>
                <a:gd name="T81" fmla="*/ 1 h 44"/>
                <a:gd name="T82" fmla="*/ 0 w 447"/>
                <a:gd name="T83" fmla="*/ 1 h 44"/>
                <a:gd name="T84" fmla="*/ 0 w 447"/>
                <a:gd name="T85" fmla="*/ 1 h 44"/>
                <a:gd name="T86" fmla="*/ 0 w 447"/>
                <a:gd name="T87" fmla="*/ 1 h 44"/>
                <a:gd name="T88" fmla="*/ 0 w 447"/>
                <a:gd name="T89" fmla="*/ 1 h 44"/>
                <a:gd name="T90" fmla="*/ 0 w 447"/>
                <a:gd name="T91" fmla="*/ 1 h 44"/>
                <a:gd name="T92" fmla="*/ 0 w 447"/>
                <a:gd name="T93" fmla="*/ 1 h 44"/>
                <a:gd name="T94" fmla="*/ 0 w 447"/>
                <a:gd name="T95" fmla="*/ 1 h 44"/>
                <a:gd name="T96" fmla="*/ 0 w 447"/>
                <a:gd name="T97" fmla="*/ 1 h 44"/>
                <a:gd name="T98" fmla="*/ 0 w 447"/>
                <a:gd name="T99" fmla="*/ 1 h 44"/>
                <a:gd name="T100" fmla="*/ 0 w 447"/>
                <a:gd name="T101" fmla="*/ 1 h 44"/>
                <a:gd name="T102" fmla="*/ 0 w 447"/>
                <a:gd name="T103" fmla="*/ 1 h 44"/>
                <a:gd name="T104" fmla="*/ 0 w 447"/>
                <a:gd name="T105" fmla="*/ 1 h 44"/>
                <a:gd name="T106" fmla="*/ 0 w 447"/>
                <a:gd name="T107" fmla="*/ 1 h 44"/>
                <a:gd name="T108" fmla="*/ 0 w 447"/>
                <a:gd name="T109" fmla="*/ 1 h 44"/>
                <a:gd name="T110" fmla="*/ 0 w 447"/>
                <a:gd name="T111" fmla="*/ 1 h 44"/>
                <a:gd name="T112" fmla="*/ 0 w 447"/>
                <a:gd name="T113" fmla="*/ 1 h 44"/>
                <a:gd name="T114" fmla="*/ 0 w 447"/>
                <a:gd name="T115" fmla="*/ 1 h 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47"/>
                <a:gd name="T175" fmla="*/ 0 h 44"/>
                <a:gd name="T176" fmla="*/ 447 w 447"/>
                <a:gd name="T177" fmla="*/ 44 h 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47" h="44">
                  <a:moveTo>
                    <a:pt x="337" y="2"/>
                  </a:moveTo>
                  <a:lnTo>
                    <a:pt x="350" y="0"/>
                  </a:lnTo>
                  <a:lnTo>
                    <a:pt x="365" y="0"/>
                  </a:lnTo>
                  <a:lnTo>
                    <a:pt x="378" y="0"/>
                  </a:lnTo>
                  <a:lnTo>
                    <a:pt x="394" y="2"/>
                  </a:lnTo>
                  <a:lnTo>
                    <a:pt x="407" y="4"/>
                  </a:lnTo>
                  <a:lnTo>
                    <a:pt x="420" y="7"/>
                  </a:lnTo>
                  <a:lnTo>
                    <a:pt x="432" y="13"/>
                  </a:lnTo>
                  <a:lnTo>
                    <a:pt x="447" y="23"/>
                  </a:lnTo>
                  <a:lnTo>
                    <a:pt x="433" y="23"/>
                  </a:lnTo>
                  <a:lnTo>
                    <a:pt x="422" y="23"/>
                  </a:lnTo>
                  <a:lnTo>
                    <a:pt x="409" y="23"/>
                  </a:lnTo>
                  <a:lnTo>
                    <a:pt x="395" y="25"/>
                  </a:lnTo>
                  <a:lnTo>
                    <a:pt x="384" y="25"/>
                  </a:lnTo>
                  <a:lnTo>
                    <a:pt x="371" y="26"/>
                  </a:lnTo>
                  <a:lnTo>
                    <a:pt x="357" y="26"/>
                  </a:lnTo>
                  <a:lnTo>
                    <a:pt x="346" y="30"/>
                  </a:lnTo>
                  <a:lnTo>
                    <a:pt x="323" y="32"/>
                  </a:lnTo>
                  <a:lnTo>
                    <a:pt x="300" y="34"/>
                  </a:lnTo>
                  <a:lnTo>
                    <a:pt x="278" y="36"/>
                  </a:lnTo>
                  <a:lnTo>
                    <a:pt x="257" y="38"/>
                  </a:lnTo>
                  <a:lnTo>
                    <a:pt x="232" y="38"/>
                  </a:lnTo>
                  <a:lnTo>
                    <a:pt x="209" y="40"/>
                  </a:lnTo>
                  <a:lnTo>
                    <a:pt x="186" y="42"/>
                  </a:lnTo>
                  <a:lnTo>
                    <a:pt x="165" y="44"/>
                  </a:lnTo>
                  <a:lnTo>
                    <a:pt x="143" y="42"/>
                  </a:lnTo>
                  <a:lnTo>
                    <a:pt x="122" y="42"/>
                  </a:lnTo>
                  <a:lnTo>
                    <a:pt x="101" y="38"/>
                  </a:lnTo>
                  <a:lnTo>
                    <a:pt x="80" y="38"/>
                  </a:lnTo>
                  <a:lnTo>
                    <a:pt x="59" y="32"/>
                  </a:lnTo>
                  <a:lnTo>
                    <a:pt x="38" y="28"/>
                  </a:lnTo>
                  <a:lnTo>
                    <a:pt x="19" y="23"/>
                  </a:lnTo>
                  <a:lnTo>
                    <a:pt x="0" y="17"/>
                  </a:lnTo>
                  <a:lnTo>
                    <a:pt x="8" y="13"/>
                  </a:lnTo>
                  <a:lnTo>
                    <a:pt x="19" y="11"/>
                  </a:lnTo>
                  <a:lnTo>
                    <a:pt x="29" y="9"/>
                  </a:lnTo>
                  <a:lnTo>
                    <a:pt x="40" y="9"/>
                  </a:lnTo>
                  <a:lnTo>
                    <a:pt x="51" y="7"/>
                  </a:lnTo>
                  <a:lnTo>
                    <a:pt x="63" y="7"/>
                  </a:lnTo>
                  <a:lnTo>
                    <a:pt x="74" y="7"/>
                  </a:lnTo>
                  <a:lnTo>
                    <a:pt x="87" y="7"/>
                  </a:lnTo>
                  <a:lnTo>
                    <a:pt x="101" y="6"/>
                  </a:lnTo>
                  <a:lnTo>
                    <a:pt x="116" y="6"/>
                  </a:lnTo>
                  <a:lnTo>
                    <a:pt x="133" y="6"/>
                  </a:lnTo>
                  <a:lnTo>
                    <a:pt x="148" y="6"/>
                  </a:lnTo>
                  <a:lnTo>
                    <a:pt x="165" y="6"/>
                  </a:lnTo>
                  <a:lnTo>
                    <a:pt x="181" y="7"/>
                  </a:lnTo>
                  <a:lnTo>
                    <a:pt x="198" y="7"/>
                  </a:lnTo>
                  <a:lnTo>
                    <a:pt x="215" y="9"/>
                  </a:lnTo>
                  <a:lnTo>
                    <a:pt x="230" y="7"/>
                  </a:lnTo>
                  <a:lnTo>
                    <a:pt x="245" y="7"/>
                  </a:lnTo>
                  <a:lnTo>
                    <a:pt x="260" y="7"/>
                  </a:lnTo>
                  <a:lnTo>
                    <a:pt x="276" y="7"/>
                  </a:lnTo>
                  <a:lnTo>
                    <a:pt x="291" y="6"/>
                  </a:lnTo>
                  <a:lnTo>
                    <a:pt x="306" y="6"/>
                  </a:lnTo>
                  <a:lnTo>
                    <a:pt x="321" y="4"/>
                  </a:lnTo>
                  <a:lnTo>
                    <a:pt x="337" y="2"/>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4" name="Freeform 135"/>
            <p:cNvSpPr>
              <a:spLocks/>
            </p:cNvSpPr>
            <p:nvPr/>
          </p:nvSpPr>
          <p:spPr bwMode="auto">
            <a:xfrm>
              <a:off x="1582" y="3465"/>
              <a:ext cx="87" cy="18"/>
            </a:xfrm>
            <a:custGeom>
              <a:avLst/>
              <a:gdLst>
                <a:gd name="T0" fmla="*/ 1 w 173"/>
                <a:gd name="T1" fmla="*/ 0 h 36"/>
                <a:gd name="T2" fmla="*/ 1 w 173"/>
                <a:gd name="T3" fmla="*/ 1 h 36"/>
                <a:gd name="T4" fmla="*/ 1 w 173"/>
                <a:gd name="T5" fmla="*/ 1 h 36"/>
                <a:gd name="T6" fmla="*/ 1 w 173"/>
                <a:gd name="T7" fmla="*/ 1 h 36"/>
                <a:gd name="T8" fmla="*/ 1 w 173"/>
                <a:gd name="T9" fmla="*/ 1 h 36"/>
                <a:gd name="T10" fmla="*/ 1 w 173"/>
                <a:gd name="T11" fmla="*/ 1 h 36"/>
                <a:gd name="T12" fmla="*/ 1 w 173"/>
                <a:gd name="T13" fmla="*/ 1 h 36"/>
                <a:gd name="T14" fmla="*/ 1 w 173"/>
                <a:gd name="T15" fmla="*/ 1 h 36"/>
                <a:gd name="T16" fmla="*/ 1 w 173"/>
                <a:gd name="T17" fmla="*/ 1 h 36"/>
                <a:gd name="T18" fmla="*/ 1 w 173"/>
                <a:gd name="T19" fmla="*/ 1 h 36"/>
                <a:gd name="T20" fmla="*/ 1 w 173"/>
                <a:gd name="T21" fmla="*/ 1 h 36"/>
                <a:gd name="T22" fmla="*/ 1 w 173"/>
                <a:gd name="T23" fmla="*/ 1 h 36"/>
                <a:gd name="T24" fmla="*/ 1 w 173"/>
                <a:gd name="T25" fmla="*/ 1 h 36"/>
                <a:gd name="T26" fmla="*/ 1 w 173"/>
                <a:gd name="T27" fmla="*/ 1 h 36"/>
                <a:gd name="T28" fmla="*/ 1 w 173"/>
                <a:gd name="T29" fmla="*/ 1 h 36"/>
                <a:gd name="T30" fmla="*/ 1 w 173"/>
                <a:gd name="T31" fmla="*/ 1 h 36"/>
                <a:gd name="T32" fmla="*/ 1 w 173"/>
                <a:gd name="T33" fmla="*/ 1 h 36"/>
                <a:gd name="T34" fmla="*/ 1 w 173"/>
                <a:gd name="T35" fmla="*/ 1 h 36"/>
                <a:gd name="T36" fmla="*/ 1 w 173"/>
                <a:gd name="T37" fmla="*/ 1 h 36"/>
                <a:gd name="T38" fmla="*/ 1 w 173"/>
                <a:gd name="T39" fmla="*/ 1 h 36"/>
                <a:gd name="T40" fmla="*/ 1 w 173"/>
                <a:gd name="T41" fmla="*/ 1 h 36"/>
                <a:gd name="T42" fmla="*/ 1 w 173"/>
                <a:gd name="T43" fmla="*/ 1 h 36"/>
                <a:gd name="T44" fmla="*/ 0 w 173"/>
                <a:gd name="T45" fmla="*/ 1 h 36"/>
                <a:gd name="T46" fmla="*/ 1 w 173"/>
                <a:gd name="T47" fmla="*/ 1 h 36"/>
                <a:gd name="T48" fmla="*/ 1 w 173"/>
                <a:gd name="T49" fmla="*/ 1 h 36"/>
                <a:gd name="T50" fmla="*/ 1 w 173"/>
                <a:gd name="T51" fmla="*/ 1 h 36"/>
                <a:gd name="T52" fmla="*/ 1 w 173"/>
                <a:gd name="T53" fmla="*/ 1 h 36"/>
                <a:gd name="T54" fmla="*/ 1 w 173"/>
                <a:gd name="T55" fmla="*/ 1 h 36"/>
                <a:gd name="T56" fmla="*/ 1 w 173"/>
                <a:gd name="T57" fmla="*/ 1 h 36"/>
                <a:gd name="T58" fmla="*/ 1 w 173"/>
                <a:gd name="T59" fmla="*/ 1 h 36"/>
                <a:gd name="T60" fmla="*/ 1 w 173"/>
                <a:gd name="T61" fmla="*/ 1 h 36"/>
                <a:gd name="T62" fmla="*/ 1 w 173"/>
                <a:gd name="T63" fmla="*/ 1 h 36"/>
                <a:gd name="T64" fmla="*/ 1 w 173"/>
                <a:gd name="T65" fmla="*/ 1 h 36"/>
                <a:gd name="T66" fmla="*/ 1 w 173"/>
                <a:gd name="T67" fmla="*/ 1 h 36"/>
                <a:gd name="T68" fmla="*/ 1 w 173"/>
                <a:gd name="T69" fmla="*/ 1 h 36"/>
                <a:gd name="T70" fmla="*/ 1 w 173"/>
                <a:gd name="T71" fmla="*/ 1 h 36"/>
                <a:gd name="T72" fmla="*/ 1 w 173"/>
                <a:gd name="T73" fmla="*/ 1 h 36"/>
                <a:gd name="T74" fmla="*/ 1 w 173"/>
                <a:gd name="T75" fmla="*/ 1 h 36"/>
                <a:gd name="T76" fmla="*/ 1 w 173"/>
                <a:gd name="T77" fmla="*/ 1 h 36"/>
                <a:gd name="T78" fmla="*/ 1 w 173"/>
                <a:gd name="T79" fmla="*/ 1 h 36"/>
                <a:gd name="T80" fmla="*/ 1 w 173"/>
                <a:gd name="T81" fmla="*/ 0 h 36"/>
                <a:gd name="T82" fmla="*/ 1 w 173"/>
                <a:gd name="T83" fmla="*/ 0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3"/>
                <a:gd name="T127" fmla="*/ 0 h 36"/>
                <a:gd name="T128" fmla="*/ 173 w 173"/>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3" h="36">
                  <a:moveTo>
                    <a:pt x="160" y="0"/>
                  </a:moveTo>
                  <a:lnTo>
                    <a:pt x="168" y="9"/>
                  </a:lnTo>
                  <a:lnTo>
                    <a:pt x="173" y="19"/>
                  </a:lnTo>
                  <a:lnTo>
                    <a:pt x="173" y="24"/>
                  </a:lnTo>
                  <a:lnTo>
                    <a:pt x="172" y="30"/>
                  </a:lnTo>
                  <a:lnTo>
                    <a:pt x="162" y="32"/>
                  </a:lnTo>
                  <a:lnTo>
                    <a:pt x="151" y="36"/>
                  </a:lnTo>
                  <a:lnTo>
                    <a:pt x="139" y="36"/>
                  </a:lnTo>
                  <a:lnTo>
                    <a:pt x="124" y="36"/>
                  </a:lnTo>
                  <a:lnTo>
                    <a:pt x="114" y="36"/>
                  </a:lnTo>
                  <a:lnTo>
                    <a:pt x="107" y="36"/>
                  </a:lnTo>
                  <a:lnTo>
                    <a:pt x="97" y="34"/>
                  </a:lnTo>
                  <a:lnTo>
                    <a:pt x="90" y="34"/>
                  </a:lnTo>
                  <a:lnTo>
                    <a:pt x="80" y="32"/>
                  </a:lnTo>
                  <a:lnTo>
                    <a:pt x="73" y="32"/>
                  </a:lnTo>
                  <a:lnTo>
                    <a:pt x="63" y="32"/>
                  </a:lnTo>
                  <a:lnTo>
                    <a:pt x="56" y="32"/>
                  </a:lnTo>
                  <a:lnTo>
                    <a:pt x="48" y="30"/>
                  </a:lnTo>
                  <a:lnTo>
                    <a:pt x="38" y="30"/>
                  </a:lnTo>
                  <a:lnTo>
                    <a:pt x="31" y="28"/>
                  </a:lnTo>
                  <a:lnTo>
                    <a:pt x="23" y="28"/>
                  </a:lnTo>
                  <a:lnTo>
                    <a:pt x="10" y="28"/>
                  </a:lnTo>
                  <a:lnTo>
                    <a:pt x="0" y="28"/>
                  </a:lnTo>
                  <a:lnTo>
                    <a:pt x="8" y="19"/>
                  </a:lnTo>
                  <a:lnTo>
                    <a:pt x="19" y="13"/>
                  </a:lnTo>
                  <a:lnTo>
                    <a:pt x="25" y="9"/>
                  </a:lnTo>
                  <a:lnTo>
                    <a:pt x="31" y="7"/>
                  </a:lnTo>
                  <a:lnTo>
                    <a:pt x="40" y="5"/>
                  </a:lnTo>
                  <a:lnTo>
                    <a:pt x="48" y="5"/>
                  </a:lnTo>
                  <a:lnTo>
                    <a:pt x="57" y="5"/>
                  </a:lnTo>
                  <a:lnTo>
                    <a:pt x="67" y="5"/>
                  </a:lnTo>
                  <a:lnTo>
                    <a:pt x="76" y="7"/>
                  </a:lnTo>
                  <a:lnTo>
                    <a:pt x="88" y="9"/>
                  </a:lnTo>
                  <a:lnTo>
                    <a:pt x="95" y="9"/>
                  </a:lnTo>
                  <a:lnTo>
                    <a:pt x="107" y="9"/>
                  </a:lnTo>
                  <a:lnTo>
                    <a:pt x="116" y="9"/>
                  </a:lnTo>
                  <a:lnTo>
                    <a:pt x="126" y="9"/>
                  </a:lnTo>
                  <a:lnTo>
                    <a:pt x="134" y="7"/>
                  </a:lnTo>
                  <a:lnTo>
                    <a:pt x="143" y="5"/>
                  </a:lnTo>
                  <a:lnTo>
                    <a:pt x="151" y="4"/>
                  </a:lnTo>
                  <a:lnTo>
                    <a:pt x="1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5" name="Freeform 136"/>
            <p:cNvSpPr>
              <a:spLocks/>
            </p:cNvSpPr>
            <p:nvPr/>
          </p:nvSpPr>
          <p:spPr bwMode="auto">
            <a:xfrm>
              <a:off x="1863" y="3468"/>
              <a:ext cx="115" cy="12"/>
            </a:xfrm>
            <a:custGeom>
              <a:avLst/>
              <a:gdLst>
                <a:gd name="T0" fmla="*/ 1 w 230"/>
                <a:gd name="T1" fmla="*/ 0 h 25"/>
                <a:gd name="T2" fmla="*/ 1 w 230"/>
                <a:gd name="T3" fmla="*/ 0 h 25"/>
                <a:gd name="T4" fmla="*/ 1 w 230"/>
                <a:gd name="T5" fmla="*/ 0 h 25"/>
                <a:gd name="T6" fmla="*/ 1 w 230"/>
                <a:gd name="T7" fmla="*/ 0 h 25"/>
                <a:gd name="T8" fmla="*/ 1 w 230"/>
                <a:gd name="T9" fmla="*/ 0 h 25"/>
                <a:gd name="T10" fmla="*/ 1 w 230"/>
                <a:gd name="T11" fmla="*/ 0 h 25"/>
                <a:gd name="T12" fmla="*/ 1 w 230"/>
                <a:gd name="T13" fmla="*/ 0 h 25"/>
                <a:gd name="T14" fmla="*/ 1 w 230"/>
                <a:gd name="T15" fmla="*/ 0 h 25"/>
                <a:gd name="T16" fmla="*/ 1 w 230"/>
                <a:gd name="T17" fmla="*/ 0 h 25"/>
                <a:gd name="T18" fmla="*/ 1 w 230"/>
                <a:gd name="T19" fmla="*/ 0 h 25"/>
                <a:gd name="T20" fmla="*/ 1 w 230"/>
                <a:gd name="T21" fmla="*/ 0 h 25"/>
                <a:gd name="T22" fmla="*/ 1 w 230"/>
                <a:gd name="T23" fmla="*/ 0 h 25"/>
                <a:gd name="T24" fmla="*/ 1 w 230"/>
                <a:gd name="T25" fmla="*/ 0 h 25"/>
                <a:gd name="T26" fmla="*/ 1 w 230"/>
                <a:gd name="T27" fmla="*/ 0 h 25"/>
                <a:gd name="T28" fmla="*/ 1 w 230"/>
                <a:gd name="T29" fmla="*/ 0 h 25"/>
                <a:gd name="T30" fmla="*/ 1 w 230"/>
                <a:gd name="T31" fmla="*/ 0 h 25"/>
                <a:gd name="T32" fmla="*/ 1 w 230"/>
                <a:gd name="T33" fmla="*/ 0 h 25"/>
                <a:gd name="T34" fmla="*/ 1 w 230"/>
                <a:gd name="T35" fmla="*/ 0 h 25"/>
                <a:gd name="T36" fmla="*/ 1 w 230"/>
                <a:gd name="T37" fmla="*/ 0 h 25"/>
                <a:gd name="T38" fmla="*/ 1 w 230"/>
                <a:gd name="T39" fmla="*/ 0 h 25"/>
                <a:gd name="T40" fmla="*/ 1 w 230"/>
                <a:gd name="T41" fmla="*/ 0 h 25"/>
                <a:gd name="T42" fmla="*/ 1 w 230"/>
                <a:gd name="T43" fmla="*/ 0 h 25"/>
                <a:gd name="T44" fmla="*/ 0 w 230"/>
                <a:gd name="T45" fmla="*/ 0 h 25"/>
                <a:gd name="T46" fmla="*/ 1 w 230"/>
                <a:gd name="T47" fmla="*/ 0 h 25"/>
                <a:gd name="T48" fmla="*/ 1 w 230"/>
                <a:gd name="T49" fmla="*/ 0 h 25"/>
                <a:gd name="T50" fmla="*/ 1 w 230"/>
                <a:gd name="T51" fmla="*/ 0 h 25"/>
                <a:gd name="T52" fmla="*/ 1 w 230"/>
                <a:gd name="T53" fmla="*/ 0 h 25"/>
                <a:gd name="T54" fmla="*/ 1 w 230"/>
                <a:gd name="T55" fmla="*/ 0 h 25"/>
                <a:gd name="T56" fmla="*/ 1 w 230"/>
                <a:gd name="T57" fmla="*/ 0 h 25"/>
                <a:gd name="T58" fmla="*/ 1 w 230"/>
                <a:gd name="T59" fmla="*/ 0 h 25"/>
                <a:gd name="T60" fmla="*/ 1 w 230"/>
                <a:gd name="T61" fmla="*/ 0 h 25"/>
                <a:gd name="T62" fmla="*/ 1 w 230"/>
                <a:gd name="T63" fmla="*/ 0 h 25"/>
                <a:gd name="T64" fmla="*/ 1 w 230"/>
                <a:gd name="T65" fmla="*/ 0 h 25"/>
                <a:gd name="T66" fmla="*/ 1 w 230"/>
                <a:gd name="T67" fmla="*/ 0 h 25"/>
                <a:gd name="T68" fmla="*/ 1 w 230"/>
                <a:gd name="T69" fmla="*/ 0 h 25"/>
                <a:gd name="T70" fmla="*/ 1 w 230"/>
                <a:gd name="T71" fmla="*/ 0 h 25"/>
                <a:gd name="T72" fmla="*/ 1 w 230"/>
                <a:gd name="T73" fmla="*/ 0 h 25"/>
                <a:gd name="T74" fmla="*/ 1 w 230"/>
                <a:gd name="T75" fmla="*/ 0 h 25"/>
                <a:gd name="T76" fmla="*/ 1 w 230"/>
                <a:gd name="T77" fmla="*/ 0 h 25"/>
                <a:gd name="T78" fmla="*/ 1 w 230"/>
                <a:gd name="T79" fmla="*/ 0 h 25"/>
                <a:gd name="T80" fmla="*/ 1 w 230"/>
                <a:gd name="T81" fmla="*/ 0 h 25"/>
                <a:gd name="T82" fmla="*/ 1 w 230"/>
                <a:gd name="T83" fmla="*/ 0 h 25"/>
                <a:gd name="T84" fmla="*/ 1 w 230"/>
                <a:gd name="T85" fmla="*/ 0 h 25"/>
                <a:gd name="T86" fmla="*/ 1 w 230"/>
                <a:gd name="T87" fmla="*/ 0 h 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0"/>
                <a:gd name="T133" fmla="*/ 0 h 25"/>
                <a:gd name="T134" fmla="*/ 230 w 230"/>
                <a:gd name="T135" fmla="*/ 25 h 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0" h="25">
                  <a:moveTo>
                    <a:pt x="202" y="0"/>
                  </a:moveTo>
                  <a:lnTo>
                    <a:pt x="217" y="8"/>
                  </a:lnTo>
                  <a:lnTo>
                    <a:pt x="230" y="16"/>
                  </a:lnTo>
                  <a:lnTo>
                    <a:pt x="217" y="16"/>
                  </a:lnTo>
                  <a:lnTo>
                    <a:pt x="206" y="18"/>
                  </a:lnTo>
                  <a:lnTo>
                    <a:pt x="194" y="19"/>
                  </a:lnTo>
                  <a:lnTo>
                    <a:pt x="185" y="19"/>
                  </a:lnTo>
                  <a:lnTo>
                    <a:pt x="171" y="19"/>
                  </a:lnTo>
                  <a:lnTo>
                    <a:pt x="160" y="21"/>
                  </a:lnTo>
                  <a:lnTo>
                    <a:pt x="149" y="23"/>
                  </a:lnTo>
                  <a:lnTo>
                    <a:pt x="139" y="25"/>
                  </a:lnTo>
                  <a:lnTo>
                    <a:pt x="126" y="25"/>
                  </a:lnTo>
                  <a:lnTo>
                    <a:pt x="114" y="25"/>
                  </a:lnTo>
                  <a:lnTo>
                    <a:pt x="103" y="25"/>
                  </a:lnTo>
                  <a:lnTo>
                    <a:pt x="92" y="25"/>
                  </a:lnTo>
                  <a:lnTo>
                    <a:pt x="80" y="25"/>
                  </a:lnTo>
                  <a:lnTo>
                    <a:pt x="69" y="25"/>
                  </a:lnTo>
                  <a:lnTo>
                    <a:pt x="57" y="25"/>
                  </a:lnTo>
                  <a:lnTo>
                    <a:pt x="48" y="25"/>
                  </a:lnTo>
                  <a:lnTo>
                    <a:pt x="34" y="25"/>
                  </a:lnTo>
                  <a:lnTo>
                    <a:pt x="23" y="25"/>
                  </a:lnTo>
                  <a:lnTo>
                    <a:pt x="12" y="23"/>
                  </a:lnTo>
                  <a:lnTo>
                    <a:pt x="0" y="23"/>
                  </a:lnTo>
                  <a:lnTo>
                    <a:pt x="10" y="18"/>
                  </a:lnTo>
                  <a:lnTo>
                    <a:pt x="19" y="16"/>
                  </a:lnTo>
                  <a:lnTo>
                    <a:pt x="31" y="12"/>
                  </a:lnTo>
                  <a:lnTo>
                    <a:pt x="44" y="10"/>
                  </a:lnTo>
                  <a:lnTo>
                    <a:pt x="54" y="10"/>
                  </a:lnTo>
                  <a:lnTo>
                    <a:pt x="61" y="10"/>
                  </a:lnTo>
                  <a:lnTo>
                    <a:pt x="71" y="10"/>
                  </a:lnTo>
                  <a:lnTo>
                    <a:pt x="80" y="10"/>
                  </a:lnTo>
                  <a:lnTo>
                    <a:pt x="92" y="10"/>
                  </a:lnTo>
                  <a:lnTo>
                    <a:pt x="103" y="10"/>
                  </a:lnTo>
                  <a:lnTo>
                    <a:pt x="112" y="10"/>
                  </a:lnTo>
                  <a:lnTo>
                    <a:pt x="124" y="10"/>
                  </a:lnTo>
                  <a:lnTo>
                    <a:pt x="131" y="8"/>
                  </a:lnTo>
                  <a:lnTo>
                    <a:pt x="143" y="8"/>
                  </a:lnTo>
                  <a:lnTo>
                    <a:pt x="150" y="6"/>
                  </a:lnTo>
                  <a:lnTo>
                    <a:pt x="162" y="6"/>
                  </a:lnTo>
                  <a:lnTo>
                    <a:pt x="171" y="4"/>
                  </a:lnTo>
                  <a:lnTo>
                    <a:pt x="183" y="4"/>
                  </a:lnTo>
                  <a:lnTo>
                    <a:pt x="190" y="2"/>
                  </a:lnTo>
                  <a:lnTo>
                    <a:pt x="2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6" name="Freeform 137"/>
            <p:cNvSpPr>
              <a:spLocks/>
            </p:cNvSpPr>
            <p:nvPr/>
          </p:nvSpPr>
          <p:spPr bwMode="auto">
            <a:xfrm>
              <a:off x="1414" y="3474"/>
              <a:ext cx="87" cy="18"/>
            </a:xfrm>
            <a:custGeom>
              <a:avLst/>
              <a:gdLst>
                <a:gd name="T0" fmla="*/ 0 w 175"/>
                <a:gd name="T1" fmla="*/ 1 h 36"/>
                <a:gd name="T2" fmla="*/ 0 w 175"/>
                <a:gd name="T3" fmla="*/ 1 h 36"/>
                <a:gd name="T4" fmla="*/ 0 w 175"/>
                <a:gd name="T5" fmla="*/ 1 h 36"/>
                <a:gd name="T6" fmla="*/ 0 w 175"/>
                <a:gd name="T7" fmla="*/ 0 h 36"/>
                <a:gd name="T8" fmla="*/ 0 w 175"/>
                <a:gd name="T9" fmla="*/ 0 h 36"/>
                <a:gd name="T10" fmla="*/ 0 w 175"/>
                <a:gd name="T11" fmla="*/ 0 h 36"/>
                <a:gd name="T12" fmla="*/ 0 w 175"/>
                <a:gd name="T13" fmla="*/ 1 h 36"/>
                <a:gd name="T14" fmla="*/ 0 w 175"/>
                <a:gd name="T15" fmla="*/ 1 h 36"/>
                <a:gd name="T16" fmla="*/ 0 w 175"/>
                <a:gd name="T17" fmla="*/ 1 h 36"/>
                <a:gd name="T18" fmla="*/ 0 w 175"/>
                <a:gd name="T19" fmla="*/ 1 h 36"/>
                <a:gd name="T20" fmla="*/ 0 w 175"/>
                <a:gd name="T21" fmla="*/ 1 h 36"/>
                <a:gd name="T22" fmla="*/ 0 w 175"/>
                <a:gd name="T23" fmla="*/ 1 h 36"/>
                <a:gd name="T24" fmla="*/ 0 w 175"/>
                <a:gd name="T25" fmla="*/ 1 h 36"/>
                <a:gd name="T26" fmla="*/ 0 w 175"/>
                <a:gd name="T27" fmla="*/ 1 h 36"/>
                <a:gd name="T28" fmla="*/ 0 w 175"/>
                <a:gd name="T29" fmla="*/ 1 h 36"/>
                <a:gd name="T30" fmla="*/ 0 w 175"/>
                <a:gd name="T31" fmla="*/ 1 h 36"/>
                <a:gd name="T32" fmla="*/ 0 w 175"/>
                <a:gd name="T33" fmla="*/ 1 h 36"/>
                <a:gd name="T34" fmla="*/ 0 w 175"/>
                <a:gd name="T35" fmla="*/ 1 h 36"/>
                <a:gd name="T36" fmla="*/ 0 w 175"/>
                <a:gd name="T37" fmla="*/ 1 h 36"/>
                <a:gd name="T38" fmla="*/ 0 w 175"/>
                <a:gd name="T39" fmla="*/ 1 h 36"/>
                <a:gd name="T40" fmla="*/ 0 w 175"/>
                <a:gd name="T41" fmla="*/ 1 h 36"/>
                <a:gd name="T42" fmla="*/ 0 w 175"/>
                <a:gd name="T43" fmla="*/ 1 h 36"/>
                <a:gd name="T44" fmla="*/ 0 w 175"/>
                <a:gd name="T45" fmla="*/ 1 h 36"/>
                <a:gd name="T46" fmla="*/ 0 w 175"/>
                <a:gd name="T47" fmla="*/ 1 h 36"/>
                <a:gd name="T48" fmla="*/ 0 w 175"/>
                <a:gd name="T49" fmla="*/ 1 h 36"/>
                <a:gd name="T50" fmla="*/ 0 w 175"/>
                <a:gd name="T51" fmla="*/ 1 h 36"/>
                <a:gd name="T52" fmla="*/ 0 w 175"/>
                <a:gd name="T53" fmla="*/ 1 h 36"/>
                <a:gd name="T54" fmla="*/ 0 w 175"/>
                <a:gd name="T55" fmla="*/ 1 h 36"/>
                <a:gd name="T56" fmla="*/ 0 w 175"/>
                <a:gd name="T57" fmla="*/ 1 h 36"/>
                <a:gd name="T58" fmla="*/ 0 w 175"/>
                <a:gd name="T59" fmla="*/ 1 h 36"/>
                <a:gd name="T60" fmla="*/ 0 w 175"/>
                <a:gd name="T61" fmla="*/ 1 h 36"/>
                <a:gd name="T62" fmla="*/ 0 w 175"/>
                <a:gd name="T63" fmla="*/ 1 h 36"/>
                <a:gd name="T64" fmla="*/ 0 w 175"/>
                <a:gd name="T65" fmla="*/ 1 h 36"/>
                <a:gd name="T66" fmla="*/ 0 w 175"/>
                <a:gd name="T67" fmla="*/ 1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5"/>
                <a:gd name="T103" fmla="*/ 0 h 36"/>
                <a:gd name="T104" fmla="*/ 175 w 175"/>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5" h="36">
                  <a:moveTo>
                    <a:pt x="101" y="2"/>
                  </a:moveTo>
                  <a:lnTo>
                    <a:pt x="110" y="2"/>
                  </a:lnTo>
                  <a:lnTo>
                    <a:pt x="123" y="2"/>
                  </a:lnTo>
                  <a:lnTo>
                    <a:pt x="139" y="0"/>
                  </a:lnTo>
                  <a:lnTo>
                    <a:pt x="152" y="0"/>
                  </a:lnTo>
                  <a:lnTo>
                    <a:pt x="160" y="0"/>
                  </a:lnTo>
                  <a:lnTo>
                    <a:pt x="167" y="2"/>
                  </a:lnTo>
                  <a:lnTo>
                    <a:pt x="171" y="5"/>
                  </a:lnTo>
                  <a:lnTo>
                    <a:pt x="175" y="15"/>
                  </a:lnTo>
                  <a:lnTo>
                    <a:pt x="162" y="15"/>
                  </a:lnTo>
                  <a:lnTo>
                    <a:pt x="150" y="17"/>
                  </a:lnTo>
                  <a:lnTo>
                    <a:pt x="139" y="17"/>
                  </a:lnTo>
                  <a:lnTo>
                    <a:pt x="125" y="23"/>
                  </a:lnTo>
                  <a:lnTo>
                    <a:pt x="110" y="23"/>
                  </a:lnTo>
                  <a:lnTo>
                    <a:pt x="99" y="28"/>
                  </a:lnTo>
                  <a:lnTo>
                    <a:pt x="84" y="30"/>
                  </a:lnTo>
                  <a:lnTo>
                    <a:pt x="72" y="34"/>
                  </a:lnTo>
                  <a:lnTo>
                    <a:pt x="57" y="34"/>
                  </a:lnTo>
                  <a:lnTo>
                    <a:pt x="46" y="36"/>
                  </a:lnTo>
                  <a:lnTo>
                    <a:pt x="32" y="34"/>
                  </a:lnTo>
                  <a:lnTo>
                    <a:pt x="21" y="34"/>
                  </a:lnTo>
                  <a:lnTo>
                    <a:pt x="8" y="26"/>
                  </a:lnTo>
                  <a:lnTo>
                    <a:pt x="0" y="15"/>
                  </a:lnTo>
                  <a:lnTo>
                    <a:pt x="9" y="11"/>
                  </a:lnTo>
                  <a:lnTo>
                    <a:pt x="21" y="9"/>
                  </a:lnTo>
                  <a:lnTo>
                    <a:pt x="28" y="7"/>
                  </a:lnTo>
                  <a:lnTo>
                    <a:pt x="40" y="7"/>
                  </a:lnTo>
                  <a:lnTo>
                    <a:pt x="49" y="7"/>
                  </a:lnTo>
                  <a:lnTo>
                    <a:pt x="61" y="9"/>
                  </a:lnTo>
                  <a:lnTo>
                    <a:pt x="70" y="7"/>
                  </a:lnTo>
                  <a:lnTo>
                    <a:pt x="80" y="7"/>
                  </a:lnTo>
                  <a:lnTo>
                    <a:pt x="89" y="5"/>
                  </a:lnTo>
                  <a:lnTo>
                    <a:pt x="10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7" name="Freeform 138"/>
            <p:cNvSpPr>
              <a:spLocks/>
            </p:cNvSpPr>
            <p:nvPr/>
          </p:nvSpPr>
          <p:spPr bwMode="auto">
            <a:xfrm>
              <a:off x="2312" y="3490"/>
              <a:ext cx="182" cy="45"/>
            </a:xfrm>
            <a:custGeom>
              <a:avLst/>
              <a:gdLst>
                <a:gd name="T0" fmla="*/ 1 w 363"/>
                <a:gd name="T1" fmla="*/ 0 h 91"/>
                <a:gd name="T2" fmla="*/ 1 w 363"/>
                <a:gd name="T3" fmla="*/ 0 h 91"/>
                <a:gd name="T4" fmla="*/ 1 w 363"/>
                <a:gd name="T5" fmla="*/ 0 h 91"/>
                <a:gd name="T6" fmla="*/ 1 w 363"/>
                <a:gd name="T7" fmla="*/ 0 h 91"/>
                <a:gd name="T8" fmla="*/ 1 w 363"/>
                <a:gd name="T9" fmla="*/ 0 h 91"/>
                <a:gd name="T10" fmla="*/ 1 w 363"/>
                <a:gd name="T11" fmla="*/ 0 h 91"/>
                <a:gd name="T12" fmla="*/ 1 w 363"/>
                <a:gd name="T13" fmla="*/ 0 h 91"/>
                <a:gd name="T14" fmla="*/ 1 w 363"/>
                <a:gd name="T15" fmla="*/ 0 h 91"/>
                <a:gd name="T16" fmla="*/ 1 w 363"/>
                <a:gd name="T17" fmla="*/ 0 h 91"/>
                <a:gd name="T18" fmla="*/ 1 w 363"/>
                <a:gd name="T19" fmla="*/ 0 h 91"/>
                <a:gd name="T20" fmla="*/ 1 w 363"/>
                <a:gd name="T21" fmla="*/ 0 h 91"/>
                <a:gd name="T22" fmla="*/ 1 w 363"/>
                <a:gd name="T23" fmla="*/ 0 h 91"/>
                <a:gd name="T24" fmla="*/ 1 w 363"/>
                <a:gd name="T25" fmla="*/ 0 h 91"/>
                <a:gd name="T26" fmla="*/ 1 w 363"/>
                <a:gd name="T27" fmla="*/ 0 h 91"/>
                <a:gd name="T28" fmla="*/ 1 w 363"/>
                <a:gd name="T29" fmla="*/ 0 h 91"/>
                <a:gd name="T30" fmla="*/ 1 w 363"/>
                <a:gd name="T31" fmla="*/ 0 h 91"/>
                <a:gd name="T32" fmla="*/ 1 w 363"/>
                <a:gd name="T33" fmla="*/ 0 h 91"/>
                <a:gd name="T34" fmla="*/ 1 w 363"/>
                <a:gd name="T35" fmla="*/ 0 h 91"/>
                <a:gd name="T36" fmla="*/ 1 w 363"/>
                <a:gd name="T37" fmla="*/ 0 h 91"/>
                <a:gd name="T38" fmla="*/ 1 w 363"/>
                <a:gd name="T39" fmla="*/ 0 h 91"/>
                <a:gd name="T40" fmla="*/ 1 w 363"/>
                <a:gd name="T41" fmla="*/ 0 h 91"/>
                <a:gd name="T42" fmla="*/ 1 w 363"/>
                <a:gd name="T43" fmla="*/ 0 h 91"/>
                <a:gd name="T44" fmla="*/ 1 w 363"/>
                <a:gd name="T45" fmla="*/ 0 h 91"/>
                <a:gd name="T46" fmla="*/ 1 w 363"/>
                <a:gd name="T47" fmla="*/ 0 h 91"/>
                <a:gd name="T48" fmla="*/ 1 w 363"/>
                <a:gd name="T49" fmla="*/ 0 h 91"/>
                <a:gd name="T50" fmla="*/ 1 w 363"/>
                <a:gd name="T51" fmla="*/ 0 h 91"/>
                <a:gd name="T52" fmla="*/ 1 w 363"/>
                <a:gd name="T53" fmla="*/ 0 h 91"/>
                <a:gd name="T54" fmla="*/ 1 w 363"/>
                <a:gd name="T55" fmla="*/ 0 h 91"/>
                <a:gd name="T56" fmla="*/ 1 w 363"/>
                <a:gd name="T57" fmla="*/ 0 h 91"/>
                <a:gd name="T58" fmla="*/ 1 w 363"/>
                <a:gd name="T59" fmla="*/ 0 h 91"/>
                <a:gd name="T60" fmla="*/ 0 w 363"/>
                <a:gd name="T61" fmla="*/ 0 h 91"/>
                <a:gd name="T62" fmla="*/ 1 w 363"/>
                <a:gd name="T63" fmla="*/ 0 h 91"/>
                <a:gd name="T64" fmla="*/ 1 w 363"/>
                <a:gd name="T65" fmla="*/ 0 h 91"/>
                <a:gd name="T66" fmla="*/ 1 w 363"/>
                <a:gd name="T67" fmla="*/ 0 h 91"/>
                <a:gd name="T68" fmla="*/ 1 w 363"/>
                <a:gd name="T69" fmla="*/ 0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3"/>
                <a:gd name="T106" fmla="*/ 0 h 91"/>
                <a:gd name="T107" fmla="*/ 363 w 363"/>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3" h="91">
                  <a:moveTo>
                    <a:pt x="38" y="0"/>
                  </a:moveTo>
                  <a:lnTo>
                    <a:pt x="58" y="0"/>
                  </a:lnTo>
                  <a:lnTo>
                    <a:pt x="79" y="2"/>
                  </a:lnTo>
                  <a:lnTo>
                    <a:pt x="100" y="2"/>
                  </a:lnTo>
                  <a:lnTo>
                    <a:pt x="121" y="4"/>
                  </a:lnTo>
                  <a:lnTo>
                    <a:pt x="140" y="4"/>
                  </a:lnTo>
                  <a:lnTo>
                    <a:pt x="161" y="4"/>
                  </a:lnTo>
                  <a:lnTo>
                    <a:pt x="182" y="4"/>
                  </a:lnTo>
                  <a:lnTo>
                    <a:pt x="203" y="8"/>
                  </a:lnTo>
                  <a:lnTo>
                    <a:pt x="222" y="8"/>
                  </a:lnTo>
                  <a:lnTo>
                    <a:pt x="243" y="10"/>
                  </a:lnTo>
                  <a:lnTo>
                    <a:pt x="262" y="10"/>
                  </a:lnTo>
                  <a:lnTo>
                    <a:pt x="283" y="15"/>
                  </a:lnTo>
                  <a:lnTo>
                    <a:pt x="302" y="19"/>
                  </a:lnTo>
                  <a:lnTo>
                    <a:pt x="323" y="23"/>
                  </a:lnTo>
                  <a:lnTo>
                    <a:pt x="342" y="27"/>
                  </a:lnTo>
                  <a:lnTo>
                    <a:pt x="363" y="36"/>
                  </a:lnTo>
                  <a:lnTo>
                    <a:pt x="359" y="48"/>
                  </a:lnTo>
                  <a:lnTo>
                    <a:pt x="357" y="63"/>
                  </a:lnTo>
                  <a:lnTo>
                    <a:pt x="355" y="76"/>
                  </a:lnTo>
                  <a:lnTo>
                    <a:pt x="353" y="91"/>
                  </a:lnTo>
                  <a:lnTo>
                    <a:pt x="347" y="86"/>
                  </a:lnTo>
                  <a:lnTo>
                    <a:pt x="342" y="82"/>
                  </a:lnTo>
                  <a:lnTo>
                    <a:pt x="334" y="78"/>
                  </a:lnTo>
                  <a:lnTo>
                    <a:pt x="327" y="74"/>
                  </a:lnTo>
                  <a:lnTo>
                    <a:pt x="317" y="70"/>
                  </a:lnTo>
                  <a:lnTo>
                    <a:pt x="308" y="69"/>
                  </a:lnTo>
                  <a:lnTo>
                    <a:pt x="298" y="65"/>
                  </a:lnTo>
                  <a:lnTo>
                    <a:pt x="289" y="65"/>
                  </a:lnTo>
                  <a:lnTo>
                    <a:pt x="277" y="63"/>
                  </a:lnTo>
                  <a:lnTo>
                    <a:pt x="268" y="61"/>
                  </a:lnTo>
                  <a:lnTo>
                    <a:pt x="260" y="61"/>
                  </a:lnTo>
                  <a:lnTo>
                    <a:pt x="250" y="63"/>
                  </a:lnTo>
                  <a:lnTo>
                    <a:pt x="243" y="63"/>
                  </a:lnTo>
                  <a:lnTo>
                    <a:pt x="235" y="67"/>
                  </a:lnTo>
                  <a:lnTo>
                    <a:pt x="228" y="69"/>
                  </a:lnTo>
                  <a:lnTo>
                    <a:pt x="226" y="74"/>
                  </a:lnTo>
                  <a:lnTo>
                    <a:pt x="216" y="70"/>
                  </a:lnTo>
                  <a:lnTo>
                    <a:pt x="207" y="69"/>
                  </a:lnTo>
                  <a:lnTo>
                    <a:pt x="199" y="67"/>
                  </a:lnTo>
                  <a:lnTo>
                    <a:pt x="193" y="67"/>
                  </a:lnTo>
                  <a:lnTo>
                    <a:pt x="180" y="63"/>
                  </a:lnTo>
                  <a:lnTo>
                    <a:pt x="171" y="63"/>
                  </a:lnTo>
                  <a:lnTo>
                    <a:pt x="159" y="59"/>
                  </a:lnTo>
                  <a:lnTo>
                    <a:pt x="152" y="59"/>
                  </a:lnTo>
                  <a:lnTo>
                    <a:pt x="144" y="59"/>
                  </a:lnTo>
                  <a:lnTo>
                    <a:pt x="138" y="59"/>
                  </a:lnTo>
                  <a:lnTo>
                    <a:pt x="129" y="59"/>
                  </a:lnTo>
                  <a:lnTo>
                    <a:pt x="121" y="59"/>
                  </a:lnTo>
                  <a:lnTo>
                    <a:pt x="112" y="61"/>
                  </a:lnTo>
                  <a:lnTo>
                    <a:pt x="104" y="63"/>
                  </a:lnTo>
                  <a:lnTo>
                    <a:pt x="93" y="65"/>
                  </a:lnTo>
                  <a:lnTo>
                    <a:pt x="79" y="67"/>
                  </a:lnTo>
                  <a:lnTo>
                    <a:pt x="72" y="67"/>
                  </a:lnTo>
                  <a:lnTo>
                    <a:pt x="62" y="69"/>
                  </a:lnTo>
                  <a:lnTo>
                    <a:pt x="53" y="69"/>
                  </a:lnTo>
                  <a:lnTo>
                    <a:pt x="45" y="69"/>
                  </a:lnTo>
                  <a:lnTo>
                    <a:pt x="34" y="63"/>
                  </a:lnTo>
                  <a:lnTo>
                    <a:pt x="24" y="59"/>
                  </a:lnTo>
                  <a:lnTo>
                    <a:pt x="15" y="53"/>
                  </a:lnTo>
                  <a:lnTo>
                    <a:pt x="9" y="48"/>
                  </a:lnTo>
                  <a:lnTo>
                    <a:pt x="0" y="38"/>
                  </a:lnTo>
                  <a:lnTo>
                    <a:pt x="1" y="29"/>
                  </a:lnTo>
                  <a:lnTo>
                    <a:pt x="5" y="23"/>
                  </a:lnTo>
                  <a:lnTo>
                    <a:pt x="13" y="15"/>
                  </a:lnTo>
                  <a:lnTo>
                    <a:pt x="17" y="12"/>
                  </a:lnTo>
                  <a:lnTo>
                    <a:pt x="22" y="8"/>
                  </a:lnTo>
                  <a:lnTo>
                    <a:pt x="30" y="4"/>
                  </a:lnTo>
                  <a:lnTo>
                    <a:pt x="38"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8" name="Freeform 139"/>
            <p:cNvSpPr>
              <a:spLocks/>
            </p:cNvSpPr>
            <p:nvPr/>
          </p:nvSpPr>
          <p:spPr bwMode="auto">
            <a:xfrm>
              <a:off x="472" y="3518"/>
              <a:ext cx="309" cy="32"/>
            </a:xfrm>
            <a:custGeom>
              <a:avLst/>
              <a:gdLst>
                <a:gd name="T0" fmla="*/ 1 w 618"/>
                <a:gd name="T1" fmla="*/ 0 h 65"/>
                <a:gd name="T2" fmla="*/ 1 w 618"/>
                <a:gd name="T3" fmla="*/ 0 h 65"/>
                <a:gd name="T4" fmla="*/ 1 w 618"/>
                <a:gd name="T5" fmla="*/ 0 h 65"/>
                <a:gd name="T6" fmla="*/ 1 w 618"/>
                <a:gd name="T7" fmla="*/ 0 h 65"/>
                <a:gd name="T8" fmla="*/ 1 w 618"/>
                <a:gd name="T9" fmla="*/ 0 h 65"/>
                <a:gd name="T10" fmla="*/ 1 w 618"/>
                <a:gd name="T11" fmla="*/ 0 h 65"/>
                <a:gd name="T12" fmla="*/ 1 w 618"/>
                <a:gd name="T13" fmla="*/ 0 h 65"/>
                <a:gd name="T14" fmla="*/ 1 w 618"/>
                <a:gd name="T15" fmla="*/ 0 h 65"/>
                <a:gd name="T16" fmla="*/ 1 w 618"/>
                <a:gd name="T17" fmla="*/ 0 h 65"/>
                <a:gd name="T18" fmla="*/ 1 w 618"/>
                <a:gd name="T19" fmla="*/ 0 h 65"/>
                <a:gd name="T20" fmla="*/ 1 w 618"/>
                <a:gd name="T21" fmla="*/ 0 h 65"/>
                <a:gd name="T22" fmla="*/ 1 w 618"/>
                <a:gd name="T23" fmla="*/ 0 h 65"/>
                <a:gd name="T24" fmla="*/ 1 w 618"/>
                <a:gd name="T25" fmla="*/ 0 h 65"/>
                <a:gd name="T26" fmla="*/ 1 w 618"/>
                <a:gd name="T27" fmla="*/ 0 h 65"/>
                <a:gd name="T28" fmla="*/ 1 w 618"/>
                <a:gd name="T29" fmla="*/ 0 h 65"/>
                <a:gd name="T30" fmla="*/ 1 w 618"/>
                <a:gd name="T31" fmla="*/ 0 h 65"/>
                <a:gd name="T32" fmla="*/ 1 w 618"/>
                <a:gd name="T33" fmla="*/ 0 h 65"/>
                <a:gd name="T34" fmla="*/ 1 w 618"/>
                <a:gd name="T35" fmla="*/ 0 h 65"/>
                <a:gd name="T36" fmla="*/ 1 w 618"/>
                <a:gd name="T37" fmla="*/ 0 h 65"/>
                <a:gd name="T38" fmla="*/ 1 w 618"/>
                <a:gd name="T39" fmla="*/ 0 h 65"/>
                <a:gd name="T40" fmla="*/ 1 w 618"/>
                <a:gd name="T41" fmla="*/ 0 h 65"/>
                <a:gd name="T42" fmla="*/ 1 w 618"/>
                <a:gd name="T43" fmla="*/ 0 h 65"/>
                <a:gd name="T44" fmla="*/ 1 w 618"/>
                <a:gd name="T45" fmla="*/ 0 h 65"/>
                <a:gd name="T46" fmla="*/ 1 w 618"/>
                <a:gd name="T47" fmla="*/ 0 h 65"/>
                <a:gd name="T48" fmla="*/ 1 w 618"/>
                <a:gd name="T49" fmla="*/ 0 h 65"/>
                <a:gd name="T50" fmla="*/ 1 w 618"/>
                <a:gd name="T51" fmla="*/ 0 h 65"/>
                <a:gd name="T52" fmla="*/ 1 w 618"/>
                <a:gd name="T53" fmla="*/ 0 h 65"/>
                <a:gd name="T54" fmla="*/ 1 w 618"/>
                <a:gd name="T55" fmla="*/ 0 h 65"/>
                <a:gd name="T56" fmla="*/ 1 w 618"/>
                <a:gd name="T57" fmla="*/ 0 h 65"/>
                <a:gd name="T58" fmla="*/ 1 w 618"/>
                <a:gd name="T59" fmla="*/ 0 h 65"/>
                <a:gd name="T60" fmla="*/ 1 w 618"/>
                <a:gd name="T61" fmla="*/ 0 h 65"/>
                <a:gd name="T62" fmla="*/ 1 w 618"/>
                <a:gd name="T63" fmla="*/ 0 h 65"/>
                <a:gd name="T64" fmla="*/ 1 w 618"/>
                <a:gd name="T65" fmla="*/ 0 h 65"/>
                <a:gd name="T66" fmla="*/ 1 w 618"/>
                <a:gd name="T67" fmla="*/ 0 h 65"/>
                <a:gd name="T68" fmla="*/ 1 w 618"/>
                <a:gd name="T69" fmla="*/ 0 h 65"/>
                <a:gd name="T70" fmla="*/ 1 w 618"/>
                <a:gd name="T71" fmla="*/ 0 h 65"/>
                <a:gd name="T72" fmla="*/ 1 w 618"/>
                <a:gd name="T73" fmla="*/ 0 h 65"/>
                <a:gd name="T74" fmla="*/ 1 w 618"/>
                <a:gd name="T75" fmla="*/ 0 h 65"/>
                <a:gd name="T76" fmla="*/ 1 w 618"/>
                <a:gd name="T77" fmla="*/ 0 h 65"/>
                <a:gd name="T78" fmla="*/ 1 w 618"/>
                <a:gd name="T79" fmla="*/ 0 h 65"/>
                <a:gd name="T80" fmla="*/ 1 w 618"/>
                <a:gd name="T81" fmla="*/ 0 h 65"/>
                <a:gd name="T82" fmla="*/ 1 w 618"/>
                <a:gd name="T83" fmla="*/ 0 h 65"/>
                <a:gd name="T84" fmla="*/ 1 w 618"/>
                <a:gd name="T85" fmla="*/ 0 h 65"/>
                <a:gd name="T86" fmla="*/ 1 w 618"/>
                <a:gd name="T87" fmla="*/ 0 h 65"/>
                <a:gd name="T88" fmla="*/ 1 w 618"/>
                <a:gd name="T89" fmla="*/ 0 h 65"/>
                <a:gd name="T90" fmla="*/ 1 w 618"/>
                <a:gd name="T91" fmla="*/ 0 h 65"/>
                <a:gd name="T92" fmla="*/ 1 w 618"/>
                <a:gd name="T93" fmla="*/ 0 h 65"/>
                <a:gd name="T94" fmla="*/ 1 w 618"/>
                <a:gd name="T95" fmla="*/ 0 h 65"/>
                <a:gd name="T96" fmla="*/ 1 w 618"/>
                <a:gd name="T97" fmla="*/ 0 h 65"/>
                <a:gd name="T98" fmla="*/ 1 w 618"/>
                <a:gd name="T99" fmla="*/ 0 h 65"/>
                <a:gd name="T100" fmla="*/ 1 w 618"/>
                <a:gd name="T101" fmla="*/ 0 h 65"/>
                <a:gd name="T102" fmla="*/ 0 w 618"/>
                <a:gd name="T103" fmla="*/ 0 h 65"/>
                <a:gd name="T104" fmla="*/ 1 w 618"/>
                <a:gd name="T105" fmla="*/ 0 h 65"/>
                <a:gd name="T106" fmla="*/ 1 w 618"/>
                <a:gd name="T107" fmla="*/ 0 h 65"/>
                <a:gd name="T108" fmla="*/ 1 w 618"/>
                <a:gd name="T109" fmla="*/ 0 h 65"/>
                <a:gd name="T110" fmla="*/ 1 w 618"/>
                <a:gd name="T111" fmla="*/ 0 h 65"/>
                <a:gd name="T112" fmla="*/ 1 w 618"/>
                <a:gd name="T113" fmla="*/ 0 h 65"/>
                <a:gd name="T114" fmla="*/ 1 w 618"/>
                <a:gd name="T115" fmla="*/ 0 h 65"/>
                <a:gd name="T116" fmla="*/ 1 w 618"/>
                <a:gd name="T117" fmla="*/ 0 h 65"/>
                <a:gd name="T118" fmla="*/ 1 w 618"/>
                <a:gd name="T119" fmla="*/ 0 h 65"/>
                <a:gd name="T120" fmla="*/ 1 w 618"/>
                <a:gd name="T121" fmla="*/ 0 h 65"/>
                <a:gd name="T122" fmla="*/ 1 w 618"/>
                <a:gd name="T123" fmla="*/ 0 h 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18"/>
                <a:gd name="T187" fmla="*/ 0 h 65"/>
                <a:gd name="T188" fmla="*/ 618 w 618"/>
                <a:gd name="T189" fmla="*/ 65 h 6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18" h="65">
                  <a:moveTo>
                    <a:pt x="82" y="0"/>
                  </a:moveTo>
                  <a:lnTo>
                    <a:pt x="106" y="0"/>
                  </a:lnTo>
                  <a:lnTo>
                    <a:pt x="131" y="0"/>
                  </a:lnTo>
                  <a:lnTo>
                    <a:pt x="154" y="0"/>
                  </a:lnTo>
                  <a:lnTo>
                    <a:pt x="180" y="0"/>
                  </a:lnTo>
                  <a:lnTo>
                    <a:pt x="203" y="0"/>
                  </a:lnTo>
                  <a:lnTo>
                    <a:pt x="230" y="0"/>
                  </a:lnTo>
                  <a:lnTo>
                    <a:pt x="255" y="0"/>
                  </a:lnTo>
                  <a:lnTo>
                    <a:pt x="279" y="2"/>
                  </a:lnTo>
                  <a:lnTo>
                    <a:pt x="304" y="2"/>
                  </a:lnTo>
                  <a:lnTo>
                    <a:pt x="327" y="2"/>
                  </a:lnTo>
                  <a:lnTo>
                    <a:pt x="352" y="2"/>
                  </a:lnTo>
                  <a:lnTo>
                    <a:pt x="376" y="2"/>
                  </a:lnTo>
                  <a:lnTo>
                    <a:pt x="401" y="2"/>
                  </a:lnTo>
                  <a:lnTo>
                    <a:pt x="426" y="2"/>
                  </a:lnTo>
                  <a:lnTo>
                    <a:pt x="450" y="2"/>
                  </a:lnTo>
                  <a:lnTo>
                    <a:pt x="475" y="2"/>
                  </a:lnTo>
                  <a:lnTo>
                    <a:pt x="485" y="6"/>
                  </a:lnTo>
                  <a:lnTo>
                    <a:pt x="492" y="8"/>
                  </a:lnTo>
                  <a:lnTo>
                    <a:pt x="502" y="12"/>
                  </a:lnTo>
                  <a:lnTo>
                    <a:pt x="509" y="13"/>
                  </a:lnTo>
                  <a:lnTo>
                    <a:pt x="519" y="17"/>
                  </a:lnTo>
                  <a:lnTo>
                    <a:pt x="528" y="19"/>
                  </a:lnTo>
                  <a:lnTo>
                    <a:pt x="536" y="23"/>
                  </a:lnTo>
                  <a:lnTo>
                    <a:pt x="545" y="27"/>
                  </a:lnTo>
                  <a:lnTo>
                    <a:pt x="555" y="29"/>
                  </a:lnTo>
                  <a:lnTo>
                    <a:pt x="563" y="31"/>
                  </a:lnTo>
                  <a:lnTo>
                    <a:pt x="572" y="34"/>
                  </a:lnTo>
                  <a:lnTo>
                    <a:pt x="582" y="36"/>
                  </a:lnTo>
                  <a:lnTo>
                    <a:pt x="589" y="40"/>
                  </a:lnTo>
                  <a:lnTo>
                    <a:pt x="599" y="42"/>
                  </a:lnTo>
                  <a:lnTo>
                    <a:pt x="608" y="46"/>
                  </a:lnTo>
                  <a:lnTo>
                    <a:pt x="618" y="50"/>
                  </a:lnTo>
                  <a:lnTo>
                    <a:pt x="578" y="52"/>
                  </a:lnTo>
                  <a:lnTo>
                    <a:pt x="540" y="55"/>
                  </a:lnTo>
                  <a:lnTo>
                    <a:pt x="502" y="57"/>
                  </a:lnTo>
                  <a:lnTo>
                    <a:pt x="464" y="61"/>
                  </a:lnTo>
                  <a:lnTo>
                    <a:pt x="426" y="61"/>
                  </a:lnTo>
                  <a:lnTo>
                    <a:pt x="388" y="63"/>
                  </a:lnTo>
                  <a:lnTo>
                    <a:pt x="350" y="63"/>
                  </a:lnTo>
                  <a:lnTo>
                    <a:pt x="312" y="65"/>
                  </a:lnTo>
                  <a:lnTo>
                    <a:pt x="274" y="63"/>
                  </a:lnTo>
                  <a:lnTo>
                    <a:pt x="236" y="63"/>
                  </a:lnTo>
                  <a:lnTo>
                    <a:pt x="198" y="61"/>
                  </a:lnTo>
                  <a:lnTo>
                    <a:pt x="161" y="61"/>
                  </a:lnTo>
                  <a:lnTo>
                    <a:pt x="123" y="57"/>
                  </a:lnTo>
                  <a:lnTo>
                    <a:pt x="87" y="55"/>
                  </a:lnTo>
                  <a:lnTo>
                    <a:pt x="49" y="55"/>
                  </a:lnTo>
                  <a:lnTo>
                    <a:pt x="13" y="53"/>
                  </a:lnTo>
                  <a:lnTo>
                    <a:pt x="6" y="40"/>
                  </a:lnTo>
                  <a:lnTo>
                    <a:pt x="2" y="29"/>
                  </a:lnTo>
                  <a:lnTo>
                    <a:pt x="0" y="21"/>
                  </a:lnTo>
                  <a:lnTo>
                    <a:pt x="6" y="15"/>
                  </a:lnTo>
                  <a:lnTo>
                    <a:pt x="7" y="10"/>
                  </a:lnTo>
                  <a:lnTo>
                    <a:pt x="15" y="6"/>
                  </a:lnTo>
                  <a:lnTo>
                    <a:pt x="23" y="6"/>
                  </a:lnTo>
                  <a:lnTo>
                    <a:pt x="36" y="6"/>
                  </a:lnTo>
                  <a:lnTo>
                    <a:pt x="47" y="4"/>
                  </a:lnTo>
                  <a:lnTo>
                    <a:pt x="61" y="4"/>
                  </a:lnTo>
                  <a:lnTo>
                    <a:pt x="72" y="2"/>
                  </a:lnTo>
                  <a:lnTo>
                    <a:pt x="82"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09" name="Freeform 140"/>
            <p:cNvSpPr>
              <a:spLocks/>
            </p:cNvSpPr>
            <p:nvPr/>
          </p:nvSpPr>
          <p:spPr bwMode="auto">
            <a:xfrm>
              <a:off x="479" y="3540"/>
              <a:ext cx="2010" cy="54"/>
            </a:xfrm>
            <a:custGeom>
              <a:avLst/>
              <a:gdLst>
                <a:gd name="T0" fmla="*/ 0 w 4021"/>
                <a:gd name="T1" fmla="*/ 0 h 108"/>
                <a:gd name="T2" fmla="*/ 0 w 4021"/>
                <a:gd name="T3" fmla="*/ 1 h 108"/>
                <a:gd name="T4" fmla="*/ 0 w 4021"/>
                <a:gd name="T5" fmla="*/ 1 h 108"/>
                <a:gd name="T6" fmla="*/ 0 w 4021"/>
                <a:gd name="T7" fmla="*/ 1 h 108"/>
                <a:gd name="T8" fmla="*/ 0 w 4021"/>
                <a:gd name="T9" fmla="*/ 1 h 108"/>
                <a:gd name="T10" fmla="*/ 0 w 4021"/>
                <a:gd name="T11" fmla="*/ 1 h 108"/>
                <a:gd name="T12" fmla="*/ 0 w 4021"/>
                <a:gd name="T13" fmla="*/ 1 h 108"/>
                <a:gd name="T14" fmla="*/ 0 w 4021"/>
                <a:gd name="T15" fmla="*/ 1 h 108"/>
                <a:gd name="T16" fmla="*/ 0 w 4021"/>
                <a:gd name="T17" fmla="*/ 1 h 108"/>
                <a:gd name="T18" fmla="*/ 0 w 4021"/>
                <a:gd name="T19" fmla="*/ 1 h 108"/>
                <a:gd name="T20" fmla="*/ 0 w 4021"/>
                <a:gd name="T21" fmla="*/ 1 h 108"/>
                <a:gd name="T22" fmla="*/ 0 w 4021"/>
                <a:gd name="T23" fmla="*/ 1 h 108"/>
                <a:gd name="T24" fmla="*/ 0 w 4021"/>
                <a:gd name="T25" fmla="*/ 1 h 108"/>
                <a:gd name="T26" fmla="*/ 0 w 4021"/>
                <a:gd name="T27" fmla="*/ 1 h 108"/>
                <a:gd name="T28" fmla="*/ 0 w 4021"/>
                <a:gd name="T29" fmla="*/ 1 h 108"/>
                <a:gd name="T30" fmla="*/ 0 w 4021"/>
                <a:gd name="T31" fmla="*/ 1 h 108"/>
                <a:gd name="T32" fmla="*/ 0 w 4021"/>
                <a:gd name="T33" fmla="*/ 1 h 108"/>
                <a:gd name="T34" fmla="*/ 0 w 4021"/>
                <a:gd name="T35" fmla="*/ 1 h 108"/>
                <a:gd name="T36" fmla="*/ 0 w 4021"/>
                <a:gd name="T37" fmla="*/ 1 h 108"/>
                <a:gd name="T38" fmla="*/ 0 w 4021"/>
                <a:gd name="T39" fmla="*/ 1 h 108"/>
                <a:gd name="T40" fmla="*/ 0 w 4021"/>
                <a:gd name="T41" fmla="*/ 1 h 108"/>
                <a:gd name="T42" fmla="*/ 0 w 4021"/>
                <a:gd name="T43" fmla="*/ 1 h 108"/>
                <a:gd name="T44" fmla="*/ 0 w 4021"/>
                <a:gd name="T45" fmla="*/ 1 h 108"/>
                <a:gd name="T46" fmla="*/ 0 w 4021"/>
                <a:gd name="T47" fmla="*/ 1 h 108"/>
                <a:gd name="T48" fmla="*/ 0 w 4021"/>
                <a:gd name="T49" fmla="*/ 1 h 108"/>
                <a:gd name="T50" fmla="*/ 0 w 4021"/>
                <a:gd name="T51" fmla="*/ 1 h 108"/>
                <a:gd name="T52" fmla="*/ 0 w 4021"/>
                <a:gd name="T53" fmla="*/ 1 h 108"/>
                <a:gd name="T54" fmla="*/ 0 w 4021"/>
                <a:gd name="T55" fmla="*/ 1 h 108"/>
                <a:gd name="T56" fmla="*/ 0 w 4021"/>
                <a:gd name="T57" fmla="*/ 1 h 108"/>
                <a:gd name="T58" fmla="*/ 0 w 4021"/>
                <a:gd name="T59" fmla="*/ 1 h 108"/>
                <a:gd name="T60" fmla="*/ 0 w 4021"/>
                <a:gd name="T61" fmla="*/ 1 h 108"/>
                <a:gd name="T62" fmla="*/ 0 w 4021"/>
                <a:gd name="T63" fmla="*/ 1 h 108"/>
                <a:gd name="T64" fmla="*/ 0 w 4021"/>
                <a:gd name="T65" fmla="*/ 1 h 108"/>
                <a:gd name="T66" fmla="*/ 0 w 4021"/>
                <a:gd name="T67" fmla="*/ 1 h 108"/>
                <a:gd name="T68" fmla="*/ 0 w 4021"/>
                <a:gd name="T69" fmla="*/ 1 h 108"/>
                <a:gd name="T70" fmla="*/ 0 w 4021"/>
                <a:gd name="T71" fmla="*/ 1 h 108"/>
                <a:gd name="T72" fmla="*/ 0 w 4021"/>
                <a:gd name="T73" fmla="*/ 1 h 108"/>
                <a:gd name="T74" fmla="*/ 0 w 4021"/>
                <a:gd name="T75" fmla="*/ 1 h 108"/>
                <a:gd name="T76" fmla="*/ 0 w 4021"/>
                <a:gd name="T77" fmla="*/ 1 h 108"/>
                <a:gd name="T78" fmla="*/ 0 w 4021"/>
                <a:gd name="T79" fmla="*/ 1 h 108"/>
                <a:gd name="T80" fmla="*/ 0 w 4021"/>
                <a:gd name="T81" fmla="*/ 1 h 108"/>
                <a:gd name="T82" fmla="*/ 0 w 4021"/>
                <a:gd name="T83" fmla="*/ 1 h 108"/>
                <a:gd name="T84" fmla="*/ 0 w 4021"/>
                <a:gd name="T85" fmla="*/ 1 h 108"/>
                <a:gd name="T86" fmla="*/ 0 w 4021"/>
                <a:gd name="T87" fmla="*/ 1 h 108"/>
                <a:gd name="T88" fmla="*/ 0 w 4021"/>
                <a:gd name="T89" fmla="*/ 1 h 108"/>
                <a:gd name="T90" fmla="*/ 0 w 4021"/>
                <a:gd name="T91" fmla="*/ 1 h 108"/>
                <a:gd name="T92" fmla="*/ 0 w 4021"/>
                <a:gd name="T93" fmla="*/ 1 h 108"/>
                <a:gd name="T94" fmla="*/ 0 w 4021"/>
                <a:gd name="T95" fmla="*/ 1 h 108"/>
                <a:gd name="T96" fmla="*/ 0 w 4021"/>
                <a:gd name="T97" fmla="*/ 1 h 108"/>
                <a:gd name="T98" fmla="*/ 0 w 4021"/>
                <a:gd name="T99" fmla="*/ 1 h 108"/>
                <a:gd name="T100" fmla="*/ 0 w 4021"/>
                <a:gd name="T101" fmla="*/ 1 h 108"/>
                <a:gd name="T102" fmla="*/ 0 w 4021"/>
                <a:gd name="T103" fmla="*/ 1 h 108"/>
                <a:gd name="T104" fmla="*/ 0 w 4021"/>
                <a:gd name="T105" fmla="*/ 1 h 108"/>
                <a:gd name="T106" fmla="*/ 0 w 4021"/>
                <a:gd name="T107" fmla="*/ 1 h 108"/>
                <a:gd name="T108" fmla="*/ 0 w 4021"/>
                <a:gd name="T109" fmla="*/ 1 h 108"/>
                <a:gd name="T110" fmla="*/ 0 w 4021"/>
                <a:gd name="T111" fmla="*/ 1 h 108"/>
                <a:gd name="T112" fmla="*/ 0 w 4021"/>
                <a:gd name="T113" fmla="*/ 1 h 108"/>
                <a:gd name="T114" fmla="*/ 0 w 4021"/>
                <a:gd name="T115" fmla="*/ 1 h 108"/>
                <a:gd name="T116" fmla="*/ 0 w 4021"/>
                <a:gd name="T117" fmla="*/ 1 h 108"/>
                <a:gd name="T118" fmla="*/ 0 w 4021"/>
                <a:gd name="T119" fmla="*/ 1 h 108"/>
                <a:gd name="T120" fmla="*/ 0 w 4021"/>
                <a:gd name="T121" fmla="*/ 1 h 108"/>
                <a:gd name="T122" fmla="*/ 0 w 4021"/>
                <a:gd name="T123" fmla="*/ 0 h 1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21"/>
                <a:gd name="T187" fmla="*/ 0 h 108"/>
                <a:gd name="T188" fmla="*/ 4021 w 4021"/>
                <a:gd name="T189" fmla="*/ 108 h 1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21" h="108">
                  <a:moveTo>
                    <a:pt x="3232" y="0"/>
                  </a:moveTo>
                  <a:lnTo>
                    <a:pt x="3283" y="0"/>
                  </a:lnTo>
                  <a:lnTo>
                    <a:pt x="3333" y="0"/>
                  </a:lnTo>
                  <a:lnTo>
                    <a:pt x="3382" y="0"/>
                  </a:lnTo>
                  <a:lnTo>
                    <a:pt x="3434" y="2"/>
                  </a:lnTo>
                  <a:lnTo>
                    <a:pt x="3481" y="2"/>
                  </a:lnTo>
                  <a:lnTo>
                    <a:pt x="3531" y="6"/>
                  </a:lnTo>
                  <a:lnTo>
                    <a:pt x="3580" y="8"/>
                  </a:lnTo>
                  <a:lnTo>
                    <a:pt x="3630" y="11"/>
                  </a:lnTo>
                  <a:lnTo>
                    <a:pt x="3677" y="13"/>
                  </a:lnTo>
                  <a:lnTo>
                    <a:pt x="3726" y="17"/>
                  </a:lnTo>
                  <a:lnTo>
                    <a:pt x="3774" y="23"/>
                  </a:lnTo>
                  <a:lnTo>
                    <a:pt x="3823" y="27"/>
                  </a:lnTo>
                  <a:lnTo>
                    <a:pt x="3871" y="30"/>
                  </a:lnTo>
                  <a:lnTo>
                    <a:pt x="3920" y="34"/>
                  </a:lnTo>
                  <a:lnTo>
                    <a:pt x="3972" y="40"/>
                  </a:lnTo>
                  <a:lnTo>
                    <a:pt x="4021" y="46"/>
                  </a:lnTo>
                  <a:lnTo>
                    <a:pt x="4021" y="55"/>
                  </a:lnTo>
                  <a:lnTo>
                    <a:pt x="4021" y="65"/>
                  </a:lnTo>
                  <a:lnTo>
                    <a:pt x="4021" y="74"/>
                  </a:lnTo>
                  <a:lnTo>
                    <a:pt x="4021" y="84"/>
                  </a:lnTo>
                  <a:lnTo>
                    <a:pt x="4002" y="78"/>
                  </a:lnTo>
                  <a:lnTo>
                    <a:pt x="3983" y="74"/>
                  </a:lnTo>
                  <a:lnTo>
                    <a:pt x="3964" y="70"/>
                  </a:lnTo>
                  <a:lnTo>
                    <a:pt x="3945" y="66"/>
                  </a:lnTo>
                  <a:lnTo>
                    <a:pt x="3926" y="63"/>
                  </a:lnTo>
                  <a:lnTo>
                    <a:pt x="3907" y="61"/>
                  </a:lnTo>
                  <a:lnTo>
                    <a:pt x="3890" y="59"/>
                  </a:lnTo>
                  <a:lnTo>
                    <a:pt x="3871" y="59"/>
                  </a:lnTo>
                  <a:lnTo>
                    <a:pt x="3850" y="57"/>
                  </a:lnTo>
                  <a:lnTo>
                    <a:pt x="3831" y="55"/>
                  </a:lnTo>
                  <a:lnTo>
                    <a:pt x="3812" y="55"/>
                  </a:lnTo>
                  <a:lnTo>
                    <a:pt x="3793" y="55"/>
                  </a:lnTo>
                  <a:lnTo>
                    <a:pt x="3774" y="55"/>
                  </a:lnTo>
                  <a:lnTo>
                    <a:pt x="3755" y="57"/>
                  </a:lnTo>
                  <a:lnTo>
                    <a:pt x="3736" y="57"/>
                  </a:lnTo>
                  <a:lnTo>
                    <a:pt x="3719" y="59"/>
                  </a:lnTo>
                  <a:lnTo>
                    <a:pt x="3692" y="57"/>
                  </a:lnTo>
                  <a:lnTo>
                    <a:pt x="3666" y="57"/>
                  </a:lnTo>
                  <a:lnTo>
                    <a:pt x="3641" y="57"/>
                  </a:lnTo>
                  <a:lnTo>
                    <a:pt x="3616" y="57"/>
                  </a:lnTo>
                  <a:lnTo>
                    <a:pt x="3590" y="55"/>
                  </a:lnTo>
                  <a:lnTo>
                    <a:pt x="3565" y="55"/>
                  </a:lnTo>
                  <a:lnTo>
                    <a:pt x="3540" y="55"/>
                  </a:lnTo>
                  <a:lnTo>
                    <a:pt x="3514" y="55"/>
                  </a:lnTo>
                  <a:lnTo>
                    <a:pt x="3487" y="55"/>
                  </a:lnTo>
                  <a:lnTo>
                    <a:pt x="3462" y="55"/>
                  </a:lnTo>
                  <a:lnTo>
                    <a:pt x="3437" y="55"/>
                  </a:lnTo>
                  <a:lnTo>
                    <a:pt x="3411" y="55"/>
                  </a:lnTo>
                  <a:lnTo>
                    <a:pt x="3386" y="53"/>
                  </a:lnTo>
                  <a:lnTo>
                    <a:pt x="3360" y="53"/>
                  </a:lnTo>
                  <a:lnTo>
                    <a:pt x="3335" y="53"/>
                  </a:lnTo>
                  <a:lnTo>
                    <a:pt x="3310" y="53"/>
                  </a:lnTo>
                  <a:lnTo>
                    <a:pt x="3196" y="53"/>
                  </a:lnTo>
                  <a:lnTo>
                    <a:pt x="3082" y="53"/>
                  </a:lnTo>
                  <a:lnTo>
                    <a:pt x="2970" y="55"/>
                  </a:lnTo>
                  <a:lnTo>
                    <a:pt x="2858" y="59"/>
                  </a:lnTo>
                  <a:lnTo>
                    <a:pt x="2744" y="61"/>
                  </a:lnTo>
                  <a:lnTo>
                    <a:pt x="2629" y="65"/>
                  </a:lnTo>
                  <a:lnTo>
                    <a:pt x="2515" y="68"/>
                  </a:lnTo>
                  <a:lnTo>
                    <a:pt x="2401" y="72"/>
                  </a:lnTo>
                  <a:lnTo>
                    <a:pt x="2287" y="78"/>
                  </a:lnTo>
                  <a:lnTo>
                    <a:pt x="2173" y="82"/>
                  </a:lnTo>
                  <a:lnTo>
                    <a:pt x="2059" y="85"/>
                  </a:lnTo>
                  <a:lnTo>
                    <a:pt x="1947" y="89"/>
                  </a:lnTo>
                  <a:lnTo>
                    <a:pt x="1833" y="93"/>
                  </a:lnTo>
                  <a:lnTo>
                    <a:pt x="1721" y="99"/>
                  </a:lnTo>
                  <a:lnTo>
                    <a:pt x="1610" y="103"/>
                  </a:lnTo>
                  <a:lnTo>
                    <a:pt x="1500" y="108"/>
                  </a:lnTo>
                  <a:lnTo>
                    <a:pt x="1479" y="104"/>
                  </a:lnTo>
                  <a:lnTo>
                    <a:pt x="1458" y="104"/>
                  </a:lnTo>
                  <a:lnTo>
                    <a:pt x="1437" y="104"/>
                  </a:lnTo>
                  <a:lnTo>
                    <a:pt x="1418" y="104"/>
                  </a:lnTo>
                  <a:lnTo>
                    <a:pt x="1398" y="104"/>
                  </a:lnTo>
                  <a:lnTo>
                    <a:pt x="1377" y="104"/>
                  </a:lnTo>
                  <a:lnTo>
                    <a:pt x="1358" y="104"/>
                  </a:lnTo>
                  <a:lnTo>
                    <a:pt x="1339" y="104"/>
                  </a:lnTo>
                  <a:lnTo>
                    <a:pt x="1318" y="104"/>
                  </a:lnTo>
                  <a:lnTo>
                    <a:pt x="1295" y="104"/>
                  </a:lnTo>
                  <a:lnTo>
                    <a:pt x="1274" y="104"/>
                  </a:lnTo>
                  <a:lnTo>
                    <a:pt x="1255" y="104"/>
                  </a:lnTo>
                  <a:lnTo>
                    <a:pt x="1234" y="104"/>
                  </a:lnTo>
                  <a:lnTo>
                    <a:pt x="1213" y="104"/>
                  </a:lnTo>
                  <a:lnTo>
                    <a:pt x="1194" y="104"/>
                  </a:lnTo>
                  <a:lnTo>
                    <a:pt x="1175" y="104"/>
                  </a:lnTo>
                  <a:lnTo>
                    <a:pt x="1143" y="104"/>
                  </a:lnTo>
                  <a:lnTo>
                    <a:pt x="1110" y="104"/>
                  </a:lnTo>
                  <a:lnTo>
                    <a:pt x="1078" y="104"/>
                  </a:lnTo>
                  <a:lnTo>
                    <a:pt x="1048" y="104"/>
                  </a:lnTo>
                  <a:lnTo>
                    <a:pt x="1015" y="104"/>
                  </a:lnTo>
                  <a:lnTo>
                    <a:pt x="983" y="104"/>
                  </a:lnTo>
                  <a:lnTo>
                    <a:pt x="951" y="104"/>
                  </a:lnTo>
                  <a:lnTo>
                    <a:pt x="918" y="104"/>
                  </a:lnTo>
                  <a:lnTo>
                    <a:pt x="886" y="103"/>
                  </a:lnTo>
                  <a:lnTo>
                    <a:pt x="854" y="103"/>
                  </a:lnTo>
                  <a:lnTo>
                    <a:pt x="821" y="103"/>
                  </a:lnTo>
                  <a:lnTo>
                    <a:pt x="791" y="103"/>
                  </a:lnTo>
                  <a:lnTo>
                    <a:pt x="759" y="103"/>
                  </a:lnTo>
                  <a:lnTo>
                    <a:pt x="728" y="103"/>
                  </a:lnTo>
                  <a:lnTo>
                    <a:pt x="696" y="103"/>
                  </a:lnTo>
                  <a:lnTo>
                    <a:pt x="664" y="103"/>
                  </a:lnTo>
                  <a:lnTo>
                    <a:pt x="620" y="99"/>
                  </a:lnTo>
                  <a:lnTo>
                    <a:pt x="578" y="97"/>
                  </a:lnTo>
                  <a:lnTo>
                    <a:pt x="536" y="93"/>
                  </a:lnTo>
                  <a:lnTo>
                    <a:pt x="494" y="93"/>
                  </a:lnTo>
                  <a:lnTo>
                    <a:pt x="451" y="89"/>
                  </a:lnTo>
                  <a:lnTo>
                    <a:pt x="411" y="89"/>
                  </a:lnTo>
                  <a:lnTo>
                    <a:pt x="369" y="87"/>
                  </a:lnTo>
                  <a:lnTo>
                    <a:pt x="331" y="87"/>
                  </a:lnTo>
                  <a:lnTo>
                    <a:pt x="287" y="85"/>
                  </a:lnTo>
                  <a:lnTo>
                    <a:pt x="249" y="84"/>
                  </a:lnTo>
                  <a:lnTo>
                    <a:pt x="205" y="84"/>
                  </a:lnTo>
                  <a:lnTo>
                    <a:pt x="167" y="84"/>
                  </a:lnTo>
                  <a:lnTo>
                    <a:pt x="124" y="84"/>
                  </a:lnTo>
                  <a:lnTo>
                    <a:pt x="84" y="84"/>
                  </a:lnTo>
                  <a:lnTo>
                    <a:pt x="42" y="84"/>
                  </a:lnTo>
                  <a:lnTo>
                    <a:pt x="0" y="87"/>
                  </a:lnTo>
                  <a:lnTo>
                    <a:pt x="0" y="76"/>
                  </a:lnTo>
                  <a:lnTo>
                    <a:pt x="4" y="66"/>
                  </a:lnTo>
                  <a:lnTo>
                    <a:pt x="10" y="61"/>
                  </a:lnTo>
                  <a:lnTo>
                    <a:pt x="15" y="55"/>
                  </a:lnTo>
                  <a:lnTo>
                    <a:pt x="21" y="51"/>
                  </a:lnTo>
                  <a:lnTo>
                    <a:pt x="31" y="49"/>
                  </a:lnTo>
                  <a:lnTo>
                    <a:pt x="40" y="47"/>
                  </a:lnTo>
                  <a:lnTo>
                    <a:pt x="50" y="47"/>
                  </a:lnTo>
                  <a:lnTo>
                    <a:pt x="59" y="47"/>
                  </a:lnTo>
                  <a:lnTo>
                    <a:pt x="71" y="47"/>
                  </a:lnTo>
                  <a:lnTo>
                    <a:pt x="82" y="49"/>
                  </a:lnTo>
                  <a:lnTo>
                    <a:pt x="95" y="49"/>
                  </a:lnTo>
                  <a:lnTo>
                    <a:pt x="105" y="49"/>
                  </a:lnTo>
                  <a:lnTo>
                    <a:pt x="116" y="51"/>
                  </a:lnTo>
                  <a:lnTo>
                    <a:pt x="128" y="51"/>
                  </a:lnTo>
                  <a:lnTo>
                    <a:pt x="139" y="53"/>
                  </a:lnTo>
                  <a:lnTo>
                    <a:pt x="148" y="53"/>
                  </a:lnTo>
                  <a:lnTo>
                    <a:pt x="158" y="53"/>
                  </a:lnTo>
                  <a:lnTo>
                    <a:pt x="167" y="53"/>
                  </a:lnTo>
                  <a:lnTo>
                    <a:pt x="179" y="53"/>
                  </a:lnTo>
                  <a:lnTo>
                    <a:pt x="202" y="53"/>
                  </a:lnTo>
                  <a:lnTo>
                    <a:pt x="226" y="53"/>
                  </a:lnTo>
                  <a:lnTo>
                    <a:pt x="249" y="53"/>
                  </a:lnTo>
                  <a:lnTo>
                    <a:pt x="276" y="53"/>
                  </a:lnTo>
                  <a:lnTo>
                    <a:pt x="299" y="53"/>
                  </a:lnTo>
                  <a:lnTo>
                    <a:pt x="325" y="53"/>
                  </a:lnTo>
                  <a:lnTo>
                    <a:pt x="348" y="55"/>
                  </a:lnTo>
                  <a:lnTo>
                    <a:pt x="375" y="55"/>
                  </a:lnTo>
                  <a:lnTo>
                    <a:pt x="398" y="55"/>
                  </a:lnTo>
                  <a:lnTo>
                    <a:pt x="422" y="57"/>
                  </a:lnTo>
                  <a:lnTo>
                    <a:pt x="445" y="59"/>
                  </a:lnTo>
                  <a:lnTo>
                    <a:pt x="472" y="61"/>
                  </a:lnTo>
                  <a:lnTo>
                    <a:pt x="494" y="61"/>
                  </a:lnTo>
                  <a:lnTo>
                    <a:pt x="519" y="65"/>
                  </a:lnTo>
                  <a:lnTo>
                    <a:pt x="544" y="66"/>
                  </a:lnTo>
                  <a:lnTo>
                    <a:pt x="569" y="72"/>
                  </a:lnTo>
                  <a:lnTo>
                    <a:pt x="612" y="72"/>
                  </a:lnTo>
                  <a:lnTo>
                    <a:pt x="658" y="72"/>
                  </a:lnTo>
                  <a:lnTo>
                    <a:pt x="702" y="72"/>
                  </a:lnTo>
                  <a:lnTo>
                    <a:pt x="749" y="72"/>
                  </a:lnTo>
                  <a:lnTo>
                    <a:pt x="795" y="72"/>
                  </a:lnTo>
                  <a:lnTo>
                    <a:pt x="839" y="72"/>
                  </a:lnTo>
                  <a:lnTo>
                    <a:pt x="884" y="72"/>
                  </a:lnTo>
                  <a:lnTo>
                    <a:pt x="930" y="72"/>
                  </a:lnTo>
                  <a:lnTo>
                    <a:pt x="974" y="72"/>
                  </a:lnTo>
                  <a:lnTo>
                    <a:pt x="1019" y="72"/>
                  </a:lnTo>
                  <a:lnTo>
                    <a:pt x="1065" y="72"/>
                  </a:lnTo>
                  <a:lnTo>
                    <a:pt x="1110" y="72"/>
                  </a:lnTo>
                  <a:lnTo>
                    <a:pt x="1154" y="72"/>
                  </a:lnTo>
                  <a:lnTo>
                    <a:pt x="1200" y="72"/>
                  </a:lnTo>
                  <a:lnTo>
                    <a:pt x="1245" y="72"/>
                  </a:lnTo>
                  <a:lnTo>
                    <a:pt x="1291" y="72"/>
                  </a:lnTo>
                  <a:lnTo>
                    <a:pt x="1411" y="61"/>
                  </a:lnTo>
                  <a:lnTo>
                    <a:pt x="1531" y="53"/>
                  </a:lnTo>
                  <a:lnTo>
                    <a:pt x="1650" y="46"/>
                  </a:lnTo>
                  <a:lnTo>
                    <a:pt x="1772" y="40"/>
                  </a:lnTo>
                  <a:lnTo>
                    <a:pt x="1894" y="34"/>
                  </a:lnTo>
                  <a:lnTo>
                    <a:pt x="2014" y="32"/>
                  </a:lnTo>
                  <a:lnTo>
                    <a:pt x="2135" y="28"/>
                  </a:lnTo>
                  <a:lnTo>
                    <a:pt x="2259" y="28"/>
                  </a:lnTo>
                  <a:lnTo>
                    <a:pt x="2379" y="23"/>
                  </a:lnTo>
                  <a:lnTo>
                    <a:pt x="2500" y="23"/>
                  </a:lnTo>
                  <a:lnTo>
                    <a:pt x="2622" y="19"/>
                  </a:lnTo>
                  <a:lnTo>
                    <a:pt x="2745" y="17"/>
                  </a:lnTo>
                  <a:lnTo>
                    <a:pt x="2865" y="13"/>
                  </a:lnTo>
                  <a:lnTo>
                    <a:pt x="2989" y="9"/>
                  </a:lnTo>
                  <a:lnTo>
                    <a:pt x="3110" y="4"/>
                  </a:lnTo>
                  <a:lnTo>
                    <a:pt x="3232"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0" name="Freeform 141"/>
            <p:cNvSpPr>
              <a:spLocks/>
            </p:cNvSpPr>
            <p:nvPr/>
          </p:nvSpPr>
          <p:spPr bwMode="auto">
            <a:xfrm>
              <a:off x="2332" y="3599"/>
              <a:ext cx="157" cy="34"/>
            </a:xfrm>
            <a:custGeom>
              <a:avLst/>
              <a:gdLst>
                <a:gd name="T0" fmla="*/ 1 w 314"/>
                <a:gd name="T1" fmla="*/ 0 h 68"/>
                <a:gd name="T2" fmla="*/ 1 w 314"/>
                <a:gd name="T3" fmla="*/ 0 h 68"/>
                <a:gd name="T4" fmla="*/ 1 w 314"/>
                <a:gd name="T5" fmla="*/ 0 h 68"/>
                <a:gd name="T6" fmla="*/ 1 w 314"/>
                <a:gd name="T7" fmla="*/ 1 h 68"/>
                <a:gd name="T8" fmla="*/ 1 w 314"/>
                <a:gd name="T9" fmla="*/ 1 h 68"/>
                <a:gd name="T10" fmla="*/ 1 w 314"/>
                <a:gd name="T11" fmla="*/ 1 h 68"/>
                <a:gd name="T12" fmla="*/ 1 w 314"/>
                <a:gd name="T13" fmla="*/ 1 h 68"/>
                <a:gd name="T14" fmla="*/ 1 w 314"/>
                <a:gd name="T15" fmla="*/ 1 h 68"/>
                <a:gd name="T16" fmla="*/ 1 w 314"/>
                <a:gd name="T17" fmla="*/ 1 h 68"/>
                <a:gd name="T18" fmla="*/ 1 w 314"/>
                <a:gd name="T19" fmla="*/ 1 h 68"/>
                <a:gd name="T20" fmla="*/ 1 w 314"/>
                <a:gd name="T21" fmla="*/ 1 h 68"/>
                <a:gd name="T22" fmla="*/ 1 w 314"/>
                <a:gd name="T23" fmla="*/ 1 h 68"/>
                <a:gd name="T24" fmla="*/ 1 w 314"/>
                <a:gd name="T25" fmla="*/ 1 h 68"/>
                <a:gd name="T26" fmla="*/ 1 w 314"/>
                <a:gd name="T27" fmla="*/ 1 h 68"/>
                <a:gd name="T28" fmla="*/ 1 w 314"/>
                <a:gd name="T29" fmla="*/ 1 h 68"/>
                <a:gd name="T30" fmla="*/ 1 w 314"/>
                <a:gd name="T31" fmla="*/ 1 h 68"/>
                <a:gd name="T32" fmla="*/ 1 w 314"/>
                <a:gd name="T33" fmla="*/ 1 h 68"/>
                <a:gd name="T34" fmla="*/ 1 w 314"/>
                <a:gd name="T35" fmla="*/ 1 h 68"/>
                <a:gd name="T36" fmla="*/ 1 w 314"/>
                <a:gd name="T37" fmla="*/ 1 h 68"/>
                <a:gd name="T38" fmla="*/ 1 w 314"/>
                <a:gd name="T39" fmla="*/ 1 h 68"/>
                <a:gd name="T40" fmla="*/ 1 w 314"/>
                <a:gd name="T41" fmla="*/ 1 h 68"/>
                <a:gd name="T42" fmla="*/ 1 w 314"/>
                <a:gd name="T43" fmla="*/ 1 h 68"/>
                <a:gd name="T44" fmla="*/ 1 w 314"/>
                <a:gd name="T45" fmla="*/ 1 h 68"/>
                <a:gd name="T46" fmla="*/ 1 w 314"/>
                <a:gd name="T47" fmla="*/ 1 h 68"/>
                <a:gd name="T48" fmla="*/ 1 w 314"/>
                <a:gd name="T49" fmla="*/ 1 h 68"/>
                <a:gd name="T50" fmla="*/ 1 w 314"/>
                <a:gd name="T51" fmla="*/ 1 h 68"/>
                <a:gd name="T52" fmla="*/ 1 w 314"/>
                <a:gd name="T53" fmla="*/ 1 h 68"/>
                <a:gd name="T54" fmla="*/ 1 w 314"/>
                <a:gd name="T55" fmla="*/ 1 h 68"/>
                <a:gd name="T56" fmla="*/ 1 w 314"/>
                <a:gd name="T57" fmla="*/ 1 h 68"/>
                <a:gd name="T58" fmla="*/ 1 w 314"/>
                <a:gd name="T59" fmla="*/ 1 h 68"/>
                <a:gd name="T60" fmla="*/ 1 w 314"/>
                <a:gd name="T61" fmla="*/ 1 h 68"/>
                <a:gd name="T62" fmla="*/ 1 w 314"/>
                <a:gd name="T63" fmla="*/ 1 h 68"/>
                <a:gd name="T64" fmla="*/ 1 w 314"/>
                <a:gd name="T65" fmla="*/ 1 h 68"/>
                <a:gd name="T66" fmla="*/ 1 w 314"/>
                <a:gd name="T67" fmla="*/ 1 h 68"/>
                <a:gd name="T68" fmla="*/ 1 w 314"/>
                <a:gd name="T69" fmla="*/ 1 h 68"/>
                <a:gd name="T70" fmla="*/ 1 w 314"/>
                <a:gd name="T71" fmla="*/ 1 h 68"/>
                <a:gd name="T72" fmla="*/ 0 w 314"/>
                <a:gd name="T73" fmla="*/ 1 h 68"/>
                <a:gd name="T74" fmla="*/ 1 w 314"/>
                <a:gd name="T75" fmla="*/ 1 h 68"/>
                <a:gd name="T76" fmla="*/ 1 w 314"/>
                <a:gd name="T77" fmla="*/ 0 h 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4"/>
                <a:gd name="T118" fmla="*/ 0 h 68"/>
                <a:gd name="T119" fmla="*/ 314 w 314"/>
                <a:gd name="T120" fmla="*/ 68 h 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4" h="68">
                  <a:moveTo>
                    <a:pt x="8" y="0"/>
                  </a:moveTo>
                  <a:lnTo>
                    <a:pt x="27" y="0"/>
                  </a:lnTo>
                  <a:lnTo>
                    <a:pt x="46" y="0"/>
                  </a:lnTo>
                  <a:lnTo>
                    <a:pt x="65" y="0"/>
                  </a:lnTo>
                  <a:lnTo>
                    <a:pt x="84" y="0"/>
                  </a:lnTo>
                  <a:lnTo>
                    <a:pt x="103" y="0"/>
                  </a:lnTo>
                  <a:lnTo>
                    <a:pt x="122" y="2"/>
                  </a:lnTo>
                  <a:lnTo>
                    <a:pt x="143" y="4"/>
                  </a:lnTo>
                  <a:lnTo>
                    <a:pt x="162" y="5"/>
                  </a:lnTo>
                  <a:lnTo>
                    <a:pt x="181" y="5"/>
                  </a:lnTo>
                  <a:lnTo>
                    <a:pt x="198" y="7"/>
                  </a:lnTo>
                  <a:lnTo>
                    <a:pt x="217" y="9"/>
                  </a:lnTo>
                  <a:lnTo>
                    <a:pt x="236" y="9"/>
                  </a:lnTo>
                  <a:lnTo>
                    <a:pt x="255" y="9"/>
                  </a:lnTo>
                  <a:lnTo>
                    <a:pt x="274" y="13"/>
                  </a:lnTo>
                  <a:lnTo>
                    <a:pt x="293" y="13"/>
                  </a:lnTo>
                  <a:lnTo>
                    <a:pt x="314" y="15"/>
                  </a:lnTo>
                  <a:lnTo>
                    <a:pt x="312" y="24"/>
                  </a:lnTo>
                  <a:lnTo>
                    <a:pt x="312" y="36"/>
                  </a:lnTo>
                  <a:lnTo>
                    <a:pt x="308" y="45"/>
                  </a:lnTo>
                  <a:lnTo>
                    <a:pt x="308" y="57"/>
                  </a:lnTo>
                  <a:lnTo>
                    <a:pt x="305" y="55"/>
                  </a:lnTo>
                  <a:lnTo>
                    <a:pt x="299" y="53"/>
                  </a:lnTo>
                  <a:lnTo>
                    <a:pt x="289" y="53"/>
                  </a:lnTo>
                  <a:lnTo>
                    <a:pt x="280" y="53"/>
                  </a:lnTo>
                  <a:lnTo>
                    <a:pt x="269" y="51"/>
                  </a:lnTo>
                  <a:lnTo>
                    <a:pt x="259" y="49"/>
                  </a:lnTo>
                  <a:lnTo>
                    <a:pt x="253" y="49"/>
                  </a:lnTo>
                  <a:lnTo>
                    <a:pt x="255" y="49"/>
                  </a:lnTo>
                  <a:lnTo>
                    <a:pt x="246" y="51"/>
                  </a:lnTo>
                  <a:lnTo>
                    <a:pt x="242" y="62"/>
                  </a:lnTo>
                  <a:lnTo>
                    <a:pt x="229" y="53"/>
                  </a:lnTo>
                  <a:lnTo>
                    <a:pt x="215" y="47"/>
                  </a:lnTo>
                  <a:lnTo>
                    <a:pt x="206" y="45"/>
                  </a:lnTo>
                  <a:lnTo>
                    <a:pt x="198" y="43"/>
                  </a:lnTo>
                  <a:lnTo>
                    <a:pt x="191" y="42"/>
                  </a:lnTo>
                  <a:lnTo>
                    <a:pt x="183" y="42"/>
                  </a:lnTo>
                  <a:lnTo>
                    <a:pt x="173" y="42"/>
                  </a:lnTo>
                  <a:lnTo>
                    <a:pt x="166" y="42"/>
                  </a:lnTo>
                  <a:lnTo>
                    <a:pt x="156" y="42"/>
                  </a:lnTo>
                  <a:lnTo>
                    <a:pt x="149" y="42"/>
                  </a:lnTo>
                  <a:lnTo>
                    <a:pt x="137" y="42"/>
                  </a:lnTo>
                  <a:lnTo>
                    <a:pt x="128" y="42"/>
                  </a:lnTo>
                  <a:lnTo>
                    <a:pt x="118" y="42"/>
                  </a:lnTo>
                  <a:lnTo>
                    <a:pt x="109" y="42"/>
                  </a:lnTo>
                  <a:lnTo>
                    <a:pt x="96" y="45"/>
                  </a:lnTo>
                  <a:lnTo>
                    <a:pt x="86" y="53"/>
                  </a:lnTo>
                  <a:lnTo>
                    <a:pt x="78" y="59"/>
                  </a:lnTo>
                  <a:lnTo>
                    <a:pt x="73" y="59"/>
                  </a:lnTo>
                  <a:lnTo>
                    <a:pt x="71" y="59"/>
                  </a:lnTo>
                  <a:lnTo>
                    <a:pt x="69" y="53"/>
                  </a:lnTo>
                  <a:lnTo>
                    <a:pt x="67" y="45"/>
                  </a:lnTo>
                  <a:lnTo>
                    <a:pt x="65" y="34"/>
                  </a:lnTo>
                  <a:lnTo>
                    <a:pt x="61" y="34"/>
                  </a:lnTo>
                  <a:lnTo>
                    <a:pt x="57" y="36"/>
                  </a:lnTo>
                  <a:lnTo>
                    <a:pt x="52" y="36"/>
                  </a:lnTo>
                  <a:lnTo>
                    <a:pt x="50" y="38"/>
                  </a:lnTo>
                  <a:lnTo>
                    <a:pt x="46" y="43"/>
                  </a:lnTo>
                  <a:lnTo>
                    <a:pt x="50" y="51"/>
                  </a:lnTo>
                  <a:lnTo>
                    <a:pt x="54" y="59"/>
                  </a:lnTo>
                  <a:lnTo>
                    <a:pt x="56" y="68"/>
                  </a:lnTo>
                  <a:lnTo>
                    <a:pt x="44" y="62"/>
                  </a:lnTo>
                  <a:lnTo>
                    <a:pt x="40" y="59"/>
                  </a:lnTo>
                  <a:lnTo>
                    <a:pt x="37" y="47"/>
                  </a:lnTo>
                  <a:lnTo>
                    <a:pt x="37" y="38"/>
                  </a:lnTo>
                  <a:lnTo>
                    <a:pt x="29" y="38"/>
                  </a:lnTo>
                  <a:lnTo>
                    <a:pt x="27" y="38"/>
                  </a:lnTo>
                  <a:lnTo>
                    <a:pt x="23" y="49"/>
                  </a:lnTo>
                  <a:lnTo>
                    <a:pt x="21" y="59"/>
                  </a:lnTo>
                  <a:lnTo>
                    <a:pt x="19" y="62"/>
                  </a:lnTo>
                  <a:lnTo>
                    <a:pt x="16" y="64"/>
                  </a:lnTo>
                  <a:lnTo>
                    <a:pt x="10" y="61"/>
                  </a:lnTo>
                  <a:lnTo>
                    <a:pt x="6" y="49"/>
                  </a:lnTo>
                  <a:lnTo>
                    <a:pt x="0" y="36"/>
                  </a:lnTo>
                  <a:lnTo>
                    <a:pt x="0" y="23"/>
                  </a:lnTo>
                  <a:lnTo>
                    <a:pt x="2" y="9"/>
                  </a:lnTo>
                  <a:lnTo>
                    <a:pt x="8"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1" name="Freeform 142"/>
            <p:cNvSpPr>
              <a:spLocks/>
            </p:cNvSpPr>
            <p:nvPr/>
          </p:nvSpPr>
          <p:spPr bwMode="auto">
            <a:xfrm>
              <a:off x="937" y="3613"/>
              <a:ext cx="1362" cy="53"/>
            </a:xfrm>
            <a:custGeom>
              <a:avLst/>
              <a:gdLst>
                <a:gd name="T0" fmla="*/ 1 w 2724"/>
                <a:gd name="T1" fmla="*/ 0 h 107"/>
                <a:gd name="T2" fmla="*/ 1 w 2724"/>
                <a:gd name="T3" fmla="*/ 0 h 107"/>
                <a:gd name="T4" fmla="*/ 1 w 2724"/>
                <a:gd name="T5" fmla="*/ 0 h 107"/>
                <a:gd name="T6" fmla="*/ 1 w 2724"/>
                <a:gd name="T7" fmla="*/ 0 h 107"/>
                <a:gd name="T8" fmla="*/ 1 w 2724"/>
                <a:gd name="T9" fmla="*/ 0 h 107"/>
                <a:gd name="T10" fmla="*/ 1 w 2724"/>
                <a:gd name="T11" fmla="*/ 0 h 107"/>
                <a:gd name="T12" fmla="*/ 1 w 2724"/>
                <a:gd name="T13" fmla="*/ 0 h 107"/>
                <a:gd name="T14" fmla="*/ 1 w 2724"/>
                <a:gd name="T15" fmla="*/ 0 h 107"/>
                <a:gd name="T16" fmla="*/ 1 w 2724"/>
                <a:gd name="T17" fmla="*/ 0 h 107"/>
                <a:gd name="T18" fmla="*/ 1 w 2724"/>
                <a:gd name="T19" fmla="*/ 0 h 107"/>
                <a:gd name="T20" fmla="*/ 1 w 2724"/>
                <a:gd name="T21" fmla="*/ 0 h 107"/>
                <a:gd name="T22" fmla="*/ 1 w 2724"/>
                <a:gd name="T23" fmla="*/ 0 h 107"/>
                <a:gd name="T24" fmla="*/ 1 w 2724"/>
                <a:gd name="T25" fmla="*/ 0 h 107"/>
                <a:gd name="T26" fmla="*/ 1 w 2724"/>
                <a:gd name="T27" fmla="*/ 0 h 107"/>
                <a:gd name="T28" fmla="*/ 1 w 2724"/>
                <a:gd name="T29" fmla="*/ 0 h 107"/>
                <a:gd name="T30" fmla="*/ 1 w 2724"/>
                <a:gd name="T31" fmla="*/ 0 h 107"/>
                <a:gd name="T32" fmla="*/ 1 w 2724"/>
                <a:gd name="T33" fmla="*/ 0 h 107"/>
                <a:gd name="T34" fmla="*/ 1 w 2724"/>
                <a:gd name="T35" fmla="*/ 0 h 107"/>
                <a:gd name="T36" fmla="*/ 1 w 2724"/>
                <a:gd name="T37" fmla="*/ 0 h 107"/>
                <a:gd name="T38" fmla="*/ 1 w 2724"/>
                <a:gd name="T39" fmla="*/ 0 h 107"/>
                <a:gd name="T40" fmla="*/ 1 w 2724"/>
                <a:gd name="T41" fmla="*/ 0 h 107"/>
                <a:gd name="T42" fmla="*/ 1 w 2724"/>
                <a:gd name="T43" fmla="*/ 0 h 107"/>
                <a:gd name="T44" fmla="*/ 1 w 2724"/>
                <a:gd name="T45" fmla="*/ 0 h 107"/>
                <a:gd name="T46" fmla="*/ 1 w 2724"/>
                <a:gd name="T47" fmla="*/ 0 h 107"/>
                <a:gd name="T48" fmla="*/ 1 w 2724"/>
                <a:gd name="T49" fmla="*/ 0 h 107"/>
                <a:gd name="T50" fmla="*/ 1 w 2724"/>
                <a:gd name="T51" fmla="*/ 0 h 107"/>
                <a:gd name="T52" fmla="*/ 1 w 2724"/>
                <a:gd name="T53" fmla="*/ 0 h 107"/>
                <a:gd name="T54" fmla="*/ 1 w 2724"/>
                <a:gd name="T55" fmla="*/ 0 h 107"/>
                <a:gd name="T56" fmla="*/ 1 w 2724"/>
                <a:gd name="T57" fmla="*/ 0 h 107"/>
                <a:gd name="T58" fmla="*/ 1 w 2724"/>
                <a:gd name="T59" fmla="*/ 0 h 107"/>
                <a:gd name="T60" fmla="*/ 1 w 2724"/>
                <a:gd name="T61" fmla="*/ 0 h 107"/>
                <a:gd name="T62" fmla="*/ 1 w 2724"/>
                <a:gd name="T63" fmla="*/ 0 h 107"/>
                <a:gd name="T64" fmla="*/ 1 w 2724"/>
                <a:gd name="T65" fmla="*/ 0 h 107"/>
                <a:gd name="T66" fmla="*/ 1 w 2724"/>
                <a:gd name="T67" fmla="*/ 0 h 107"/>
                <a:gd name="T68" fmla="*/ 1 w 2724"/>
                <a:gd name="T69" fmla="*/ 0 h 107"/>
                <a:gd name="T70" fmla="*/ 1 w 2724"/>
                <a:gd name="T71" fmla="*/ 0 h 107"/>
                <a:gd name="T72" fmla="*/ 1 w 2724"/>
                <a:gd name="T73" fmla="*/ 0 h 107"/>
                <a:gd name="T74" fmla="*/ 1 w 2724"/>
                <a:gd name="T75" fmla="*/ 0 h 107"/>
                <a:gd name="T76" fmla="*/ 1 w 2724"/>
                <a:gd name="T77" fmla="*/ 0 h 107"/>
                <a:gd name="T78" fmla="*/ 1 w 2724"/>
                <a:gd name="T79" fmla="*/ 0 h 107"/>
                <a:gd name="T80" fmla="*/ 1 w 2724"/>
                <a:gd name="T81" fmla="*/ 0 h 107"/>
                <a:gd name="T82" fmla="*/ 1 w 2724"/>
                <a:gd name="T83" fmla="*/ 0 h 107"/>
                <a:gd name="T84" fmla="*/ 1 w 2724"/>
                <a:gd name="T85" fmla="*/ 0 h 107"/>
                <a:gd name="T86" fmla="*/ 1 w 2724"/>
                <a:gd name="T87" fmla="*/ 0 h 107"/>
                <a:gd name="T88" fmla="*/ 1 w 2724"/>
                <a:gd name="T89" fmla="*/ 0 h 107"/>
                <a:gd name="T90" fmla="*/ 1 w 2724"/>
                <a:gd name="T91" fmla="*/ 0 h 107"/>
                <a:gd name="T92" fmla="*/ 1 w 2724"/>
                <a:gd name="T93" fmla="*/ 0 h 107"/>
                <a:gd name="T94" fmla="*/ 1 w 2724"/>
                <a:gd name="T95" fmla="*/ 0 h 107"/>
                <a:gd name="T96" fmla="*/ 1 w 2724"/>
                <a:gd name="T97" fmla="*/ 0 h 107"/>
                <a:gd name="T98" fmla="*/ 1 w 2724"/>
                <a:gd name="T99" fmla="*/ 0 h 107"/>
                <a:gd name="T100" fmla="*/ 1 w 2724"/>
                <a:gd name="T101" fmla="*/ 0 h 107"/>
                <a:gd name="T102" fmla="*/ 1 w 2724"/>
                <a:gd name="T103" fmla="*/ 0 h 107"/>
                <a:gd name="T104" fmla="*/ 1 w 2724"/>
                <a:gd name="T105" fmla="*/ 0 h 107"/>
                <a:gd name="T106" fmla="*/ 1 w 2724"/>
                <a:gd name="T107" fmla="*/ 0 h 107"/>
                <a:gd name="T108" fmla="*/ 1 w 2724"/>
                <a:gd name="T109" fmla="*/ 0 h 107"/>
                <a:gd name="T110" fmla="*/ 1 w 2724"/>
                <a:gd name="T111" fmla="*/ 0 h 107"/>
                <a:gd name="T112" fmla="*/ 1 w 2724"/>
                <a:gd name="T113" fmla="*/ 0 h 107"/>
                <a:gd name="T114" fmla="*/ 1 w 2724"/>
                <a:gd name="T115" fmla="*/ 0 h 107"/>
                <a:gd name="T116" fmla="*/ 1 w 2724"/>
                <a:gd name="T117" fmla="*/ 0 h 107"/>
                <a:gd name="T118" fmla="*/ 1 w 2724"/>
                <a:gd name="T119" fmla="*/ 0 h 107"/>
                <a:gd name="T120" fmla="*/ 1 w 2724"/>
                <a:gd name="T121" fmla="*/ 0 h 107"/>
                <a:gd name="T122" fmla="*/ 1 w 2724"/>
                <a:gd name="T123" fmla="*/ 0 h 1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24"/>
                <a:gd name="T187" fmla="*/ 0 h 107"/>
                <a:gd name="T188" fmla="*/ 2724 w 2724"/>
                <a:gd name="T189" fmla="*/ 107 h 1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24" h="107">
                  <a:moveTo>
                    <a:pt x="2300" y="0"/>
                  </a:moveTo>
                  <a:lnTo>
                    <a:pt x="2325" y="0"/>
                  </a:lnTo>
                  <a:lnTo>
                    <a:pt x="2351" y="0"/>
                  </a:lnTo>
                  <a:lnTo>
                    <a:pt x="2378" y="2"/>
                  </a:lnTo>
                  <a:lnTo>
                    <a:pt x="2405" y="2"/>
                  </a:lnTo>
                  <a:lnTo>
                    <a:pt x="2431" y="4"/>
                  </a:lnTo>
                  <a:lnTo>
                    <a:pt x="2458" y="8"/>
                  </a:lnTo>
                  <a:lnTo>
                    <a:pt x="2484" y="8"/>
                  </a:lnTo>
                  <a:lnTo>
                    <a:pt x="2511" y="14"/>
                  </a:lnTo>
                  <a:lnTo>
                    <a:pt x="2536" y="14"/>
                  </a:lnTo>
                  <a:lnTo>
                    <a:pt x="2562" y="17"/>
                  </a:lnTo>
                  <a:lnTo>
                    <a:pt x="2591" y="19"/>
                  </a:lnTo>
                  <a:lnTo>
                    <a:pt x="2617" y="23"/>
                  </a:lnTo>
                  <a:lnTo>
                    <a:pt x="2642" y="25"/>
                  </a:lnTo>
                  <a:lnTo>
                    <a:pt x="2671" y="25"/>
                  </a:lnTo>
                  <a:lnTo>
                    <a:pt x="2695" y="27"/>
                  </a:lnTo>
                  <a:lnTo>
                    <a:pt x="2724" y="29"/>
                  </a:lnTo>
                  <a:lnTo>
                    <a:pt x="2716" y="34"/>
                  </a:lnTo>
                  <a:lnTo>
                    <a:pt x="2709" y="40"/>
                  </a:lnTo>
                  <a:lnTo>
                    <a:pt x="2699" y="42"/>
                  </a:lnTo>
                  <a:lnTo>
                    <a:pt x="2693" y="48"/>
                  </a:lnTo>
                  <a:lnTo>
                    <a:pt x="2682" y="48"/>
                  </a:lnTo>
                  <a:lnTo>
                    <a:pt x="2671" y="48"/>
                  </a:lnTo>
                  <a:lnTo>
                    <a:pt x="2657" y="48"/>
                  </a:lnTo>
                  <a:lnTo>
                    <a:pt x="2646" y="50"/>
                  </a:lnTo>
                  <a:lnTo>
                    <a:pt x="2635" y="50"/>
                  </a:lnTo>
                  <a:lnTo>
                    <a:pt x="2621" y="50"/>
                  </a:lnTo>
                  <a:lnTo>
                    <a:pt x="2608" y="50"/>
                  </a:lnTo>
                  <a:lnTo>
                    <a:pt x="2597" y="50"/>
                  </a:lnTo>
                  <a:lnTo>
                    <a:pt x="2581" y="48"/>
                  </a:lnTo>
                  <a:lnTo>
                    <a:pt x="2568" y="48"/>
                  </a:lnTo>
                  <a:lnTo>
                    <a:pt x="2557" y="48"/>
                  </a:lnTo>
                  <a:lnTo>
                    <a:pt x="2545" y="48"/>
                  </a:lnTo>
                  <a:lnTo>
                    <a:pt x="2532" y="48"/>
                  </a:lnTo>
                  <a:lnTo>
                    <a:pt x="2520" y="48"/>
                  </a:lnTo>
                  <a:lnTo>
                    <a:pt x="2511" y="50"/>
                  </a:lnTo>
                  <a:lnTo>
                    <a:pt x="2503" y="52"/>
                  </a:lnTo>
                  <a:lnTo>
                    <a:pt x="2482" y="53"/>
                  </a:lnTo>
                  <a:lnTo>
                    <a:pt x="2460" y="55"/>
                  </a:lnTo>
                  <a:lnTo>
                    <a:pt x="2439" y="57"/>
                  </a:lnTo>
                  <a:lnTo>
                    <a:pt x="2418" y="57"/>
                  </a:lnTo>
                  <a:lnTo>
                    <a:pt x="2397" y="57"/>
                  </a:lnTo>
                  <a:lnTo>
                    <a:pt x="2376" y="59"/>
                  </a:lnTo>
                  <a:lnTo>
                    <a:pt x="2355" y="59"/>
                  </a:lnTo>
                  <a:lnTo>
                    <a:pt x="2334" y="61"/>
                  </a:lnTo>
                  <a:lnTo>
                    <a:pt x="2313" y="61"/>
                  </a:lnTo>
                  <a:lnTo>
                    <a:pt x="2292" y="61"/>
                  </a:lnTo>
                  <a:lnTo>
                    <a:pt x="2273" y="61"/>
                  </a:lnTo>
                  <a:lnTo>
                    <a:pt x="2254" y="63"/>
                  </a:lnTo>
                  <a:lnTo>
                    <a:pt x="2235" y="63"/>
                  </a:lnTo>
                  <a:lnTo>
                    <a:pt x="2216" y="63"/>
                  </a:lnTo>
                  <a:lnTo>
                    <a:pt x="2197" y="63"/>
                  </a:lnTo>
                  <a:lnTo>
                    <a:pt x="2182" y="65"/>
                  </a:lnTo>
                  <a:lnTo>
                    <a:pt x="2182" y="69"/>
                  </a:lnTo>
                  <a:lnTo>
                    <a:pt x="2182" y="73"/>
                  </a:lnTo>
                  <a:lnTo>
                    <a:pt x="2131" y="73"/>
                  </a:lnTo>
                  <a:lnTo>
                    <a:pt x="2081" y="73"/>
                  </a:lnTo>
                  <a:lnTo>
                    <a:pt x="2030" y="74"/>
                  </a:lnTo>
                  <a:lnTo>
                    <a:pt x="1981" y="74"/>
                  </a:lnTo>
                  <a:lnTo>
                    <a:pt x="1931" y="76"/>
                  </a:lnTo>
                  <a:lnTo>
                    <a:pt x="1882" y="80"/>
                  </a:lnTo>
                  <a:lnTo>
                    <a:pt x="1830" y="80"/>
                  </a:lnTo>
                  <a:lnTo>
                    <a:pt x="1781" y="84"/>
                  </a:lnTo>
                  <a:lnTo>
                    <a:pt x="1730" y="86"/>
                  </a:lnTo>
                  <a:lnTo>
                    <a:pt x="1680" y="88"/>
                  </a:lnTo>
                  <a:lnTo>
                    <a:pt x="1629" y="92"/>
                  </a:lnTo>
                  <a:lnTo>
                    <a:pt x="1579" y="93"/>
                  </a:lnTo>
                  <a:lnTo>
                    <a:pt x="1528" y="95"/>
                  </a:lnTo>
                  <a:lnTo>
                    <a:pt x="1479" y="99"/>
                  </a:lnTo>
                  <a:lnTo>
                    <a:pt x="1429" y="101"/>
                  </a:lnTo>
                  <a:lnTo>
                    <a:pt x="1382" y="107"/>
                  </a:lnTo>
                  <a:lnTo>
                    <a:pt x="1366" y="101"/>
                  </a:lnTo>
                  <a:lnTo>
                    <a:pt x="1353" y="97"/>
                  </a:lnTo>
                  <a:lnTo>
                    <a:pt x="1344" y="95"/>
                  </a:lnTo>
                  <a:lnTo>
                    <a:pt x="1338" y="93"/>
                  </a:lnTo>
                  <a:lnTo>
                    <a:pt x="1328" y="92"/>
                  </a:lnTo>
                  <a:lnTo>
                    <a:pt x="1321" y="92"/>
                  </a:lnTo>
                  <a:lnTo>
                    <a:pt x="1308" y="90"/>
                  </a:lnTo>
                  <a:lnTo>
                    <a:pt x="1300" y="92"/>
                  </a:lnTo>
                  <a:lnTo>
                    <a:pt x="1292" y="95"/>
                  </a:lnTo>
                  <a:lnTo>
                    <a:pt x="1290" y="107"/>
                  </a:lnTo>
                  <a:lnTo>
                    <a:pt x="1271" y="101"/>
                  </a:lnTo>
                  <a:lnTo>
                    <a:pt x="1251" y="101"/>
                  </a:lnTo>
                  <a:lnTo>
                    <a:pt x="1230" y="99"/>
                  </a:lnTo>
                  <a:lnTo>
                    <a:pt x="1211" y="99"/>
                  </a:lnTo>
                  <a:lnTo>
                    <a:pt x="1188" y="99"/>
                  </a:lnTo>
                  <a:lnTo>
                    <a:pt x="1167" y="99"/>
                  </a:lnTo>
                  <a:lnTo>
                    <a:pt x="1146" y="99"/>
                  </a:lnTo>
                  <a:lnTo>
                    <a:pt x="1125" y="99"/>
                  </a:lnTo>
                  <a:lnTo>
                    <a:pt x="1102" y="97"/>
                  </a:lnTo>
                  <a:lnTo>
                    <a:pt x="1079" y="97"/>
                  </a:lnTo>
                  <a:lnTo>
                    <a:pt x="1058" y="97"/>
                  </a:lnTo>
                  <a:lnTo>
                    <a:pt x="1038" y="97"/>
                  </a:lnTo>
                  <a:lnTo>
                    <a:pt x="1017" y="95"/>
                  </a:lnTo>
                  <a:lnTo>
                    <a:pt x="994" y="95"/>
                  </a:lnTo>
                  <a:lnTo>
                    <a:pt x="973" y="95"/>
                  </a:lnTo>
                  <a:lnTo>
                    <a:pt x="954" y="93"/>
                  </a:lnTo>
                  <a:lnTo>
                    <a:pt x="893" y="86"/>
                  </a:lnTo>
                  <a:lnTo>
                    <a:pt x="834" y="82"/>
                  </a:lnTo>
                  <a:lnTo>
                    <a:pt x="773" y="80"/>
                  </a:lnTo>
                  <a:lnTo>
                    <a:pt x="714" y="76"/>
                  </a:lnTo>
                  <a:lnTo>
                    <a:pt x="654" y="74"/>
                  </a:lnTo>
                  <a:lnTo>
                    <a:pt x="595" y="73"/>
                  </a:lnTo>
                  <a:lnTo>
                    <a:pt x="534" y="69"/>
                  </a:lnTo>
                  <a:lnTo>
                    <a:pt x="475" y="69"/>
                  </a:lnTo>
                  <a:lnTo>
                    <a:pt x="414" y="67"/>
                  </a:lnTo>
                  <a:lnTo>
                    <a:pt x="353" y="65"/>
                  </a:lnTo>
                  <a:lnTo>
                    <a:pt x="292" y="63"/>
                  </a:lnTo>
                  <a:lnTo>
                    <a:pt x="233" y="63"/>
                  </a:lnTo>
                  <a:lnTo>
                    <a:pt x="174" y="57"/>
                  </a:lnTo>
                  <a:lnTo>
                    <a:pt x="115" y="55"/>
                  </a:lnTo>
                  <a:lnTo>
                    <a:pt x="57" y="52"/>
                  </a:lnTo>
                  <a:lnTo>
                    <a:pt x="0" y="48"/>
                  </a:lnTo>
                  <a:lnTo>
                    <a:pt x="13" y="40"/>
                  </a:lnTo>
                  <a:lnTo>
                    <a:pt x="24" y="36"/>
                  </a:lnTo>
                  <a:lnTo>
                    <a:pt x="39" y="34"/>
                  </a:lnTo>
                  <a:lnTo>
                    <a:pt x="53" y="33"/>
                  </a:lnTo>
                  <a:lnTo>
                    <a:pt x="66" y="31"/>
                  </a:lnTo>
                  <a:lnTo>
                    <a:pt x="79" y="29"/>
                  </a:lnTo>
                  <a:lnTo>
                    <a:pt x="95" y="29"/>
                  </a:lnTo>
                  <a:lnTo>
                    <a:pt x="110" y="29"/>
                  </a:lnTo>
                  <a:lnTo>
                    <a:pt x="121" y="27"/>
                  </a:lnTo>
                  <a:lnTo>
                    <a:pt x="133" y="27"/>
                  </a:lnTo>
                  <a:lnTo>
                    <a:pt x="144" y="27"/>
                  </a:lnTo>
                  <a:lnTo>
                    <a:pt x="155" y="27"/>
                  </a:lnTo>
                  <a:lnTo>
                    <a:pt x="167" y="27"/>
                  </a:lnTo>
                  <a:lnTo>
                    <a:pt x="180" y="27"/>
                  </a:lnTo>
                  <a:lnTo>
                    <a:pt x="193" y="27"/>
                  </a:lnTo>
                  <a:lnTo>
                    <a:pt x="205" y="29"/>
                  </a:lnTo>
                  <a:lnTo>
                    <a:pt x="216" y="29"/>
                  </a:lnTo>
                  <a:lnTo>
                    <a:pt x="230" y="29"/>
                  </a:lnTo>
                  <a:lnTo>
                    <a:pt x="241" y="29"/>
                  </a:lnTo>
                  <a:lnTo>
                    <a:pt x="252" y="31"/>
                  </a:lnTo>
                  <a:lnTo>
                    <a:pt x="264" y="29"/>
                  </a:lnTo>
                  <a:lnTo>
                    <a:pt x="277" y="29"/>
                  </a:lnTo>
                  <a:lnTo>
                    <a:pt x="290" y="29"/>
                  </a:lnTo>
                  <a:lnTo>
                    <a:pt x="302" y="29"/>
                  </a:lnTo>
                  <a:lnTo>
                    <a:pt x="334" y="31"/>
                  </a:lnTo>
                  <a:lnTo>
                    <a:pt x="366" y="33"/>
                  </a:lnTo>
                  <a:lnTo>
                    <a:pt x="401" y="34"/>
                  </a:lnTo>
                  <a:lnTo>
                    <a:pt x="433" y="36"/>
                  </a:lnTo>
                  <a:lnTo>
                    <a:pt x="465" y="36"/>
                  </a:lnTo>
                  <a:lnTo>
                    <a:pt x="498" y="38"/>
                  </a:lnTo>
                  <a:lnTo>
                    <a:pt x="532" y="40"/>
                  </a:lnTo>
                  <a:lnTo>
                    <a:pt x="564" y="40"/>
                  </a:lnTo>
                  <a:lnTo>
                    <a:pt x="596" y="40"/>
                  </a:lnTo>
                  <a:lnTo>
                    <a:pt x="631" y="40"/>
                  </a:lnTo>
                  <a:lnTo>
                    <a:pt x="663" y="40"/>
                  </a:lnTo>
                  <a:lnTo>
                    <a:pt x="697" y="42"/>
                  </a:lnTo>
                  <a:lnTo>
                    <a:pt x="731" y="42"/>
                  </a:lnTo>
                  <a:lnTo>
                    <a:pt x="766" y="42"/>
                  </a:lnTo>
                  <a:lnTo>
                    <a:pt x="798" y="42"/>
                  </a:lnTo>
                  <a:lnTo>
                    <a:pt x="832" y="44"/>
                  </a:lnTo>
                  <a:lnTo>
                    <a:pt x="857" y="44"/>
                  </a:lnTo>
                  <a:lnTo>
                    <a:pt x="882" y="44"/>
                  </a:lnTo>
                  <a:lnTo>
                    <a:pt x="906" y="44"/>
                  </a:lnTo>
                  <a:lnTo>
                    <a:pt x="933" y="44"/>
                  </a:lnTo>
                  <a:lnTo>
                    <a:pt x="956" y="44"/>
                  </a:lnTo>
                  <a:lnTo>
                    <a:pt x="982" y="44"/>
                  </a:lnTo>
                  <a:lnTo>
                    <a:pt x="1007" y="44"/>
                  </a:lnTo>
                  <a:lnTo>
                    <a:pt x="1032" y="44"/>
                  </a:lnTo>
                  <a:lnTo>
                    <a:pt x="1057" y="44"/>
                  </a:lnTo>
                  <a:lnTo>
                    <a:pt x="1081" y="44"/>
                  </a:lnTo>
                  <a:lnTo>
                    <a:pt x="1106" y="44"/>
                  </a:lnTo>
                  <a:lnTo>
                    <a:pt x="1131" y="44"/>
                  </a:lnTo>
                  <a:lnTo>
                    <a:pt x="1155" y="44"/>
                  </a:lnTo>
                  <a:lnTo>
                    <a:pt x="1180" y="44"/>
                  </a:lnTo>
                  <a:lnTo>
                    <a:pt x="1207" y="44"/>
                  </a:lnTo>
                  <a:lnTo>
                    <a:pt x="1231" y="44"/>
                  </a:lnTo>
                  <a:lnTo>
                    <a:pt x="1296" y="38"/>
                  </a:lnTo>
                  <a:lnTo>
                    <a:pt x="1363" y="34"/>
                  </a:lnTo>
                  <a:lnTo>
                    <a:pt x="1429" y="31"/>
                  </a:lnTo>
                  <a:lnTo>
                    <a:pt x="1496" y="27"/>
                  </a:lnTo>
                  <a:lnTo>
                    <a:pt x="1562" y="25"/>
                  </a:lnTo>
                  <a:lnTo>
                    <a:pt x="1629" y="23"/>
                  </a:lnTo>
                  <a:lnTo>
                    <a:pt x="1695" y="19"/>
                  </a:lnTo>
                  <a:lnTo>
                    <a:pt x="1762" y="19"/>
                  </a:lnTo>
                  <a:lnTo>
                    <a:pt x="1828" y="15"/>
                  </a:lnTo>
                  <a:lnTo>
                    <a:pt x="1897" y="14"/>
                  </a:lnTo>
                  <a:lnTo>
                    <a:pt x="1963" y="14"/>
                  </a:lnTo>
                  <a:lnTo>
                    <a:pt x="2030" y="12"/>
                  </a:lnTo>
                  <a:lnTo>
                    <a:pt x="2097" y="8"/>
                  </a:lnTo>
                  <a:lnTo>
                    <a:pt x="2165" y="6"/>
                  </a:lnTo>
                  <a:lnTo>
                    <a:pt x="2232" y="2"/>
                  </a:lnTo>
                  <a:lnTo>
                    <a:pt x="2300"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2" name="Freeform 143"/>
            <p:cNvSpPr>
              <a:spLocks/>
            </p:cNvSpPr>
            <p:nvPr/>
          </p:nvSpPr>
          <p:spPr bwMode="auto">
            <a:xfrm>
              <a:off x="470" y="3621"/>
              <a:ext cx="411" cy="32"/>
            </a:xfrm>
            <a:custGeom>
              <a:avLst/>
              <a:gdLst>
                <a:gd name="T0" fmla="*/ 1 w 821"/>
                <a:gd name="T1" fmla="*/ 0 h 65"/>
                <a:gd name="T2" fmla="*/ 1 w 821"/>
                <a:gd name="T3" fmla="*/ 0 h 65"/>
                <a:gd name="T4" fmla="*/ 1 w 821"/>
                <a:gd name="T5" fmla="*/ 0 h 65"/>
                <a:gd name="T6" fmla="*/ 1 w 821"/>
                <a:gd name="T7" fmla="*/ 0 h 65"/>
                <a:gd name="T8" fmla="*/ 1 w 821"/>
                <a:gd name="T9" fmla="*/ 0 h 65"/>
                <a:gd name="T10" fmla="*/ 1 w 821"/>
                <a:gd name="T11" fmla="*/ 0 h 65"/>
                <a:gd name="T12" fmla="*/ 1 w 821"/>
                <a:gd name="T13" fmla="*/ 0 h 65"/>
                <a:gd name="T14" fmla="*/ 1 w 821"/>
                <a:gd name="T15" fmla="*/ 0 h 65"/>
                <a:gd name="T16" fmla="*/ 1 w 821"/>
                <a:gd name="T17" fmla="*/ 0 h 65"/>
                <a:gd name="T18" fmla="*/ 1 w 821"/>
                <a:gd name="T19" fmla="*/ 0 h 65"/>
                <a:gd name="T20" fmla="*/ 1 w 821"/>
                <a:gd name="T21" fmla="*/ 0 h 65"/>
                <a:gd name="T22" fmla="*/ 1 w 821"/>
                <a:gd name="T23" fmla="*/ 0 h 65"/>
                <a:gd name="T24" fmla="*/ 1 w 821"/>
                <a:gd name="T25" fmla="*/ 0 h 65"/>
                <a:gd name="T26" fmla="*/ 1 w 821"/>
                <a:gd name="T27" fmla="*/ 0 h 65"/>
                <a:gd name="T28" fmla="*/ 1 w 821"/>
                <a:gd name="T29" fmla="*/ 0 h 65"/>
                <a:gd name="T30" fmla="*/ 1 w 821"/>
                <a:gd name="T31" fmla="*/ 0 h 65"/>
                <a:gd name="T32" fmla="*/ 1 w 821"/>
                <a:gd name="T33" fmla="*/ 0 h 65"/>
                <a:gd name="T34" fmla="*/ 1 w 821"/>
                <a:gd name="T35" fmla="*/ 0 h 65"/>
                <a:gd name="T36" fmla="*/ 1 w 821"/>
                <a:gd name="T37" fmla="*/ 0 h 65"/>
                <a:gd name="T38" fmla="*/ 1 w 821"/>
                <a:gd name="T39" fmla="*/ 0 h 65"/>
                <a:gd name="T40" fmla="*/ 1 w 821"/>
                <a:gd name="T41" fmla="*/ 0 h 65"/>
                <a:gd name="T42" fmla="*/ 1 w 821"/>
                <a:gd name="T43" fmla="*/ 0 h 65"/>
                <a:gd name="T44" fmla="*/ 1 w 821"/>
                <a:gd name="T45" fmla="*/ 0 h 65"/>
                <a:gd name="T46" fmla="*/ 1 w 821"/>
                <a:gd name="T47" fmla="*/ 0 h 65"/>
                <a:gd name="T48" fmla="*/ 1 w 821"/>
                <a:gd name="T49" fmla="*/ 0 h 65"/>
                <a:gd name="T50" fmla="*/ 1 w 821"/>
                <a:gd name="T51" fmla="*/ 0 h 65"/>
                <a:gd name="T52" fmla="*/ 1 w 821"/>
                <a:gd name="T53" fmla="*/ 0 h 65"/>
                <a:gd name="T54" fmla="*/ 1 w 821"/>
                <a:gd name="T55" fmla="*/ 0 h 65"/>
                <a:gd name="T56" fmla="*/ 1 w 821"/>
                <a:gd name="T57" fmla="*/ 0 h 65"/>
                <a:gd name="T58" fmla="*/ 1 w 821"/>
                <a:gd name="T59" fmla="*/ 0 h 65"/>
                <a:gd name="T60" fmla="*/ 1 w 821"/>
                <a:gd name="T61" fmla="*/ 0 h 65"/>
                <a:gd name="T62" fmla="*/ 1 w 821"/>
                <a:gd name="T63" fmla="*/ 0 h 65"/>
                <a:gd name="T64" fmla="*/ 1 w 821"/>
                <a:gd name="T65" fmla="*/ 0 h 65"/>
                <a:gd name="T66" fmla="*/ 1 w 821"/>
                <a:gd name="T67" fmla="*/ 0 h 65"/>
                <a:gd name="T68" fmla="*/ 1 w 821"/>
                <a:gd name="T69" fmla="*/ 0 h 65"/>
                <a:gd name="T70" fmla="*/ 1 w 821"/>
                <a:gd name="T71" fmla="*/ 0 h 65"/>
                <a:gd name="T72" fmla="*/ 1 w 821"/>
                <a:gd name="T73" fmla="*/ 0 h 65"/>
                <a:gd name="T74" fmla="*/ 0 w 821"/>
                <a:gd name="T75" fmla="*/ 0 h 65"/>
                <a:gd name="T76" fmla="*/ 1 w 821"/>
                <a:gd name="T77" fmla="*/ 0 h 65"/>
                <a:gd name="T78" fmla="*/ 1 w 821"/>
                <a:gd name="T79" fmla="*/ 0 h 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21"/>
                <a:gd name="T121" fmla="*/ 0 h 65"/>
                <a:gd name="T122" fmla="*/ 821 w 821"/>
                <a:gd name="T123" fmla="*/ 65 h 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21" h="65">
                  <a:moveTo>
                    <a:pt x="2" y="0"/>
                  </a:moveTo>
                  <a:lnTo>
                    <a:pt x="53" y="0"/>
                  </a:lnTo>
                  <a:lnTo>
                    <a:pt x="103" y="0"/>
                  </a:lnTo>
                  <a:lnTo>
                    <a:pt x="154" y="0"/>
                  </a:lnTo>
                  <a:lnTo>
                    <a:pt x="205" y="2"/>
                  </a:lnTo>
                  <a:lnTo>
                    <a:pt x="257" y="2"/>
                  </a:lnTo>
                  <a:lnTo>
                    <a:pt x="310" y="4"/>
                  </a:lnTo>
                  <a:lnTo>
                    <a:pt x="359" y="4"/>
                  </a:lnTo>
                  <a:lnTo>
                    <a:pt x="413" y="8"/>
                  </a:lnTo>
                  <a:lnTo>
                    <a:pt x="462" y="8"/>
                  </a:lnTo>
                  <a:lnTo>
                    <a:pt x="513" y="10"/>
                  </a:lnTo>
                  <a:lnTo>
                    <a:pt x="565" y="12"/>
                  </a:lnTo>
                  <a:lnTo>
                    <a:pt x="614" y="16"/>
                  </a:lnTo>
                  <a:lnTo>
                    <a:pt x="665" y="18"/>
                  </a:lnTo>
                  <a:lnTo>
                    <a:pt x="719" y="19"/>
                  </a:lnTo>
                  <a:lnTo>
                    <a:pt x="770" y="25"/>
                  </a:lnTo>
                  <a:lnTo>
                    <a:pt x="821" y="29"/>
                  </a:lnTo>
                  <a:lnTo>
                    <a:pt x="821" y="42"/>
                  </a:lnTo>
                  <a:lnTo>
                    <a:pt x="821" y="58"/>
                  </a:lnTo>
                  <a:lnTo>
                    <a:pt x="772" y="59"/>
                  </a:lnTo>
                  <a:lnTo>
                    <a:pt x="721" y="61"/>
                  </a:lnTo>
                  <a:lnTo>
                    <a:pt x="669" y="63"/>
                  </a:lnTo>
                  <a:lnTo>
                    <a:pt x="620" y="65"/>
                  </a:lnTo>
                  <a:lnTo>
                    <a:pt x="570" y="63"/>
                  </a:lnTo>
                  <a:lnTo>
                    <a:pt x="519" y="63"/>
                  </a:lnTo>
                  <a:lnTo>
                    <a:pt x="468" y="59"/>
                  </a:lnTo>
                  <a:lnTo>
                    <a:pt x="418" y="59"/>
                  </a:lnTo>
                  <a:lnTo>
                    <a:pt x="367" y="54"/>
                  </a:lnTo>
                  <a:lnTo>
                    <a:pt x="316" y="50"/>
                  </a:lnTo>
                  <a:lnTo>
                    <a:pt x="266" y="46"/>
                  </a:lnTo>
                  <a:lnTo>
                    <a:pt x="215" y="42"/>
                  </a:lnTo>
                  <a:lnTo>
                    <a:pt x="164" y="37"/>
                  </a:lnTo>
                  <a:lnTo>
                    <a:pt x="114" y="33"/>
                  </a:lnTo>
                  <a:lnTo>
                    <a:pt x="65" y="25"/>
                  </a:lnTo>
                  <a:lnTo>
                    <a:pt x="15" y="21"/>
                  </a:lnTo>
                  <a:lnTo>
                    <a:pt x="10" y="16"/>
                  </a:lnTo>
                  <a:lnTo>
                    <a:pt x="4" y="10"/>
                  </a:lnTo>
                  <a:lnTo>
                    <a:pt x="0" y="4"/>
                  </a:lnTo>
                  <a:lnTo>
                    <a:pt x="2"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3" name="Freeform 144"/>
            <p:cNvSpPr>
              <a:spLocks/>
            </p:cNvSpPr>
            <p:nvPr/>
          </p:nvSpPr>
          <p:spPr bwMode="auto">
            <a:xfrm>
              <a:off x="1239" y="3674"/>
              <a:ext cx="1247" cy="67"/>
            </a:xfrm>
            <a:custGeom>
              <a:avLst/>
              <a:gdLst>
                <a:gd name="T0" fmla="*/ 1 w 2494"/>
                <a:gd name="T1" fmla="*/ 0 h 135"/>
                <a:gd name="T2" fmla="*/ 1 w 2494"/>
                <a:gd name="T3" fmla="*/ 0 h 135"/>
                <a:gd name="T4" fmla="*/ 1 w 2494"/>
                <a:gd name="T5" fmla="*/ 0 h 135"/>
                <a:gd name="T6" fmla="*/ 1 w 2494"/>
                <a:gd name="T7" fmla="*/ 0 h 135"/>
                <a:gd name="T8" fmla="*/ 1 w 2494"/>
                <a:gd name="T9" fmla="*/ 0 h 135"/>
                <a:gd name="T10" fmla="*/ 1 w 2494"/>
                <a:gd name="T11" fmla="*/ 0 h 135"/>
                <a:gd name="T12" fmla="*/ 1 w 2494"/>
                <a:gd name="T13" fmla="*/ 0 h 135"/>
                <a:gd name="T14" fmla="*/ 1 w 2494"/>
                <a:gd name="T15" fmla="*/ 0 h 135"/>
                <a:gd name="T16" fmla="*/ 1 w 2494"/>
                <a:gd name="T17" fmla="*/ 0 h 135"/>
                <a:gd name="T18" fmla="*/ 1 w 2494"/>
                <a:gd name="T19" fmla="*/ 0 h 135"/>
                <a:gd name="T20" fmla="*/ 1 w 2494"/>
                <a:gd name="T21" fmla="*/ 0 h 135"/>
                <a:gd name="T22" fmla="*/ 1 w 2494"/>
                <a:gd name="T23" fmla="*/ 0 h 135"/>
                <a:gd name="T24" fmla="*/ 1 w 2494"/>
                <a:gd name="T25" fmla="*/ 0 h 135"/>
                <a:gd name="T26" fmla="*/ 1 w 2494"/>
                <a:gd name="T27" fmla="*/ 0 h 135"/>
                <a:gd name="T28" fmla="*/ 1 w 2494"/>
                <a:gd name="T29" fmla="*/ 0 h 135"/>
                <a:gd name="T30" fmla="*/ 1 w 2494"/>
                <a:gd name="T31" fmla="*/ 0 h 135"/>
                <a:gd name="T32" fmla="*/ 1 w 2494"/>
                <a:gd name="T33" fmla="*/ 0 h 135"/>
                <a:gd name="T34" fmla="*/ 1 w 2494"/>
                <a:gd name="T35" fmla="*/ 0 h 135"/>
                <a:gd name="T36" fmla="*/ 1 w 2494"/>
                <a:gd name="T37" fmla="*/ 0 h 135"/>
                <a:gd name="T38" fmla="*/ 1 w 2494"/>
                <a:gd name="T39" fmla="*/ 0 h 135"/>
                <a:gd name="T40" fmla="*/ 1 w 2494"/>
                <a:gd name="T41" fmla="*/ 0 h 135"/>
                <a:gd name="T42" fmla="*/ 1 w 2494"/>
                <a:gd name="T43" fmla="*/ 0 h 135"/>
                <a:gd name="T44" fmla="*/ 1 w 2494"/>
                <a:gd name="T45" fmla="*/ 0 h 135"/>
                <a:gd name="T46" fmla="*/ 1 w 2494"/>
                <a:gd name="T47" fmla="*/ 0 h 135"/>
                <a:gd name="T48" fmla="*/ 1 w 2494"/>
                <a:gd name="T49" fmla="*/ 0 h 135"/>
                <a:gd name="T50" fmla="*/ 1 w 2494"/>
                <a:gd name="T51" fmla="*/ 0 h 135"/>
                <a:gd name="T52" fmla="*/ 1 w 2494"/>
                <a:gd name="T53" fmla="*/ 0 h 135"/>
                <a:gd name="T54" fmla="*/ 1 w 2494"/>
                <a:gd name="T55" fmla="*/ 0 h 135"/>
                <a:gd name="T56" fmla="*/ 1 w 2494"/>
                <a:gd name="T57" fmla="*/ 0 h 135"/>
                <a:gd name="T58" fmla="*/ 1 w 2494"/>
                <a:gd name="T59" fmla="*/ 0 h 135"/>
                <a:gd name="T60" fmla="*/ 1 w 2494"/>
                <a:gd name="T61" fmla="*/ 0 h 135"/>
                <a:gd name="T62" fmla="*/ 1 w 2494"/>
                <a:gd name="T63" fmla="*/ 0 h 135"/>
                <a:gd name="T64" fmla="*/ 1 w 2494"/>
                <a:gd name="T65" fmla="*/ 0 h 135"/>
                <a:gd name="T66" fmla="*/ 1 w 2494"/>
                <a:gd name="T67" fmla="*/ 0 h 135"/>
                <a:gd name="T68" fmla="*/ 1 w 2494"/>
                <a:gd name="T69" fmla="*/ 0 h 135"/>
                <a:gd name="T70" fmla="*/ 1 w 2494"/>
                <a:gd name="T71" fmla="*/ 0 h 135"/>
                <a:gd name="T72" fmla="*/ 1 w 2494"/>
                <a:gd name="T73" fmla="*/ 0 h 135"/>
                <a:gd name="T74" fmla="*/ 1 w 2494"/>
                <a:gd name="T75" fmla="*/ 0 h 135"/>
                <a:gd name="T76" fmla="*/ 1 w 2494"/>
                <a:gd name="T77" fmla="*/ 0 h 135"/>
                <a:gd name="T78" fmla="*/ 1 w 2494"/>
                <a:gd name="T79" fmla="*/ 0 h 135"/>
                <a:gd name="T80" fmla="*/ 1 w 2494"/>
                <a:gd name="T81" fmla="*/ 0 h 135"/>
                <a:gd name="T82" fmla="*/ 1 w 2494"/>
                <a:gd name="T83" fmla="*/ 0 h 135"/>
                <a:gd name="T84" fmla="*/ 1 w 2494"/>
                <a:gd name="T85" fmla="*/ 0 h 135"/>
                <a:gd name="T86" fmla="*/ 1 w 2494"/>
                <a:gd name="T87" fmla="*/ 0 h 135"/>
                <a:gd name="T88" fmla="*/ 1 w 2494"/>
                <a:gd name="T89" fmla="*/ 0 h 135"/>
                <a:gd name="T90" fmla="*/ 1 w 2494"/>
                <a:gd name="T91" fmla="*/ 0 h 135"/>
                <a:gd name="T92" fmla="*/ 1 w 2494"/>
                <a:gd name="T93" fmla="*/ 0 h 135"/>
                <a:gd name="T94" fmla="*/ 1 w 2494"/>
                <a:gd name="T95" fmla="*/ 0 h 135"/>
                <a:gd name="T96" fmla="*/ 1 w 2494"/>
                <a:gd name="T97" fmla="*/ 0 h 135"/>
                <a:gd name="T98" fmla="*/ 1 w 2494"/>
                <a:gd name="T99" fmla="*/ 0 h 135"/>
                <a:gd name="T100" fmla="*/ 1 w 2494"/>
                <a:gd name="T101" fmla="*/ 0 h 135"/>
                <a:gd name="T102" fmla="*/ 1 w 2494"/>
                <a:gd name="T103" fmla="*/ 0 h 135"/>
                <a:gd name="T104" fmla="*/ 1 w 2494"/>
                <a:gd name="T105" fmla="*/ 0 h 135"/>
                <a:gd name="T106" fmla="*/ 1 w 2494"/>
                <a:gd name="T107" fmla="*/ 0 h 13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94"/>
                <a:gd name="T163" fmla="*/ 0 h 135"/>
                <a:gd name="T164" fmla="*/ 2494 w 2494"/>
                <a:gd name="T165" fmla="*/ 135 h 13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94" h="135">
                  <a:moveTo>
                    <a:pt x="2285" y="0"/>
                  </a:moveTo>
                  <a:lnTo>
                    <a:pt x="2297" y="0"/>
                  </a:lnTo>
                  <a:lnTo>
                    <a:pt x="2310" y="0"/>
                  </a:lnTo>
                  <a:lnTo>
                    <a:pt x="2323" y="0"/>
                  </a:lnTo>
                  <a:lnTo>
                    <a:pt x="2335" y="2"/>
                  </a:lnTo>
                  <a:lnTo>
                    <a:pt x="2348" y="2"/>
                  </a:lnTo>
                  <a:lnTo>
                    <a:pt x="2361" y="2"/>
                  </a:lnTo>
                  <a:lnTo>
                    <a:pt x="2375" y="4"/>
                  </a:lnTo>
                  <a:lnTo>
                    <a:pt x="2386" y="6"/>
                  </a:lnTo>
                  <a:lnTo>
                    <a:pt x="2399" y="6"/>
                  </a:lnTo>
                  <a:lnTo>
                    <a:pt x="2413" y="6"/>
                  </a:lnTo>
                  <a:lnTo>
                    <a:pt x="2424" y="8"/>
                  </a:lnTo>
                  <a:lnTo>
                    <a:pt x="2437" y="8"/>
                  </a:lnTo>
                  <a:lnTo>
                    <a:pt x="2451" y="9"/>
                  </a:lnTo>
                  <a:lnTo>
                    <a:pt x="2464" y="11"/>
                  </a:lnTo>
                  <a:lnTo>
                    <a:pt x="2477" y="13"/>
                  </a:lnTo>
                  <a:lnTo>
                    <a:pt x="2494" y="15"/>
                  </a:lnTo>
                  <a:lnTo>
                    <a:pt x="2494" y="23"/>
                  </a:lnTo>
                  <a:lnTo>
                    <a:pt x="2494" y="32"/>
                  </a:lnTo>
                  <a:lnTo>
                    <a:pt x="2494" y="40"/>
                  </a:lnTo>
                  <a:lnTo>
                    <a:pt x="2494" y="49"/>
                  </a:lnTo>
                  <a:lnTo>
                    <a:pt x="2441" y="66"/>
                  </a:lnTo>
                  <a:lnTo>
                    <a:pt x="2441" y="53"/>
                  </a:lnTo>
                  <a:lnTo>
                    <a:pt x="2437" y="47"/>
                  </a:lnTo>
                  <a:lnTo>
                    <a:pt x="2432" y="46"/>
                  </a:lnTo>
                  <a:lnTo>
                    <a:pt x="2426" y="46"/>
                  </a:lnTo>
                  <a:lnTo>
                    <a:pt x="2418" y="44"/>
                  </a:lnTo>
                  <a:lnTo>
                    <a:pt x="2413" y="42"/>
                  </a:lnTo>
                  <a:lnTo>
                    <a:pt x="2407" y="40"/>
                  </a:lnTo>
                  <a:lnTo>
                    <a:pt x="2407" y="34"/>
                  </a:lnTo>
                  <a:lnTo>
                    <a:pt x="2394" y="36"/>
                  </a:lnTo>
                  <a:lnTo>
                    <a:pt x="2380" y="38"/>
                  </a:lnTo>
                  <a:lnTo>
                    <a:pt x="2367" y="38"/>
                  </a:lnTo>
                  <a:lnTo>
                    <a:pt x="2354" y="38"/>
                  </a:lnTo>
                  <a:lnTo>
                    <a:pt x="2340" y="34"/>
                  </a:lnTo>
                  <a:lnTo>
                    <a:pt x="2325" y="34"/>
                  </a:lnTo>
                  <a:lnTo>
                    <a:pt x="2314" y="34"/>
                  </a:lnTo>
                  <a:lnTo>
                    <a:pt x="2301" y="34"/>
                  </a:lnTo>
                  <a:lnTo>
                    <a:pt x="2291" y="34"/>
                  </a:lnTo>
                  <a:lnTo>
                    <a:pt x="2282" y="40"/>
                  </a:lnTo>
                  <a:lnTo>
                    <a:pt x="2272" y="42"/>
                  </a:lnTo>
                  <a:lnTo>
                    <a:pt x="2266" y="46"/>
                  </a:lnTo>
                  <a:lnTo>
                    <a:pt x="2257" y="40"/>
                  </a:lnTo>
                  <a:lnTo>
                    <a:pt x="2249" y="44"/>
                  </a:lnTo>
                  <a:lnTo>
                    <a:pt x="2243" y="47"/>
                  </a:lnTo>
                  <a:lnTo>
                    <a:pt x="2238" y="53"/>
                  </a:lnTo>
                  <a:lnTo>
                    <a:pt x="2232" y="53"/>
                  </a:lnTo>
                  <a:lnTo>
                    <a:pt x="2232" y="51"/>
                  </a:lnTo>
                  <a:lnTo>
                    <a:pt x="2230" y="46"/>
                  </a:lnTo>
                  <a:lnTo>
                    <a:pt x="2228" y="34"/>
                  </a:lnTo>
                  <a:lnTo>
                    <a:pt x="2221" y="34"/>
                  </a:lnTo>
                  <a:lnTo>
                    <a:pt x="2215" y="40"/>
                  </a:lnTo>
                  <a:lnTo>
                    <a:pt x="2211" y="42"/>
                  </a:lnTo>
                  <a:lnTo>
                    <a:pt x="2209" y="46"/>
                  </a:lnTo>
                  <a:lnTo>
                    <a:pt x="2205" y="46"/>
                  </a:lnTo>
                  <a:lnTo>
                    <a:pt x="2202" y="44"/>
                  </a:lnTo>
                  <a:lnTo>
                    <a:pt x="2198" y="36"/>
                  </a:lnTo>
                  <a:lnTo>
                    <a:pt x="2194" y="25"/>
                  </a:lnTo>
                  <a:lnTo>
                    <a:pt x="2186" y="28"/>
                  </a:lnTo>
                  <a:lnTo>
                    <a:pt x="2181" y="40"/>
                  </a:lnTo>
                  <a:lnTo>
                    <a:pt x="2177" y="51"/>
                  </a:lnTo>
                  <a:lnTo>
                    <a:pt x="2179" y="59"/>
                  </a:lnTo>
                  <a:lnTo>
                    <a:pt x="2171" y="53"/>
                  </a:lnTo>
                  <a:lnTo>
                    <a:pt x="2162" y="51"/>
                  </a:lnTo>
                  <a:lnTo>
                    <a:pt x="2150" y="49"/>
                  </a:lnTo>
                  <a:lnTo>
                    <a:pt x="2141" y="49"/>
                  </a:lnTo>
                  <a:lnTo>
                    <a:pt x="2128" y="49"/>
                  </a:lnTo>
                  <a:lnTo>
                    <a:pt x="2116" y="49"/>
                  </a:lnTo>
                  <a:lnTo>
                    <a:pt x="2103" y="51"/>
                  </a:lnTo>
                  <a:lnTo>
                    <a:pt x="2091" y="53"/>
                  </a:lnTo>
                  <a:lnTo>
                    <a:pt x="2084" y="53"/>
                  </a:lnTo>
                  <a:lnTo>
                    <a:pt x="2076" y="53"/>
                  </a:lnTo>
                  <a:lnTo>
                    <a:pt x="2069" y="53"/>
                  </a:lnTo>
                  <a:lnTo>
                    <a:pt x="2061" y="55"/>
                  </a:lnTo>
                  <a:lnTo>
                    <a:pt x="2046" y="57"/>
                  </a:lnTo>
                  <a:lnTo>
                    <a:pt x="2031" y="57"/>
                  </a:lnTo>
                  <a:lnTo>
                    <a:pt x="2015" y="57"/>
                  </a:lnTo>
                  <a:lnTo>
                    <a:pt x="2002" y="57"/>
                  </a:lnTo>
                  <a:lnTo>
                    <a:pt x="1989" y="55"/>
                  </a:lnTo>
                  <a:lnTo>
                    <a:pt x="1975" y="53"/>
                  </a:lnTo>
                  <a:lnTo>
                    <a:pt x="1958" y="61"/>
                  </a:lnTo>
                  <a:lnTo>
                    <a:pt x="1941" y="66"/>
                  </a:lnTo>
                  <a:lnTo>
                    <a:pt x="1922" y="70"/>
                  </a:lnTo>
                  <a:lnTo>
                    <a:pt x="1905" y="74"/>
                  </a:lnTo>
                  <a:lnTo>
                    <a:pt x="1884" y="76"/>
                  </a:lnTo>
                  <a:lnTo>
                    <a:pt x="1865" y="78"/>
                  </a:lnTo>
                  <a:lnTo>
                    <a:pt x="1844" y="78"/>
                  </a:lnTo>
                  <a:lnTo>
                    <a:pt x="1825" y="80"/>
                  </a:lnTo>
                  <a:lnTo>
                    <a:pt x="1804" y="78"/>
                  </a:lnTo>
                  <a:lnTo>
                    <a:pt x="1783" y="78"/>
                  </a:lnTo>
                  <a:lnTo>
                    <a:pt x="1762" y="78"/>
                  </a:lnTo>
                  <a:lnTo>
                    <a:pt x="1743" y="80"/>
                  </a:lnTo>
                  <a:lnTo>
                    <a:pt x="1723" y="80"/>
                  </a:lnTo>
                  <a:lnTo>
                    <a:pt x="1704" y="82"/>
                  </a:lnTo>
                  <a:lnTo>
                    <a:pt x="1685" y="84"/>
                  </a:lnTo>
                  <a:lnTo>
                    <a:pt x="1667" y="89"/>
                  </a:lnTo>
                  <a:lnTo>
                    <a:pt x="1654" y="89"/>
                  </a:lnTo>
                  <a:lnTo>
                    <a:pt x="1645" y="89"/>
                  </a:lnTo>
                  <a:lnTo>
                    <a:pt x="1633" y="89"/>
                  </a:lnTo>
                  <a:lnTo>
                    <a:pt x="1622" y="89"/>
                  </a:lnTo>
                  <a:lnTo>
                    <a:pt x="1610" y="89"/>
                  </a:lnTo>
                  <a:lnTo>
                    <a:pt x="1599" y="91"/>
                  </a:lnTo>
                  <a:lnTo>
                    <a:pt x="1588" y="93"/>
                  </a:lnTo>
                  <a:lnTo>
                    <a:pt x="1578" y="95"/>
                  </a:lnTo>
                  <a:lnTo>
                    <a:pt x="1567" y="95"/>
                  </a:lnTo>
                  <a:lnTo>
                    <a:pt x="1555" y="99"/>
                  </a:lnTo>
                  <a:lnTo>
                    <a:pt x="1546" y="99"/>
                  </a:lnTo>
                  <a:lnTo>
                    <a:pt x="1534" y="101"/>
                  </a:lnTo>
                  <a:lnTo>
                    <a:pt x="1525" y="103"/>
                  </a:lnTo>
                  <a:lnTo>
                    <a:pt x="1515" y="104"/>
                  </a:lnTo>
                  <a:lnTo>
                    <a:pt x="1506" y="104"/>
                  </a:lnTo>
                  <a:lnTo>
                    <a:pt x="1496" y="104"/>
                  </a:lnTo>
                  <a:lnTo>
                    <a:pt x="1485" y="104"/>
                  </a:lnTo>
                  <a:lnTo>
                    <a:pt x="1474" y="103"/>
                  </a:lnTo>
                  <a:lnTo>
                    <a:pt x="1460" y="101"/>
                  </a:lnTo>
                  <a:lnTo>
                    <a:pt x="1449" y="97"/>
                  </a:lnTo>
                  <a:lnTo>
                    <a:pt x="1445" y="101"/>
                  </a:lnTo>
                  <a:lnTo>
                    <a:pt x="1445" y="104"/>
                  </a:lnTo>
                  <a:lnTo>
                    <a:pt x="1443" y="110"/>
                  </a:lnTo>
                  <a:lnTo>
                    <a:pt x="1441" y="112"/>
                  </a:lnTo>
                  <a:lnTo>
                    <a:pt x="1432" y="110"/>
                  </a:lnTo>
                  <a:lnTo>
                    <a:pt x="1422" y="108"/>
                  </a:lnTo>
                  <a:lnTo>
                    <a:pt x="1413" y="104"/>
                  </a:lnTo>
                  <a:lnTo>
                    <a:pt x="1403" y="104"/>
                  </a:lnTo>
                  <a:lnTo>
                    <a:pt x="1394" y="103"/>
                  </a:lnTo>
                  <a:lnTo>
                    <a:pt x="1384" y="101"/>
                  </a:lnTo>
                  <a:lnTo>
                    <a:pt x="1373" y="101"/>
                  </a:lnTo>
                  <a:lnTo>
                    <a:pt x="1365" y="101"/>
                  </a:lnTo>
                  <a:lnTo>
                    <a:pt x="1354" y="99"/>
                  </a:lnTo>
                  <a:lnTo>
                    <a:pt x="1344" y="97"/>
                  </a:lnTo>
                  <a:lnTo>
                    <a:pt x="1333" y="97"/>
                  </a:lnTo>
                  <a:lnTo>
                    <a:pt x="1323" y="99"/>
                  </a:lnTo>
                  <a:lnTo>
                    <a:pt x="1314" y="99"/>
                  </a:lnTo>
                  <a:lnTo>
                    <a:pt x="1304" y="101"/>
                  </a:lnTo>
                  <a:lnTo>
                    <a:pt x="1295" y="104"/>
                  </a:lnTo>
                  <a:lnTo>
                    <a:pt x="1287" y="108"/>
                  </a:lnTo>
                  <a:lnTo>
                    <a:pt x="1287" y="112"/>
                  </a:lnTo>
                  <a:lnTo>
                    <a:pt x="1255" y="108"/>
                  </a:lnTo>
                  <a:lnTo>
                    <a:pt x="1224" y="108"/>
                  </a:lnTo>
                  <a:lnTo>
                    <a:pt x="1190" y="108"/>
                  </a:lnTo>
                  <a:lnTo>
                    <a:pt x="1162" y="110"/>
                  </a:lnTo>
                  <a:lnTo>
                    <a:pt x="1129" y="110"/>
                  </a:lnTo>
                  <a:lnTo>
                    <a:pt x="1099" y="112"/>
                  </a:lnTo>
                  <a:lnTo>
                    <a:pt x="1067" y="114"/>
                  </a:lnTo>
                  <a:lnTo>
                    <a:pt x="1036" y="116"/>
                  </a:lnTo>
                  <a:lnTo>
                    <a:pt x="1004" y="118"/>
                  </a:lnTo>
                  <a:lnTo>
                    <a:pt x="974" y="120"/>
                  </a:lnTo>
                  <a:lnTo>
                    <a:pt x="941" y="122"/>
                  </a:lnTo>
                  <a:lnTo>
                    <a:pt x="911" y="122"/>
                  </a:lnTo>
                  <a:lnTo>
                    <a:pt x="878" y="122"/>
                  </a:lnTo>
                  <a:lnTo>
                    <a:pt x="846" y="122"/>
                  </a:lnTo>
                  <a:lnTo>
                    <a:pt x="814" y="120"/>
                  </a:lnTo>
                  <a:lnTo>
                    <a:pt x="781" y="118"/>
                  </a:lnTo>
                  <a:lnTo>
                    <a:pt x="772" y="112"/>
                  </a:lnTo>
                  <a:lnTo>
                    <a:pt x="761" y="116"/>
                  </a:lnTo>
                  <a:lnTo>
                    <a:pt x="751" y="122"/>
                  </a:lnTo>
                  <a:lnTo>
                    <a:pt x="749" y="133"/>
                  </a:lnTo>
                  <a:lnTo>
                    <a:pt x="736" y="127"/>
                  </a:lnTo>
                  <a:lnTo>
                    <a:pt x="724" y="127"/>
                  </a:lnTo>
                  <a:lnTo>
                    <a:pt x="713" y="125"/>
                  </a:lnTo>
                  <a:lnTo>
                    <a:pt x="702" y="127"/>
                  </a:lnTo>
                  <a:lnTo>
                    <a:pt x="690" y="127"/>
                  </a:lnTo>
                  <a:lnTo>
                    <a:pt x="679" y="127"/>
                  </a:lnTo>
                  <a:lnTo>
                    <a:pt x="667" y="129"/>
                  </a:lnTo>
                  <a:lnTo>
                    <a:pt x="656" y="133"/>
                  </a:lnTo>
                  <a:lnTo>
                    <a:pt x="643" y="133"/>
                  </a:lnTo>
                  <a:lnTo>
                    <a:pt x="631" y="135"/>
                  </a:lnTo>
                  <a:lnTo>
                    <a:pt x="620" y="135"/>
                  </a:lnTo>
                  <a:lnTo>
                    <a:pt x="610" y="135"/>
                  </a:lnTo>
                  <a:lnTo>
                    <a:pt x="599" y="133"/>
                  </a:lnTo>
                  <a:lnTo>
                    <a:pt x="589" y="131"/>
                  </a:lnTo>
                  <a:lnTo>
                    <a:pt x="580" y="127"/>
                  </a:lnTo>
                  <a:lnTo>
                    <a:pt x="570" y="122"/>
                  </a:lnTo>
                  <a:lnTo>
                    <a:pt x="559" y="125"/>
                  </a:lnTo>
                  <a:lnTo>
                    <a:pt x="548" y="129"/>
                  </a:lnTo>
                  <a:lnTo>
                    <a:pt x="532" y="133"/>
                  </a:lnTo>
                  <a:lnTo>
                    <a:pt x="519" y="135"/>
                  </a:lnTo>
                  <a:lnTo>
                    <a:pt x="504" y="133"/>
                  </a:lnTo>
                  <a:lnTo>
                    <a:pt x="491" y="133"/>
                  </a:lnTo>
                  <a:lnTo>
                    <a:pt x="477" y="131"/>
                  </a:lnTo>
                  <a:lnTo>
                    <a:pt x="472" y="127"/>
                  </a:lnTo>
                  <a:lnTo>
                    <a:pt x="456" y="129"/>
                  </a:lnTo>
                  <a:lnTo>
                    <a:pt x="445" y="131"/>
                  </a:lnTo>
                  <a:lnTo>
                    <a:pt x="432" y="131"/>
                  </a:lnTo>
                  <a:lnTo>
                    <a:pt x="418" y="131"/>
                  </a:lnTo>
                  <a:lnTo>
                    <a:pt x="409" y="127"/>
                  </a:lnTo>
                  <a:lnTo>
                    <a:pt x="401" y="125"/>
                  </a:lnTo>
                  <a:lnTo>
                    <a:pt x="392" y="122"/>
                  </a:lnTo>
                  <a:lnTo>
                    <a:pt x="384" y="122"/>
                  </a:lnTo>
                  <a:lnTo>
                    <a:pt x="375" y="118"/>
                  </a:lnTo>
                  <a:lnTo>
                    <a:pt x="367" y="116"/>
                  </a:lnTo>
                  <a:lnTo>
                    <a:pt x="358" y="114"/>
                  </a:lnTo>
                  <a:lnTo>
                    <a:pt x="350" y="114"/>
                  </a:lnTo>
                  <a:lnTo>
                    <a:pt x="340" y="110"/>
                  </a:lnTo>
                  <a:lnTo>
                    <a:pt x="331" y="110"/>
                  </a:lnTo>
                  <a:lnTo>
                    <a:pt x="323" y="110"/>
                  </a:lnTo>
                  <a:lnTo>
                    <a:pt x="314" y="110"/>
                  </a:lnTo>
                  <a:lnTo>
                    <a:pt x="306" y="110"/>
                  </a:lnTo>
                  <a:lnTo>
                    <a:pt x="297" y="110"/>
                  </a:lnTo>
                  <a:lnTo>
                    <a:pt x="289" y="114"/>
                  </a:lnTo>
                  <a:lnTo>
                    <a:pt x="281" y="118"/>
                  </a:lnTo>
                  <a:lnTo>
                    <a:pt x="262" y="114"/>
                  </a:lnTo>
                  <a:lnTo>
                    <a:pt x="245" y="110"/>
                  </a:lnTo>
                  <a:lnTo>
                    <a:pt x="226" y="106"/>
                  </a:lnTo>
                  <a:lnTo>
                    <a:pt x="211" y="104"/>
                  </a:lnTo>
                  <a:lnTo>
                    <a:pt x="192" y="104"/>
                  </a:lnTo>
                  <a:lnTo>
                    <a:pt x="175" y="103"/>
                  </a:lnTo>
                  <a:lnTo>
                    <a:pt x="156" y="103"/>
                  </a:lnTo>
                  <a:lnTo>
                    <a:pt x="139" y="103"/>
                  </a:lnTo>
                  <a:lnTo>
                    <a:pt x="122" y="101"/>
                  </a:lnTo>
                  <a:lnTo>
                    <a:pt x="103" y="101"/>
                  </a:lnTo>
                  <a:lnTo>
                    <a:pt x="86" y="101"/>
                  </a:lnTo>
                  <a:lnTo>
                    <a:pt x="69" y="101"/>
                  </a:lnTo>
                  <a:lnTo>
                    <a:pt x="51" y="97"/>
                  </a:lnTo>
                  <a:lnTo>
                    <a:pt x="34" y="95"/>
                  </a:lnTo>
                  <a:lnTo>
                    <a:pt x="17" y="95"/>
                  </a:lnTo>
                  <a:lnTo>
                    <a:pt x="0" y="93"/>
                  </a:lnTo>
                  <a:lnTo>
                    <a:pt x="4" y="84"/>
                  </a:lnTo>
                  <a:lnTo>
                    <a:pt x="12" y="78"/>
                  </a:lnTo>
                  <a:lnTo>
                    <a:pt x="19" y="72"/>
                  </a:lnTo>
                  <a:lnTo>
                    <a:pt x="31" y="72"/>
                  </a:lnTo>
                  <a:lnTo>
                    <a:pt x="40" y="66"/>
                  </a:lnTo>
                  <a:lnTo>
                    <a:pt x="51" y="66"/>
                  </a:lnTo>
                  <a:lnTo>
                    <a:pt x="61" y="66"/>
                  </a:lnTo>
                  <a:lnTo>
                    <a:pt x="74" y="66"/>
                  </a:lnTo>
                  <a:lnTo>
                    <a:pt x="86" y="66"/>
                  </a:lnTo>
                  <a:lnTo>
                    <a:pt x="97" y="70"/>
                  </a:lnTo>
                  <a:lnTo>
                    <a:pt x="110" y="72"/>
                  </a:lnTo>
                  <a:lnTo>
                    <a:pt x="124" y="74"/>
                  </a:lnTo>
                  <a:lnTo>
                    <a:pt x="133" y="76"/>
                  </a:lnTo>
                  <a:lnTo>
                    <a:pt x="146" y="78"/>
                  </a:lnTo>
                  <a:lnTo>
                    <a:pt x="158" y="78"/>
                  </a:lnTo>
                  <a:lnTo>
                    <a:pt x="171" y="82"/>
                  </a:lnTo>
                  <a:lnTo>
                    <a:pt x="181" y="84"/>
                  </a:lnTo>
                  <a:lnTo>
                    <a:pt x="192" y="84"/>
                  </a:lnTo>
                  <a:lnTo>
                    <a:pt x="202" y="84"/>
                  </a:lnTo>
                  <a:lnTo>
                    <a:pt x="213" y="84"/>
                  </a:lnTo>
                  <a:lnTo>
                    <a:pt x="287" y="80"/>
                  </a:lnTo>
                  <a:lnTo>
                    <a:pt x="363" y="78"/>
                  </a:lnTo>
                  <a:lnTo>
                    <a:pt x="437" y="74"/>
                  </a:lnTo>
                  <a:lnTo>
                    <a:pt x="513" y="72"/>
                  </a:lnTo>
                  <a:lnTo>
                    <a:pt x="589" y="68"/>
                  </a:lnTo>
                  <a:lnTo>
                    <a:pt x="666" y="66"/>
                  </a:lnTo>
                  <a:lnTo>
                    <a:pt x="742" y="63"/>
                  </a:lnTo>
                  <a:lnTo>
                    <a:pt x="820" y="61"/>
                  </a:lnTo>
                  <a:lnTo>
                    <a:pt x="896" y="57"/>
                  </a:lnTo>
                  <a:lnTo>
                    <a:pt x="972" y="55"/>
                  </a:lnTo>
                  <a:lnTo>
                    <a:pt x="1050" y="51"/>
                  </a:lnTo>
                  <a:lnTo>
                    <a:pt x="1126" y="47"/>
                  </a:lnTo>
                  <a:lnTo>
                    <a:pt x="1204" y="44"/>
                  </a:lnTo>
                  <a:lnTo>
                    <a:pt x="1283" y="40"/>
                  </a:lnTo>
                  <a:lnTo>
                    <a:pt x="1359" y="36"/>
                  </a:lnTo>
                  <a:lnTo>
                    <a:pt x="1441" y="34"/>
                  </a:lnTo>
                  <a:lnTo>
                    <a:pt x="1491" y="25"/>
                  </a:lnTo>
                  <a:lnTo>
                    <a:pt x="1542" y="21"/>
                  </a:lnTo>
                  <a:lnTo>
                    <a:pt x="1593" y="17"/>
                  </a:lnTo>
                  <a:lnTo>
                    <a:pt x="1648" y="15"/>
                  </a:lnTo>
                  <a:lnTo>
                    <a:pt x="1700" y="13"/>
                  </a:lnTo>
                  <a:lnTo>
                    <a:pt x="1753" y="13"/>
                  </a:lnTo>
                  <a:lnTo>
                    <a:pt x="1806" y="13"/>
                  </a:lnTo>
                  <a:lnTo>
                    <a:pt x="1861" y="13"/>
                  </a:lnTo>
                  <a:lnTo>
                    <a:pt x="1913" y="13"/>
                  </a:lnTo>
                  <a:lnTo>
                    <a:pt x="1966" y="13"/>
                  </a:lnTo>
                  <a:lnTo>
                    <a:pt x="2019" y="13"/>
                  </a:lnTo>
                  <a:lnTo>
                    <a:pt x="2074" y="13"/>
                  </a:lnTo>
                  <a:lnTo>
                    <a:pt x="2126" y="9"/>
                  </a:lnTo>
                  <a:lnTo>
                    <a:pt x="2179" y="8"/>
                  </a:lnTo>
                  <a:lnTo>
                    <a:pt x="2232" y="4"/>
                  </a:lnTo>
                  <a:lnTo>
                    <a:pt x="2285"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4" name="Freeform 145"/>
            <p:cNvSpPr>
              <a:spLocks/>
            </p:cNvSpPr>
            <p:nvPr/>
          </p:nvSpPr>
          <p:spPr bwMode="auto">
            <a:xfrm>
              <a:off x="534" y="3678"/>
              <a:ext cx="668" cy="34"/>
            </a:xfrm>
            <a:custGeom>
              <a:avLst/>
              <a:gdLst>
                <a:gd name="T0" fmla="*/ 0 w 1337"/>
                <a:gd name="T1" fmla="*/ 0 h 68"/>
                <a:gd name="T2" fmla="*/ 0 w 1337"/>
                <a:gd name="T3" fmla="*/ 1 h 68"/>
                <a:gd name="T4" fmla="*/ 0 w 1337"/>
                <a:gd name="T5" fmla="*/ 1 h 68"/>
                <a:gd name="T6" fmla="*/ 0 w 1337"/>
                <a:gd name="T7" fmla="*/ 1 h 68"/>
                <a:gd name="T8" fmla="*/ 0 w 1337"/>
                <a:gd name="T9" fmla="*/ 1 h 68"/>
                <a:gd name="T10" fmla="*/ 0 w 1337"/>
                <a:gd name="T11" fmla="*/ 1 h 68"/>
                <a:gd name="T12" fmla="*/ 0 w 1337"/>
                <a:gd name="T13" fmla="*/ 1 h 68"/>
                <a:gd name="T14" fmla="*/ 0 w 1337"/>
                <a:gd name="T15" fmla="*/ 1 h 68"/>
                <a:gd name="T16" fmla="*/ 0 w 1337"/>
                <a:gd name="T17" fmla="*/ 1 h 68"/>
                <a:gd name="T18" fmla="*/ 0 w 1337"/>
                <a:gd name="T19" fmla="*/ 1 h 68"/>
                <a:gd name="T20" fmla="*/ 0 w 1337"/>
                <a:gd name="T21" fmla="*/ 1 h 68"/>
                <a:gd name="T22" fmla="*/ 0 w 1337"/>
                <a:gd name="T23" fmla="*/ 1 h 68"/>
                <a:gd name="T24" fmla="*/ 0 w 1337"/>
                <a:gd name="T25" fmla="*/ 1 h 68"/>
                <a:gd name="T26" fmla="*/ 0 w 1337"/>
                <a:gd name="T27" fmla="*/ 1 h 68"/>
                <a:gd name="T28" fmla="*/ 0 w 1337"/>
                <a:gd name="T29" fmla="*/ 1 h 68"/>
                <a:gd name="T30" fmla="*/ 0 w 1337"/>
                <a:gd name="T31" fmla="*/ 1 h 68"/>
                <a:gd name="T32" fmla="*/ 0 w 1337"/>
                <a:gd name="T33" fmla="*/ 1 h 68"/>
                <a:gd name="T34" fmla="*/ 0 w 1337"/>
                <a:gd name="T35" fmla="*/ 1 h 68"/>
                <a:gd name="T36" fmla="*/ 0 w 1337"/>
                <a:gd name="T37" fmla="*/ 1 h 68"/>
                <a:gd name="T38" fmla="*/ 0 w 1337"/>
                <a:gd name="T39" fmla="*/ 1 h 68"/>
                <a:gd name="T40" fmla="*/ 0 w 1337"/>
                <a:gd name="T41" fmla="*/ 1 h 68"/>
                <a:gd name="T42" fmla="*/ 0 w 1337"/>
                <a:gd name="T43" fmla="*/ 1 h 68"/>
                <a:gd name="T44" fmla="*/ 0 w 1337"/>
                <a:gd name="T45" fmla="*/ 1 h 68"/>
                <a:gd name="T46" fmla="*/ 0 w 1337"/>
                <a:gd name="T47" fmla="*/ 1 h 68"/>
                <a:gd name="T48" fmla="*/ 0 w 1337"/>
                <a:gd name="T49" fmla="*/ 1 h 68"/>
                <a:gd name="T50" fmla="*/ 0 w 1337"/>
                <a:gd name="T51" fmla="*/ 1 h 68"/>
                <a:gd name="T52" fmla="*/ 0 w 1337"/>
                <a:gd name="T53" fmla="*/ 1 h 68"/>
                <a:gd name="T54" fmla="*/ 0 w 1337"/>
                <a:gd name="T55" fmla="*/ 1 h 68"/>
                <a:gd name="T56" fmla="*/ 0 w 1337"/>
                <a:gd name="T57" fmla="*/ 1 h 68"/>
                <a:gd name="T58" fmla="*/ 0 w 1337"/>
                <a:gd name="T59" fmla="*/ 1 h 68"/>
                <a:gd name="T60" fmla="*/ 0 w 1337"/>
                <a:gd name="T61" fmla="*/ 1 h 68"/>
                <a:gd name="T62" fmla="*/ 0 w 1337"/>
                <a:gd name="T63" fmla="*/ 1 h 68"/>
                <a:gd name="T64" fmla="*/ 0 w 1337"/>
                <a:gd name="T65" fmla="*/ 1 h 68"/>
                <a:gd name="T66" fmla="*/ 0 w 1337"/>
                <a:gd name="T67" fmla="*/ 1 h 68"/>
                <a:gd name="T68" fmla="*/ 0 w 1337"/>
                <a:gd name="T69" fmla="*/ 1 h 68"/>
                <a:gd name="T70" fmla="*/ 0 w 1337"/>
                <a:gd name="T71" fmla="*/ 1 h 68"/>
                <a:gd name="T72" fmla="*/ 0 w 1337"/>
                <a:gd name="T73" fmla="*/ 1 h 68"/>
                <a:gd name="T74" fmla="*/ 0 w 1337"/>
                <a:gd name="T75" fmla="*/ 1 h 68"/>
                <a:gd name="T76" fmla="*/ 0 w 1337"/>
                <a:gd name="T77" fmla="*/ 1 h 68"/>
                <a:gd name="T78" fmla="*/ 0 w 1337"/>
                <a:gd name="T79" fmla="*/ 1 h 68"/>
                <a:gd name="T80" fmla="*/ 0 w 1337"/>
                <a:gd name="T81" fmla="*/ 1 h 68"/>
                <a:gd name="T82" fmla="*/ 0 w 1337"/>
                <a:gd name="T83" fmla="*/ 1 h 68"/>
                <a:gd name="T84" fmla="*/ 0 w 1337"/>
                <a:gd name="T85" fmla="*/ 1 h 68"/>
                <a:gd name="T86" fmla="*/ 0 w 1337"/>
                <a:gd name="T87" fmla="*/ 0 h 68"/>
                <a:gd name="T88" fmla="*/ 0 w 1337"/>
                <a:gd name="T89" fmla="*/ 0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37"/>
                <a:gd name="T136" fmla="*/ 0 h 68"/>
                <a:gd name="T137" fmla="*/ 1337 w 1337"/>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37" h="68">
                  <a:moveTo>
                    <a:pt x="308" y="0"/>
                  </a:moveTo>
                  <a:lnTo>
                    <a:pt x="373" y="0"/>
                  </a:lnTo>
                  <a:lnTo>
                    <a:pt x="438" y="0"/>
                  </a:lnTo>
                  <a:lnTo>
                    <a:pt x="500" y="1"/>
                  </a:lnTo>
                  <a:lnTo>
                    <a:pt x="567" y="3"/>
                  </a:lnTo>
                  <a:lnTo>
                    <a:pt x="632" y="3"/>
                  </a:lnTo>
                  <a:lnTo>
                    <a:pt x="698" y="3"/>
                  </a:lnTo>
                  <a:lnTo>
                    <a:pt x="763" y="5"/>
                  </a:lnTo>
                  <a:lnTo>
                    <a:pt x="829" y="7"/>
                  </a:lnTo>
                  <a:lnTo>
                    <a:pt x="892" y="7"/>
                  </a:lnTo>
                  <a:lnTo>
                    <a:pt x="957" y="9"/>
                  </a:lnTo>
                  <a:lnTo>
                    <a:pt x="1021" y="15"/>
                  </a:lnTo>
                  <a:lnTo>
                    <a:pt x="1088" y="19"/>
                  </a:lnTo>
                  <a:lnTo>
                    <a:pt x="1149" y="22"/>
                  </a:lnTo>
                  <a:lnTo>
                    <a:pt x="1211" y="28"/>
                  </a:lnTo>
                  <a:lnTo>
                    <a:pt x="1274" y="36"/>
                  </a:lnTo>
                  <a:lnTo>
                    <a:pt x="1337" y="45"/>
                  </a:lnTo>
                  <a:lnTo>
                    <a:pt x="1333" y="53"/>
                  </a:lnTo>
                  <a:lnTo>
                    <a:pt x="1329" y="58"/>
                  </a:lnTo>
                  <a:lnTo>
                    <a:pt x="1324" y="62"/>
                  </a:lnTo>
                  <a:lnTo>
                    <a:pt x="1318" y="66"/>
                  </a:lnTo>
                  <a:lnTo>
                    <a:pt x="1305" y="66"/>
                  </a:lnTo>
                  <a:lnTo>
                    <a:pt x="1289" y="64"/>
                  </a:lnTo>
                  <a:lnTo>
                    <a:pt x="1282" y="62"/>
                  </a:lnTo>
                  <a:lnTo>
                    <a:pt x="1272" y="62"/>
                  </a:lnTo>
                  <a:lnTo>
                    <a:pt x="1265" y="58"/>
                  </a:lnTo>
                  <a:lnTo>
                    <a:pt x="1257" y="58"/>
                  </a:lnTo>
                  <a:lnTo>
                    <a:pt x="1250" y="57"/>
                  </a:lnTo>
                  <a:lnTo>
                    <a:pt x="1240" y="55"/>
                  </a:lnTo>
                  <a:lnTo>
                    <a:pt x="1234" y="55"/>
                  </a:lnTo>
                  <a:lnTo>
                    <a:pt x="1229" y="57"/>
                  </a:lnTo>
                  <a:lnTo>
                    <a:pt x="1217" y="58"/>
                  </a:lnTo>
                  <a:lnTo>
                    <a:pt x="1210" y="66"/>
                  </a:lnTo>
                  <a:lnTo>
                    <a:pt x="1196" y="64"/>
                  </a:lnTo>
                  <a:lnTo>
                    <a:pt x="1181" y="64"/>
                  </a:lnTo>
                  <a:lnTo>
                    <a:pt x="1166" y="64"/>
                  </a:lnTo>
                  <a:lnTo>
                    <a:pt x="1153" y="64"/>
                  </a:lnTo>
                  <a:lnTo>
                    <a:pt x="1135" y="64"/>
                  </a:lnTo>
                  <a:lnTo>
                    <a:pt x="1120" y="64"/>
                  </a:lnTo>
                  <a:lnTo>
                    <a:pt x="1105" y="64"/>
                  </a:lnTo>
                  <a:lnTo>
                    <a:pt x="1090" y="66"/>
                  </a:lnTo>
                  <a:lnTo>
                    <a:pt x="1073" y="66"/>
                  </a:lnTo>
                  <a:lnTo>
                    <a:pt x="1057" y="66"/>
                  </a:lnTo>
                  <a:lnTo>
                    <a:pt x="1040" y="66"/>
                  </a:lnTo>
                  <a:lnTo>
                    <a:pt x="1025" y="68"/>
                  </a:lnTo>
                  <a:lnTo>
                    <a:pt x="1010" y="66"/>
                  </a:lnTo>
                  <a:lnTo>
                    <a:pt x="995" y="66"/>
                  </a:lnTo>
                  <a:lnTo>
                    <a:pt x="978" y="64"/>
                  </a:lnTo>
                  <a:lnTo>
                    <a:pt x="966" y="64"/>
                  </a:lnTo>
                  <a:lnTo>
                    <a:pt x="903" y="55"/>
                  </a:lnTo>
                  <a:lnTo>
                    <a:pt x="841" y="51"/>
                  </a:lnTo>
                  <a:lnTo>
                    <a:pt x="780" y="47"/>
                  </a:lnTo>
                  <a:lnTo>
                    <a:pt x="719" y="45"/>
                  </a:lnTo>
                  <a:lnTo>
                    <a:pt x="656" y="43"/>
                  </a:lnTo>
                  <a:lnTo>
                    <a:pt x="595" y="43"/>
                  </a:lnTo>
                  <a:lnTo>
                    <a:pt x="533" y="43"/>
                  </a:lnTo>
                  <a:lnTo>
                    <a:pt x="474" y="43"/>
                  </a:lnTo>
                  <a:lnTo>
                    <a:pt x="411" y="43"/>
                  </a:lnTo>
                  <a:lnTo>
                    <a:pt x="352" y="43"/>
                  </a:lnTo>
                  <a:lnTo>
                    <a:pt x="291" y="43"/>
                  </a:lnTo>
                  <a:lnTo>
                    <a:pt x="232" y="43"/>
                  </a:lnTo>
                  <a:lnTo>
                    <a:pt x="173" y="41"/>
                  </a:lnTo>
                  <a:lnTo>
                    <a:pt x="114" y="41"/>
                  </a:lnTo>
                  <a:lnTo>
                    <a:pt x="57" y="38"/>
                  </a:lnTo>
                  <a:lnTo>
                    <a:pt x="0" y="36"/>
                  </a:lnTo>
                  <a:lnTo>
                    <a:pt x="8" y="32"/>
                  </a:lnTo>
                  <a:lnTo>
                    <a:pt x="18" y="26"/>
                  </a:lnTo>
                  <a:lnTo>
                    <a:pt x="27" y="24"/>
                  </a:lnTo>
                  <a:lnTo>
                    <a:pt x="37" y="22"/>
                  </a:lnTo>
                  <a:lnTo>
                    <a:pt x="46" y="20"/>
                  </a:lnTo>
                  <a:lnTo>
                    <a:pt x="57" y="19"/>
                  </a:lnTo>
                  <a:lnTo>
                    <a:pt x="67" y="17"/>
                  </a:lnTo>
                  <a:lnTo>
                    <a:pt x="78" y="17"/>
                  </a:lnTo>
                  <a:lnTo>
                    <a:pt x="90" y="13"/>
                  </a:lnTo>
                  <a:lnTo>
                    <a:pt x="105" y="11"/>
                  </a:lnTo>
                  <a:lnTo>
                    <a:pt x="118" y="9"/>
                  </a:lnTo>
                  <a:lnTo>
                    <a:pt x="134" y="9"/>
                  </a:lnTo>
                  <a:lnTo>
                    <a:pt x="149" y="9"/>
                  </a:lnTo>
                  <a:lnTo>
                    <a:pt x="164" y="7"/>
                  </a:lnTo>
                  <a:lnTo>
                    <a:pt x="177" y="7"/>
                  </a:lnTo>
                  <a:lnTo>
                    <a:pt x="194" y="7"/>
                  </a:lnTo>
                  <a:lnTo>
                    <a:pt x="206" y="5"/>
                  </a:lnTo>
                  <a:lnTo>
                    <a:pt x="221" y="5"/>
                  </a:lnTo>
                  <a:lnTo>
                    <a:pt x="236" y="5"/>
                  </a:lnTo>
                  <a:lnTo>
                    <a:pt x="251" y="5"/>
                  </a:lnTo>
                  <a:lnTo>
                    <a:pt x="265" y="3"/>
                  </a:lnTo>
                  <a:lnTo>
                    <a:pt x="280" y="1"/>
                  </a:lnTo>
                  <a:lnTo>
                    <a:pt x="293" y="0"/>
                  </a:lnTo>
                  <a:lnTo>
                    <a:pt x="308"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5" name="Freeform 146"/>
            <p:cNvSpPr>
              <a:spLocks/>
            </p:cNvSpPr>
            <p:nvPr/>
          </p:nvSpPr>
          <p:spPr bwMode="auto">
            <a:xfrm>
              <a:off x="448" y="3685"/>
              <a:ext cx="38" cy="33"/>
            </a:xfrm>
            <a:custGeom>
              <a:avLst/>
              <a:gdLst>
                <a:gd name="T0" fmla="*/ 1 w 76"/>
                <a:gd name="T1" fmla="*/ 0 h 64"/>
                <a:gd name="T2" fmla="*/ 1 w 76"/>
                <a:gd name="T3" fmla="*/ 1 h 64"/>
                <a:gd name="T4" fmla="*/ 1 w 76"/>
                <a:gd name="T5" fmla="*/ 1 h 64"/>
                <a:gd name="T6" fmla="*/ 1 w 76"/>
                <a:gd name="T7" fmla="*/ 1 h 64"/>
                <a:gd name="T8" fmla="*/ 1 w 76"/>
                <a:gd name="T9" fmla="*/ 1 h 64"/>
                <a:gd name="T10" fmla="*/ 1 w 76"/>
                <a:gd name="T11" fmla="*/ 1 h 64"/>
                <a:gd name="T12" fmla="*/ 1 w 76"/>
                <a:gd name="T13" fmla="*/ 1 h 64"/>
                <a:gd name="T14" fmla="*/ 1 w 76"/>
                <a:gd name="T15" fmla="*/ 1 h 64"/>
                <a:gd name="T16" fmla="*/ 1 w 76"/>
                <a:gd name="T17" fmla="*/ 1 h 64"/>
                <a:gd name="T18" fmla="*/ 1 w 76"/>
                <a:gd name="T19" fmla="*/ 1 h 64"/>
                <a:gd name="T20" fmla="*/ 1 w 76"/>
                <a:gd name="T21" fmla="*/ 1 h 64"/>
                <a:gd name="T22" fmla="*/ 1 w 76"/>
                <a:gd name="T23" fmla="*/ 1 h 64"/>
                <a:gd name="T24" fmla="*/ 0 w 76"/>
                <a:gd name="T25" fmla="*/ 1 h 64"/>
                <a:gd name="T26" fmla="*/ 0 w 76"/>
                <a:gd name="T27" fmla="*/ 1 h 64"/>
                <a:gd name="T28" fmla="*/ 1 w 76"/>
                <a:gd name="T29" fmla="*/ 1 h 64"/>
                <a:gd name="T30" fmla="*/ 1 w 76"/>
                <a:gd name="T31" fmla="*/ 1 h 64"/>
                <a:gd name="T32" fmla="*/ 1 w 76"/>
                <a:gd name="T33" fmla="*/ 1 h 64"/>
                <a:gd name="T34" fmla="*/ 1 w 76"/>
                <a:gd name="T35" fmla="*/ 1 h 64"/>
                <a:gd name="T36" fmla="*/ 1 w 76"/>
                <a:gd name="T37" fmla="*/ 1 h 64"/>
                <a:gd name="T38" fmla="*/ 1 w 76"/>
                <a:gd name="T39" fmla="*/ 1 h 64"/>
                <a:gd name="T40" fmla="*/ 1 w 76"/>
                <a:gd name="T41" fmla="*/ 1 h 64"/>
                <a:gd name="T42" fmla="*/ 1 w 76"/>
                <a:gd name="T43" fmla="*/ 1 h 64"/>
                <a:gd name="T44" fmla="*/ 1 w 76"/>
                <a:gd name="T45" fmla="*/ 0 h 64"/>
                <a:gd name="T46" fmla="*/ 1 w 76"/>
                <a:gd name="T47" fmla="*/ 0 h 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
                <a:gd name="T73" fmla="*/ 0 h 64"/>
                <a:gd name="T74" fmla="*/ 76 w 76"/>
                <a:gd name="T75" fmla="*/ 64 h 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 h="64">
                  <a:moveTo>
                    <a:pt x="61" y="0"/>
                  </a:moveTo>
                  <a:lnTo>
                    <a:pt x="67" y="5"/>
                  </a:lnTo>
                  <a:lnTo>
                    <a:pt x="73" y="11"/>
                  </a:lnTo>
                  <a:lnTo>
                    <a:pt x="76" y="19"/>
                  </a:lnTo>
                  <a:lnTo>
                    <a:pt x="76" y="26"/>
                  </a:lnTo>
                  <a:lnTo>
                    <a:pt x="73" y="38"/>
                  </a:lnTo>
                  <a:lnTo>
                    <a:pt x="65" y="49"/>
                  </a:lnTo>
                  <a:lnTo>
                    <a:pt x="54" y="55"/>
                  </a:lnTo>
                  <a:lnTo>
                    <a:pt x="40" y="61"/>
                  </a:lnTo>
                  <a:lnTo>
                    <a:pt x="27" y="64"/>
                  </a:lnTo>
                  <a:lnTo>
                    <a:pt x="16" y="64"/>
                  </a:lnTo>
                  <a:lnTo>
                    <a:pt x="6" y="61"/>
                  </a:lnTo>
                  <a:lnTo>
                    <a:pt x="0" y="55"/>
                  </a:lnTo>
                  <a:lnTo>
                    <a:pt x="0" y="43"/>
                  </a:lnTo>
                  <a:lnTo>
                    <a:pt x="2" y="34"/>
                  </a:lnTo>
                  <a:lnTo>
                    <a:pt x="10" y="32"/>
                  </a:lnTo>
                  <a:lnTo>
                    <a:pt x="19" y="30"/>
                  </a:lnTo>
                  <a:lnTo>
                    <a:pt x="27" y="26"/>
                  </a:lnTo>
                  <a:lnTo>
                    <a:pt x="36" y="23"/>
                  </a:lnTo>
                  <a:lnTo>
                    <a:pt x="44" y="17"/>
                  </a:lnTo>
                  <a:lnTo>
                    <a:pt x="50" y="11"/>
                  </a:lnTo>
                  <a:lnTo>
                    <a:pt x="55" y="4"/>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6" name="Freeform 147"/>
            <p:cNvSpPr>
              <a:spLocks/>
            </p:cNvSpPr>
            <p:nvPr/>
          </p:nvSpPr>
          <p:spPr bwMode="auto">
            <a:xfrm>
              <a:off x="547" y="3733"/>
              <a:ext cx="1934" cy="52"/>
            </a:xfrm>
            <a:custGeom>
              <a:avLst/>
              <a:gdLst>
                <a:gd name="T0" fmla="*/ 1 w 3867"/>
                <a:gd name="T1" fmla="*/ 0 h 104"/>
                <a:gd name="T2" fmla="*/ 1 w 3867"/>
                <a:gd name="T3" fmla="*/ 1 h 104"/>
                <a:gd name="T4" fmla="*/ 1 w 3867"/>
                <a:gd name="T5" fmla="*/ 1 h 104"/>
                <a:gd name="T6" fmla="*/ 1 w 3867"/>
                <a:gd name="T7" fmla="*/ 1 h 104"/>
                <a:gd name="T8" fmla="*/ 1 w 3867"/>
                <a:gd name="T9" fmla="*/ 1 h 104"/>
                <a:gd name="T10" fmla="*/ 1 w 3867"/>
                <a:gd name="T11" fmla="*/ 1 h 104"/>
                <a:gd name="T12" fmla="*/ 1 w 3867"/>
                <a:gd name="T13" fmla="*/ 1 h 104"/>
                <a:gd name="T14" fmla="*/ 1 w 3867"/>
                <a:gd name="T15" fmla="*/ 1 h 104"/>
                <a:gd name="T16" fmla="*/ 1 w 3867"/>
                <a:gd name="T17" fmla="*/ 1 h 104"/>
                <a:gd name="T18" fmla="*/ 1 w 3867"/>
                <a:gd name="T19" fmla="*/ 1 h 104"/>
                <a:gd name="T20" fmla="*/ 1 w 3867"/>
                <a:gd name="T21" fmla="*/ 1 h 104"/>
                <a:gd name="T22" fmla="*/ 1 w 3867"/>
                <a:gd name="T23" fmla="*/ 1 h 104"/>
                <a:gd name="T24" fmla="*/ 1 w 3867"/>
                <a:gd name="T25" fmla="*/ 1 h 104"/>
                <a:gd name="T26" fmla="*/ 1 w 3867"/>
                <a:gd name="T27" fmla="*/ 1 h 104"/>
                <a:gd name="T28" fmla="*/ 1 w 3867"/>
                <a:gd name="T29" fmla="*/ 1 h 104"/>
                <a:gd name="T30" fmla="*/ 1 w 3867"/>
                <a:gd name="T31" fmla="*/ 1 h 104"/>
                <a:gd name="T32" fmla="*/ 1 w 3867"/>
                <a:gd name="T33" fmla="*/ 1 h 104"/>
                <a:gd name="T34" fmla="*/ 1 w 3867"/>
                <a:gd name="T35" fmla="*/ 1 h 104"/>
                <a:gd name="T36" fmla="*/ 1 w 3867"/>
                <a:gd name="T37" fmla="*/ 1 h 104"/>
                <a:gd name="T38" fmla="*/ 1 w 3867"/>
                <a:gd name="T39" fmla="*/ 1 h 104"/>
                <a:gd name="T40" fmla="*/ 1 w 3867"/>
                <a:gd name="T41" fmla="*/ 1 h 104"/>
                <a:gd name="T42" fmla="*/ 1 w 3867"/>
                <a:gd name="T43" fmla="*/ 1 h 104"/>
                <a:gd name="T44" fmla="*/ 1 w 3867"/>
                <a:gd name="T45" fmla="*/ 1 h 104"/>
                <a:gd name="T46" fmla="*/ 1 w 3867"/>
                <a:gd name="T47" fmla="*/ 1 h 104"/>
                <a:gd name="T48" fmla="*/ 1 w 3867"/>
                <a:gd name="T49" fmla="*/ 1 h 104"/>
                <a:gd name="T50" fmla="*/ 1 w 3867"/>
                <a:gd name="T51" fmla="*/ 1 h 104"/>
                <a:gd name="T52" fmla="*/ 1 w 3867"/>
                <a:gd name="T53" fmla="*/ 1 h 104"/>
                <a:gd name="T54" fmla="*/ 1 w 3867"/>
                <a:gd name="T55" fmla="*/ 1 h 104"/>
                <a:gd name="T56" fmla="*/ 1 w 3867"/>
                <a:gd name="T57" fmla="*/ 1 h 104"/>
                <a:gd name="T58" fmla="*/ 1 w 3867"/>
                <a:gd name="T59" fmla="*/ 1 h 104"/>
                <a:gd name="T60" fmla="*/ 1 w 3867"/>
                <a:gd name="T61" fmla="*/ 1 h 104"/>
                <a:gd name="T62" fmla="*/ 1 w 3867"/>
                <a:gd name="T63" fmla="*/ 1 h 104"/>
                <a:gd name="T64" fmla="*/ 1 w 3867"/>
                <a:gd name="T65" fmla="*/ 1 h 104"/>
                <a:gd name="T66" fmla="*/ 1 w 3867"/>
                <a:gd name="T67" fmla="*/ 1 h 104"/>
                <a:gd name="T68" fmla="*/ 1 w 3867"/>
                <a:gd name="T69" fmla="*/ 1 h 104"/>
                <a:gd name="T70" fmla="*/ 1 w 3867"/>
                <a:gd name="T71" fmla="*/ 1 h 104"/>
                <a:gd name="T72" fmla="*/ 1 w 3867"/>
                <a:gd name="T73" fmla="*/ 1 h 104"/>
                <a:gd name="T74" fmla="*/ 1 w 3867"/>
                <a:gd name="T75" fmla="*/ 1 h 104"/>
                <a:gd name="T76" fmla="*/ 1 w 3867"/>
                <a:gd name="T77" fmla="*/ 1 h 104"/>
                <a:gd name="T78" fmla="*/ 1 w 3867"/>
                <a:gd name="T79" fmla="*/ 1 h 104"/>
                <a:gd name="T80" fmla="*/ 1 w 3867"/>
                <a:gd name="T81" fmla="*/ 1 h 104"/>
                <a:gd name="T82" fmla="*/ 1 w 3867"/>
                <a:gd name="T83" fmla="*/ 1 h 104"/>
                <a:gd name="T84" fmla="*/ 1 w 3867"/>
                <a:gd name="T85" fmla="*/ 1 h 104"/>
                <a:gd name="T86" fmla="*/ 1 w 3867"/>
                <a:gd name="T87" fmla="*/ 1 h 104"/>
                <a:gd name="T88" fmla="*/ 1 w 3867"/>
                <a:gd name="T89" fmla="*/ 1 h 104"/>
                <a:gd name="T90" fmla="*/ 1 w 3867"/>
                <a:gd name="T91" fmla="*/ 1 h 104"/>
                <a:gd name="T92" fmla="*/ 1 w 3867"/>
                <a:gd name="T93" fmla="*/ 1 h 104"/>
                <a:gd name="T94" fmla="*/ 1 w 3867"/>
                <a:gd name="T95" fmla="*/ 1 h 104"/>
                <a:gd name="T96" fmla="*/ 1 w 3867"/>
                <a:gd name="T97" fmla="*/ 1 h 104"/>
                <a:gd name="T98" fmla="*/ 0 w 3867"/>
                <a:gd name="T99" fmla="*/ 1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67"/>
                <a:gd name="T151" fmla="*/ 0 h 104"/>
                <a:gd name="T152" fmla="*/ 3867 w 3867"/>
                <a:gd name="T153" fmla="*/ 104 h 10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67" h="104">
                  <a:moveTo>
                    <a:pt x="4" y="4"/>
                  </a:moveTo>
                  <a:lnTo>
                    <a:pt x="25" y="2"/>
                  </a:lnTo>
                  <a:lnTo>
                    <a:pt x="46" y="0"/>
                  </a:lnTo>
                  <a:lnTo>
                    <a:pt x="68" y="0"/>
                  </a:lnTo>
                  <a:lnTo>
                    <a:pt x="89" y="2"/>
                  </a:lnTo>
                  <a:lnTo>
                    <a:pt x="108" y="2"/>
                  </a:lnTo>
                  <a:lnTo>
                    <a:pt x="129" y="2"/>
                  </a:lnTo>
                  <a:lnTo>
                    <a:pt x="150" y="4"/>
                  </a:lnTo>
                  <a:lnTo>
                    <a:pt x="173" y="5"/>
                  </a:lnTo>
                  <a:lnTo>
                    <a:pt x="192" y="7"/>
                  </a:lnTo>
                  <a:lnTo>
                    <a:pt x="211" y="9"/>
                  </a:lnTo>
                  <a:lnTo>
                    <a:pt x="232" y="11"/>
                  </a:lnTo>
                  <a:lnTo>
                    <a:pt x="253" y="15"/>
                  </a:lnTo>
                  <a:lnTo>
                    <a:pt x="274" y="15"/>
                  </a:lnTo>
                  <a:lnTo>
                    <a:pt x="295" y="19"/>
                  </a:lnTo>
                  <a:lnTo>
                    <a:pt x="316" y="21"/>
                  </a:lnTo>
                  <a:lnTo>
                    <a:pt x="337" y="23"/>
                  </a:lnTo>
                  <a:lnTo>
                    <a:pt x="357" y="23"/>
                  </a:lnTo>
                  <a:lnTo>
                    <a:pt x="382" y="23"/>
                  </a:lnTo>
                  <a:lnTo>
                    <a:pt x="405" y="23"/>
                  </a:lnTo>
                  <a:lnTo>
                    <a:pt x="428" y="23"/>
                  </a:lnTo>
                  <a:lnTo>
                    <a:pt x="449" y="23"/>
                  </a:lnTo>
                  <a:lnTo>
                    <a:pt x="473" y="24"/>
                  </a:lnTo>
                  <a:lnTo>
                    <a:pt x="496" y="24"/>
                  </a:lnTo>
                  <a:lnTo>
                    <a:pt x="521" y="24"/>
                  </a:lnTo>
                  <a:lnTo>
                    <a:pt x="542" y="24"/>
                  </a:lnTo>
                  <a:lnTo>
                    <a:pt x="565" y="24"/>
                  </a:lnTo>
                  <a:lnTo>
                    <a:pt x="588" y="24"/>
                  </a:lnTo>
                  <a:lnTo>
                    <a:pt x="612" y="26"/>
                  </a:lnTo>
                  <a:lnTo>
                    <a:pt x="635" y="26"/>
                  </a:lnTo>
                  <a:lnTo>
                    <a:pt x="658" y="26"/>
                  </a:lnTo>
                  <a:lnTo>
                    <a:pt x="681" y="26"/>
                  </a:lnTo>
                  <a:lnTo>
                    <a:pt x="705" y="28"/>
                  </a:lnTo>
                  <a:lnTo>
                    <a:pt x="837" y="28"/>
                  </a:lnTo>
                  <a:lnTo>
                    <a:pt x="968" y="30"/>
                  </a:lnTo>
                  <a:lnTo>
                    <a:pt x="1099" y="34"/>
                  </a:lnTo>
                  <a:lnTo>
                    <a:pt x="1230" y="38"/>
                  </a:lnTo>
                  <a:lnTo>
                    <a:pt x="1359" y="42"/>
                  </a:lnTo>
                  <a:lnTo>
                    <a:pt x="1491" y="45"/>
                  </a:lnTo>
                  <a:lnTo>
                    <a:pt x="1622" y="49"/>
                  </a:lnTo>
                  <a:lnTo>
                    <a:pt x="1753" y="53"/>
                  </a:lnTo>
                  <a:lnTo>
                    <a:pt x="1882" y="57"/>
                  </a:lnTo>
                  <a:lnTo>
                    <a:pt x="2013" y="59"/>
                  </a:lnTo>
                  <a:lnTo>
                    <a:pt x="2145" y="61"/>
                  </a:lnTo>
                  <a:lnTo>
                    <a:pt x="2276" y="63"/>
                  </a:lnTo>
                  <a:lnTo>
                    <a:pt x="2407" y="61"/>
                  </a:lnTo>
                  <a:lnTo>
                    <a:pt x="2536" y="61"/>
                  </a:lnTo>
                  <a:lnTo>
                    <a:pt x="2667" y="57"/>
                  </a:lnTo>
                  <a:lnTo>
                    <a:pt x="2799" y="53"/>
                  </a:lnTo>
                  <a:lnTo>
                    <a:pt x="2863" y="43"/>
                  </a:lnTo>
                  <a:lnTo>
                    <a:pt x="2930" y="36"/>
                  </a:lnTo>
                  <a:lnTo>
                    <a:pt x="2994" y="30"/>
                  </a:lnTo>
                  <a:lnTo>
                    <a:pt x="3063" y="24"/>
                  </a:lnTo>
                  <a:lnTo>
                    <a:pt x="3129" y="21"/>
                  </a:lnTo>
                  <a:lnTo>
                    <a:pt x="3196" y="19"/>
                  </a:lnTo>
                  <a:lnTo>
                    <a:pt x="3262" y="17"/>
                  </a:lnTo>
                  <a:lnTo>
                    <a:pt x="3331" y="17"/>
                  </a:lnTo>
                  <a:lnTo>
                    <a:pt x="3397" y="15"/>
                  </a:lnTo>
                  <a:lnTo>
                    <a:pt x="3464" y="15"/>
                  </a:lnTo>
                  <a:lnTo>
                    <a:pt x="3532" y="13"/>
                  </a:lnTo>
                  <a:lnTo>
                    <a:pt x="3599" y="13"/>
                  </a:lnTo>
                  <a:lnTo>
                    <a:pt x="3666" y="9"/>
                  </a:lnTo>
                  <a:lnTo>
                    <a:pt x="3734" y="9"/>
                  </a:lnTo>
                  <a:lnTo>
                    <a:pt x="3800" y="5"/>
                  </a:lnTo>
                  <a:lnTo>
                    <a:pt x="3867" y="4"/>
                  </a:lnTo>
                  <a:lnTo>
                    <a:pt x="3858" y="9"/>
                  </a:lnTo>
                  <a:lnTo>
                    <a:pt x="3850" y="17"/>
                  </a:lnTo>
                  <a:lnTo>
                    <a:pt x="3839" y="21"/>
                  </a:lnTo>
                  <a:lnTo>
                    <a:pt x="3827" y="24"/>
                  </a:lnTo>
                  <a:lnTo>
                    <a:pt x="3812" y="26"/>
                  </a:lnTo>
                  <a:lnTo>
                    <a:pt x="3799" y="30"/>
                  </a:lnTo>
                  <a:lnTo>
                    <a:pt x="3785" y="30"/>
                  </a:lnTo>
                  <a:lnTo>
                    <a:pt x="3770" y="30"/>
                  </a:lnTo>
                  <a:lnTo>
                    <a:pt x="3755" y="30"/>
                  </a:lnTo>
                  <a:lnTo>
                    <a:pt x="3740" y="30"/>
                  </a:lnTo>
                  <a:lnTo>
                    <a:pt x="3724" y="28"/>
                  </a:lnTo>
                  <a:lnTo>
                    <a:pt x="3709" y="28"/>
                  </a:lnTo>
                  <a:lnTo>
                    <a:pt x="3692" y="28"/>
                  </a:lnTo>
                  <a:lnTo>
                    <a:pt x="3679" y="28"/>
                  </a:lnTo>
                  <a:lnTo>
                    <a:pt x="3666" y="30"/>
                  </a:lnTo>
                  <a:lnTo>
                    <a:pt x="3654" y="34"/>
                  </a:lnTo>
                  <a:lnTo>
                    <a:pt x="3641" y="36"/>
                  </a:lnTo>
                  <a:lnTo>
                    <a:pt x="3627" y="36"/>
                  </a:lnTo>
                  <a:lnTo>
                    <a:pt x="3616" y="38"/>
                  </a:lnTo>
                  <a:lnTo>
                    <a:pt x="3603" y="40"/>
                  </a:lnTo>
                  <a:lnTo>
                    <a:pt x="3589" y="40"/>
                  </a:lnTo>
                  <a:lnTo>
                    <a:pt x="3574" y="40"/>
                  </a:lnTo>
                  <a:lnTo>
                    <a:pt x="3561" y="40"/>
                  </a:lnTo>
                  <a:lnTo>
                    <a:pt x="3548" y="40"/>
                  </a:lnTo>
                  <a:lnTo>
                    <a:pt x="3534" y="40"/>
                  </a:lnTo>
                  <a:lnTo>
                    <a:pt x="3519" y="40"/>
                  </a:lnTo>
                  <a:lnTo>
                    <a:pt x="3508" y="40"/>
                  </a:lnTo>
                  <a:lnTo>
                    <a:pt x="3494" y="40"/>
                  </a:lnTo>
                  <a:lnTo>
                    <a:pt x="3481" y="40"/>
                  </a:lnTo>
                  <a:lnTo>
                    <a:pt x="3470" y="42"/>
                  </a:lnTo>
                  <a:lnTo>
                    <a:pt x="3458" y="45"/>
                  </a:lnTo>
                  <a:lnTo>
                    <a:pt x="3447" y="49"/>
                  </a:lnTo>
                  <a:lnTo>
                    <a:pt x="3434" y="53"/>
                  </a:lnTo>
                  <a:lnTo>
                    <a:pt x="3422" y="63"/>
                  </a:lnTo>
                  <a:lnTo>
                    <a:pt x="3411" y="70"/>
                  </a:lnTo>
                  <a:lnTo>
                    <a:pt x="3403" y="82"/>
                  </a:lnTo>
                  <a:lnTo>
                    <a:pt x="3380" y="82"/>
                  </a:lnTo>
                  <a:lnTo>
                    <a:pt x="3356" y="82"/>
                  </a:lnTo>
                  <a:lnTo>
                    <a:pt x="3333" y="82"/>
                  </a:lnTo>
                  <a:lnTo>
                    <a:pt x="3310" y="82"/>
                  </a:lnTo>
                  <a:lnTo>
                    <a:pt x="3285" y="82"/>
                  </a:lnTo>
                  <a:lnTo>
                    <a:pt x="3262" y="82"/>
                  </a:lnTo>
                  <a:lnTo>
                    <a:pt x="3238" y="82"/>
                  </a:lnTo>
                  <a:lnTo>
                    <a:pt x="3215" y="83"/>
                  </a:lnTo>
                  <a:lnTo>
                    <a:pt x="3190" y="83"/>
                  </a:lnTo>
                  <a:lnTo>
                    <a:pt x="3167" y="83"/>
                  </a:lnTo>
                  <a:lnTo>
                    <a:pt x="3143" y="83"/>
                  </a:lnTo>
                  <a:lnTo>
                    <a:pt x="3122" y="83"/>
                  </a:lnTo>
                  <a:lnTo>
                    <a:pt x="3099" y="83"/>
                  </a:lnTo>
                  <a:lnTo>
                    <a:pt x="3076" y="83"/>
                  </a:lnTo>
                  <a:lnTo>
                    <a:pt x="3055" y="83"/>
                  </a:lnTo>
                  <a:lnTo>
                    <a:pt x="3036" y="85"/>
                  </a:lnTo>
                  <a:lnTo>
                    <a:pt x="2949" y="91"/>
                  </a:lnTo>
                  <a:lnTo>
                    <a:pt x="2863" y="97"/>
                  </a:lnTo>
                  <a:lnTo>
                    <a:pt x="2778" y="99"/>
                  </a:lnTo>
                  <a:lnTo>
                    <a:pt x="2690" y="102"/>
                  </a:lnTo>
                  <a:lnTo>
                    <a:pt x="2603" y="102"/>
                  </a:lnTo>
                  <a:lnTo>
                    <a:pt x="2517" y="104"/>
                  </a:lnTo>
                  <a:lnTo>
                    <a:pt x="2430" y="104"/>
                  </a:lnTo>
                  <a:lnTo>
                    <a:pt x="2344" y="104"/>
                  </a:lnTo>
                  <a:lnTo>
                    <a:pt x="2257" y="102"/>
                  </a:lnTo>
                  <a:lnTo>
                    <a:pt x="2171" y="99"/>
                  </a:lnTo>
                  <a:lnTo>
                    <a:pt x="2084" y="97"/>
                  </a:lnTo>
                  <a:lnTo>
                    <a:pt x="1998" y="95"/>
                  </a:lnTo>
                  <a:lnTo>
                    <a:pt x="1911" y="91"/>
                  </a:lnTo>
                  <a:lnTo>
                    <a:pt x="1825" y="89"/>
                  </a:lnTo>
                  <a:lnTo>
                    <a:pt x="1742" y="85"/>
                  </a:lnTo>
                  <a:lnTo>
                    <a:pt x="1656" y="85"/>
                  </a:lnTo>
                  <a:lnTo>
                    <a:pt x="1627" y="83"/>
                  </a:lnTo>
                  <a:lnTo>
                    <a:pt x="1599" y="83"/>
                  </a:lnTo>
                  <a:lnTo>
                    <a:pt x="1570" y="83"/>
                  </a:lnTo>
                  <a:lnTo>
                    <a:pt x="1542" y="83"/>
                  </a:lnTo>
                  <a:lnTo>
                    <a:pt x="1513" y="83"/>
                  </a:lnTo>
                  <a:lnTo>
                    <a:pt x="1485" y="83"/>
                  </a:lnTo>
                  <a:lnTo>
                    <a:pt x="1458" y="83"/>
                  </a:lnTo>
                  <a:lnTo>
                    <a:pt x="1430" y="83"/>
                  </a:lnTo>
                  <a:lnTo>
                    <a:pt x="1399" y="82"/>
                  </a:lnTo>
                  <a:lnTo>
                    <a:pt x="1371" y="82"/>
                  </a:lnTo>
                  <a:lnTo>
                    <a:pt x="1344" y="82"/>
                  </a:lnTo>
                  <a:lnTo>
                    <a:pt x="1316" y="82"/>
                  </a:lnTo>
                  <a:lnTo>
                    <a:pt x="1287" y="82"/>
                  </a:lnTo>
                  <a:lnTo>
                    <a:pt x="1259" y="82"/>
                  </a:lnTo>
                  <a:lnTo>
                    <a:pt x="1230" y="82"/>
                  </a:lnTo>
                  <a:lnTo>
                    <a:pt x="1203" y="82"/>
                  </a:lnTo>
                  <a:lnTo>
                    <a:pt x="1152" y="80"/>
                  </a:lnTo>
                  <a:lnTo>
                    <a:pt x="1105" y="78"/>
                  </a:lnTo>
                  <a:lnTo>
                    <a:pt x="1059" y="74"/>
                  </a:lnTo>
                  <a:lnTo>
                    <a:pt x="1011" y="74"/>
                  </a:lnTo>
                  <a:lnTo>
                    <a:pt x="966" y="74"/>
                  </a:lnTo>
                  <a:lnTo>
                    <a:pt x="920" y="74"/>
                  </a:lnTo>
                  <a:lnTo>
                    <a:pt x="875" y="74"/>
                  </a:lnTo>
                  <a:lnTo>
                    <a:pt x="831" y="74"/>
                  </a:lnTo>
                  <a:lnTo>
                    <a:pt x="783" y="72"/>
                  </a:lnTo>
                  <a:lnTo>
                    <a:pt x="738" y="72"/>
                  </a:lnTo>
                  <a:lnTo>
                    <a:pt x="692" y="72"/>
                  </a:lnTo>
                  <a:lnTo>
                    <a:pt x="646" y="72"/>
                  </a:lnTo>
                  <a:lnTo>
                    <a:pt x="599" y="72"/>
                  </a:lnTo>
                  <a:lnTo>
                    <a:pt x="553" y="72"/>
                  </a:lnTo>
                  <a:lnTo>
                    <a:pt x="504" y="72"/>
                  </a:lnTo>
                  <a:lnTo>
                    <a:pt x="454" y="72"/>
                  </a:lnTo>
                  <a:lnTo>
                    <a:pt x="445" y="63"/>
                  </a:lnTo>
                  <a:lnTo>
                    <a:pt x="434" y="57"/>
                  </a:lnTo>
                  <a:lnTo>
                    <a:pt x="422" y="51"/>
                  </a:lnTo>
                  <a:lnTo>
                    <a:pt x="411" y="49"/>
                  </a:lnTo>
                  <a:lnTo>
                    <a:pt x="395" y="47"/>
                  </a:lnTo>
                  <a:lnTo>
                    <a:pt x="378" y="47"/>
                  </a:lnTo>
                  <a:lnTo>
                    <a:pt x="363" y="47"/>
                  </a:lnTo>
                  <a:lnTo>
                    <a:pt x="348" y="49"/>
                  </a:lnTo>
                  <a:lnTo>
                    <a:pt x="331" y="49"/>
                  </a:lnTo>
                  <a:lnTo>
                    <a:pt x="314" y="53"/>
                  </a:lnTo>
                  <a:lnTo>
                    <a:pt x="297" y="55"/>
                  </a:lnTo>
                  <a:lnTo>
                    <a:pt x="281" y="59"/>
                  </a:lnTo>
                  <a:lnTo>
                    <a:pt x="264" y="59"/>
                  </a:lnTo>
                  <a:lnTo>
                    <a:pt x="249" y="63"/>
                  </a:lnTo>
                  <a:lnTo>
                    <a:pt x="236" y="64"/>
                  </a:lnTo>
                  <a:lnTo>
                    <a:pt x="222" y="66"/>
                  </a:lnTo>
                  <a:lnTo>
                    <a:pt x="205" y="68"/>
                  </a:lnTo>
                  <a:lnTo>
                    <a:pt x="188" y="68"/>
                  </a:lnTo>
                  <a:lnTo>
                    <a:pt x="173" y="66"/>
                  </a:lnTo>
                  <a:lnTo>
                    <a:pt x="162" y="66"/>
                  </a:lnTo>
                  <a:lnTo>
                    <a:pt x="146" y="63"/>
                  </a:lnTo>
                  <a:lnTo>
                    <a:pt x="135" y="59"/>
                  </a:lnTo>
                  <a:lnTo>
                    <a:pt x="122" y="55"/>
                  </a:lnTo>
                  <a:lnTo>
                    <a:pt x="108" y="51"/>
                  </a:lnTo>
                  <a:lnTo>
                    <a:pt x="95" y="45"/>
                  </a:lnTo>
                  <a:lnTo>
                    <a:pt x="84" y="40"/>
                  </a:lnTo>
                  <a:lnTo>
                    <a:pt x="70" y="34"/>
                  </a:lnTo>
                  <a:lnTo>
                    <a:pt x="57" y="30"/>
                  </a:lnTo>
                  <a:lnTo>
                    <a:pt x="46" y="24"/>
                  </a:lnTo>
                  <a:lnTo>
                    <a:pt x="32" y="21"/>
                  </a:lnTo>
                  <a:lnTo>
                    <a:pt x="19" y="19"/>
                  </a:lnTo>
                  <a:lnTo>
                    <a:pt x="8" y="19"/>
                  </a:lnTo>
                  <a:lnTo>
                    <a:pt x="6" y="15"/>
                  </a:lnTo>
                  <a:lnTo>
                    <a:pt x="4" y="9"/>
                  </a:lnTo>
                  <a:lnTo>
                    <a:pt x="0" y="5"/>
                  </a:lnTo>
                  <a:lnTo>
                    <a:pt x="4" y="4"/>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7" name="Freeform 148"/>
            <p:cNvSpPr>
              <a:spLocks/>
            </p:cNvSpPr>
            <p:nvPr/>
          </p:nvSpPr>
          <p:spPr bwMode="auto">
            <a:xfrm>
              <a:off x="2145" y="3784"/>
              <a:ext cx="335" cy="51"/>
            </a:xfrm>
            <a:custGeom>
              <a:avLst/>
              <a:gdLst>
                <a:gd name="T0" fmla="*/ 1 w 669"/>
                <a:gd name="T1" fmla="*/ 0 h 101"/>
                <a:gd name="T2" fmla="*/ 1 w 669"/>
                <a:gd name="T3" fmla="*/ 1 h 101"/>
                <a:gd name="T4" fmla="*/ 1 w 669"/>
                <a:gd name="T5" fmla="*/ 1 h 101"/>
                <a:gd name="T6" fmla="*/ 1 w 669"/>
                <a:gd name="T7" fmla="*/ 1 h 101"/>
                <a:gd name="T8" fmla="*/ 1 w 669"/>
                <a:gd name="T9" fmla="*/ 1 h 101"/>
                <a:gd name="T10" fmla="*/ 1 w 669"/>
                <a:gd name="T11" fmla="*/ 1 h 101"/>
                <a:gd name="T12" fmla="*/ 1 w 669"/>
                <a:gd name="T13" fmla="*/ 1 h 101"/>
                <a:gd name="T14" fmla="*/ 1 w 669"/>
                <a:gd name="T15" fmla="*/ 1 h 101"/>
                <a:gd name="T16" fmla="*/ 1 w 669"/>
                <a:gd name="T17" fmla="*/ 1 h 101"/>
                <a:gd name="T18" fmla="*/ 1 w 669"/>
                <a:gd name="T19" fmla="*/ 1 h 101"/>
                <a:gd name="T20" fmla="*/ 1 w 669"/>
                <a:gd name="T21" fmla="*/ 1 h 101"/>
                <a:gd name="T22" fmla="*/ 1 w 669"/>
                <a:gd name="T23" fmla="*/ 1 h 101"/>
                <a:gd name="T24" fmla="*/ 1 w 669"/>
                <a:gd name="T25" fmla="*/ 1 h 101"/>
                <a:gd name="T26" fmla="*/ 1 w 669"/>
                <a:gd name="T27" fmla="*/ 1 h 101"/>
                <a:gd name="T28" fmla="*/ 1 w 669"/>
                <a:gd name="T29" fmla="*/ 1 h 101"/>
                <a:gd name="T30" fmla="*/ 1 w 669"/>
                <a:gd name="T31" fmla="*/ 1 h 101"/>
                <a:gd name="T32" fmla="*/ 1 w 669"/>
                <a:gd name="T33" fmla="*/ 1 h 101"/>
                <a:gd name="T34" fmla="*/ 1 w 669"/>
                <a:gd name="T35" fmla="*/ 1 h 101"/>
                <a:gd name="T36" fmla="*/ 1 w 669"/>
                <a:gd name="T37" fmla="*/ 1 h 101"/>
                <a:gd name="T38" fmla="*/ 1 w 669"/>
                <a:gd name="T39" fmla="*/ 1 h 101"/>
                <a:gd name="T40" fmla="*/ 1 w 669"/>
                <a:gd name="T41" fmla="*/ 1 h 101"/>
                <a:gd name="T42" fmla="*/ 1 w 669"/>
                <a:gd name="T43" fmla="*/ 1 h 101"/>
                <a:gd name="T44" fmla="*/ 1 w 669"/>
                <a:gd name="T45" fmla="*/ 1 h 101"/>
                <a:gd name="T46" fmla="*/ 1 w 669"/>
                <a:gd name="T47" fmla="*/ 1 h 101"/>
                <a:gd name="T48" fmla="*/ 1 w 669"/>
                <a:gd name="T49" fmla="*/ 1 h 101"/>
                <a:gd name="T50" fmla="*/ 1 w 669"/>
                <a:gd name="T51" fmla="*/ 1 h 101"/>
                <a:gd name="T52" fmla="*/ 1 w 669"/>
                <a:gd name="T53" fmla="*/ 1 h 101"/>
                <a:gd name="T54" fmla="*/ 1 w 669"/>
                <a:gd name="T55" fmla="*/ 1 h 101"/>
                <a:gd name="T56" fmla="*/ 1 w 669"/>
                <a:gd name="T57" fmla="*/ 1 h 101"/>
                <a:gd name="T58" fmla="*/ 1 w 669"/>
                <a:gd name="T59" fmla="*/ 1 h 101"/>
                <a:gd name="T60" fmla="*/ 1 w 669"/>
                <a:gd name="T61" fmla="*/ 1 h 101"/>
                <a:gd name="T62" fmla="*/ 1 w 669"/>
                <a:gd name="T63" fmla="*/ 1 h 101"/>
                <a:gd name="T64" fmla="*/ 1 w 669"/>
                <a:gd name="T65" fmla="*/ 1 h 101"/>
                <a:gd name="T66" fmla="*/ 1 w 669"/>
                <a:gd name="T67" fmla="*/ 1 h 101"/>
                <a:gd name="T68" fmla="*/ 1 w 669"/>
                <a:gd name="T69" fmla="*/ 1 h 101"/>
                <a:gd name="T70" fmla="*/ 1 w 669"/>
                <a:gd name="T71" fmla="*/ 1 h 101"/>
                <a:gd name="T72" fmla="*/ 1 w 669"/>
                <a:gd name="T73" fmla="*/ 1 h 101"/>
                <a:gd name="T74" fmla="*/ 1 w 669"/>
                <a:gd name="T75" fmla="*/ 1 h 101"/>
                <a:gd name="T76" fmla="*/ 1 w 669"/>
                <a:gd name="T77" fmla="*/ 1 h 101"/>
                <a:gd name="T78" fmla="*/ 1 w 669"/>
                <a:gd name="T79" fmla="*/ 1 h 101"/>
                <a:gd name="T80" fmla="*/ 1 w 669"/>
                <a:gd name="T81" fmla="*/ 1 h 101"/>
                <a:gd name="T82" fmla="*/ 1 w 669"/>
                <a:gd name="T83" fmla="*/ 1 h 101"/>
                <a:gd name="T84" fmla="*/ 1 w 669"/>
                <a:gd name="T85" fmla="*/ 1 h 101"/>
                <a:gd name="T86" fmla="*/ 1 w 669"/>
                <a:gd name="T87" fmla="*/ 1 h 101"/>
                <a:gd name="T88" fmla="*/ 1 w 669"/>
                <a:gd name="T89" fmla="*/ 1 h 101"/>
                <a:gd name="T90" fmla="*/ 1 w 669"/>
                <a:gd name="T91" fmla="*/ 0 h 10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69"/>
                <a:gd name="T139" fmla="*/ 0 h 101"/>
                <a:gd name="T140" fmla="*/ 669 w 669"/>
                <a:gd name="T141" fmla="*/ 101 h 10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69" h="101">
                  <a:moveTo>
                    <a:pt x="40" y="0"/>
                  </a:moveTo>
                  <a:lnTo>
                    <a:pt x="57" y="0"/>
                  </a:lnTo>
                  <a:lnTo>
                    <a:pt x="76" y="2"/>
                  </a:lnTo>
                  <a:lnTo>
                    <a:pt x="93" y="4"/>
                  </a:lnTo>
                  <a:lnTo>
                    <a:pt x="112" y="6"/>
                  </a:lnTo>
                  <a:lnTo>
                    <a:pt x="129" y="6"/>
                  </a:lnTo>
                  <a:lnTo>
                    <a:pt x="146" y="8"/>
                  </a:lnTo>
                  <a:lnTo>
                    <a:pt x="165" y="10"/>
                  </a:lnTo>
                  <a:lnTo>
                    <a:pt x="184" y="10"/>
                  </a:lnTo>
                  <a:lnTo>
                    <a:pt x="201" y="10"/>
                  </a:lnTo>
                  <a:lnTo>
                    <a:pt x="219" y="12"/>
                  </a:lnTo>
                  <a:lnTo>
                    <a:pt x="236" y="12"/>
                  </a:lnTo>
                  <a:lnTo>
                    <a:pt x="255" y="14"/>
                  </a:lnTo>
                  <a:lnTo>
                    <a:pt x="272" y="14"/>
                  </a:lnTo>
                  <a:lnTo>
                    <a:pt x="289" y="16"/>
                  </a:lnTo>
                  <a:lnTo>
                    <a:pt x="308" y="16"/>
                  </a:lnTo>
                  <a:lnTo>
                    <a:pt x="327" y="16"/>
                  </a:lnTo>
                  <a:lnTo>
                    <a:pt x="348" y="16"/>
                  </a:lnTo>
                  <a:lnTo>
                    <a:pt x="369" y="18"/>
                  </a:lnTo>
                  <a:lnTo>
                    <a:pt x="390" y="19"/>
                  </a:lnTo>
                  <a:lnTo>
                    <a:pt x="411" y="21"/>
                  </a:lnTo>
                  <a:lnTo>
                    <a:pt x="431" y="21"/>
                  </a:lnTo>
                  <a:lnTo>
                    <a:pt x="452" y="25"/>
                  </a:lnTo>
                  <a:lnTo>
                    <a:pt x="473" y="27"/>
                  </a:lnTo>
                  <a:lnTo>
                    <a:pt x="496" y="31"/>
                  </a:lnTo>
                  <a:lnTo>
                    <a:pt x="517" y="33"/>
                  </a:lnTo>
                  <a:lnTo>
                    <a:pt x="540" y="35"/>
                  </a:lnTo>
                  <a:lnTo>
                    <a:pt x="561" y="38"/>
                  </a:lnTo>
                  <a:lnTo>
                    <a:pt x="582" y="44"/>
                  </a:lnTo>
                  <a:lnTo>
                    <a:pt x="603" y="48"/>
                  </a:lnTo>
                  <a:lnTo>
                    <a:pt x="625" y="52"/>
                  </a:lnTo>
                  <a:lnTo>
                    <a:pt x="646" y="56"/>
                  </a:lnTo>
                  <a:lnTo>
                    <a:pt x="669" y="63"/>
                  </a:lnTo>
                  <a:lnTo>
                    <a:pt x="669" y="71"/>
                  </a:lnTo>
                  <a:lnTo>
                    <a:pt x="669" y="80"/>
                  </a:lnTo>
                  <a:lnTo>
                    <a:pt x="669" y="88"/>
                  </a:lnTo>
                  <a:lnTo>
                    <a:pt x="669" y="99"/>
                  </a:lnTo>
                  <a:lnTo>
                    <a:pt x="660" y="99"/>
                  </a:lnTo>
                  <a:lnTo>
                    <a:pt x="650" y="99"/>
                  </a:lnTo>
                  <a:lnTo>
                    <a:pt x="643" y="99"/>
                  </a:lnTo>
                  <a:lnTo>
                    <a:pt x="633" y="101"/>
                  </a:lnTo>
                  <a:lnTo>
                    <a:pt x="624" y="99"/>
                  </a:lnTo>
                  <a:lnTo>
                    <a:pt x="616" y="99"/>
                  </a:lnTo>
                  <a:lnTo>
                    <a:pt x="604" y="99"/>
                  </a:lnTo>
                  <a:lnTo>
                    <a:pt x="597" y="99"/>
                  </a:lnTo>
                  <a:lnTo>
                    <a:pt x="587" y="97"/>
                  </a:lnTo>
                  <a:lnTo>
                    <a:pt x="578" y="95"/>
                  </a:lnTo>
                  <a:lnTo>
                    <a:pt x="566" y="94"/>
                  </a:lnTo>
                  <a:lnTo>
                    <a:pt x="557" y="94"/>
                  </a:lnTo>
                  <a:lnTo>
                    <a:pt x="547" y="92"/>
                  </a:lnTo>
                  <a:lnTo>
                    <a:pt x="538" y="90"/>
                  </a:lnTo>
                  <a:lnTo>
                    <a:pt x="528" y="88"/>
                  </a:lnTo>
                  <a:lnTo>
                    <a:pt x="519" y="88"/>
                  </a:lnTo>
                  <a:lnTo>
                    <a:pt x="511" y="86"/>
                  </a:lnTo>
                  <a:lnTo>
                    <a:pt x="502" y="86"/>
                  </a:lnTo>
                  <a:lnTo>
                    <a:pt x="496" y="82"/>
                  </a:lnTo>
                  <a:lnTo>
                    <a:pt x="489" y="82"/>
                  </a:lnTo>
                  <a:lnTo>
                    <a:pt x="473" y="80"/>
                  </a:lnTo>
                  <a:lnTo>
                    <a:pt x="458" y="80"/>
                  </a:lnTo>
                  <a:lnTo>
                    <a:pt x="451" y="80"/>
                  </a:lnTo>
                  <a:lnTo>
                    <a:pt x="441" y="80"/>
                  </a:lnTo>
                  <a:lnTo>
                    <a:pt x="435" y="80"/>
                  </a:lnTo>
                  <a:lnTo>
                    <a:pt x="428" y="80"/>
                  </a:lnTo>
                  <a:lnTo>
                    <a:pt x="412" y="82"/>
                  </a:lnTo>
                  <a:lnTo>
                    <a:pt x="397" y="86"/>
                  </a:lnTo>
                  <a:lnTo>
                    <a:pt x="397" y="76"/>
                  </a:lnTo>
                  <a:lnTo>
                    <a:pt x="397" y="71"/>
                  </a:lnTo>
                  <a:lnTo>
                    <a:pt x="373" y="71"/>
                  </a:lnTo>
                  <a:lnTo>
                    <a:pt x="350" y="71"/>
                  </a:lnTo>
                  <a:lnTo>
                    <a:pt x="325" y="71"/>
                  </a:lnTo>
                  <a:lnTo>
                    <a:pt x="302" y="69"/>
                  </a:lnTo>
                  <a:lnTo>
                    <a:pt x="277" y="65"/>
                  </a:lnTo>
                  <a:lnTo>
                    <a:pt x="257" y="59"/>
                  </a:lnTo>
                  <a:lnTo>
                    <a:pt x="234" y="56"/>
                  </a:lnTo>
                  <a:lnTo>
                    <a:pt x="211" y="52"/>
                  </a:lnTo>
                  <a:lnTo>
                    <a:pt x="186" y="44"/>
                  </a:lnTo>
                  <a:lnTo>
                    <a:pt x="163" y="40"/>
                  </a:lnTo>
                  <a:lnTo>
                    <a:pt x="139" y="35"/>
                  </a:lnTo>
                  <a:lnTo>
                    <a:pt x="114" y="33"/>
                  </a:lnTo>
                  <a:lnTo>
                    <a:pt x="89" y="27"/>
                  </a:lnTo>
                  <a:lnTo>
                    <a:pt x="65" y="27"/>
                  </a:lnTo>
                  <a:lnTo>
                    <a:pt x="38" y="27"/>
                  </a:lnTo>
                  <a:lnTo>
                    <a:pt x="11" y="29"/>
                  </a:lnTo>
                  <a:lnTo>
                    <a:pt x="2" y="21"/>
                  </a:lnTo>
                  <a:lnTo>
                    <a:pt x="0" y="18"/>
                  </a:lnTo>
                  <a:lnTo>
                    <a:pt x="4" y="16"/>
                  </a:lnTo>
                  <a:lnTo>
                    <a:pt x="11" y="14"/>
                  </a:lnTo>
                  <a:lnTo>
                    <a:pt x="19" y="10"/>
                  </a:lnTo>
                  <a:lnTo>
                    <a:pt x="27" y="8"/>
                  </a:lnTo>
                  <a:lnTo>
                    <a:pt x="34" y="4"/>
                  </a:lnTo>
                  <a:lnTo>
                    <a:pt x="40"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918" name="Freeform 149"/>
            <p:cNvSpPr>
              <a:spLocks/>
            </p:cNvSpPr>
            <p:nvPr/>
          </p:nvSpPr>
          <p:spPr bwMode="auto">
            <a:xfrm>
              <a:off x="597" y="3813"/>
              <a:ext cx="1883" cy="137"/>
            </a:xfrm>
            <a:custGeom>
              <a:avLst/>
              <a:gdLst>
                <a:gd name="T0" fmla="*/ 1 w 3764"/>
                <a:gd name="T1" fmla="*/ 1 h 274"/>
                <a:gd name="T2" fmla="*/ 1 w 3764"/>
                <a:gd name="T3" fmla="*/ 1 h 274"/>
                <a:gd name="T4" fmla="*/ 1 w 3764"/>
                <a:gd name="T5" fmla="*/ 1 h 274"/>
                <a:gd name="T6" fmla="*/ 1 w 3764"/>
                <a:gd name="T7" fmla="*/ 1 h 274"/>
                <a:gd name="T8" fmla="*/ 1 w 3764"/>
                <a:gd name="T9" fmla="*/ 1 h 274"/>
                <a:gd name="T10" fmla="*/ 1 w 3764"/>
                <a:gd name="T11" fmla="*/ 1 h 274"/>
                <a:gd name="T12" fmla="*/ 1 w 3764"/>
                <a:gd name="T13" fmla="*/ 1 h 274"/>
                <a:gd name="T14" fmla="*/ 1 w 3764"/>
                <a:gd name="T15" fmla="*/ 1 h 274"/>
                <a:gd name="T16" fmla="*/ 1 w 3764"/>
                <a:gd name="T17" fmla="*/ 1 h 274"/>
                <a:gd name="T18" fmla="*/ 1 w 3764"/>
                <a:gd name="T19" fmla="*/ 1 h 274"/>
                <a:gd name="T20" fmla="*/ 1 w 3764"/>
                <a:gd name="T21" fmla="*/ 1 h 274"/>
                <a:gd name="T22" fmla="*/ 1 w 3764"/>
                <a:gd name="T23" fmla="*/ 1 h 274"/>
                <a:gd name="T24" fmla="*/ 1 w 3764"/>
                <a:gd name="T25" fmla="*/ 1 h 274"/>
                <a:gd name="T26" fmla="*/ 1 w 3764"/>
                <a:gd name="T27" fmla="*/ 1 h 274"/>
                <a:gd name="T28" fmla="*/ 1 w 3764"/>
                <a:gd name="T29" fmla="*/ 1 h 274"/>
                <a:gd name="T30" fmla="*/ 1 w 3764"/>
                <a:gd name="T31" fmla="*/ 1 h 274"/>
                <a:gd name="T32" fmla="*/ 1 w 3764"/>
                <a:gd name="T33" fmla="*/ 1 h 274"/>
                <a:gd name="T34" fmla="*/ 1 w 3764"/>
                <a:gd name="T35" fmla="*/ 1 h 274"/>
                <a:gd name="T36" fmla="*/ 1 w 3764"/>
                <a:gd name="T37" fmla="*/ 1 h 274"/>
                <a:gd name="T38" fmla="*/ 1 w 3764"/>
                <a:gd name="T39" fmla="*/ 1 h 274"/>
                <a:gd name="T40" fmla="*/ 1 w 3764"/>
                <a:gd name="T41" fmla="*/ 1 h 274"/>
                <a:gd name="T42" fmla="*/ 1 w 3764"/>
                <a:gd name="T43" fmla="*/ 1 h 274"/>
                <a:gd name="T44" fmla="*/ 1 w 3764"/>
                <a:gd name="T45" fmla="*/ 1 h 274"/>
                <a:gd name="T46" fmla="*/ 1 w 3764"/>
                <a:gd name="T47" fmla="*/ 1 h 274"/>
                <a:gd name="T48" fmla="*/ 1 w 3764"/>
                <a:gd name="T49" fmla="*/ 1 h 274"/>
                <a:gd name="T50" fmla="*/ 1 w 3764"/>
                <a:gd name="T51" fmla="*/ 1 h 274"/>
                <a:gd name="T52" fmla="*/ 1 w 3764"/>
                <a:gd name="T53" fmla="*/ 1 h 274"/>
                <a:gd name="T54" fmla="*/ 1 w 3764"/>
                <a:gd name="T55" fmla="*/ 1 h 274"/>
                <a:gd name="T56" fmla="*/ 1 w 3764"/>
                <a:gd name="T57" fmla="*/ 1 h 274"/>
                <a:gd name="T58" fmla="*/ 1 w 3764"/>
                <a:gd name="T59" fmla="*/ 1 h 274"/>
                <a:gd name="T60" fmla="*/ 1 w 3764"/>
                <a:gd name="T61" fmla="*/ 1 h 274"/>
                <a:gd name="T62" fmla="*/ 1 w 3764"/>
                <a:gd name="T63" fmla="*/ 1 h 274"/>
                <a:gd name="T64" fmla="*/ 1 w 3764"/>
                <a:gd name="T65" fmla="*/ 1 h 274"/>
                <a:gd name="T66" fmla="*/ 1 w 3764"/>
                <a:gd name="T67" fmla="*/ 1 h 274"/>
                <a:gd name="T68" fmla="*/ 1 w 3764"/>
                <a:gd name="T69" fmla="*/ 1 h 274"/>
                <a:gd name="T70" fmla="*/ 1 w 3764"/>
                <a:gd name="T71" fmla="*/ 1 h 274"/>
                <a:gd name="T72" fmla="*/ 1 w 3764"/>
                <a:gd name="T73" fmla="*/ 1 h 274"/>
                <a:gd name="T74" fmla="*/ 1 w 3764"/>
                <a:gd name="T75" fmla="*/ 1 h 274"/>
                <a:gd name="T76" fmla="*/ 1 w 3764"/>
                <a:gd name="T77" fmla="*/ 1 h 274"/>
                <a:gd name="T78" fmla="*/ 1 w 3764"/>
                <a:gd name="T79" fmla="*/ 1 h 274"/>
                <a:gd name="T80" fmla="*/ 1 w 3764"/>
                <a:gd name="T81" fmla="*/ 1 h 274"/>
                <a:gd name="T82" fmla="*/ 1 w 3764"/>
                <a:gd name="T83" fmla="*/ 1 h 274"/>
                <a:gd name="T84" fmla="*/ 1 w 3764"/>
                <a:gd name="T85" fmla="*/ 1 h 274"/>
                <a:gd name="T86" fmla="*/ 1 w 3764"/>
                <a:gd name="T87" fmla="*/ 1 h 274"/>
                <a:gd name="T88" fmla="*/ 1 w 3764"/>
                <a:gd name="T89" fmla="*/ 1 h 274"/>
                <a:gd name="T90" fmla="*/ 1 w 3764"/>
                <a:gd name="T91" fmla="*/ 1 h 274"/>
                <a:gd name="T92" fmla="*/ 1 w 3764"/>
                <a:gd name="T93" fmla="*/ 1 h 274"/>
                <a:gd name="T94" fmla="*/ 1 w 3764"/>
                <a:gd name="T95" fmla="*/ 1 h 274"/>
                <a:gd name="T96" fmla="*/ 1 w 3764"/>
                <a:gd name="T97" fmla="*/ 1 h 274"/>
                <a:gd name="T98" fmla="*/ 1 w 3764"/>
                <a:gd name="T99" fmla="*/ 1 h 274"/>
                <a:gd name="T100" fmla="*/ 1 w 3764"/>
                <a:gd name="T101" fmla="*/ 1 h 274"/>
                <a:gd name="T102" fmla="*/ 1 w 3764"/>
                <a:gd name="T103" fmla="*/ 1 h 274"/>
                <a:gd name="T104" fmla="*/ 1 w 3764"/>
                <a:gd name="T105" fmla="*/ 1 h 274"/>
                <a:gd name="T106" fmla="*/ 1 w 3764"/>
                <a:gd name="T107" fmla="*/ 1 h 274"/>
                <a:gd name="T108" fmla="*/ 1 w 3764"/>
                <a:gd name="T109" fmla="*/ 1 h 274"/>
                <a:gd name="T110" fmla="*/ 1 w 3764"/>
                <a:gd name="T111" fmla="*/ 1 h 274"/>
                <a:gd name="T112" fmla="*/ 1 w 3764"/>
                <a:gd name="T113" fmla="*/ 1 h 274"/>
                <a:gd name="T114" fmla="*/ 1 w 3764"/>
                <a:gd name="T115" fmla="*/ 1 h 274"/>
                <a:gd name="T116" fmla="*/ 1 w 3764"/>
                <a:gd name="T117" fmla="*/ 0 h 2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764"/>
                <a:gd name="T178" fmla="*/ 0 h 274"/>
                <a:gd name="T179" fmla="*/ 3764 w 3764"/>
                <a:gd name="T180" fmla="*/ 274 h 2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764" h="274">
                  <a:moveTo>
                    <a:pt x="2428" y="0"/>
                  </a:moveTo>
                  <a:lnTo>
                    <a:pt x="2511" y="0"/>
                  </a:lnTo>
                  <a:lnTo>
                    <a:pt x="2595" y="2"/>
                  </a:lnTo>
                  <a:lnTo>
                    <a:pt x="2680" y="2"/>
                  </a:lnTo>
                  <a:lnTo>
                    <a:pt x="2766" y="4"/>
                  </a:lnTo>
                  <a:lnTo>
                    <a:pt x="2850" y="4"/>
                  </a:lnTo>
                  <a:lnTo>
                    <a:pt x="2937" y="8"/>
                  </a:lnTo>
                  <a:lnTo>
                    <a:pt x="3023" y="10"/>
                  </a:lnTo>
                  <a:lnTo>
                    <a:pt x="3108" y="14"/>
                  </a:lnTo>
                  <a:lnTo>
                    <a:pt x="3194" y="19"/>
                  </a:lnTo>
                  <a:lnTo>
                    <a:pt x="3277" y="29"/>
                  </a:lnTo>
                  <a:lnTo>
                    <a:pt x="3361" y="37"/>
                  </a:lnTo>
                  <a:lnTo>
                    <a:pt x="3445" y="52"/>
                  </a:lnTo>
                  <a:lnTo>
                    <a:pt x="3525" y="67"/>
                  </a:lnTo>
                  <a:lnTo>
                    <a:pt x="3604" y="86"/>
                  </a:lnTo>
                  <a:lnTo>
                    <a:pt x="3684" y="109"/>
                  </a:lnTo>
                  <a:lnTo>
                    <a:pt x="3760" y="137"/>
                  </a:lnTo>
                  <a:lnTo>
                    <a:pt x="3760" y="145"/>
                  </a:lnTo>
                  <a:lnTo>
                    <a:pt x="3760" y="153"/>
                  </a:lnTo>
                  <a:lnTo>
                    <a:pt x="3760" y="160"/>
                  </a:lnTo>
                  <a:lnTo>
                    <a:pt x="3764" y="168"/>
                  </a:lnTo>
                  <a:lnTo>
                    <a:pt x="3755" y="164"/>
                  </a:lnTo>
                  <a:lnTo>
                    <a:pt x="3745" y="162"/>
                  </a:lnTo>
                  <a:lnTo>
                    <a:pt x="3736" y="162"/>
                  </a:lnTo>
                  <a:lnTo>
                    <a:pt x="3728" y="162"/>
                  </a:lnTo>
                  <a:lnTo>
                    <a:pt x="3717" y="160"/>
                  </a:lnTo>
                  <a:lnTo>
                    <a:pt x="3707" y="158"/>
                  </a:lnTo>
                  <a:lnTo>
                    <a:pt x="3699" y="156"/>
                  </a:lnTo>
                  <a:lnTo>
                    <a:pt x="3692" y="153"/>
                  </a:lnTo>
                  <a:lnTo>
                    <a:pt x="3684" y="145"/>
                  </a:lnTo>
                  <a:lnTo>
                    <a:pt x="3677" y="135"/>
                  </a:lnTo>
                  <a:lnTo>
                    <a:pt x="3667" y="135"/>
                  </a:lnTo>
                  <a:lnTo>
                    <a:pt x="3660" y="139"/>
                  </a:lnTo>
                  <a:lnTo>
                    <a:pt x="3652" y="141"/>
                  </a:lnTo>
                  <a:lnTo>
                    <a:pt x="3644" y="143"/>
                  </a:lnTo>
                  <a:lnTo>
                    <a:pt x="3635" y="143"/>
                  </a:lnTo>
                  <a:lnTo>
                    <a:pt x="3627" y="143"/>
                  </a:lnTo>
                  <a:lnTo>
                    <a:pt x="3620" y="143"/>
                  </a:lnTo>
                  <a:lnTo>
                    <a:pt x="3614" y="145"/>
                  </a:lnTo>
                  <a:lnTo>
                    <a:pt x="3599" y="141"/>
                  </a:lnTo>
                  <a:lnTo>
                    <a:pt x="3585" y="137"/>
                  </a:lnTo>
                  <a:lnTo>
                    <a:pt x="3568" y="133"/>
                  </a:lnTo>
                  <a:lnTo>
                    <a:pt x="3557" y="130"/>
                  </a:lnTo>
                  <a:lnTo>
                    <a:pt x="3542" y="122"/>
                  </a:lnTo>
                  <a:lnTo>
                    <a:pt x="3530" y="118"/>
                  </a:lnTo>
                  <a:lnTo>
                    <a:pt x="3515" y="111"/>
                  </a:lnTo>
                  <a:lnTo>
                    <a:pt x="3504" y="107"/>
                  </a:lnTo>
                  <a:lnTo>
                    <a:pt x="3488" y="99"/>
                  </a:lnTo>
                  <a:lnTo>
                    <a:pt x="3475" y="94"/>
                  </a:lnTo>
                  <a:lnTo>
                    <a:pt x="3460" y="90"/>
                  </a:lnTo>
                  <a:lnTo>
                    <a:pt x="3449" y="86"/>
                  </a:lnTo>
                  <a:lnTo>
                    <a:pt x="3433" y="80"/>
                  </a:lnTo>
                  <a:lnTo>
                    <a:pt x="3420" y="80"/>
                  </a:lnTo>
                  <a:lnTo>
                    <a:pt x="3407" y="80"/>
                  </a:lnTo>
                  <a:lnTo>
                    <a:pt x="3393" y="80"/>
                  </a:lnTo>
                  <a:lnTo>
                    <a:pt x="3331" y="78"/>
                  </a:lnTo>
                  <a:lnTo>
                    <a:pt x="3270" y="75"/>
                  </a:lnTo>
                  <a:lnTo>
                    <a:pt x="3209" y="73"/>
                  </a:lnTo>
                  <a:lnTo>
                    <a:pt x="3150" y="71"/>
                  </a:lnTo>
                  <a:lnTo>
                    <a:pt x="3091" y="67"/>
                  </a:lnTo>
                  <a:lnTo>
                    <a:pt x="3032" y="63"/>
                  </a:lnTo>
                  <a:lnTo>
                    <a:pt x="2975" y="61"/>
                  </a:lnTo>
                  <a:lnTo>
                    <a:pt x="2916" y="57"/>
                  </a:lnTo>
                  <a:lnTo>
                    <a:pt x="2857" y="54"/>
                  </a:lnTo>
                  <a:lnTo>
                    <a:pt x="2798" y="50"/>
                  </a:lnTo>
                  <a:lnTo>
                    <a:pt x="2739" y="48"/>
                  </a:lnTo>
                  <a:lnTo>
                    <a:pt x="2680" y="44"/>
                  </a:lnTo>
                  <a:lnTo>
                    <a:pt x="2622" y="42"/>
                  </a:lnTo>
                  <a:lnTo>
                    <a:pt x="2561" y="40"/>
                  </a:lnTo>
                  <a:lnTo>
                    <a:pt x="2502" y="37"/>
                  </a:lnTo>
                  <a:lnTo>
                    <a:pt x="2441" y="37"/>
                  </a:lnTo>
                  <a:lnTo>
                    <a:pt x="2390" y="57"/>
                  </a:lnTo>
                  <a:lnTo>
                    <a:pt x="2312" y="44"/>
                  </a:lnTo>
                  <a:lnTo>
                    <a:pt x="2302" y="42"/>
                  </a:lnTo>
                  <a:lnTo>
                    <a:pt x="2295" y="42"/>
                  </a:lnTo>
                  <a:lnTo>
                    <a:pt x="2291" y="42"/>
                  </a:lnTo>
                  <a:lnTo>
                    <a:pt x="2287" y="46"/>
                  </a:lnTo>
                  <a:lnTo>
                    <a:pt x="2279" y="48"/>
                  </a:lnTo>
                  <a:lnTo>
                    <a:pt x="2272" y="57"/>
                  </a:lnTo>
                  <a:lnTo>
                    <a:pt x="2264" y="54"/>
                  </a:lnTo>
                  <a:lnTo>
                    <a:pt x="2253" y="57"/>
                  </a:lnTo>
                  <a:lnTo>
                    <a:pt x="2239" y="59"/>
                  </a:lnTo>
                  <a:lnTo>
                    <a:pt x="2234" y="63"/>
                  </a:lnTo>
                  <a:lnTo>
                    <a:pt x="2230" y="54"/>
                  </a:lnTo>
                  <a:lnTo>
                    <a:pt x="2222" y="48"/>
                  </a:lnTo>
                  <a:lnTo>
                    <a:pt x="2211" y="46"/>
                  </a:lnTo>
                  <a:lnTo>
                    <a:pt x="2201" y="48"/>
                  </a:lnTo>
                  <a:lnTo>
                    <a:pt x="2190" y="50"/>
                  </a:lnTo>
                  <a:lnTo>
                    <a:pt x="2182" y="57"/>
                  </a:lnTo>
                  <a:lnTo>
                    <a:pt x="2179" y="65"/>
                  </a:lnTo>
                  <a:lnTo>
                    <a:pt x="2180" y="78"/>
                  </a:lnTo>
                  <a:lnTo>
                    <a:pt x="2274" y="75"/>
                  </a:lnTo>
                  <a:lnTo>
                    <a:pt x="2367" y="71"/>
                  </a:lnTo>
                  <a:lnTo>
                    <a:pt x="2460" y="71"/>
                  </a:lnTo>
                  <a:lnTo>
                    <a:pt x="2555" y="73"/>
                  </a:lnTo>
                  <a:lnTo>
                    <a:pt x="2646" y="73"/>
                  </a:lnTo>
                  <a:lnTo>
                    <a:pt x="2739" y="76"/>
                  </a:lnTo>
                  <a:lnTo>
                    <a:pt x="2831" y="80"/>
                  </a:lnTo>
                  <a:lnTo>
                    <a:pt x="2924" y="90"/>
                  </a:lnTo>
                  <a:lnTo>
                    <a:pt x="3013" y="95"/>
                  </a:lnTo>
                  <a:lnTo>
                    <a:pt x="3106" y="105"/>
                  </a:lnTo>
                  <a:lnTo>
                    <a:pt x="3196" y="113"/>
                  </a:lnTo>
                  <a:lnTo>
                    <a:pt x="3287" y="126"/>
                  </a:lnTo>
                  <a:lnTo>
                    <a:pt x="3378" y="139"/>
                  </a:lnTo>
                  <a:lnTo>
                    <a:pt x="3468" y="153"/>
                  </a:lnTo>
                  <a:lnTo>
                    <a:pt x="3559" y="168"/>
                  </a:lnTo>
                  <a:lnTo>
                    <a:pt x="3648" y="185"/>
                  </a:lnTo>
                  <a:lnTo>
                    <a:pt x="3648" y="198"/>
                  </a:lnTo>
                  <a:lnTo>
                    <a:pt x="3648" y="210"/>
                  </a:lnTo>
                  <a:lnTo>
                    <a:pt x="3635" y="208"/>
                  </a:lnTo>
                  <a:lnTo>
                    <a:pt x="3623" y="211"/>
                  </a:lnTo>
                  <a:lnTo>
                    <a:pt x="3612" y="213"/>
                  </a:lnTo>
                  <a:lnTo>
                    <a:pt x="3603" y="221"/>
                  </a:lnTo>
                  <a:lnTo>
                    <a:pt x="3591" y="225"/>
                  </a:lnTo>
                  <a:lnTo>
                    <a:pt x="3584" y="232"/>
                  </a:lnTo>
                  <a:lnTo>
                    <a:pt x="3574" y="236"/>
                  </a:lnTo>
                  <a:lnTo>
                    <a:pt x="3568" y="240"/>
                  </a:lnTo>
                  <a:lnTo>
                    <a:pt x="3559" y="242"/>
                  </a:lnTo>
                  <a:lnTo>
                    <a:pt x="3551" y="238"/>
                  </a:lnTo>
                  <a:lnTo>
                    <a:pt x="3547" y="232"/>
                  </a:lnTo>
                  <a:lnTo>
                    <a:pt x="3546" y="229"/>
                  </a:lnTo>
                  <a:lnTo>
                    <a:pt x="3546" y="221"/>
                  </a:lnTo>
                  <a:lnTo>
                    <a:pt x="3546" y="211"/>
                  </a:lnTo>
                  <a:lnTo>
                    <a:pt x="3532" y="211"/>
                  </a:lnTo>
                  <a:lnTo>
                    <a:pt x="3521" y="215"/>
                  </a:lnTo>
                  <a:lnTo>
                    <a:pt x="3509" y="217"/>
                  </a:lnTo>
                  <a:lnTo>
                    <a:pt x="3498" y="219"/>
                  </a:lnTo>
                  <a:lnTo>
                    <a:pt x="3496" y="211"/>
                  </a:lnTo>
                  <a:lnTo>
                    <a:pt x="3492" y="206"/>
                  </a:lnTo>
                  <a:lnTo>
                    <a:pt x="3488" y="200"/>
                  </a:lnTo>
                  <a:lnTo>
                    <a:pt x="3483" y="198"/>
                  </a:lnTo>
                  <a:lnTo>
                    <a:pt x="3471" y="196"/>
                  </a:lnTo>
                  <a:lnTo>
                    <a:pt x="3462" y="204"/>
                  </a:lnTo>
                  <a:lnTo>
                    <a:pt x="3454" y="192"/>
                  </a:lnTo>
                  <a:lnTo>
                    <a:pt x="3450" y="185"/>
                  </a:lnTo>
                  <a:lnTo>
                    <a:pt x="3443" y="179"/>
                  </a:lnTo>
                  <a:lnTo>
                    <a:pt x="3437" y="179"/>
                  </a:lnTo>
                  <a:lnTo>
                    <a:pt x="3422" y="175"/>
                  </a:lnTo>
                  <a:lnTo>
                    <a:pt x="3407" y="179"/>
                  </a:lnTo>
                  <a:lnTo>
                    <a:pt x="3393" y="179"/>
                  </a:lnTo>
                  <a:lnTo>
                    <a:pt x="3380" y="181"/>
                  </a:lnTo>
                  <a:lnTo>
                    <a:pt x="3369" y="179"/>
                  </a:lnTo>
                  <a:lnTo>
                    <a:pt x="3363" y="168"/>
                  </a:lnTo>
                  <a:lnTo>
                    <a:pt x="3346" y="170"/>
                  </a:lnTo>
                  <a:lnTo>
                    <a:pt x="3334" y="170"/>
                  </a:lnTo>
                  <a:lnTo>
                    <a:pt x="3319" y="168"/>
                  </a:lnTo>
                  <a:lnTo>
                    <a:pt x="3306" y="164"/>
                  </a:lnTo>
                  <a:lnTo>
                    <a:pt x="3293" y="162"/>
                  </a:lnTo>
                  <a:lnTo>
                    <a:pt x="3281" y="162"/>
                  </a:lnTo>
                  <a:lnTo>
                    <a:pt x="3276" y="164"/>
                  </a:lnTo>
                  <a:lnTo>
                    <a:pt x="3270" y="168"/>
                  </a:lnTo>
                  <a:lnTo>
                    <a:pt x="3266" y="173"/>
                  </a:lnTo>
                  <a:lnTo>
                    <a:pt x="3262" y="181"/>
                  </a:lnTo>
                  <a:lnTo>
                    <a:pt x="3255" y="170"/>
                  </a:lnTo>
                  <a:lnTo>
                    <a:pt x="3247" y="162"/>
                  </a:lnTo>
                  <a:lnTo>
                    <a:pt x="3238" y="156"/>
                  </a:lnTo>
                  <a:lnTo>
                    <a:pt x="3230" y="154"/>
                  </a:lnTo>
                  <a:lnTo>
                    <a:pt x="3219" y="153"/>
                  </a:lnTo>
                  <a:lnTo>
                    <a:pt x="3209" y="156"/>
                  </a:lnTo>
                  <a:lnTo>
                    <a:pt x="3201" y="162"/>
                  </a:lnTo>
                  <a:lnTo>
                    <a:pt x="3198" y="172"/>
                  </a:lnTo>
                  <a:lnTo>
                    <a:pt x="3192" y="158"/>
                  </a:lnTo>
                  <a:lnTo>
                    <a:pt x="3188" y="151"/>
                  </a:lnTo>
                  <a:lnTo>
                    <a:pt x="3180" y="145"/>
                  </a:lnTo>
                  <a:lnTo>
                    <a:pt x="3175" y="143"/>
                  </a:lnTo>
                  <a:lnTo>
                    <a:pt x="3165" y="141"/>
                  </a:lnTo>
                  <a:lnTo>
                    <a:pt x="3158" y="143"/>
                  </a:lnTo>
                  <a:lnTo>
                    <a:pt x="3150" y="143"/>
                  </a:lnTo>
                  <a:lnTo>
                    <a:pt x="3141" y="145"/>
                  </a:lnTo>
                  <a:lnTo>
                    <a:pt x="3104" y="168"/>
                  </a:lnTo>
                  <a:lnTo>
                    <a:pt x="3101" y="168"/>
                  </a:lnTo>
                  <a:lnTo>
                    <a:pt x="3097" y="168"/>
                  </a:lnTo>
                  <a:lnTo>
                    <a:pt x="3093" y="158"/>
                  </a:lnTo>
                  <a:lnTo>
                    <a:pt x="3084" y="151"/>
                  </a:lnTo>
                  <a:lnTo>
                    <a:pt x="3074" y="145"/>
                  </a:lnTo>
                  <a:lnTo>
                    <a:pt x="3063" y="141"/>
                  </a:lnTo>
                  <a:lnTo>
                    <a:pt x="3051" y="139"/>
                  </a:lnTo>
                  <a:lnTo>
                    <a:pt x="3044" y="141"/>
                  </a:lnTo>
                  <a:lnTo>
                    <a:pt x="3038" y="147"/>
                  </a:lnTo>
                  <a:lnTo>
                    <a:pt x="3038" y="160"/>
                  </a:lnTo>
                  <a:lnTo>
                    <a:pt x="3036" y="160"/>
                  </a:lnTo>
                  <a:lnTo>
                    <a:pt x="3026" y="149"/>
                  </a:lnTo>
                  <a:lnTo>
                    <a:pt x="3019" y="143"/>
                  </a:lnTo>
                  <a:lnTo>
                    <a:pt x="3009" y="137"/>
                  </a:lnTo>
                  <a:lnTo>
                    <a:pt x="3000" y="137"/>
                  </a:lnTo>
                  <a:lnTo>
                    <a:pt x="2987" y="135"/>
                  </a:lnTo>
                  <a:lnTo>
                    <a:pt x="2975" y="137"/>
                  </a:lnTo>
                  <a:lnTo>
                    <a:pt x="2962" y="139"/>
                  </a:lnTo>
                  <a:lnTo>
                    <a:pt x="2949" y="143"/>
                  </a:lnTo>
                  <a:lnTo>
                    <a:pt x="2933" y="145"/>
                  </a:lnTo>
                  <a:lnTo>
                    <a:pt x="2920" y="149"/>
                  </a:lnTo>
                  <a:lnTo>
                    <a:pt x="2905" y="151"/>
                  </a:lnTo>
                  <a:lnTo>
                    <a:pt x="2890" y="151"/>
                  </a:lnTo>
                  <a:lnTo>
                    <a:pt x="2874" y="151"/>
                  </a:lnTo>
                  <a:lnTo>
                    <a:pt x="2861" y="151"/>
                  </a:lnTo>
                  <a:lnTo>
                    <a:pt x="2848" y="145"/>
                  </a:lnTo>
                  <a:lnTo>
                    <a:pt x="2834" y="141"/>
                  </a:lnTo>
                  <a:lnTo>
                    <a:pt x="2814" y="137"/>
                  </a:lnTo>
                  <a:lnTo>
                    <a:pt x="2795" y="135"/>
                  </a:lnTo>
                  <a:lnTo>
                    <a:pt x="2774" y="135"/>
                  </a:lnTo>
                  <a:lnTo>
                    <a:pt x="2757" y="133"/>
                  </a:lnTo>
                  <a:lnTo>
                    <a:pt x="2736" y="132"/>
                  </a:lnTo>
                  <a:lnTo>
                    <a:pt x="2718" y="130"/>
                  </a:lnTo>
                  <a:lnTo>
                    <a:pt x="2698" y="130"/>
                  </a:lnTo>
                  <a:lnTo>
                    <a:pt x="2680" y="130"/>
                  </a:lnTo>
                  <a:lnTo>
                    <a:pt x="2660" y="126"/>
                  </a:lnTo>
                  <a:lnTo>
                    <a:pt x="2642" y="124"/>
                  </a:lnTo>
                  <a:lnTo>
                    <a:pt x="2622" y="124"/>
                  </a:lnTo>
                  <a:lnTo>
                    <a:pt x="2604" y="124"/>
                  </a:lnTo>
                  <a:lnTo>
                    <a:pt x="2584" y="122"/>
                  </a:lnTo>
                  <a:lnTo>
                    <a:pt x="2566" y="122"/>
                  </a:lnTo>
                  <a:lnTo>
                    <a:pt x="2547" y="122"/>
                  </a:lnTo>
                  <a:lnTo>
                    <a:pt x="2530" y="122"/>
                  </a:lnTo>
                  <a:lnTo>
                    <a:pt x="2500" y="92"/>
                  </a:lnTo>
                  <a:lnTo>
                    <a:pt x="2477" y="118"/>
                  </a:lnTo>
                  <a:lnTo>
                    <a:pt x="2466" y="118"/>
                  </a:lnTo>
                  <a:lnTo>
                    <a:pt x="2454" y="120"/>
                  </a:lnTo>
                  <a:lnTo>
                    <a:pt x="2443" y="120"/>
                  </a:lnTo>
                  <a:lnTo>
                    <a:pt x="2433" y="122"/>
                  </a:lnTo>
                  <a:lnTo>
                    <a:pt x="2420" y="122"/>
                  </a:lnTo>
                  <a:lnTo>
                    <a:pt x="2410" y="124"/>
                  </a:lnTo>
                  <a:lnTo>
                    <a:pt x="2399" y="124"/>
                  </a:lnTo>
                  <a:lnTo>
                    <a:pt x="2390" y="124"/>
                  </a:lnTo>
                  <a:lnTo>
                    <a:pt x="2376" y="113"/>
                  </a:lnTo>
                  <a:lnTo>
                    <a:pt x="2365" y="107"/>
                  </a:lnTo>
                  <a:lnTo>
                    <a:pt x="2355" y="107"/>
                  </a:lnTo>
                  <a:lnTo>
                    <a:pt x="2350" y="107"/>
                  </a:lnTo>
                  <a:lnTo>
                    <a:pt x="2342" y="109"/>
                  </a:lnTo>
                  <a:lnTo>
                    <a:pt x="2334" y="113"/>
                  </a:lnTo>
                  <a:lnTo>
                    <a:pt x="2327" y="116"/>
                  </a:lnTo>
                  <a:lnTo>
                    <a:pt x="2319" y="120"/>
                  </a:lnTo>
                  <a:lnTo>
                    <a:pt x="2312" y="124"/>
                  </a:lnTo>
                  <a:lnTo>
                    <a:pt x="2306" y="128"/>
                  </a:lnTo>
                  <a:lnTo>
                    <a:pt x="2291" y="135"/>
                  </a:lnTo>
                  <a:lnTo>
                    <a:pt x="2281" y="141"/>
                  </a:lnTo>
                  <a:lnTo>
                    <a:pt x="2260" y="135"/>
                  </a:lnTo>
                  <a:lnTo>
                    <a:pt x="2241" y="133"/>
                  </a:lnTo>
                  <a:lnTo>
                    <a:pt x="2224" y="130"/>
                  </a:lnTo>
                  <a:lnTo>
                    <a:pt x="2207" y="128"/>
                  </a:lnTo>
                  <a:lnTo>
                    <a:pt x="2188" y="124"/>
                  </a:lnTo>
                  <a:lnTo>
                    <a:pt x="2171" y="120"/>
                  </a:lnTo>
                  <a:lnTo>
                    <a:pt x="2154" y="118"/>
                  </a:lnTo>
                  <a:lnTo>
                    <a:pt x="2137" y="118"/>
                  </a:lnTo>
                  <a:lnTo>
                    <a:pt x="2120" y="114"/>
                  </a:lnTo>
                  <a:lnTo>
                    <a:pt x="2103" y="114"/>
                  </a:lnTo>
                  <a:lnTo>
                    <a:pt x="2087" y="114"/>
                  </a:lnTo>
                  <a:lnTo>
                    <a:pt x="2070" y="118"/>
                  </a:lnTo>
                  <a:lnTo>
                    <a:pt x="2051" y="118"/>
                  </a:lnTo>
                  <a:lnTo>
                    <a:pt x="2034" y="124"/>
                  </a:lnTo>
                  <a:lnTo>
                    <a:pt x="2017" y="130"/>
                  </a:lnTo>
                  <a:lnTo>
                    <a:pt x="2000" y="141"/>
                  </a:lnTo>
                  <a:lnTo>
                    <a:pt x="1987" y="141"/>
                  </a:lnTo>
                  <a:lnTo>
                    <a:pt x="1973" y="141"/>
                  </a:lnTo>
                  <a:lnTo>
                    <a:pt x="1958" y="141"/>
                  </a:lnTo>
                  <a:lnTo>
                    <a:pt x="1945" y="141"/>
                  </a:lnTo>
                  <a:lnTo>
                    <a:pt x="1930" y="141"/>
                  </a:lnTo>
                  <a:lnTo>
                    <a:pt x="1916" y="141"/>
                  </a:lnTo>
                  <a:lnTo>
                    <a:pt x="1903" y="141"/>
                  </a:lnTo>
                  <a:lnTo>
                    <a:pt x="1891" y="141"/>
                  </a:lnTo>
                  <a:lnTo>
                    <a:pt x="1876" y="141"/>
                  </a:lnTo>
                  <a:lnTo>
                    <a:pt x="1865" y="141"/>
                  </a:lnTo>
                  <a:lnTo>
                    <a:pt x="1852" y="139"/>
                  </a:lnTo>
                  <a:lnTo>
                    <a:pt x="1842" y="139"/>
                  </a:lnTo>
                  <a:lnTo>
                    <a:pt x="1831" y="137"/>
                  </a:lnTo>
                  <a:lnTo>
                    <a:pt x="1819" y="135"/>
                  </a:lnTo>
                  <a:lnTo>
                    <a:pt x="1812" y="135"/>
                  </a:lnTo>
                  <a:lnTo>
                    <a:pt x="1804" y="135"/>
                  </a:lnTo>
                  <a:lnTo>
                    <a:pt x="1796" y="135"/>
                  </a:lnTo>
                  <a:lnTo>
                    <a:pt x="1787" y="139"/>
                  </a:lnTo>
                  <a:lnTo>
                    <a:pt x="1779" y="141"/>
                  </a:lnTo>
                  <a:lnTo>
                    <a:pt x="1772" y="145"/>
                  </a:lnTo>
                  <a:lnTo>
                    <a:pt x="1764" y="145"/>
                  </a:lnTo>
                  <a:lnTo>
                    <a:pt x="1755" y="149"/>
                  </a:lnTo>
                  <a:lnTo>
                    <a:pt x="1747" y="151"/>
                  </a:lnTo>
                  <a:lnTo>
                    <a:pt x="1739" y="153"/>
                  </a:lnTo>
                  <a:lnTo>
                    <a:pt x="1732" y="153"/>
                  </a:lnTo>
                  <a:lnTo>
                    <a:pt x="1722" y="154"/>
                  </a:lnTo>
                  <a:lnTo>
                    <a:pt x="1715" y="156"/>
                  </a:lnTo>
                  <a:lnTo>
                    <a:pt x="1705" y="156"/>
                  </a:lnTo>
                  <a:lnTo>
                    <a:pt x="1698" y="156"/>
                  </a:lnTo>
                  <a:lnTo>
                    <a:pt x="1690" y="158"/>
                  </a:lnTo>
                  <a:lnTo>
                    <a:pt x="1680" y="158"/>
                  </a:lnTo>
                  <a:lnTo>
                    <a:pt x="1673" y="160"/>
                  </a:lnTo>
                  <a:lnTo>
                    <a:pt x="1660" y="158"/>
                  </a:lnTo>
                  <a:lnTo>
                    <a:pt x="1646" y="156"/>
                  </a:lnTo>
                  <a:lnTo>
                    <a:pt x="1635" y="156"/>
                  </a:lnTo>
                  <a:lnTo>
                    <a:pt x="1622" y="154"/>
                  </a:lnTo>
                  <a:lnTo>
                    <a:pt x="1608" y="151"/>
                  </a:lnTo>
                  <a:lnTo>
                    <a:pt x="1599" y="149"/>
                  </a:lnTo>
                  <a:lnTo>
                    <a:pt x="1587" y="145"/>
                  </a:lnTo>
                  <a:lnTo>
                    <a:pt x="1580" y="145"/>
                  </a:lnTo>
                  <a:lnTo>
                    <a:pt x="1576" y="154"/>
                  </a:lnTo>
                  <a:lnTo>
                    <a:pt x="1570" y="162"/>
                  </a:lnTo>
                  <a:lnTo>
                    <a:pt x="1561" y="168"/>
                  </a:lnTo>
                  <a:lnTo>
                    <a:pt x="1551" y="168"/>
                  </a:lnTo>
                  <a:lnTo>
                    <a:pt x="1540" y="168"/>
                  </a:lnTo>
                  <a:lnTo>
                    <a:pt x="1532" y="166"/>
                  </a:lnTo>
                  <a:lnTo>
                    <a:pt x="1521" y="162"/>
                  </a:lnTo>
                  <a:lnTo>
                    <a:pt x="1511" y="162"/>
                  </a:lnTo>
                  <a:lnTo>
                    <a:pt x="1502" y="162"/>
                  </a:lnTo>
                  <a:lnTo>
                    <a:pt x="1494" y="164"/>
                  </a:lnTo>
                  <a:lnTo>
                    <a:pt x="1488" y="168"/>
                  </a:lnTo>
                  <a:lnTo>
                    <a:pt x="1487" y="175"/>
                  </a:lnTo>
                  <a:lnTo>
                    <a:pt x="1473" y="166"/>
                  </a:lnTo>
                  <a:lnTo>
                    <a:pt x="1462" y="160"/>
                  </a:lnTo>
                  <a:lnTo>
                    <a:pt x="1450" y="156"/>
                  </a:lnTo>
                  <a:lnTo>
                    <a:pt x="1441" y="156"/>
                  </a:lnTo>
                  <a:lnTo>
                    <a:pt x="1429" y="156"/>
                  </a:lnTo>
                  <a:lnTo>
                    <a:pt x="1420" y="160"/>
                  </a:lnTo>
                  <a:lnTo>
                    <a:pt x="1409" y="164"/>
                  </a:lnTo>
                  <a:lnTo>
                    <a:pt x="1399" y="168"/>
                  </a:lnTo>
                  <a:lnTo>
                    <a:pt x="1388" y="172"/>
                  </a:lnTo>
                  <a:lnTo>
                    <a:pt x="1376" y="175"/>
                  </a:lnTo>
                  <a:lnTo>
                    <a:pt x="1365" y="179"/>
                  </a:lnTo>
                  <a:lnTo>
                    <a:pt x="1355" y="185"/>
                  </a:lnTo>
                  <a:lnTo>
                    <a:pt x="1344" y="185"/>
                  </a:lnTo>
                  <a:lnTo>
                    <a:pt x="1333" y="185"/>
                  </a:lnTo>
                  <a:lnTo>
                    <a:pt x="1319" y="185"/>
                  </a:lnTo>
                  <a:lnTo>
                    <a:pt x="1308" y="181"/>
                  </a:lnTo>
                  <a:lnTo>
                    <a:pt x="1302" y="187"/>
                  </a:lnTo>
                  <a:lnTo>
                    <a:pt x="1302" y="196"/>
                  </a:lnTo>
                  <a:lnTo>
                    <a:pt x="1287" y="189"/>
                  </a:lnTo>
                  <a:lnTo>
                    <a:pt x="1274" y="187"/>
                  </a:lnTo>
                  <a:lnTo>
                    <a:pt x="1258" y="185"/>
                  </a:lnTo>
                  <a:lnTo>
                    <a:pt x="1243" y="185"/>
                  </a:lnTo>
                  <a:lnTo>
                    <a:pt x="1228" y="183"/>
                  </a:lnTo>
                  <a:lnTo>
                    <a:pt x="1213" y="185"/>
                  </a:lnTo>
                  <a:lnTo>
                    <a:pt x="1198" y="185"/>
                  </a:lnTo>
                  <a:lnTo>
                    <a:pt x="1182" y="189"/>
                  </a:lnTo>
                  <a:lnTo>
                    <a:pt x="1167" y="189"/>
                  </a:lnTo>
                  <a:lnTo>
                    <a:pt x="1150" y="192"/>
                  </a:lnTo>
                  <a:lnTo>
                    <a:pt x="1135" y="194"/>
                  </a:lnTo>
                  <a:lnTo>
                    <a:pt x="1120" y="196"/>
                  </a:lnTo>
                  <a:lnTo>
                    <a:pt x="1102" y="196"/>
                  </a:lnTo>
                  <a:lnTo>
                    <a:pt x="1087" y="198"/>
                  </a:lnTo>
                  <a:lnTo>
                    <a:pt x="1072" y="196"/>
                  </a:lnTo>
                  <a:lnTo>
                    <a:pt x="1057" y="196"/>
                  </a:lnTo>
                  <a:lnTo>
                    <a:pt x="1042" y="200"/>
                  </a:lnTo>
                  <a:lnTo>
                    <a:pt x="1025" y="204"/>
                  </a:lnTo>
                  <a:lnTo>
                    <a:pt x="1009" y="206"/>
                  </a:lnTo>
                  <a:lnTo>
                    <a:pt x="994" y="208"/>
                  </a:lnTo>
                  <a:lnTo>
                    <a:pt x="977" y="210"/>
                  </a:lnTo>
                  <a:lnTo>
                    <a:pt x="960" y="211"/>
                  </a:lnTo>
                  <a:lnTo>
                    <a:pt x="943" y="211"/>
                  </a:lnTo>
                  <a:lnTo>
                    <a:pt x="928" y="213"/>
                  </a:lnTo>
                  <a:lnTo>
                    <a:pt x="910" y="213"/>
                  </a:lnTo>
                  <a:lnTo>
                    <a:pt x="893" y="215"/>
                  </a:lnTo>
                  <a:lnTo>
                    <a:pt x="878" y="217"/>
                  </a:lnTo>
                  <a:lnTo>
                    <a:pt x="861" y="219"/>
                  </a:lnTo>
                  <a:lnTo>
                    <a:pt x="846" y="223"/>
                  </a:lnTo>
                  <a:lnTo>
                    <a:pt x="833" y="227"/>
                  </a:lnTo>
                  <a:lnTo>
                    <a:pt x="817" y="230"/>
                  </a:lnTo>
                  <a:lnTo>
                    <a:pt x="806" y="238"/>
                  </a:lnTo>
                  <a:lnTo>
                    <a:pt x="793" y="236"/>
                  </a:lnTo>
                  <a:lnTo>
                    <a:pt x="779" y="236"/>
                  </a:lnTo>
                  <a:lnTo>
                    <a:pt x="766" y="238"/>
                  </a:lnTo>
                  <a:lnTo>
                    <a:pt x="755" y="240"/>
                  </a:lnTo>
                  <a:lnTo>
                    <a:pt x="741" y="242"/>
                  </a:lnTo>
                  <a:lnTo>
                    <a:pt x="730" y="244"/>
                  </a:lnTo>
                  <a:lnTo>
                    <a:pt x="718" y="248"/>
                  </a:lnTo>
                  <a:lnTo>
                    <a:pt x="707" y="249"/>
                  </a:lnTo>
                  <a:lnTo>
                    <a:pt x="694" y="251"/>
                  </a:lnTo>
                  <a:lnTo>
                    <a:pt x="682" y="253"/>
                  </a:lnTo>
                  <a:lnTo>
                    <a:pt x="671" y="255"/>
                  </a:lnTo>
                  <a:lnTo>
                    <a:pt x="660" y="257"/>
                  </a:lnTo>
                  <a:lnTo>
                    <a:pt x="646" y="255"/>
                  </a:lnTo>
                  <a:lnTo>
                    <a:pt x="635" y="255"/>
                  </a:lnTo>
                  <a:lnTo>
                    <a:pt x="621" y="255"/>
                  </a:lnTo>
                  <a:lnTo>
                    <a:pt x="610" y="253"/>
                  </a:lnTo>
                  <a:lnTo>
                    <a:pt x="599" y="253"/>
                  </a:lnTo>
                  <a:lnTo>
                    <a:pt x="585" y="253"/>
                  </a:lnTo>
                  <a:lnTo>
                    <a:pt x="578" y="253"/>
                  </a:lnTo>
                  <a:lnTo>
                    <a:pt x="574" y="257"/>
                  </a:lnTo>
                  <a:lnTo>
                    <a:pt x="572" y="263"/>
                  </a:lnTo>
                  <a:lnTo>
                    <a:pt x="572" y="274"/>
                  </a:lnTo>
                  <a:lnTo>
                    <a:pt x="566" y="267"/>
                  </a:lnTo>
                  <a:lnTo>
                    <a:pt x="557" y="259"/>
                  </a:lnTo>
                  <a:lnTo>
                    <a:pt x="545" y="253"/>
                  </a:lnTo>
                  <a:lnTo>
                    <a:pt x="534" y="253"/>
                  </a:lnTo>
                  <a:lnTo>
                    <a:pt x="523" y="253"/>
                  </a:lnTo>
                  <a:lnTo>
                    <a:pt x="517" y="255"/>
                  </a:lnTo>
                  <a:lnTo>
                    <a:pt x="511" y="261"/>
                  </a:lnTo>
                  <a:lnTo>
                    <a:pt x="507" y="268"/>
                  </a:lnTo>
                  <a:lnTo>
                    <a:pt x="487" y="267"/>
                  </a:lnTo>
                  <a:lnTo>
                    <a:pt x="467" y="267"/>
                  </a:lnTo>
                  <a:lnTo>
                    <a:pt x="447" y="268"/>
                  </a:lnTo>
                  <a:lnTo>
                    <a:pt x="426" y="270"/>
                  </a:lnTo>
                  <a:lnTo>
                    <a:pt x="405" y="272"/>
                  </a:lnTo>
                  <a:lnTo>
                    <a:pt x="386" y="272"/>
                  </a:lnTo>
                  <a:lnTo>
                    <a:pt x="365" y="272"/>
                  </a:lnTo>
                  <a:lnTo>
                    <a:pt x="346" y="272"/>
                  </a:lnTo>
                  <a:lnTo>
                    <a:pt x="325" y="268"/>
                  </a:lnTo>
                  <a:lnTo>
                    <a:pt x="306" y="267"/>
                  </a:lnTo>
                  <a:lnTo>
                    <a:pt x="287" y="261"/>
                  </a:lnTo>
                  <a:lnTo>
                    <a:pt x="270" y="253"/>
                  </a:lnTo>
                  <a:lnTo>
                    <a:pt x="251" y="242"/>
                  </a:lnTo>
                  <a:lnTo>
                    <a:pt x="234" y="230"/>
                  </a:lnTo>
                  <a:lnTo>
                    <a:pt x="217" y="213"/>
                  </a:lnTo>
                  <a:lnTo>
                    <a:pt x="201" y="196"/>
                  </a:lnTo>
                  <a:lnTo>
                    <a:pt x="188" y="183"/>
                  </a:lnTo>
                  <a:lnTo>
                    <a:pt x="180" y="172"/>
                  </a:lnTo>
                  <a:lnTo>
                    <a:pt x="179" y="162"/>
                  </a:lnTo>
                  <a:lnTo>
                    <a:pt x="180" y="156"/>
                  </a:lnTo>
                  <a:lnTo>
                    <a:pt x="186" y="151"/>
                  </a:lnTo>
                  <a:lnTo>
                    <a:pt x="194" y="147"/>
                  </a:lnTo>
                  <a:lnTo>
                    <a:pt x="205" y="145"/>
                  </a:lnTo>
                  <a:lnTo>
                    <a:pt x="220" y="145"/>
                  </a:lnTo>
                  <a:lnTo>
                    <a:pt x="234" y="145"/>
                  </a:lnTo>
                  <a:lnTo>
                    <a:pt x="251" y="145"/>
                  </a:lnTo>
                  <a:lnTo>
                    <a:pt x="268" y="145"/>
                  </a:lnTo>
                  <a:lnTo>
                    <a:pt x="283" y="147"/>
                  </a:lnTo>
                  <a:lnTo>
                    <a:pt x="298" y="147"/>
                  </a:lnTo>
                  <a:lnTo>
                    <a:pt x="313" y="147"/>
                  </a:lnTo>
                  <a:lnTo>
                    <a:pt x="325" y="147"/>
                  </a:lnTo>
                  <a:lnTo>
                    <a:pt x="336" y="147"/>
                  </a:lnTo>
                  <a:lnTo>
                    <a:pt x="348" y="147"/>
                  </a:lnTo>
                  <a:lnTo>
                    <a:pt x="365" y="147"/>
                  </a:lnTo>
                  <a:lnTo>
                    <a:pt x="376" y="147"/>
                  </a:lnTo>
                  <a:lnTo>
                    <a:pt x="393" y="147"/>
                  </a:lnTo>
                  <a:lnTo>
                    <a:pt x="401" y="147"/>
                  </a:lnTo>
                  <a:lnTo>
                    <a:pt x="412" y="147"/>
                  </a:lnTo>
                  <a:lnTo>
                    <a:pt x="422" y="147"/>
                  </a:lnTo>
                  <a:lnTo>
                    <a:pt x="433" y="147"/>
                  </a:lnTo>
                  <a:lnTo>
                    <a:pt x="443" y="145"/>
                  </a:lnTo>
                  <a:lnTo>
                    <a:pt x="454" y="145"/>
                  </a:lnTo>
                  <a:lnTo>
                    <a:pt x="466" y="145"/>
                  </a:lnTo>
                  <a:lnTo>
                    <a:pt x="477" y="145"/>
                  </a:lnTo>
                  <a:lnTo>
                    <a:pt x="487" y="143"/>
                  </a:lnTo>
                  <a:lnTo>
                    <a:pt x="498" y="141"/>
                  </a:lnTo>
                  <a:lnTo>
                    <a:pt x="507" y="141"/>
                  </a:lnTo>
                  <a:lnTo>
                    <a:pt x="519" y="141"/>
                  </a:lnTo>
                  <a:lnTo>
                    <a:pt x="528" y="141"/>
                  </a:lnTo>
                  <a:lnTo>
                    <a:pt x="540" y="141"/>
                  </a:lnTo>
                  <a:lnTo>
                    <a:pt x="549" y="141"/>
                  </a:lnTo>
                  <a:lnTo>
                    <a:pt x="561" y="145"/>
                  </a:lnTo>
                  <a:lnTo>
                    <a:pt x="570" y="145"/>
                  </a:lnTo>
                  <a:lnTo>
                    <a:pt x="582" y="151"/>
                  </a:lnTo>
                  <a:lnTo>
                    <a:pt x="591" y="154"/>
                  </a:lnTo>
                  <a:lnTo>
                    <a:pt x="601" y="160"/>
                  </a:lnTo>
                  <a:lnTo>
                    <a:pt x="599" y="168"/>
                  </a:lnTo>
                  <a:lnTo>
                    <a:pt x="601" y="179"/>
                  </a:lnTo>
                  <a:lnTo>
                    <a:pt x="589" y="175"/>
                  </a:lnTo>
                  <a:lnTo>
                    <a:pt x="578" y="175"/>
                  </a:lnTo>
                  <a:lnTo>
                    <a:pt x="566" y="175"/>
                  </a:lnTo>
                  <a:lnTo>
                    <a:pt x="557" y="175"/>
                  </a:lnTo>
                  <a:lnTo>
                    <a:pt x="547" y="175"/>
                  </a:lnTo>
                  <a:lnTo>
                    <a:pt x="540" y="177"/>
                  </a:lnTo>
                  <a:lnTo>
                    <a:pt x="530" y="179"/>
                  </a:lnTo>
                  <a:lnTo>
                    <a:pt x="523" y="181"/>
                  </a:lnTo>
                  <a:lnTo>
                    <a:pt x="513" y="181"/>
                  </a:lnTo>
                  <a:lnTo>
                    <a:pt x="506" y="185"/>
                  </a:lnTo>
                  <a:lnTo>
                    <a:pt x="496" y="187"/>
                  </a:lnTo>
                  <a:lnTo>
                    <a:pt x="488" y="191"/>
                  </a:lnTo>
                  <a:lnTo>
                    <a:pt x="479" y="194"/>
                  </a:lnTo>
                  <a:lnTo>
                    <a:pt x="469" y="198"/>
                  </a:lnTo>
                  <a:lnTo>
                    <a:pt x="460" y="202"/>
                  </a:lnTo>
                  <a:lnTo>
                    <a:pt x="452" y="206"/>
                  </a:lnTo>
                  <a:lnTo>
                    <a:pt x="462" y="208"/>
                  </a:lnTo>
                  <a:lnTo>
                    <a:pt x="473" y="211"/>
                  </a:lnTo>
                  <a:lnTo>
                    <a:pt x="483" y="213"/>
                  </a:lnTo>
                  <a:lnTo>
                    <a:pt x="494" y="217"/>
                  </a:lnTo>
                  <a:lnTo>
                    <a:pt x="504" y="217"/>
                  </a:lnTo>
                  <a:lnTo>
                    <a:pt x="515" y="219"/>
                  </a:lnTo>
                  <a:lnTo>
                    <a:pt x="526" y="221"/>
                  </a:lnTo>
                  <a:lnTo>
                    <a:pt x="540" y="223"/>
                  </a:lnTo>
                  <a:lnTo>
                    <a:pt x="559" y="221"/>
                  </a:lnTo>
                  <a:lnTo>
                    <a:pt x="580" y="221"/>
                  </a:lnTo>
                  <a:lnTo>
                    <a:pt x="601" y="219"/>
                  </a:lnTo>
                  <a:lnTo>
                    <a:pt x="621" y="217"/>
                  </a:lnTo>
                  <a:lnTo>
                    <a:pt x="642" y="213"/>
                  </a:lnTo>
                  <a:lnTo>
                    <a:pt x="665" y="211"/>
                  </a:lnTo>
                  <a:lnTo>
                    <a:pt x="688" y="208"/>
                  </a:lnTo>
                  <a:lnTo>
                    <a:pt x="711" y="206"/>
                  </a:lnTo>
                  <a:lnTo>
                    <a:pt x="732" y="200"/>
                  </a:lnTo>
                  <a:lnTo>
                    <a:pt x="756" y="198"/>
                  </a:lnTo>
                  <a:lnTo>
                    <a:pt x="777" y="194"/>
                  </a:lnTo>
                  <a:lnTo>
                    <a:pt x="802" y="192"/>
                  </a:lnTo>
                  <a:lnTo>
                    <a:pt x="823" y="189"/>
                  </a:lnTo>
                  <a:lnTo>
                    <a:pt x="846" y="189"/>
                  </a:lnTo>
                  <a:lnTo>
                    <a:pt x="867" y="189"/>
                  </a:lnTo>
                  <a:lnTo>
                    <a:pt x="888" y="191"/>
                  </a:lnTo>
                  <a:lnTo>
                    <a:pt x="926" y="183"/>
                  </a:lnTo>
                  <a:lnTo>
                    <a:pt x="964" y="177"/>
                  </a:lnTo>
                  <a:lnTo>
                    <a:pt x="1002" y="172"/>
                  </a:lnTo>
                  <a:lnTo>
                    <a:pt x="1042" y="168"/>
                  </a:lnTo>
                  <a:lnTo>
                    <a:pt x="1080" y="162"/>
                  </a:lnTo>
                  <a:lnTo>
                    <a:pt x="1118" y="158"/>
                  </a:lnTo>
                  <a:lnTo>
                    <a:pt x="1156" y="154"/>
                  </a:lnTo>
                  <a:lnTo>
                    <a:pt x="1196" y="151"/>
                  </a:lnTo>
                  <a:lnTo>
                    <a:pt x="1234" y="147"/>
                  </a:lnTo>
                  <a:lnTo>
                    <a:pt x="1272" y="143"/>
                  </a:lnTo>
                  <a:lnTo>
                    <a:pt x="1310" y="139"/>
                  </a:lnTo>
                  <a:lnTo>
                    <a:pt x="1350" y="135"/>
                  </a:lnTo>
                  <a:lnTo>
                    <a:pt x="1388" y="130"/>
                  </a:lnTo>
                  <a:lnTo>
                    <a:pt x="1426" y="124"/>
                  </a:lnTo>
                  <a:lnTo>
                    <a:pt x="1464" y="118"/>
                  </a:lnTo>
                  <a:lnTo>
                    <a:pt x="1502" y="113"/>
                  </a:lnTo>
                  <a:lnTo>
                    <a:pt x="1481" y="107"/>
                  </a:lnTo>
                  <a:lnTo>
                    <a:pt x="1460" y="103"/>
                  </a:lnTo>
                  <a:lnTo>
                    <a:pt x="1439" y="99"/>
                  </a:lnTo>
                  <a:lnTo>
                    <a:pt x="1418" y="95"/>
                  </a:lnTo>
                  <a:lnTo>
                    <a:pt x="1395" y="92"/>
                  </a:lnTo>
                  <a:lnTo>
                    <a:pt x="1374" y="88"/>
                  </a:lnTo>
                  <a:lnTo>
                    <a:pt x="1353" y="86"/>
                  </a:lnTo>
                  <a:lnTo>
                    <a:pt x="1333" y="82"/>
                  </a:lnTo>
                  <a:lnTo>
                    <a:pt x="1310" y="78"/>
                  </a:lnTo>
                  <a:lnTo>
                    <a:pt x="1287" y="76"/>
                  </a:lnTo>
                  <a:lnTo>
                    <a:pt x="1264" y="75"/>
                  </a:lnTo>
                  <a:lnTo>
                    <a:pt x="1243" y="75"/>
                  </a:lnTo>
                  <a:lnTo>
                    <a:pt x="1220" y="73"/>
                  </a:lnTo>
                  <a:lnTo>
                    <a:pt x="1199" y="71"/>
                  </a:lnTo>
                  <a:lnTo>
                    <a:pt x="1177" y="71"/>
                  </a:lnTo>
                  <a:lnTo>
                    <a:pt x="1156" y="73"/>
                  </a:lnTo>
                  <a:lnTo>
                    <a:pt x="1144" y="73"/>
                  </a:lnTo>
                  <a:lnTo>
                    <a:pt x="1133" y="73"/>
                  </a:lnTo>
                  <a:lnTo>
                    <a:pt x="1122" y="75"/>
                  </a:lnTo>
                  <a:lnTo>
                    <a:pt x="1112" y="75"/>
                  </a:lnTo>
                  <a:lnTo>
                    <a:pt x="1099" y="75"/>
                  </a:lnTo>
                  <a:lnTo>
                    <a:pt x="1087" y="78"/>
                  </a:lnTo>
                  <a:lnTo>
                    <a:pt x="1076" y="80"/>
                  </a:lnTo>
                  <a:lnTo>
                    <a:pt x="1066" y="84"/>
                  </a:lnTo>
                  <a:lnTo>
                    <a:pt x="1053" y="86"/>
                  </a:lnTo>
                  <a:lnTo>
                    <a:pt x="1044" y="88"/>
                  </a:lnTo>
                  <a:lnTo>
                    <a:pt x="1030" y="92"/>
                  </a:lnTo>
                  <a:lnTo>
                    <a:pt x="1021" y="95"/>
                  </a:lnTo>
                  <a:lnTo>
                    <a:pt x="1009" y="97"/>
                  </a:lnTo>
                  <a:lnTo>
                    <a:pt x="1000" y="101"/>
                  </a:lnTo>
                  <a:lnTo>
                    <a:pt x="990" y="107"/>
                  </a:lnTo>
                  <a:lnTo>
                    <a:pt x="981" y="113"/>
                  </a:lnTo>
                  <a:lnTo>
                    <a:pt x="926" y="105"/>
                  </a:lnTo>
                  <a:lnTo>
                    <a:pt x="872" y="99"/>
                  </a:lnTo>
                  <a:lnTo>
                    <a:pt x="817" y="94"/>
                  </a:lnTo>
                  <a:lnTo>
                    <a:pt x="764" y="90"/>
                  </a:lnTo>
                  <a:lnTo>
                    <a:pt x="709" y="86"/>
                  </a:lnTo>
                  <a:lnTo>
                    <a:pt x="654" y="80"/>
                  </a:lnTo>
                  <a:lnTo>
                    <a:pt x="599" y="76"/>
                  </a:lnTo>
                  <a:lnTo>
                    <a:pt x="545" y="75"/>
                  </a:lnTo>
                  <a:lnTo>
                    <a:pt x="490" y="69"/>
                  </a:lnTo>
                  <a:lnTo>
                    <a:pt x="435" y="69"/>
                  </a:lnTo>
                  <a:lnTo>
                    <a:pt x="382" y="65"/>
                  </a:lnTo>
                  <a:lnTo>
                    <a:pt x="327" y="65"/>
                  </a:lnTo>
                  <a:lnTo>
                    <a:pt x="274" y="63"/>
                  </a:lnTo>
                  <a:lnTo>
                    <a:pt x="222" y="63"/>
                  </a:lnTo>
                  <a:lnTo>
                    <a:pt x="169" y="63"/>
                  </a:lnTo>
                  <a:lnTo>
                    <a:pt x="118" y="65"/>
                  </a:lnTo>
                  <a:lnTo>
                    <a:pt x="104" y="63"/>
                  </a:lnTo>
                  <a:lnTo>
                    <a:pt x="93" y="63"/>
                  </a:lnTo>
                  <a:lnTo>
                    <a:pt x="82" y="65"/>
                  </a:lnTo>
                  <a:lnTo>
                    <a:pt x="70" y="67"/>
                  </a:lnTo>
                  <a:lnTo>
                    <a:pt x="57" y="65"/>
                  </a:lnTo>
                  <a:lnTo>
                    <a:pt x="47" y="63"/>
                  </a:lnTo>
                  <a:lnTo>
                    <a:pt x="36" y="61"/>
                  </a:lnTo>
                  <a:lnTo>
                    <a:pt x="26" y="57"/>
                  </a:lnTo>
                  <a:lnTo>
                    <a:pt x="19" y="50"/>
                  </a:lnTo>
                  <a:lnTo>
                    <a:pt x="11" y="44"/>
                  </a:lnTo>
                  <a:lnTo>
                    <a:pt x="4" y="35"/>
                  </a:lnTo>
                  <a:lnTo>
                    <a:pt x="0" y="25"/>
                  </a:lnTo>
                  <a:lnTo>
                    <a:pt x="140" y="25"/>
                  </a:lnTo>
                  <a:lnTo>
                    <a:pt x="283" y="25"/>
                  </a:lnTo>
                  <a:lnTo>
                    <a:pt x="424" y="27"/>
                  </a:lnTo>
                  <a:lnTo>
                    <a:pt x="564" y="29"/>
                  </a:lnTo>
                  <a:lnTo>
                    <a:pt x="703" y="29"/>
                  </a:lnTo>
                  <a:lnTo>
                    <a:pt x="846" y="31"/>
                  </a:lnTo>
                  <a:lnTo>
                    <a:pt x="985" y="31"/>
                  </a:lnTo>
                  <a:lnTo>
                    <a:pt x="1125" y="35"/>
                  </a:lnTo>
                  <a:lnTo>
                    <a:pt x="1264" y="35"/>
                  </a:lnTo>
                  <a:lnTo>
                    <a:pt x="1405" y="35"/>
                  </a:lnTo>
                  <a:lnTo>
                    <a:pt x="1544" y="33"/>
                  </a:lnTo>
                  <a:lnTo>
                    <a:pt x="1686" y="33"/>
                  </a:lnTo>
                  <a:lnTo>
                    <a:pt x="1825" y="31"/>
                  </a:lnTo>
                  <a:lnTo>
                    <a:pt x="1968" y="27"/>
                  </a:lnTo>
                  <a:lnTo>
                    <a:pt x="2112" y="23"/>
                  </a:lnTo>
                  <a:lnTo>
                    <a:pt x="2257" y="19"/>
                  </a:lnTo>
                  <a:lnTo>
                    <a:pt x="2266" y="16"/>
                  </a:lnTo>
                  <a:lnTo>
                    <a:pt x="2277" y="14"/>
                  </a:lnTo>
                  <a:lnTo>
                    <a:pt x="2287" y="14"/>
                  </a:lnTo>
                  <a:lnTo>
                    <a:pt x="2298" y="14"/>
                  </a:lnTo>
                  <a:lnTo>
                    <a:pt x="2308" y="12"/>
                  </a:lnTo>
                  <a:lnTo>
                    <a:pt x="2319" y="12"/>
                  </a:lnTo>
                  <a:lnTo>
                    <a:pt x="2329" y="12"/>
                  </a:lnTo>
                  <a:lnTo>
                    <a:pt x="2342" y="12"/>
                  </a:lnTo>
                  <a:lnTo>
                    <a:pt x="2352" y="10"/>
                  </a:lnTo>
                  <a:lnTo>
                    <a:pt x="2363" y="10"/>
                  </a:lnTo>
                  <a:lnTo>
                    <a:pt x="2372" y="8"/>
                  </a:lnTo>
                  <a:lnTo>
                    <a:pt x="2384" y="8"/>
                  </a:lnTo>
                  <a:lnTo>
                    <a:pt x="2393" y="4"/>
                  </a:lnTo>
                  <a:lnTo>
                    <a:pt x="2405" y="2"/>
                  </a:lnTo>
                  <a:lnTo>
                    <a:pt x="2416" y="2"/>
                  </a:lnTo>
                  <a:lnTo>
                    <a:pt x="2428" y="0"/>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0600"/>
                                        </p:tgtEl>
                                        <p:attrNameLst>
                                          <p:attrName>style.visibility</p:attrName>
                                        </p:attrNameLst>
                                      </p:cBhvr>
                                      <p:to>
                                        <p:strVal val="visible"/>
                                      </p:to>
                                    </p:set>
                                    <p:animEffect transition="in" filter="box(out)">
                                      <p:cBhvr>
                                        <p:cTn id="7" dur="500"/>
                                        <p:tgtEl>
                                          <p:spTgt spid="3606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601">
                                            <p:txEl>
                                              <p:pRg st="0" end="0"/>
                                            </p:txEl>
                                          </p:spTgt>
                                        </p:tgtEl>
                                        <p:attrNameLst>
                                          <p:attrName>style.visibility</p:attrName>
                                        </p:attrNameLst>
                                      </p:cBhvr>
                                      <p:to>
                                        <p:strVal val="visible"/>
                                      </p:to>
                                    </p:set>
                                    <p:animEffect transition="in" filter="wipe(left)">
                                      <p:cBhvr>
                                        <p:cTn id="12" dur="500"/>
                                        <p:tgtEl>
                                          <p:spTgt spid="3606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601">
                                            <p:txEl>
                                              <p:pRg st="1" end="1"/>
                                            </p:txEl>
                                          </p:spTgt>
                                        </p:tgtEl>
                                        <p:attrNameLst>
                                          <p:attrName>style.visibility</p:attrName>
                                        </p:attrNameLst>
                                      </p:cBhvr>
                                      <p:to>
                                        <p:strVal val="visible"/>
                                      </p:to>
                                    </p:set>
                                    <p:animEffect transition="in" filter="wipe(left)">
                                      <p:cBhvr>
                                        <p:cTn id="17" dur="500"/>
                                        <p:tgtEl>
                                          <p:spTgt spid="36060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0601">
                                            <p:txEl>
                                              <p:pRg st="2" end="2"/>
                                            </p:txEl>
                                          </p:spTgt>
                                        </p:tgtEl>
                                        <p:attrNameLst>
                                          <p:attrName>style.visibility</p:attrName>
                                        </p:attrNameLst>
                                      </p:cBhvr>
                                      <p:to>
                                        <p:strVal val="visible"/>
                                      </p:to>
                                    </p:set>
                                    <p:animEffect transition="in" filter="wipe(left)">
                                      <p:cBhvr>
                                        <p:cTn id="22" dur="500"/>
                                        <p:tgtEl>
                                          <p:spTgt spid="36060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601">
                                            <p:txEl>
                                              <p:pRg st="3" end="3"/>
                                            </p:txEl>
                                          </p:spTgt>
                                        </p:tgtEl>
                                        <p:attrNameLst>
                                          <p:attrName>style.visibility</p:attrName>
                                        </p:attrNameLst>
                                      </p:cBhvr>
                                      <p:to>
                                        <p:strVal val="visible"/>
                                      </p:to>
                                    </p:set>
                                    <p:animEffect transition="in" filter="wipe(left)">
                                      <p:cBhvr>
                                        <p:cTn id="27" dur="500"/>
                                        <p:tgtEl>
                                          <p:spTgt spid="36060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0601">
                                            <p:txEl>
                                              <p:pRg st="4" end="4"/>
                                            </p:txEl>
                                          </p:spTgt>
                                        </p:tgtEl>
                                        <p:attrNameLst>
                                          <p:attrName>style.visibility</p:attrName>
                                        </p:attrNameLst>
                                      </p:cBhvr>
                                      <p:to>
                                        <p:strVal val="visible"/>
                                      </p:to>
                                    </p:set>
                                    <p:animEffect transition="in" filter="wipe(left)">
                                      <p:cBhvr>
                                        <p:cTn id="32" dur="500"/>
                                        <p:tgtEl>
                                          <p:spTgt spid="3606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600" grpId="0" animBg="1" autoUpdateAnimBg="0"/>
      <p:bldP spid="360601"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C00C8AA3-72C8-486F-8791-97D4B41F1BD4}" type="slidenum">
              <a:rPr lang="en-US" altLang="en-US" sz="1000">
                <a:latin typeface="Arial" panose="020B0604020202020204" pitchFamily="34" charset="0"/>
              </a:rPr>
              <a:pPr eaLnBrk="1" hangingPunct="1"/>
              <a:t>36</a:t>
            </a:fld>
            <a:endParaRPr lang="en-US" altLang="en-US" sz="1000">
              <a:latin typeface="Arial" panose="020B0604020202020204" pitchFamily="34" charset="0"/>
            </a:endParaRPr>
          </a:p>
        </p:txBody>
      </p:sp>
      <p:sp>
        <p:nvSpPr>
          <p:cNvPr id="362502" name="Rectangle 6"/>
          <p:cNvSpPr>
            <a:spLocks noGrp="1" noChangeArrowheads="1"/>
          </p:cNvSpPr>
          <p:nvPr>
            <p:ph type="title"/>
          </p:nvPr>
        </p:nvSpPr>
        <p:spPr/>
        <p:txBody>
          <a:bodyPr/>
          <a:lstStyle/>
          <a:p>
            <a:pPr eaLnBrk="1" hangingPunct="1">
              <a:defRPr/>
            </a:pPr>
            <a:r>
              <a:rPr lang="en-US" dirty="0"/>
              <a:t>Scientific Management</a:t>
            </a:r>
          </a:p>
        </p:txBody>
      </p:sp>
      <p:sp>
        <p:nvSpPr>
          <p:cNvPr id="362503" name="Rectangle 7"/>
          <p:cNvSpPr>
            <a:spLocks noGrp="1" noChangeArrowheads="1"/>
          </p:cNvSpPr>
          <p:nvPr>
            <p:ph type="body" idx="1"/>
          </p:nvPr>
        </p:nvSpPr>
        <p:spPr/>
        <p:txBody>
          <a:bodyPr/>
          <a:lstStyle/>
          <a:p>
            <a:pPr eaLnBrk="1" hangingPunct="1"/>
            <a:r>
              <a:rPr lang="en-US" altLang="en-US"/>
              <a:t>Frederick Taylor (1856–1915) </a:t>
            </a:r>
          </a:p>
          <a:p>
            <a:pPr lvl="1" eaLnBrk="1" hangingPunct="1"/>
            <a:r>
              <a:rPr lang="en-US" altLang="en-US"/>
              <a:t>Replaced old methods of how to do work with scientifically-based work methods to eliminate “soldiering,” where employees deliberately worked at a pace slower than their capabilities.</a:t>
            </a:r>
          </a:p>
          <a:p>
            <a:pPr lvl="1" eaLnBrk="1" hangingPunct="1"/>
            <a:r>
              <a:rPr lang="en-US" altLang="en-US" b="1"/>
              <a:t>Believed in selecting, training, teaching, and developing workers.</a:t>
            </a:r>
          </a:p>
          <a:p>
            <a:pPr lvl="1" eaLnBrk="1" hangingPunct="1"/>
            <a:r>
              <a:rPr lang="en-US" altLang="en-US"/>
              <a:t>Used </a:t>
            </a:r>
            <a:r>
              <a:rPr lang="en-US" altLang="en-US" b="1"/>
              <a:t>time studies of jobs</a:t>
            </a:r>
            <a:r>
              <a:rPr lang="en-US" altLang="en-US"/>
              <a:t>, </a:t>
            </a:r>
            <a:r>
              <a:rPr lang="en-US" altLang="en-US" b="1"/>
              <a:t>standards planning</a:t>
            </a:r>
            <a:r>
              <a:rPr lang="en-US" altLang="en-US"/>
              <a:t>, exception rule of management, slide-rules, instruction cards, and </a:t>
            </a:r>
            <a:r>
              <a:rPr lang="en-US" altLang="en-US" b="1"/>
              <a:t>piece-work</a:t>
            </a:r>
            <a:r>
              <a:rPr lang="en-US" altLang="en-US"/>
              <a:t> </a:t>
            </a:r>
            <a:r>
              <a:rPr lang="en-US" altLang="en-US" b="1"/>
              <a:t>pay systems </a:t>
            </a:r>
            <a:r>
              <a:rPr lang="en-US" altLang="en-US"/>
              <a:t>to control and </a:t>
            </a:r>
            <a:r>
              <a:rPr lang="en-US" altLang="en-US" b="1"/>
              <a:t>motivate employees</a:t>
            </a:r>
            <a:r>
              <a:rPr lang="en-US"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2502"/>
                                        </p:tgtEl>
                                        <p:attrNameLst>
                                          <p:attrName>style.visibility</p:attrName>
                                        </p:attrNameLst>
                                      </p:cBhvr>
                                      <p:to>
                                        <p:strVal val="visible"/>
                                      </p:to>
                                    </p:set>
                                    <p:animEffect transition="in" filter="box(out)">
                                      <p:cBhvr>
                                        <p:cTn id="7" dur="500"/>
                                        <p:tgtEl>
                                          <p:spTgt spid="362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2503">
                                            <p:txEl>
                                              <p:pRg st="0" end="0"/>
                                            </p:txEl>
                                          </p:spTgt>
                                        </p:tgtEl>
                                        <p:attrNameLst>
                                          <p:attrName>style.visibility</p:attrName>
                                        </p:attrNameLst>
                                      </p:cBhvr>
                                      <p:to>
                                        <p:strVal val="visible"/>
                                      </p:to>
                                    </p:set>
                                    <p:animEffect transition="in" filter="wipe(left)">
                                      <p:cBhvr>
                                        <p:cTn id="12" dur="500"/>
                                        <p:tgtEl>
                                          <p:spTgt spid="3625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2503">
                                            <p:txEl>
                                              <p:pRg st="1" end="1"/>
                                            </p:txEl>
                                          </p:spTgt>
                                        </p:tgtEl>
                                        <p:attrNameLst>
                                          <p:attrName>style.visibility</p:attrName>
                                        </p:attrNameLst>
                                      </p:cBhvr>
                                      <p:to>
                                        <p:strVal val="visible"/>
                                      </p:to>
                                    </p:set>
                                    <p:animEffect transition="in" filter="wipe(left)">
                                      <p:cBhvr>
                                        <p:cTn id="17" dur="500"/>
                                        <p:tgtEl>
                                          <p:spTgt spid="3625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2503">
                                            <p:txEl>
                                              <p:pRg st="2" end="2"/>
                                            </p:txEl>
                                          </p:spTgt>
                                        </p:tgtEl>
                                        <p:attrNameLst>
                                          <p:attrName>style.visibility</p:attrName>
                                        </p:attrNameLst>
                                      </p:cBhvr>
                                      <p:to>
                                        <p:strVal val="visible"/>
                                      </p:to>
                                    </p:set>
                                    <p:animEffect transition="in" filter="wipe(left)">
                                      <p:cBhvr>
                                        <p:cTn id="22" dur="500"/>
                                        <p:tgtEl>
                                          <p:spTgt spid="3625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2503">
                                            <p:txEl>
                                              <p:pRg st="3" end="3"/>
                                            </p:txEl>
                                          </p:spTgt>
                                        </p:tgtEl>
                                        <p:attrNameLst>
                                          <p:attrName>style.visibility</p:attrName>
                                        </p:attrNameLst>
                                      </p:cBhvr>
                                      <p:to>
                                        <p:strVal val="visible"/>
                                      </p:to>
                                    </p:set>
                                    <p:animEffect transition="in" filter="wipe(left)">
                                      <p:cBhvr>
                                        <p:cTn id="27" dur="500"/>
                                        <p:tgtEl>
                                          <p:spTgt spid="3625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2" grpId="0" animBg="1" autoUpdateAnimBg="0"/>
      <p:bldP spid="362503" grpId="0" build="p" bldLvl="3"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AD1444F7-4C87-42BA-B03A-975907BBC76E}" type="slidenum">
              <a:rPr lang="en-US" altLang="en-US" sz="1000">
                <a:latin typeface="Arial" panose="020B0604020202020204" pitchFamily="34" charset="0"/>
              </a:rPr>
              <a:pPr eaLnBrk="1" hangingPunct="1"/>
              <a:t>37</a:t>
            </a:fld>
            <a:endParaRPr lang="en-US" altLang="en-US" sz="1000">
              <a:latin typeface="Arial" panose="020B0604020202020204" pitchFamily="34" charset="0"/>
            </a:endParaRPr>
          </a:p>
        </p:txBody>
      </p:sp>
      <p:sp>
        <p:nvSpPr>
          <p:cNvPr id="364546" name="Rectangle 2"/>
          <p:cNvSpPr>
            <a:spLocks noGrp="1" noChangeArrowheads="1"/>
          </p:cNvSpPr>
          <p:nvPr>
            <p:ph type="title"/>
          </p:nvPr>
        </p:nvSpPr>
        <p:spPr/>
        <p:txBody>
          <a:bodyPr/>
          <a:lstStyle/>
          <a:p>
            <a:pPr eaLnBrk="1" hangingPunct="1">
              <a:defRPr/>
            </a:pPr>
            <a:r>
              <a:rPr lang="en-US" dirty="0"/>
              <a:t>Steps in Scientific Management</a:t>
            </a:r>
          </a:p>
        </p:txBody>
      </p:sp>
      <p:sp>
        <p:nvSpPr>
          <p:cNvPr id="34820" name="Rectangle 4"/>
          <p:cNvSpPr>
            <a:spLocks noChangeArrowheads="1"/>
          </p:cNvSpPr>
          <p:nvPr/>
        </p:nvSpPr>
        <p:spPr bwMode="blackWhite">
          <a:xfrm>
            <a:off x="2533650" y="2794000"/>
            <a:ext cx="1808163" cy="1195388"/>
          </a:xfrm>
          <a:prstGeom prst="rect">
            <a:avLst/>
          </a:prstGeom>
          <a:solidFill>
            <a:srgbClr val="ACAB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1" name="Rectangle 5"/>
          <p:cNvSpPr>
            <a:spLocks noChangeArrowheads="1"/>
          </p:cNvSpPr>
          <p:nvPr/>
        </p:nvSpPr>
        <p:spPr bwMode="blackWhite">
          <a:xfrm>
            <a:off x="2535238" y="2795588"/>
            <a:ext cx="1804987" cy="1192212"/>
          </a:xfrm>
          <a:prstGeom prst="rect">
            <a:avLst/>
          </a:prstGeom>
          <a:noFill/>
          <a:ln w="4763">
            <a:solidFill>
              <a:srgbClr val="ACABD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2" name="Freeform 6"/>
          <p:cNvSpPr>
            <a:spLocks/>
          </p:cNvSpPr>
          <p:nvPr/>
        </p:nvSpPr>
        <p:spPr bwMode="blackWhite">
          <a:xfrm>
            <a:off x="4341813" y="2794000"/>
            <a:ext cx="69850" cy="1265238"/>
          </a:xfrm>
          <a:custGeom>
            <a:avLst/>
            <a:gdLst>
              <a:gd name="T0" fmla="*/ 2147483647 w 44"/>
              <a:gd name="T1" fmla="*/ 2147483647 h 797"/>
              <a:gd name="T2" fmla="*/ 2147483647 w 44"/>
              <a:gd name="T3" fmla="*/ 2147483647 h 797"/>
              <a:gd name="T4" fmla="*/ 0 w 44"/>
              <a:gd name="T5" fmla="*/ 0 h 797"/>
              <a:gd name="T6" fmla="*/ 0 w 44"/>
              <a:gd name="T7" fmla="*/ 2147483647 h 797"/>
              <a:gd name="T8" fmla="*/ 2147483647 w 44"/>
              <a:gd name="T9" fmla="*/ 2147483647 h 797"/>
              <a:gd name="T10" fmla="*/ 0 60000 65536"/>
              <a:gd name="T11" fmla="*/ 0 60000 65536"/>
              <a:gd name="T12" fmla="*/ 0 60000 65536"/>
              <a:gd name="T13" fmla="*/ 0 60000 65536"/>
              <a:gd name="T14" fmla="*/ 0 60000 65536"/>
              <a:gd name="T15" fmla="*/ 0 w 44"/>
              <a:gd name="T16" fmla="*/ 0 h 797"/>
              <a:gd name="T17" fmla="*/ 44 w 44"/>
              <a:gd name="T18" fmla="*/ 797 h 797"/>
            </a:gdLst>
            <a:ahLst/>
            <a:cxnLst>
              <a:cxn ang="T10">
                <a:pos x="T0" y="T1"/>
              </a:cxn>
              <a:cxn ang="T11">
                <a:pos x="T2" y="T3"/>
              </a:cxn>
              <a:cxn ang="T12">
                <a:pos x="T4" y="T5"/>
              </a:cxn>
              <a:cxn ang="T13">
                <a:pos x="T6" y="T7"/>
              </a:cxn>
              <a:cxn ang="T14">
                <a:pos x="T8" y="T9"/>
              </a:cxn>
            </a:cxnLst>
            <a:rect l="T15" t="T16" r="T17" b="T18"/>
            <a:pathLst>
              <a:path w="44" h="797">
                <a:moveTo>
                  <a:pt x="44" y="797"/>
                </a:moveTo>
                <a:lnTo>
                  <a:pt x="44" y="44"/>
                </a:lnTo>
                <a:lnTo>
                  <a:pt x="0" y="0"/>
                </a:lnTo>
                <a:lnTo>
                  <a:pt x="0" y="753"/>
                </a:lnTo>
                <a:lnTo>
                  <a:pt x="44" y="797"/>
                </a:lnTo>
                <a:close/>
              </a:path>
            </a:pathLst>
          </a:custGeom>
          <a:solidFill>
            <a:srgbClr val="9392B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3" name="Freeform 7"/>
          <p:cNvSpPr>
            <a:spLocks/>
          </p:cNvSpPr>
          <p:nvPr/>
        </p:nvSpPr>
        <p:spPr bwMode="blackWhite">
          <a:xfrm>
            <a:off x="2533650" y="3989388"/>
            <a:ext cx="1878013" cy="69850"/>
          </a:xfrm>
          <a:custGeom>
            <a:avLst/>
            <a:gdLst>
              <a:gd name="T0" fmla="*/ 2147483647 w 1183"/>
              <a:gd name="T1" fmla="*/ 0 h 44"/>
              <a:gd name="T2" fmla="*/ 0 w 1183"/>
              <a:gd name="T3" fmla="*/ 0 h 44"/>
              <a:gd name="T4" fmla="*/ 2147483647 w 1183"/>
              <a:gd name="T5" fmla="*/ 2147483647 h 44"/>
              <a:gd name="T6" fmla="*/ 2147483647 w 1183"/>
              <a:gd name="T7" fmla="*/ 2147483647 h 44"/>
              <a:gd name="T8" fmla="*/ 2147483647 w 1183"/>
              <a:gd name="T9" fmla="*/ 0 h 44"/>
              <a:gd name="T10" fmla="*/ 0 60000 65536"/>
              <a:gd name="T11" fmla="*/ 0 60000 65536"/>
              <a:gd name="T12" fmla="*/ 0 60000 65536"/>
              <a:gd name="T13" fmla="*/ 0 60000 65536"/>
              <a:gd name="T14" fmla="*/ 0 60000 65536"/>
              <a:gd name="T15" fmla="*/ 0 w 1183"/>
              <a:gd name="T16" fmla="*/ 0 h 44"/>
              <a:gd name="T17" fmla="*/ 1183 w 1183"/>
              <a:gd name="T18" fmla="*/ 44 h 44"/>
            </a:gdLst>
            <a:ahLst/>
            <a:cxnLst>
              <a:cxn ang="T10">
                <a:pos x="T0" y="T1"/>
              </a:cxn>
              <a:cxn ang="T11">
                <a:pos x="T2" y="T3"/>
              </a:cxn>
              <a:cxn ang="T12">
                <a:pos x="T4" y="T5"/>
              </a:cxn>
              <a:cxn ang="T13">
                <a:pos x="T6" y="T7"/>
              </a:cxn>
              <a:cxn ang="T14">
                <a:pos x="T8" y="T9"/>
              </a:cxn>
            </a:cxnLst>
            <a:rect l="T15" t="T16" r="T17" b="T18"/>
            <a:pathLst>
              <a:path w="1183" h="44">
                <a:moveTo>
                  <a:pt x="1139" y="0"/>
                </a:moveTo>
                <a:lnTo>
                  <a:pt x="0" y="0"/>
                </a:lnTo>
                <a:lnTo>
                  <a:pt x="44" y="44"/>
                </a:lnTo>
                <a:lnTo>
                  <a:pt x="1183" y="44"/>
                </a:lnTo>
                <a:lnTo>
                  <a:pt x="1139" y="0"/>
                </a:lnTo>
                <a:close/>
              </a:path>
            </a:pathLst>
          </a:custGeom>
          <a:solidFill>
            <a:srgbClr val="79789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4" name="Rectangle 8"/>
          <p:cNvSpPr>
            <a:spLocks noChangeArrowheads="1"/>
          </p:cNvSpPr>
          <p:nvPr/>
        </p:nvSpPr>
        <p:spPr bwMode="blackWhite">
          <a:xfrm>
            <a:off x="6946900" y="2794000"/>
            <a:ext cx="1809750" cy="1195388"/>
          </a:xfrm>
          <a:prstGeom prst="rect">
            <a:avLst/>
          </a:prstGeom>
          <a:solidFill>
            <a:srgbClr val="FB8D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5" name="Rectangle 9"/>
          <p:cNvSpPr>
            <a:spLocks noChangeArrowheads="1"/>
          </p:cNvSpPr>
          <p:nvPr/>
        </p:nvSpPr>
        <p:spPr bwMode="blackWhite">
          <a:xfrm>
            <a:off x="6948488" y="2795588"/>
            <a:ext cx="1806575" cy="1192212"/>
          </a:xfrm>
          <a:prstGeom prst="rect">
            <a:avLst/>
          </a:prstGeom>
          <a:noFill/>
          <a:ln w="4763">
            <a:solidFill>
              <a:srgbClr val="FB8D6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6" name="Freeform 10"/>
          <p:cNvSpPr>
            <a:spLocks/>
          </p:cNvSpPr>
          <p:nvPr/>
        </p:nvSpPr>
        <p:spPr bwMode="blackWhite">
          <a:xfrm>
            <a:off x="8756650" y="2794000"/>
            <a:ext cx="69850" cy="1265238"/>
          </a:xfrm>
          <a:custGeom>
            <a:avLst/>
            <a:gdLst>
              <a:gd name="T0" fmla="*/ 2147483647 w 44"/>
              <a:gd name="T1" fmla="*/ 2147483647 h 797"/>
              <a:gd name="T2" fmla="*/ 2147483647 w 44"/>
              <a:gd name="T3" fmla="*/ 2147483647 h 797"/>
              <a:gd name="T4" fmla="*/ 0 w 44"/>
              <a:gd name="T5" fmla="*/ 0 h 797"/>
              <a:gd name="T6" fmla="*/ 0 w 44"/>
              <a:gd name="T7" fmla="*/ 2147483647 h 797"/>
              <a:gd name="T8" fmla="*/ 2147483647 w 44"/>
              <a:gd name="T9" fmla="*/ 2147483647 h 797"/>
              <a:gd name="T10" fmla="*/ 0 60000 65536"/>
              <a:gd name="T11" fmla="*/ 0 60000 65536"/>
              <a:gd name="T12" fmla="*/ 0 60000 65536"/>
              <a:gd name="T13" fmla="*/ 0 60000 65536"/>
              <a:gd name="T14" fmla="*/ 0 60000 65536"/>
              <a:gd name="T15" fmla="*/ 0 w 44"/>
              <a:gd name="T16" fmla="*/ 0 h 797"/>
              <a:gd name="T17" fmla="*/ 44 w 44"/>
              <a:gd name="T18" fmla="*/ 797 h 797"/>
            </a:gdLst>
            <a:ahLst/>
            <a:cxnLst>
              <a:cxn ang="T10">
                <a:pos x="T0" y="T1"/>
              </a:cxn>
              <a:cxn ang="T11">
                <a:pos x="T2" y="T3"/>
              </a:cxn>
              <a:cxn ang="T12">
                <a:pos x="T4" y="T5"/>
              </a:cxn>
              <a:cxn ang="T13">
                <a:pos x="T6" y="T7"/>
              </a:cxn>
              <a:cxn ang="T14">
                <a:pos x="T8" y="T9"/>
              </a:cxn>
            </a:cxnLst>
            <a:rect l="T15" t="T16" r="T17" b="T18"/>
            <a:pathLst>
              <a:path w="44" h="797">
                <a:moveTo>
                  <a:pt x="44" y="797"/>
                </a:moveTo>
                <a:lnTo>
                  <a:pt x="44" y="44"/>
                </a:lnTo>
                <a:lnTo>
                  <a:pt x="0" y="0"/>
                </a:lnTo>
                <a:lnTo>
                  <a:pt x="0" y="753"/>
                </a:lnTo>
                <a:lnTo>
                  <a:pt x="44" y="797"/>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7" name="Freeform 11"/>
          <p:cNvSpPr>
            <a:spLocks/>
          </p:cNvSpPr>
          <p:nvPr/>
        </p:nvSpPr>
        <p:spPr bwMode="blackWhite">
          <a:xfrm>
            <a:off x="6946900" y="3989388"/>
            <a:ext cx="1879600" cy="69850"/>
          </a:xfrm>
          <a:custGeom>
            <a:avLst/>
            <a:gdLst>
              <a:gd name="T0" fmla="*/ 2147483647 w 1184"/>
              <a:gd name="T1" fmla="*/ 0 h 44"/>
              <a:gd name="T2" fmla="*/ 0 w 1184"/>
              <a:gd name="T3" fmla="*/ 0 h 44"/>
              <a:gd name="T4" fmla="*/ 2147483647 w 1184"/>
              <a:gd name="T5" fmla="*/ 2147483647 h 44"/>
              <a:gd name="T6" fmla="*/ 2147483647 w 1184"/>
              <a:gd name="T7" fmla="*/ 2147483647 h 44"/>
              <a:gd name="T8" fmla="*/ 2147483647 w 1184"/>
              <a:gd name="T9" fmla="*/ 0 h 44"/>
              <a:gd name="T10" fmla="*/ 0 60000 65536"/>
              <a:gd name="T11" fmla="*/ 0 60000 65536"/>
              <a:gd name="T12" fmla="*/ 0 60000 65536"/>
              <a:gd name="T13" fmla="*/ 0 60000 65536"/>
              <a:gd name="T14" fmla="*/ 0 60000 65536"/>
              <a:gd name="T15" fmla="*/ 0 w 1184"/>
              <a:gd name="T16" fmla="*/ 0 h 44"/>
              <a:gd name="T17" fmla="*/ 1184 w 1184"/>
              <a:gd name="T18" fmla="*/ 44 h 44"/>
            </a:gdLst>
            <a:ahLst/>
            <a:cxnLst>
              <a:cxn ang="T10">
                <a:pos x="T0" y="T1"/>
              </a:cxn>
              <a:cxn ang="T11">
                <a:pos x="T2" y="T3"/>
              </a:cxn>
              <a:cxn ang="T12">
                <a:pos x="T4" y="T5"/>
              </a:cxn>
              <a:cxn ang="T13">
                <a:pos x="T6" y="T7"/>
              </a:cxn>
              <a:cxn ang="T14">
                <a:pos x="T8" y="T9"/>
              </a:cxn>
            </a:cxnLst>
            <a:rect l="T15" t="T16" r="T17" b="T18"/>
            <a:pathLst>
              <a:path w="1184" h="44">
                <a:moveTo>
                  <a:pt x="1140" y="0"/>
                </a:moveTo>
                <a:lnTo>
                  <a:pt x="0" y="0"/>
                </a:lnTo>
                <a:lnTo>
                  <a:pt x="45" y="44"/>
                </a:lnTo>
                <a:lnTo>
                  <a:pt x="1184" y="44"/>
                </a:lnTo>
                <a:lnTo>
                  <a:pt x="1140" y="0"/>
                </a:lnTo>
                <a:close/>
              </a:path>
            </a:pathLst>
          </a:cu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8" name="Rectangle 12"/>
          <p:cNvSpPr>
            <a:spLocks noChangeArrowheads="1"/>
          </p:cNvSpPr>
          <p:nvPr/>
        </p:nvSpPr>
        <p:spPr bwMode="blackWhite">
          <a:xfrm>
            <a:off x="4735513" y="2794000"/>
            <a:ext cx="1809750" cy="1195388"/>
          </a:xfrm>
          <a:prstGeom prst="rect">
            <a:avLst/>
          </a:prstGeom>
          <a:solidFill>
            <a:srgbClr val="99D7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29" name="Rectangle 13"/>
          <p:cNvSpPr>
            <a:spLocks noChangeArrowheads="1"/>
          </p:cNvSpPr>
          <p:nvPr/>
        </p:nvSpPr>
        <p:spPr bwMode="blackWhite">
          <a:xfrm>
            <a:off x="4737100" y="2795588"/>
            <a:ext cx="1806575" cy="1192212"/>
          </a:xfrm>
          <a:prstGeom prst="rect">
            <a:avLst/>
          </a:prstGeom>
          <a:noFill/>
          <a:ln w="4763">
            <a:solidFill>
              <a:srgbClr val="99D7BE"/>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0" name="Freeform 14"/>
          <p:cNvSpPr>
            <a:spLocks/>
          </p:cNvSpPr>
          <p:nvPr/>
        </p:nvSpPr>
        <p:spPr bwMode="blackWhite">
          <a:xfrm>
            <a:off x="6545263" y="2794000"/>
            <a:ext cx="69850" cy="1265238"/>
          </a:xfrm>
          <a:custGeom>
            <a:avLst/>
            <a:gdLst>
              <a:gd name="T0" fmla="*/ 2147483647 w 44"/>
              <a:gd name="T1" fmla="*/ 2147483647 h 797"/>
              <a:gd name="T2" fmla="*/ 2147483647 w 44"/>
              <a:gd name="T3" fmla="*/ 2147483647 h 797"/>
              <a:gd name="T4" fmla="*/ 0 w 44"/>
              <a:gd name="T5" fmla="*/ 0 h 797"/>
              <a:gd name="T6" fmla="*/ 0 w 44"/>
              <a:gd name="T7" fmla="*/ 2147483647 h 797"/>
              <a:gd name="T8" fmla="*/ 2147483647 w 44"/>
              <a:gd name="T9" fmla="*/ 2147483647 h 797"/>
              <a:gd name="T10" fmla="*/ 0 60000 65536"/>
              <a:gd name="T11" fmla="*/ 0 60000 65536"/>
              <a:gd name="T12" fmla="*/ 0 60000 65536"/>
              <a:gd name="T13" fmla="*/ 0 60000 65536"/>
              <a:gd name="T14" fmla="*/ 0 60000 65536"/>
              <a:gd name="T15" fmla="*/ 0 w 44"/>
              <a:gd name="T16" fmla="*/ 0 h 797"/>
              <a:gd name="T17" fmla="*/ 44 w 44"/>
              <a:gd name="T18" fmla="*/ 797 h 797"/>
            </a:gdLst>
            <a:ahLst/>
            <a:cxnLst>
              <a:cxn ang="T10">
                <a:pos x="T0" y="T1"/>
              </a:cxn>
              <a:cxn ang="T11">
                <a:pos x="T2" y="T3"/>
              </a:cxn>
              <a:cxn ang="T12">
                <a:pos x="T4" y="T5"/>
              </a:cxn>
              <a:cxn ang="T13">
                <a:pos x="T6" y="T7"/>
              </a:cxn>
              <a:cxn ang="T14">
                <a:pos x="T8" y="T9"/>
              </a:cxn>
            </a:cxnLst>
            <a:rect l="T15" t="T16" r="T17" b="T18"/>
            <a:pathLst>
              <a:path w="44" h="797">
                <a:moveTo>
                  <a:pt x="44" y="797"/>
                </a:moveTo>
                <a:lnTo>
                  <a:pt x="44" y="44"/>
                </a:lnTo>
                <a:lnTo>
                  <a:pt x="0" y="0"/>
                </a:lnTo>
                <a:lnTo>
                  <a:pt x="0" y="753"/>
                </a:lnTo>
                <a:lnTo>
                  <a:pt x="44" y="797"/>
                </a:lnTo>
                <a:close/>
              </a:path>
            </a:pathLst>
          </a:custGeom>
          <a:solidFill>
            <a:srgbClr val="82B7A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1" name="Freeform 15"/>
          <p:cNvSpPr>
            <a:spLocks/>
          </p:cNvSpPr>
          <p:nvPr/>
        </p:nvSpPr>
        <p:spPr bwMode="blackWhite">
          <a:xfrm>
            <a:off x="4735513" y="3989388"/>
            <a:ext cx="1879600" cy="69850"/>
          </a:xfrm>
          <a:custGeom>
            <a:avLst/>
            <a:gdLst>
              <a:gd name="T0" fmla="*/ 2147483647 w 1184"/>
              <a:gd name="T1" fmla="*/ 0 h 44"/>
              <a:gd name="T2" fmla="*/ 0 w 1184"/>
              <a:gd name="T3" fmla="*/ 0 h 44"/>
              <a:gd name="T4" fmla="*/ 2147483647 w 1184"/>
              <a:gd name="T5" fmla="*/ 2147483647 h 44"/>
              <a:gd name="T6" fmla="*/ 2147483647 w 1184"/>
              <a:gd name="T7" fmla="*/ 2147483647 h 44"/>
              <a:gd name="T8" fmla="*/ 2147483647 w 1184"/>
              <a:gd name="T9" fmla="*/ 0 h 44"/>
              <a:gd name="T10" fmla="*/ 0 60000 65536"/>
              <a:gd name="T11" fmla="*/ 0 60000 65536"/>
              <a:gd name="T12" fmla="*/ 0 60000 65536"/>
              <a:gd name="T13" fmla="*/ 0 60000 65536"/>
              <a:gd name="T14" fmla="*/ 0 60000 65536"/>
              <a:gd name="T15" fmla="*/ 0 w 1184"/>
              <a:gd name="T16" fmla="*/ 0 h 44"/>
              <a:gd name="T17" fmla="*/ 1184 w 1184"/>
              <a:gd name="T18" fmla="*/ 44 h 44"/>
            </a:gdLst>
            <a:ahLst/>
            <a:cxnLst>
              <a:cxn ang="T10">
                <a:pos x="T0" y="T1"/>
              </a:cxn>
              <a:cxn ang="T11">
                <a:pos x="T2" y="T3"/>
              </a:cxn>
              <a:cxn ang="T12">
                <a:pos x="T4" y="T5"/>
              </a:cxn>
              <a:cxn ang="T13">
                <a:pos x="T6" y="T7"/>
              </a:cxn>
              <a:cxn ang="T14">
                <a:pos x="T8" y="T9"/>
              </a:cxn>
            </a:cxnLst>
            <a:rect l="T15" t="T16" r="T17" b="T18"/>
            <a:pathLst>
              <a:path w="1184" h="44">
                <a:moveTo>
                  <a:pt x="1140" y="0"/>
                </a:moveTo>
                <a:lnTo>
                  <a:pt x="0" y="0"/>
                </a:lnTo>
                <a:lnTo>
                  <a:pt x="45" y="44"/>
                </a:lnTo>
                <a:lnTo>
                  <a:pt x="1184" y="44"/>
                </a:lnTo>
                <a:lnTo>
                  <a:pt x="1140" y="0"/>
                </a:lnTo>
                <a:close/>
              </a:path>
            </a:pathLst>
          </a:custGeom>
          <a:solidFill>
            <a:srgbClr val="6C97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2" name="Rectangle 16"/>
          <p:cNvSpPr>
            <a:spLocks noChangeArrowheads="1"/>
          </p:cNvSpPr>
          <p:nvPr/>
        </p:nvSpPr>
        <p:spPr bwMode="blackWhite">
          <a:xfrm>
            <a:off x="322263" y="2794000"/>
            <a:ext cx="1812925" cy="1195388"/>
          </a:xfrm>
          <a:prstGeom prst="rect">
            <a:avLst/>
          </a:prstGeom>
          <a:solidFill>
            <a:srgbClr val="C09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3" name="Rectangle 17"/>
          <p:cNvSpPr>
            <a:spLocks noChangeArrowheads="1"/>
          </p:cNvSpPr>
          <p:nvPr/>
        </p:nvSpPr>
        <p:spPr bwMode="blackWhite">
          <a:xfrm>
            <a:off x="323850" y="2795588"/>
            <a:ext cx="1809750" cy="1192212"/>
          </a:xfrm>
          <a:prstGeom prst="rect">
            <a:avLst/>
          </a:prstGeom>
          <a:noFill/>
          <a:ln w="4763">
            <a:solidFill>
              <a:srgbClr val="C09FCC"/>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4" name="Freeform 18"/>
          <p:cNvSpPr>
            <a:spLocks/>
          </p:cNvSpPr>
          <p:nvPr/>
        </p:nvSpPr>
        <p:spPr bwMode="blackWhite">
          <a:xfrm>
            <a:off x="2135188" y="2794000"/>
            <a:ext cx="69850" cy="1265238"/>
          </a:xfrm>
          <a:custGeom>
            <a:avLst/>
            <a:gdLst>
              <a:gd name="T0" fmla="*/ 2147483647 w 44"/>
              <a:gd name="T1" fmla="*/ 2147483647 h 797"/>
              <a:gd name="T2" fmla="*/ 2147483647 w 44"/>
              <a:gd name="T3" fmla="*/ 2147483647 h 797"/>
              <a:gd name="T4" fmla="*/ 0 w 44"/>
              <a:gd name="T5" fmla="*/ 0 h 797"/>
              <a:gd name="T6" fmla="*/ 0 w 44"/>
              <a:gd name="T7" fmla="*/ 2147483647 h 797"/>
              <a:gd name="T8" fmla="*/ 2147483647 w 44"/>
              <a:gd name="T9" fmla="*/ 2147483647 h 797"/>
              <a:gd name="T10" fmla="*/ 0 60000 65536"/>
              <a:gd name="T11" fmla="*/ 0 60000 65536"/>
              <a:gd name="T12" fmla="*/ 0 60000 65536"/>
              <a:gd name="T13" fmla="*/ 0 60000 65536"/>
              <a:gd name="T14" fmla="*/ 0 60000 65536"/>
              <a:gd name="T15" fmla="*/ 0 w 44"/>
              <a:gd name="T16" fmla="*/ 0 h 797"/>
              <a:gd name="T17" fmla="*/ 44 w 44"/>
              <a:gd name="T18" fmla="*/ 797 h 797"/>
            </a:gdLst>
            <a:ahLst/>
            <a:cxnLst>
              <a:cxn ang="T10">
                <a:pos x="T0" y="T1"/>
              </a:cxn>
              <a:cxn ang="T11">
                <a:pos x="T2" y="T3"/>
              </a:cxn>
              <a:cxn ang="T12">
                <a:pos x="T4" y="T5"/>
              </a:cxn>
              <a:cxn ang="T13">
                <a:pos x="T6" y="T7"/>
              </a:cxn>
              <a:cxn ang="T14">
                <a:pos x="T8" y="T9"/>
              </a:cxn>
            </a:cxnLst>
            <a:rect l="T15" t="T16" r="T17" b="T18"/>
            <a:pathLst>
              <a:path w="44" h="797">
                <a:moveTo>
                  <a:pt x="44" y="797"/>
                </a:moveTo>
                <a:lnTo>
                  <a:pt x="44" y="44"/>
                </a:lnTo>
                <a:lnTo>
                  <a:pt x="0" y="0"/>
                </a:lnTo>
                <a:lnTo>
                  <a:pt x="0" y="753"/>
                </a:lnTo>
                <a:lnTo>
                  <a:pt x="44" y="797"/>
                </a:lnTo>
                <a:close/>
              </a:path>
            </a:pathLst>
          </a:custGeom>
          <a:solidFill>
            <a:srgbClr val="A387A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5" name="Freeform 19"/>
          <p:cNvSpPr>
            <a:spLocks/>
          </p:cNvSpPr>
          <p:nvPr/>
        </p:nvSpPr>
        <p:spPr bwMode="blackWhite">
          <a:xfrm>
            <a:off x="322263" y="3989388"/>
            <a:ext cx="1882775" cy="69850"/>
          </a:xfrm>
          <a:custGeom>
            <a:avLst/>
            <a:gdLst>
              <a:gd name="T0" fmla="*/ 2147483647 w 1186"/>
              <a:gd name="T1" fmla="*/ 0 h 44"/>
              <a:gd name="T2" fmla="*/ 0 w 1186"/>
              <a:gd name="T3" fmla="*/ 0 h 44"/>
              <a:gd name="T4" fmla="*/ 2147483647 w 1186"/>
              <a:gd name="T5" fmla="*/ 2147483647 h 44"/>
              <a:gd name="T6" fmla="*/ 2147483647 w 1186"/>
              <a:gd name="T7" fmla="*/ 2147483647 h 44"/>
              <a:gd name="T8" fmla="*/ 2147483647 w 1186"/>
              <a:gd name="T9" fmla="*/ 0 h 44"/>
              <a:gd name="T10" fmla="*/ 0 60000 65536"/>
              <a:gd name="T11" fmla="*/ 0 60000 65536"/>
              <a:gd name="T12" fmla="*/ 0 60000 65536"/>
              <a:gd name="T13" fmla="*/ 0 60000 65536"/>
              <a:gd name="T14" fmla="*/ 0 60000 65536"/>
              <a:gd name="T15" fmla="*/ 0 w 1186"/>
              <a:gd name="T16" fmla="*/ 0 h 44"/>
              <a:gd name="T17" fmla="*/ 1186 w 1186"/>
              <a:gd name="T18" fmla="*/ 44 h 44"/>
            </a:gdLst>
            <a:ahLst/>
            <a:cxnLst>
              <a:cxn ang="T10">
                <a:pos x="T0" y="T1"/>
              </a:cxn>
              <a:cxn ang="T11">
                <a:pos x="T2" y="T3"/>
              </a:cxn>
              <a:cxn ang="T12">
                <a:pos x="T4" y="T5"/>
              </a:cxn>
              <a:cxn ang="T13">
                <a:pos x="T6" y="T7"/>
              </a:cxn>
              <a:cxn ang="T14">
                <a:pos x="T8" y="T9"/>
              </a:cxn>
            </a:cxnLst>
            <a:rect l="T15" t="T16" r="T17" b="T18"/>
            <a:pathLst>
              <a:path w="1186" h="44">
                <a:moveTo>
                  <a:pt x="1142" y="0"/>
                </a:moveTo>
                <a:lnTo>
                  <a:pt x="0" y="0"/>
                </a:lnTo>
                <a:lnTo>
                  <a:pt x="44" y="44"/>
                </a:lnTo>
                <a:lnTo>
                  <a:pt x="1186" y="44"/>
                </a:lnTo>
                <a:lnTo>
                  <a:pt x="1142" y="0"/>
                </a:lnTo>
                <a:close/>
              </a:path>
            </a:pathLst>
          </a:custGeom>
          <a:solidFill>
            <a:srgbClr val="876F8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36" name="Rectangle 20"/>
          <p:cNvSpPr>
            <a:spLocks noChangeArrowheads="1"/>
          </p:cNvSpPr>
          <p:nvPr/>
        </p:nvSpPr>
        <p:spPr bwMode="blackWhite">
          <a:xfrm>
            <a:off x="449263" y="3025775"/>
            <a:ext cx="13192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Develop a science</a:t>
            </a:r>
            <a:endParaRPr lang="en-US" altLang="en-US" sz="1200" b="1">
              <a:latin typeface="Arial" panose="020B0604020202020204" pitchFamily="34" charset="0"/>
            </a:endParaRPr>
          </a:p>
        </p:txBody>
      </p:sp>
      <p:sp>
        <p:nvSpPr>
          <p:cNvPr id="34837" name="Rectangle 21"/>
          <p:cNvSpPr>
            <a:spLocks noChangeArrowheads="1"/>
          </p:cNvSpPr>
          <p:nvPr/>
        </p:nvSpPr>
        <p:spPr bwMode="blackWhite">
          <a:xfrm>
            <a:off x="449263" y="3219450"/>
            <a:ext cx="1397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for each element of</a:t>
            </a:r>
            <a:endParaRPr lang="en-US" altLang="en-US" sz="1200" b="1">
              <a:latin typeface="Arial" panose="020B0604020202020204" pitchFamily="34" charset="0"/>
            </a:endParaRPr>
          </a:p>
        </p:txBody>
      </p:sp>
      <p:sp>
        <p:nvSpPr>
          <p:cNvPr id="34838" name="Rectangle 22"/>
          <p:cNvSpPr>
            <a:spLocks noChangeArrowheads="1"/>
          </p:cNvSpPr>
          <p:nvPr/>
        </p:nvSpPr>
        <p:spPr bwMode="blackWhite">
          <a:xfrm>
            <a:off x="449263" y="3406775"/>
            <a:ext cx="1536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the job to replace old</a:t>
            </a:r>
            <a:endParaRPr lang="en-US" altLang="en-US" sz="1200" b="1">
              <a:latin typeface="Arial" panose="020B0604020202020204" pitchFamily="34" charset="0"/>
            </a:endParaRPr>
          </a:p>
        </p:txBody>
      </p:sp>
      <p:sp>
        <p:nvSpPr>
          <p:cNvPr id="34839" name="Rectangle 23"/>
          <p:cNvSpPr>
            <a:spLocks noChangeArrowheads="1"/>
          </p:cNvSpPr>
          <p:nvPr/>
        </p:nvSpPr>
        <p:spPr bwMode="blackWhite">
          <a:xfrm>
            <a:off x="449263" y="3598863"/>
            <a:ext cx="16700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rule-of-thumb methods</a:t>
            </a:r>
            <a:endParaRPr lang="en-US" altLang="en-US" sz="1200" b="1">
              <a:latin typeface="Arial" panose="020B0604020202020204" pitchFamily="34" charset="0"/>
            </a:endParaRPr>
          </a:p>
        </p:txBody>
      </p:sp>
      <p:sp>
        <p:nvSpPr>
          <p:cNvPr id="34840" name="Rectangle 24"/>
          <p:cNvSpPr>
            <a:spLocks noChangeArrowheads="1"/>
          </p:cNvSpPr>
          <p:nvPr/>
        </p:nvSpPr>
        <p:spPr bwMode="blackWhite">
          <a:xfrm>
            <a:off x="2660650" y="3025775"/>
            <a:ext cx="1404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Scientifically select</a:t>
            </a:r>
            <a:endParaRPr lang="en-US" altLang="en-US" sz="1200" b="1">
              <a:latin typeface="Arial" panose="020B0604020202020204" pitchFamily="34" charset="0"/>
            </a:endParaRPr>
          </a:p>
        </p:txBody>
      </p:sp>
      <p:sp>
        <p:nvSpPr>
          <p:cNvPr id="34841" name="Rectangle 25"/>
          <p:cNvSpPr>
            <a:spLocks noChangeArrowheads="1"/>
          </p:cNvSpPr>
          <p:nvPr/>
        </p:nvSpPr>
        <p:spPr bwMode="blackWhite">
          <a:xfrm>
            <a:off x="2660650" y="3219450"/>
            <a:ext cx="14652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employees and then</a:t>
            </a:r>
            <a:endParaRPr lang="en-US" altLang="en-US" sz="1200" b="1">
              <a:latin typeface="Arial" panose="020B0604020202020204" pitchFamily="34" charset="0"/>
            </a:endParaRPr>
          </a:p>
        </p:txBody>
      </p:sp>
      <p:sp>
        <p:nvSpPr>
          <p:cNvPr id="34842" name="Rectangle 26"/>
          <p:cNvSpPr>
            <a:spLocks noChangeArrowheads="1"/>
          </p:cNvSpPr>
          <p:nvPr/>
        </p:nvSpPr>
        <p:spPr bwMode="blackWhite">
          <a:xfrm>
            <a:off x="2660650" y="3406775"/>
            <a:ext cx="16986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train them to do the job</a:t>
            </a:r>
            <a:endParaRPr lang="en-US" altLang="en-US" sz="1200" b="1">
              <a:latin typeface="Arial" panose="020B0604020202020204" pitchFamily="34" charset="0"/>
            </a:endParaRPr>
          </a:p>
        </p:txBody>
      </p:sp>
      <p:sp>
        <p:nvSpPr>
          <p:cNvPr id="34843" name="Rectangle 27"/>
          <p:cNvSpPr>
            <a:spLocks noChangeArrowheads="1"/>
          </p:cNvSpPr>
          <p:nvPr/>
        </p:nvSpPr>
        <p:spPr bwMode="blackWhite">
          <a:xfrm>
            <a:off x="2660650" y="3598863"/>
            <a:ext cx="15922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as described in step 1</a:t>
            </a:r>
            <a:endParaRPr lang="en-US" altLang="en-US" sz="1200" b="1">
              <a:latin typeface="Arial" panose="020B0604020202020204" pitchFamily="34" charset="0"/>
            </a:endParaRPr>
          </a:p>
        </p:txBody>
      </p:sp>
      <p:sp>
        <p:nvSpPr>
          <p:cNvPr id="34844" name="Rectangle 28"/>
          <p:cNvSpPr>
            <a:spLocks noChangeArrowheads="1"/>
          </p:cNvSpPr>
          <p:nvPr/>
        </p:nvSpPr>
        <p:spPr bwMode="blackWhite">
          <a:xfrm>
            <a:off x="4821238" y="2913063"/>
            <a:ext cx="15557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Supervise employees</a:t>
            </a:r>
            <a:endParaRPr lang="en-US" altLang="en-US" sz="1200" b="1">
              <a:latin typeface="Arial" panose="020B0604020202020204" pitchFamily="34" charset="0"/>
            </a:endParaRPr>
          </a:p>
        </p:txBody>
      </p:sp>
      <p:sp>
        <p:nvSpPr>
          <p:cNvPr id="34845" name="Rectangle 29"/>
          <p:cNvSpPr>
            <a:spLocks noChangeArrowheads="1"/>
          </p:cNvSpPr>
          <p:nvPr/>
        </p:nvSpPr>
        <p:spPr bwMode="blackWhite">
          <a:xfrm>
            <a:off x="4821238" y="3105150"/>
            <a:ext cx="12938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to make sure they</a:t>
            </a:r>
            <a:endParaRPr lang="en-US" altLang="en-US" sz="1200" b="1">
              <a:latin typeface="Arial" panose="020B0604020202020204" pitchFamily="34" charset="0"/>
            </a:endParaRPr>
          </a:p>
        </p:txBody>
      </p:sp>
      <p:sp>
        <p:nvSpPr>
          <p:cNvPr id="34846" name="Rectangle 30"/>
          <p:cNvSpPr>
            <a:spLocks noChangeArrowheads="1"/>
          </p:cNvSpPr>
          <p:nvPr/>
        </p:nvSpPr>
        <p:spPr bwMode="blackWhite">
          <a:xfrm>
            <a:off x="4821238" y="3294063"/>
            <a:ext cx="15351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follow the prescribed</a:t>
            </a:r>
            <a:endParaRPr lang="en-US" altLang="en-US" sz="1200" b="1">
              <a:latin typeface="Arial" panose="020B0604020202020204" pitchFamily="34" charset="0"/>
            </a:endParaRPr>
          </a:p>
        </p:txBody>
      </p:sp>
      <p:sp>
        <p:nvSpPr>
          <p:cNvPr id="34847" name="Rectangle 31"/>
          <p:cNvSpPr>
            <a:spLocks noChangeArrowheads="1"/>
          </p:cNvSpPr>
          <p:nvPr/>
        </p:nvSpPr>
        <p:spPr bwMode="blackWhite">
          <a:xfrm>
            <a:off x="4821238" y="3486150"/>
            <a:ext cx="17287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methods for performing</a:t>
            </a:r>
            <a:endParaRPr lang="en-US" altLang="en-US" sz="1200" b="1">
              <a:latin typeface="Arial" panose="020B0604020202020204" pitchFamily="34" charset="0"/>
            </a:endParaRPr>
          </a:p>
        </p:txBody>
      </p:sp>
      <p:sp>
        <p:nvSpPr>
          <p:cNvPr id="34848" name="Rectangle 32"/>
          <p:cNvSpPr>
            <a:spLocks noChangeArrowheads="1"/>
          </p:cNvSpPr>
          <p:nvPr/>
        </p:nvSpPr>
        <p:spPr bwMode="blackWhite">
          <a:xfrm>
            <a:off x="4821238" y="3678238"/>
            <a:ext cx="6873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their jobs</a:t>
            </a:r>
            <a:endParaRPr lang="en-US" altLang="en-US" sz="1200" b="1">
              <a:latin typeface="Arial" panose="020B0604020202020204" pitchFamily="34" charset="0"/>
            </a:endParaRPr>
          </a:p>
        </p:txBody>
      </p:sp>
      <p:sp>
        <p:nvSpPr>
          <p:cNvPr id="34849" name="Rectangle 33"/>
          <p:cNvSpPr>
            <a:spLocks noChangeArrowheads="1"/>
          </p:cNvSpPr>
          <p:nvPr/>
        </p:nvSpPr>
        <p:spPr bwMode="blackWhite">
          <a:xfrm>
            <a:off x="7289800" y="3025775"/>
            <a:ext cx="12493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Continue to plan </a:t>
            </a:r>
            <a:endParaRPr lang="en-US" altLang="en-US" sz="1200" b="1">
              <a:latin typeface="Arial" panose="020B0604020202020204" pitchFamily="34" charset="0"/>
            </a:endParaRPr>
          </a:p>
        </p:txBody>
      </p:sp>
      <p:sp>
        <p:nvSpPr>
          <p:cNvPr id="34850" name="Rectangle 34"/>
          <p:cNvSpPr>
            <a:spLocks noChangeArrowheads="1"/>
          </p:cNvSpPr>
          <p:nvPr/>
        </p:nvSpPr>
        <p:spPr bwMode="blackWhite">
          <a:xfrm>
            <a:off x="7289800" y="3219450"/>
            <a:ext cx="12985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the work, but use </a:t>
            </a:r>
            <a:endParaRPr lang="en-US" altLang="en-US" sz="1200" b="1">
              <a:latin typeface="Arial" panose="020B0604020202020204" pitchFamily="34" charset="0"/>
            </a:endParaRPr>
          </a:p>
        </p:txBody>
      </p:sp>
      <p:sp>
        <p:nvSpPr>
          <p:cNvPr id="34851" name="Rectangle 35"/>
          <p:cNvSpPr>
            <a:spLocks noChangeArrowheads="1"/>
          </p:cNvSpPr>
          <p:nvPr/>
        </p:nvSpPr>
        <p:spPr bwMode="blackWhite">
          <a:xfrm>
            <a:off x="7289800" y="3406775"/>
            <a:ext cx="13557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workers to get the </a:t>
            </a:r>
            <a:endParaRPr lang="en-US" altLang="en-US" sz="1200" b="1">
              <a:latin typeface="Arial" panose="020B0604020202020204" pitchFamily="34" charset="0"/>
            </a:endParaRPr>
          </a:p>
        </p:txBody>
      </p:sp>
      <p:sp>
        <p:nvSpPr>
          <p:cNvPr id="34852" name="Rectangle 36"/>
          <p:cNvSpPr>
            <a:spLocks noChangeArrowheads="1"/>
          </p:cNvSpPr>
          <p:nvPr/>
        </p:nvSpPr>
        <p:spPr bwMode="blackWhite">
          <a:xfrm>
            <a:off x="7289800" y="3598863"/>
            <a:ext cx="7635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000000"/>
                </a:solidFill>
                <a:latin typeface="Arial" panose="020B0604020202020204" pitchFamily="34" charset="0"/>
              </a:rPr>
              <a:t>work done</a:t>
            </a:r>
            <a:endParaRPr lang="en-US" altLang="en-US" sz="1200" b="1">
              <a:latin typeface="Arial" panose="020B0604020202020204" pitchFamily="34" charset="0"/>
            </a:endParaRPr>
          </a:p>
        </p:txBody>
      </p:sp>
      <p:sp>
        <p:nvSpPr>
          <p:cNvPr id="34853" name="Freeform 37"/>
          <p:cNvSpPr>
            <a:spLocks/>
          </p:cNvSpPr>
          <p:nvPr/>
        </p:nvSpPr>
        <p:spPr bwMode="black">
          <a:xfrm>
            <a:off x="2446338" y="3346450"/>
            <a:ext cx="87312" cy="87313"/>
          </a:xfrm>
          <a:custGeom>
            <a:avLst/>
            <a:gdLst>
              <a:gd name="T0" fmla="*/ 0 w 55"/>
              <a:gd name="T1" fmla="*/ 2147483647 h 55"/>
              <a:gd name="T2" fmla="*/ 2147483647 w 55"/>
              <a:gd name="T3" fmla="*/ 2147483647 h 55"/>
              <a:gd name="T4" fmla="*/ 0 w 55"/>
              <a:gd name="T5" fmla="*/ 0 h 55"/>
              <a:gd name="T6" fmla="*/ 0 w 55"/>
              <a:gd name="T7" fmla="*/ 2147483647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0" y="55"/>
                </a:moveTo>
                <a:lnTo>
                  <a:pt x="55" y="30"/>
                </a:lnTo>
                <a:lnTo>
                  <a:pt x="0" y="0"/>
                </a:lnTo>
                <a:lnTo>
                  <a:pt x="0" y="5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54" name="Line 38"/>
          <p:cNvSpPr>
            <a:spLocks noChangeShapeType="1"/>
          </p:cNvSpPr>
          <p:nvPr/>
        </p:nvSpPr>
        <p:spPr bwMode="blackWhite">
          <a:xfrm>
            <a:off x="2182813" y="3394075"/>
            <a:ext cx="303212" cy="1588"/>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5" name="Freeform 39"/>
          <p:cNvSpPr>
            <a:spLocks/>
          </p:cNvSpPr>
          <p:nvPr/>
        </p:nvSpPr>
        <p:spPr bwMode="black">
          <a:xfrm>
            <a:off x="4648200" y="3346450"/>
            <a:ext cx="87313" cy="87313"/>
          </a:xfrm>
          <a:custGeom>
            <a:avLst/>
            <a:gdLst>
              <a:gd name="T0" fmla="*/ 0 w 55"/>
              <a:gd name="T1" fmla="*/ 2147483647 h 55"/>
              <a:gd name="T2" fmla="*/ 2147483647 w 55"/>
              <a:gd name="T3" fmla="*/ 2147483647 h 55"/>
              <a:gd name="T4" fmla="*/ 0 w 55"/>
              <a:gd name="T5" fmla="*/ 0 h 55"/>
              <a:gd name="T6" fmla="*/ 0 w 55"/>
              <a:gd name="T7" fmla="*/ 2147483647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0" y="55"/>
                </a:moveTo>
                <a:lnTo>
                  <a:pt x="55" y="30"/>
                </a:lnTo>
                <a:lnTo>
                  <a:pt x="0" y="0"/>
                </a:lnTo>
                <a:lnTo>
                  <a:pt x="0" y="5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56" name="Line 40"/>
          <p:cNvSpPr>
            <a:spLocks noChangeShapeType="1"/>
          </p:cNvSpPr>
          <p:nvPr/>
        </p:nvSpPr>
        <p:spPr bwMode="blackWhite">
          <a:xfrm>
            <a:off x="4391025" y="3394075"/>
            <a:ext cx="296863" cy="1588"/>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7" name="Freeform 41"/>
          <p:cNvSpPr>
            <a:spLocks/>
          </p:cNvSpPr>
          <p:nvPr/>
        </p:nvSpPr>
        <p:spPr bwMode="black">
          <a:xfrm>
            <a:off x="6859588" y="3346450"/>
            <a:ext cx="87312" cy="87313"/>
          </a:xfrm>
          <a:custGeom>
            <a:avLst/>
            <a:gdLst>
              <a:gd name="T0" fmla="*/ 0 w 55"/>
              <a:gd name="T1" fmla="*/ 2147483647 h 55"/>
              <a:gd name="T2" fmla="*/ 2147483647 w 55"/>
              <a:gd name="T3" fmla="*/ 2147483647 h 55"/>
              <a:gd name="T4" fmla="*/ 0 w 55"/>
              <a:gd name="T5" fmla="*/ 0 h 55"/>
              <a:gd name="T6" fmla="*/ 0 w 55"/>
              <a:gd name="T7" fmla="*/ 2147483647 h 55"/>
              <a:gd name="T8" fmla="*/ 0 60000 65536"/>
              <a:gd name="T9" fmla="*/ 0 60000 65536"/>
              <a:gd name="T10" fmla="*/ 0 60000 65536"/>
              <a:gd name="T11" fmla="*/ 0 60000 65536"/>
              <a:gd name="T12" fmla="*/ 0 w 55"/>
              <a:gd name="T13" fmla="*/ 0 h 55"/>
              <a:gd name="T14" fmla="*/ 55 w 55"/>
              <a:gd name="T15" fmla="*/ 55 h 55"/>
            </a:gdLst>
            <a:ahLst/>
            <a:cxnLst>
              <a:cxn ang="T8">
                <a:pos x="T0" y="T1"/>
              </a:cxn>
              <a:cxn ang="T9">
                <a:pos x="T2" y="T3"/>
              </a:cxn>
              <a:cxn ang="T10">
                <a:pos x="T4" y="T5"/>
              </a:cxn>
              <a:cxn ang="T11">
                <a:pos x="T6" y="T7"/>
              </a:cxn>
            </a:cxnLst>
            <a:rect l="T12" t="T13" r="T14" b="T15"/>
            <a:pathLst>
              <a:path w="55" h="55">
                <a:moveTo>
                  <a:pt x="0" y="55"/>
                </a:moveTo>
                <a:lnTo>
                  <a:pt x="55" y="30"/>
                </a:lnTo>
                <a:lnTo>
                  <a:pt x="0" y="0"/>
                </a:lnTo>
                <a:lnTo>
                  <a:pt x="0" y="5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58" name="Line 42"/>
          <p:cNvSpPr>
            <a:spLocks noChangeShapeType="1"/>
          </p:cNvSpPr>
          <p:nvPr/>
        </p:nvSpPr>
        <p:spPr bwMode="blackWhite">
          <a:xfrm>
            <a:off x="6592888" y="3394075"/>
            <a:ext cx="306387" cy="1588"/>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9" name="Freeform 43"/>
          <p:cNvSpPr>
            <a:spLocks/>
          </p:cNvSpPr>
          <p:nvPr/>
        </p:nvSpPr>
        <p:spPr bwMode="blackWhite">
          <a:xfrm>
            <a:off x="4022725" y="2794000"/>
            <a:ext cx="323850" cy="320675"/>
          </a:xfrm>
          <a:custGeom>
            <a:avLst/>
            <a:gdLst>
              <a:gd name="T0" fmla="*/ 2147483647 w 204"/>
              <a:gd name="T1" fmla="*/ 2147483647 h 202"/>
              <a:gd name="T2" fmla="*/ 0 w 204"/>
              <a:gd name="T3" fmla="*/ 0 h 202"/>
              <a:gd name="T4" fmla="*/ 2147483647 w 204"/>
              <a:gd name="T5" fmla="*/ 0 h 202"/>
              <a:gd name="T6" fmla="*/ 2147483647 w 204"/>
              <a:gd name="T7" fmla="*/ 2147483647 h 202"/>
              <a:gd name="T8" fmla="*/ 0 60000 65536"/>
              <a:gd name="T9" fmla="*/ 0 60000 65536"/>
              <a:gd name="T10" fmla="*/ 0 60000 65536"/>
              <a:gd name="T11" fmla="*/ 0 60000 65536"/>
              <a:gd name="T12" fmla="*/ 0 w 204"/>
              <a:gd name="T13" fmla="*/ 0 h 202"/>
              <a:gd name="T14" fmla="*/ 204 w 204"/>
              <a:gd name="T15" fmla="*/ 202 h 202"/>
            </a:gdLst>
            <a:ahLst/>
            <a:cxnLst>
              <a:cxn ang="T8">
                <a:pos x="T0" y="T1"/>
              </a:cxn>
              <a:cxn ang="T9">
                <a:pos x="T2" y="T3"/>
              </a:cxn>
              <a:cxn ang="T10">
                <a:pos x="T4" y="T5"/>
              </a:cxn>
              <a:cxn ang="T11">
                <a:pos x="T6" y="T7"/>
              </a:cxn>
            </a:cxnLst>
            <a:rect l="T12" t="T13" r="T14" b="T15"/>
            <a:pathLst>
              <a:path w="204" h="202">
                <a:moveTo>
                  <a:pt x="204" y="202"/>
                </a:moveTo>
                <a:lnTo>
                  <a:pt x="0" y="0"/>
                </a:lnTo>
                <a:lnTo>
                  <a:pt x="201" y="0"/>
                </a:lnTo>
                <a:lnTo>
                  <a:pt x="204" y="202"/>
                </a:lnTo>
                <a:close/>
              </a:path>
            </a:pathLst>
          </a:custGeom>
          <a:solidFill>
            <a:srgbClr val="8A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0" name="Freeform 44"/>
          <p:cNvSpPr>
            <a:spLocks/>
          </p:cNvSpPr>
          <p:nvPr/>
        </p:nvSpPr>
        <p:spPr bwMode="blackWhite">
          <a:xfrm>
            <a:off x="4022725" y="2794000"/>
            <a:ext cx="323850" cy="320675"/>
          </a:xfrm>
          <a:custGeom>
            <a:avLst/>
            <a:gdLst>
              <a:gd name="T0" fmla="*/ 2147483647 w 204"/>
              <a:gd name="T1" fmla="*/ 2147483647 h 202"/>
              <a:gd name="T2" fmla="*/ 0 w 204"/>
              <a:gd name="T3" fmla="*/ 0 h 202"/>
              <a:gd name="T4" fmla="*/ 2147483647 w 204"/>
              <a:gd name="T5" fmla="*/ 0 h 202"/>
              <a:gd name="T6" fmla="*/ 2147483647 w 204"/>
              <a:gd name="T7" fmla="*/ 2147483647 h 202"/>
              <a:gd name="T8" fmla="*/ 0 60000 65536"/>
              <a:gd name="T9" fmla="*/ 0 60000 65536"/>
              <a:gd name="T10" fmla="*/ 0 60000 65536"/>
              <a:gd name="T11" fmla="*/ 0 60000 65536"/>
              <a:gd name="T12" fmla="*/ 0 w 204"/>
              <a:gd name="T13" fmla="*/ 0 h 202"/>
              <a:gd name="T14" fmla="*/ 204 w 204"/>
              <a:gd name="T15" fmla="*/ 202 h 202"/>
            </a:gdLst>
            <a:ahLst/>
            <a:cxnLst>
              <a:cxn ang="T8">
                <a:pos x="T0" y="T1"/>
              </a:cxn>
              <a:cxn ang="T9">
                <a:pos x="T2" y="T3"/>
              </a:cxn>
              <a:cxn ang="T10">
                <a:pos x="T4" y="T5"/>
              </a:cxn>
              <a:cxn ang="T11">
                <a:pos x="T6" y="T7"/>
              </a:cxn>
            </a:cxnLst>
            <a:rect l="T12" t="T13" r="T14" b="T15"/>
            <a:pathLst>
              <a:path w="204" h="202">
                <a:moveTo>
                  <a:pt x="204" y="202"/>
                </a:moveTo>
                <a:lnTo>
                  <a:pt x="0" y="0"/>
                </a:lnTo>
                <a:lnTo>
                  <a:pt x="201" y="0"/>
                </a:lnTo>
                <a:lnTo>
                  <a:pt x="204" y="202"/>
                </a:lnTo>
                <a:close/>
              </a:path>
            </a:pathLst>
          </a:custGeom>
          <a:noFill/>
          <a:ln w="4763">
            <a:solidFill>
              <a:srgbClr val="8A89A8"/>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1" name="Freeform 45"/>
          <p:cNvSpPr>
            <a:spLocks/>
          </p:cNvSpPr>
          <p:nvPr/>
        </p:nvSpPr>
        <p:spPr bwMode="blackWhite">
          <a:xfrm>
            <a:off x="6224588" y="2794000"/>
            <a:ext cx="320675" cy="323850"/>
          </a:xfrm>
          <a:custGeom>
            <a:avLst/>
            <a:gdLst>
              <a:gd name="T0" fmla="*/ 2147483647 w 202"/>
              <a:gd name="T1" fmla="*/ 2147483647 h 204"/>
              <a:gd name="T2" fmla="*/ 0 w 202"/>
              <a:gd name="T3" fmla="*/ 0 h 204"/>
              <a:gd name="T4" fmla="*/ 2147483647 w 202"/>
              <a:gd name="T5" fmla="*/ 0 h 204"/>
              <a:gd name="T6" fmla="*/ 2147483647 w 202"/>
              <a:gd name="T7" fmla="*/ 2147483647 h 204"/>
              <a:gd name="T8" fmla="*/ 0 60000 65536"/>
              <a:gd name="T9" fmla="*/ 0 60000 65536"/>
              <a:gd name="T10" fmla="*/ 0 60000 65536"/>
              <a:gd name="T11" fmla="*/ 0 60000 65536"/>
              <a:gd name="T12" fmla="*/ 0 w 202"/>
              <a:gd name="T13" fmla="*/ 0 h 204"/>
              <a:gd name="T14" fmla="*/ 202 w 202"/>
              <a:gd name="T15" fmla="*/ 204 h 204"/>
            </a:gdLst>
            <a:ahLst/>
            <a:cxnLst>
              <a:cxn ang="T8">
                <a:pos x="T0" y="T1"/>
              </a:cxn>
              <a:cxn ang="T9">
                <a:pos x="T2" y="T3"/>
              </a:cxn>
              <a:cxn ang="T10">
                <a:pos x="T4" y="T5"/>
              </a:cxn>
              <a:cxn ang="T11">
                <a:pos x="T6" y="T7"/>
              </a:cxn>
            </a:cxnLst>
            <a:rect l="T12" t="T13" r="T14" b="T15"/>
            <a:pathLst>
              <a:path w="202" h="204">
                <a:moveTo>
                  <a:pt x="202" y="204"/>
                </a:moveTo>
                <a:lnTo>
                  <a:pt x="0" y="0"/>
                </a:lnTo>
                <a:lnTo>
                  <a:pt x="202" y="0"/>
                </a:lnTo>
                <a:lnTo>
                  <a:pt x="202" y="204"/>
                </a:lnTo>
                <a:close/>
              </a:path>
            </a:pathLst>
          </a:custGeom>
          <a:solidFill>
            <a:srgbClr val="7BAC9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2" name="Freeform 46"/>
          <p:cNvSpPr>
            <a:spLocks/>
          </p:cNvSpPr>
          <p:nvPr/>
        </p:nvSpPr>
        <p:spPr bwMode="blackWhite">
          <a:xfrm>
            <a:off x="6224588" y="2794000"/>
            <a:ext cx="320675" cy="323850"/>
          </a:xfrm>
          <a:custGeom>
            <a:avLst/>
            <a:gdLst>
              <a:gd name="T0" fmla="*/ 2147483647 w 202"/>
              <a:gd name="T1" fmla="*/ 2147483647 h 204"/>
              <a:gd name="T2" fmla="*/ 0 w 202"/>
              <a:gd name="T3" fmla="*/ 0 h 204"/>
              <a:gd name="T4" fmla="*/ 2147483647 w 202"/>
              <a:gd name="T5" fmla="*/ 0 h 204"/>
              <a:gd name="T6" fmla="*/ 2147483647 w 202"/>
              <a:gd name="T7" fmla="*/ 2147483647 h 204"/>
              <a:gd name="T8" fmla="*/ 0 60000 65536"/>
              <a:gd name="T9" fmla="*/ 0 60000 65536"/>
              <a:gd name="T10" fmla="*/ 0 60000 65536"/>
              <a:gd name="T11" fmla="*/ 0 60000 65536"/>
              <a:gd name="T12" fmla="*/ 0 w 202"/>
              <a:gd name="T13" fmla="*/ 0 h 204"/>
              <a:gd name="T14" fmla="*/ 202 w 202"/>
              <a:gd name="T15" fmla="*/ 204 h 204"/>
            </a:gdLst>
            <a:ahLst/>
            <a:cxnLst>
              <a:cxn ang="T8">
                <a:pos x="T0" y="T1"/>
              </a:cxn>
              <a:cxn ang="T9">
                <a:pos x="T2" y="T3"/>
              </a:cxn>
              <a:cxn ang="T10">
                <a:pos x="T4" y="T5"/>
              </a:cxn>
              <a:cxn ang="T11">
                <a:pos x="T6" y="T7"/>
              </a:cxn>
            </a:cxnLst>
            <a:rect l="T12" t="T13" r="T14" b="T15"/>
            <a:pathLst>
              <a:path w="202" h="204">
                <a:moveTo>
                  <a:pt x="202" y="204"/>
                </a:moveTo>
                <a:lnTo>
                  <a:pt x="0" y="0"/>
                </a:lnTo>
                <a:lnTo>
                  <a:pt x="202" y="0"/>
                </a:lnTo>
                <a:lnTo>
                  <a:pt x="202" y="204"/>
                </a:lnTo>
                <a:close/>
              </a:path>
            </a:pathLst>
          </a:custGeom>
          <a:noFill/>
          <a:ln w="4763">
            <a:solidFill>
              <a:srgbClr val="7BAC98"/>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3" name="Freeform 47"/>
          <p:cNvSpPr>
            <a:spLocks/>
          </p:cNvSpPr>
          <p:nvPr/>
        </p:nvSpPr>
        <p:spPr bwMode="blackWhite">
          <a:xfrm>
            <a:off x="8435975" y="2794000"/>
            <a:ext cx="320675" cy="323850"/>
          </a:xfrm>
          <a:custGeom>
            <a:avLst/>
            <a:gdLst>
              <a:gd name="T0" fmla="*/ 2147483647 w 202"/>
              <a:gd name="T1" fmla="*/ 2147483647 h 204"/>
              <a:gd name="T2" fmla="*/ 0 w 202"/>
              <a:gd name="T3" fmla="*/ 0 h 204"/>
              <a:gd name="T4" fmla="*/ 2147483647 w 202"/>
              <a:gd name="T5" fmla="*/ 0 h 204"/>
              <a:gd name="T6" fmla="*/ 2147483647 w 202"/>
              <a:gd name="T7" fmla="*/ 2147483647 h 204"/>
              <a:gd name="T8" fmla="*/ 0 60000 65536"/>
              <a:gd name="T9" fmla="*/ 0 60000 65536"/>
              <a:gd name="T10" fmla="*/ 0 60000 65536"/>
              <a:gd name="T11" fmla="*/ 0 60000 65536"/>
              <a:gd name="T12" fmla="*/ 0 w 202"/>
              <a:gd name="T13" fmla="*/ 0 h 204"/>
              <a:gd name="T14" fmla="*/ 202 w 202"/>
              <a:gd name="T15" fmla="*/ 204 h 204"/>
            </a:gdLst>
            <a:ahLst/>
            <a:cxnLst>
              <a:cxn ang="T8">
                <a:pos x="T0" y="T1"/>
              </a:cxn>
              <a:cxn ang="T9">
                <a:pos x="T2" y="T3"/>
              </a:cxn>
              <a:cxn ang="T10">
                <a:pos x="T4" y="T5"/>
              </a:cxn>
              <a:cxn ang="T11">
                <a:pos x="T6" y="T7"/>
              </a:cxn>
            </a:cxnLst>
            <a:rect l="T12" t="T13" r="T14" b="T15"/>
            <a:pathLst>
              <a:path w="202" h="204">
                <a:moveTo>
                  <a:pt x="202" y="204"/>
                </a:moveTo>
                <a:lnTo>
                  <a:pt x="0" y="0"/>
                </a:lnTo>
                <a:lnTo>
                  <a:pt x="202" y="0"/>
                </a:lnTo>
                <a:lnTo>
                  <a:pt x="202" y="204"/>
                </a:lnTo>
                <a:close/>
              </a:path>
            </a:pathLst>
          </a:custGeom>
          <a:solidFill>
            <a:srgbClr val="C9715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4" name="Freeform 48"/>
          <p:cNvSpPr>
            <a:spLocks/>
          </p:cNvSpPr>
          <p:nvPr/>
        </p:nvSpPr>
        <p:spPr bwMode="blackWhite">
          <a:xfrm>
            <a:off x="8435975" y="2794000"/>
            <a:ext cx="320675" cy="323850"/>
          </a:xfrm>
          <a:custGeom>
            <a:avLst/>
            <a:gdLst>
              <a:gd name="T0" fmla="*/ 2147483647 w 202"/>
              <a:gd name="T1" fmla="*/ 2147483647 h 204"/>
              <a:gd name="T2" fmla="*/ 0 w 202"/>
              <a:gd name="T3" fmla="*/ 0 h 204"/>
              <a:gd name="T4" fmla="*/ 2147483647 w 202"/>
              <a:gd name="T5" fmla="*/ 0 h 204"/>
              <a:gd name="T6" fmla="*/ 2147483647 w 202"/>
              <a:gd name="T7" fmla="*/ 2147483647 h 204"/>
              <a:gd name="T8" fmla="*/ 0 60000 65536"/>
              <a:gd name="T9" fmla="*/ 0 60000 65536"/>
              <a:gd name="T10" fmla="*/ 0 60000 65536"/>
              <a:gd name="T11" fmla="*/ 0 60000 65536"/>
              <a:gd name="T12" fmla="*/ 0 w 202"/>
              <a:gd name="T13" fmla="*/ 0 h 204"/>
              <a:gd name="T14" fmla="*/ 202 w 202"/>
              <a:gd name="T15" fmla="*/ 204 h 204"/>
            </a:gdLst>
            <a:ahLst/>
            <a:cxnLst>
              <a:cxn ang="T8">
                <a:pos x="T0" y="T1"/>
              </a:cxn>
              <a:cxn ang="T9">
                <a:pos x="T2" y="T3"/>
              </a:cxn>
              <a:cxn ang="T10">
                <a:pos x="T4" y="T5"/>
              </a:cxn>
              <a:cxn ang="T11">
                <a:pos x="T6" y="T7"/>
              </a:cxn>
            </a:cxnLst>
            <a:rect l="T12" t="T13" r="T14" b="T15"/>
            <a:pathLst>
              <a:path w="202" h="204">
                <a:moveTo>
                  <a:pt x="202" y="204"/>
                </a:moveTo>
                <a:lnTo>
                  <a:pt x="0" y="0"/>
                </a:lnTo>
                <a:lnTo>
                  <a:pt x="202" y="0"/>
                </a:lnTo>
                <a:lnTo>
                  <a:pt x="202" y="204"/>
                </a:lnTo>
                <a:close/>
              </a:path>
            </a:pathLst>
          </a:custGeom>
          <a:noFill/>
          <a:ln w="4763">
            <a:solidFill>
              <a:srgbClr val="C97157"/>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5" name="Rectangle 49"/>
          <p:cNvSpPr>
            <a:spLocks noChangeArrowheads="1"/>
          </p:cNvSpPr>
          <p:nvPr/>
        </p:nvSpPr>
        <p:spPr bwMode="blackWhite">
          <a:xfrm>
            <a:off x="4202113" y="2803525"/>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FFFFFF"/>
                </a:solidFill>
                <a:latin typeface="Arial" panose="020B0604020202020204" pitchFamily="34" charset="0"/>
              </a:rPr>
              <a:t>2</a:t>
            </a:r>
            <a:endParaRPr lang="en-US" altLang="en-US" sz="1200" b="1">
              <a:latin typeface="Arial" panose="020B0604020202020204" pitchFamily="34" charset="0"/>
            </a:endParaRPr>
          </a:p>
        </p:txBody>
      </p:sp>
      <p:sp>
        <p:nvSpPr>
          <p:cNvPr id="34866" name="Freeform 50"/>
          <p:cNvSpPr>
            <a:spLocks/>
          </p:cNvSpPr>
          <p:nvPr/>
        </p:nvSpPr>
        <p:spPr bwMode="blackWhite">
          <a:xfrm>
            <a:off x="1811338" y="2794000"/>
            <a:ext cx="323850" cy="320675"/>
          </a:xfrm>
          <a:custGeom>
            <a:avLst/>
            <a:gdLst>
              <a:gd name="T0" fmla="*/ 2147483647 w 204"/>
              <a:gd name="T1" fmla="*/ 2147483647 h 202"/>
              <a:gd name="T2" fmla="*/ 0 w 204"/>
              <a:gd name="T3" fmla="*/ 0 h 202"/>
              <a:gd name="T4" fmla="*/ 2147483647 w 204"/>
              <a:gd name="T5" fmla="*/ 0 h 202"/>
              <a:gd name="T6" fmla="*/ 2147483647 w 204"/>
              <a:gd name="T7" fmla="*/ 2147483647 h 202"/>
              <a:gd name="T8" fmla="*/ 0 60000 65536"/>
              <a:gd name="T9" fmla="*/ 0 60000 65536"/>
              <a:gd name="T10" fmla="*/ 0 60000 65536"/>
              <a:gd name="T11" fmla="*/ 0 60000 65536"/>
              <a:gd name="T12" fmla="*/ 0 w 204"/>
              <a:gd name="T13" fmla="*/ 0 h 202"/>
              <a:gd name="T14" fmla="*/ 204 w 204"/>
              <a:gd name="T15" fmla="*/ 202 h 202"/>
            </a:gdLst>
            <a:ahLst/>
            <a:cxnLst>
              <a:cxn ang="T8">
                <a:pos x="T0" y="T1"/>
              </a:cxn>
              <a:cxn ang="T9">
                <a:pos x="T2" y="T3"/>
              </a:cxn>
              <a:cxn ang="T10">
                <a:pos x="T4" y="T5"/>
              </a:cxn>
              <a:cxn ang="T11">
                <a:pos x="T6" y="T7"/>
              </a:cxn>
            </a:cxnLst>
            <a:rect l="T12" t="T13" r="T14" b="T15"/>
            <a:pathLst>
              <a:path w="204" h="202">
                <a:moveTo>
                  <a:pt x="204" y="202"/>
                </a:moveTo>
                <a:lnTo>
                  <a:pt x="0" y="0"/>
                </a:lnTo>
                <a:lnTo>
                  <a:pt x="204" y="0"/>
                </a:lnTo>
                <a:lnTo>
                  <a:pt x="204" y="202"/>
                </a:lnTo>
                <a:close/>
              </a:path>
            </a:pathLst>
          </a:custGeom>
          <a:solidFill>
            <a:srgbClr val="9A7FA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7" name="Freeform 51"/>
          <p:cNvSpPr>
            <a:spLocks/>
          </p:cNvSpPr>
          <p:nvPr/>
        </p:nvSpPr>
        <p:spPr bwMode="blackWhite">
          <a:xfrm>
            <a:off x="1811338" y="2794000"/>
            <a:ext cx="323850" cy="320675"/>
          </a:xfrm>
          <a:custGeom>
            <a:avLst/>
            <a:gdLst>
              <a:gd name="T0" fmla="*/ 2147483647 w 204"/>
              <a:gd name="T1" fmla="*/ 2147483647 h 202"/>
              <a:gd name="T2" fmla="*/ 0 w 204"/>
              <a:gd name="T3" fmla="*/ 0 h 202"/>
              <a:gd name="T4" fmla="*/ 2147483647 w 204"/>
              <a:gd name="T5" fmla="*/ 0 h 202"/>
              <a:gd name="T6" fmla="*/ 2147483647 w 204"/>
              <a:gd name="T7" fmla="*/ 2147483647 h 202"/>
              <a:gd name="T8" fmla="*/ 0 60000 65536"/>
              <a:gd name="T9" fmla="*/ 0 60000 65536"/>
              <a:gd name="T10" fmla="*/ 0 60000 65536"/>
              <a:gd name="T11" fmla="*/ 0 60000 65536"/>
              <a:gd name="T12" fmla="*/ 0 w 204"/>
              <a:gd name="T13" fmla="*/ 0 h 202"/>
              <a:gd name="T14" fmla="*/ 204 w 204"/>
              <a:gd name="T15" fmla="*/ 202 h 202"/>
            </a:gdLst>
            <a:ahLst/>
            <a:cxnLst>
              <a:cxn ang="T8">
                <a:pos x="T0" y="T1"/>
              </a:cxn>
              <a:cxn ang="T9">
                <a:pos x="T2" y="T3"/>
              </a:cxn>
              <a:cxn ang="T10">
                <a:pos x="T4" y="T5"/>
              </a:cxn>
              <a:cxn ang="T11">
                <a:pos x="T6" y="T7"/>
              </a:cxn>
            </a:cxnLst>
            <a:rect l="T12" t="T13" r="T14" b="T15"/>
            <a:pathLst>
              <a:path w="204" h="202">
                <a:moveTo>
                  <a:pt x="204" y="202"/>
                </a:moveTo>
                <a:lnTo>
                  <a:pt x="0" y="0"/>
                </a:lnTo>
                <a:lnTo>
                  <a:pt x="204" y="0"/>
                </a:lnTo>
                <a:lnTo>
                  <a:pt x="204" y="202"/>
                </a:lnTo>
                <a:close/>
              </a:path>
            </a:pathLst>
          </a:custGeom>
          <a:noFill/>
          <a:ln w="4763">
            <a:solidFill>
              <a:srgbClr val="9A7FA4"/>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68" name="Rectangle 52"/>
          <p:cNvSpPr>
            <a:spLocks noChangeArrowheads="1"/>
          </p:cNvSpPr>
          <p:nvPr/>
        </p:nvSpPr>
        <p:spPr bwMode="blackWhite">
          <a:xfrm>
            <a:off x="1978025" y="2803525"/>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FFFFFF"/>
                </a:solidFill>
                <a:latin typeface="Arial" panose="020B0604020202020204" pitchFamily="34" charset="0"/>
              </a:rPr>
              <a:t>1</a:t>
            </a:r>
            <a:endParaRPr lang="en-US" altLang="en-US" sz="1200" b="1">
              <a:latin typeface="Arial" panose="020B0604020202020204" pitchFamily="34" charset="0"/>
            </a:endParaRPr>
          </a:p>
        </p:txBody>
      </p:sp>
      <p:sp>
        <p:nvSpPr>
          <p:cNvPr id="34869" name="Rectangle 53"/>
          <p:cNvSpPr>
            <a:spLocks noChangeArrowheads="1"/>
          </p:cNvSpPr>
          <p:nvPr/>
        </p:nvSpPr>
        <p:spPr bwMode="blackWhite">
          <a:xfrm>
            <a:off x="8612188" y="2803525"/>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FFFFFF"/>
                </a:solidFill>
                <a:latin typeface="Arial" panose="020B0604020202020204" pitchFamily="34" charset="0"/>
              </a:rPr>
              <a:t>4</a:t>
            </a:r>
            <a:endParaRPr lang="en-US" altLang="en-US" sz="1200" b="1">
              <a:latin typeface="Arial" panose="020B0604020202020204" pitchFamily="34" charset="0"/>
            </a:endParaRPr>
          </a:p>
        </p:txBody>
      </p:sp>
      <p:sp>
        <p:nvSpPr>
          <p:cNvPr id="34870" name="Freeform 54"/>
          <p:cNvSpPr>
            <a:spLocks/>
          </p:cNvSpPr>
          <p:nvPr/>
        </p:nvSpPr>
        <p:spPr bwMode="blackWhite">
          <a:xfrm>
            <a:off x="2135188" y="2794000"/>
            <a:ext cx="69850" cy="390525"/>
          </a:xfrm>
          <a:custGeom>
            <a:avLst/>
            <a:gdLst>
              <a:gd name="T0" fmla="*/ 2147483647 w 44"/>
              <a:gd name="T1" fmla="*/ 2147483647 h 246"/>
              <a:gd name="T2" fmla="*/ 2147483647 w 44"/>
              <a:gd name="T3" fmla="*/ 2147483647 h 246"/>
              <a:gd name="T4" fmla="*/ 0 w 44"/>
              <a:gd name="T5" fmla="*/ 0 h 246"/>
              <a:gd name="T6" fmla="*/ 0 w 44"/>
              <a:gd name="T7" fmla="*/ 2147483647 h 246"/>
              <a:gd name="T8" fmla="*/ 2147483647 w 44"/>
              <a:gd name="T9" fmla="*/ 2147483647 h 246"/>
              <a:gd name="T10" fmla="*/ 0 60000 65536"/>
              <a:gd name="T11" fmla="*/ 0 60000 65536"/>
              <a:gd name="T12" fmla="*/ 0 60000 65536"/>
              <a:gd name="T13" fmla="*/ 0 60000 65536"/>
              <a:gd name="T14" fmla="*/ 0 60000 65536"/>
              <a:gd name="T15" fmla="*/ 0 w 44"/>
              <a:gd name="T16" fmla="*/ 0 h 246"/>
              <a:gd name="T17" fmla="*/ 44 w 44"/>
              <a:gd name="T18" fmla="*/ 246 h 246"/>
            </a:gdLst>
            <a:ahLst/>
            <a:cxnLst>
              <a:cxn ang="T10">
                <a:pos x="T0" y="T1"/>
              </a:cxn>
              <a:cxn ang="T11">
                <a:pos x="T2" y="T3"/>
              </a:cxn>
              <a:cxn ang="T12">
                <a:pos x="T4" y="T5"/>
              </a:cxn>
              <a:cxn ang="T13">
                <a:pos x="T6" y="T7"/>
              </a:cxn>
              <a:cxn ang="T14">
                <a:pos x="T8" y="T9"/>
              </a:cxn>
            </a:cxnLst>
            <a:rect l="T15" t="T16" r="T17" b="T18"/>
            <a:pathLst>
              <a:path w="44" h="246">
                <a:moveTo>
                  <a:pt x="44" y="246"/>
                </a:moveTo>
                <a:lnTo>
                  <a:pt x="44" y="44"/>
                </a:lnTo>
                <a:lnTo>
                  <a:pt x="0" y="0"/>
                </a:lnTo>
                <a:lnTo>
                  <a:pt x="0" y="202"/>
                </a:lnTo>
                <a:lnTo>
                  <a:pt x="44" y="246"/>
                </a:lnTo>
                <a:close/>
              </a:path>
            </a:pathLst>
          </a:custGeom>
          <a:solidFill>
            <a:srgbClr val="7D67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71" name="Freeform 55"/>
          <p:cNvSpPr>
            <a:spLocks/>
          </p:cNvSpPr>
          <p:nvPr/>
        </p:nvSpPr>
        <p:spPr bwMode="blackWhite">
          <a:xfrm>
            <a:off x="4341813" y="2794000"/>
            <a:ext cx="69850" cy="390525"/>
          </a:xfrm>
          <a:custGeom>
            <a:avLst/>
            <a:gdLst>
              <a:gd name="T0" fmla="*/ 2147483647 w 44"/>
              <a:gd name="T1" fmla="*/ 2147483647 h 246"/>
              <a:gd name="T2" fmla="*/ 2147483647 w 44"/>
              <a:gd name="T3" fmla="*/ 2147483647 h 246"/>
              <a:gd name="T4" fmla="*/ 0 w 44"/>
              <a:gd name="T5" fmla="*/ 0 h 246"/>
              <a:gd name="T6" fmla="*/ 0 w 44"/>
              <a:gd name="T7" fmla="*/ 2147483647 h 246"/>
              <a:gd name="T8" fmla="*/ 2147483647 w 44"/>
              <a:gd name="T9" fmla="*/ 2147483647 h 246"/>
              <a:gd name="T10" fmla="*/ 0 60000 65536"/>
              <a:gd name="T11" fmla="*/ 0 60000 65536"/>
              <a:gd name="T12" fmla="*/ 0 60000 65536"/>
              <a:gd name="T13" fmla="*/ 0 60000 65536"/>
              <a:gd name="T14" fmla="*/ 0 60000 65536"/>
              <a:gd name="T15" fmla="*/ 0 w 44"/>
              <a:gd name="T16" fmla="*/ 0 h 246"/>
              <a:gd name="T17" fmla="*/ 44 w 44"/>
              <a:gd name="T18" fmla="*/ 246 h 246"/>
            </a:gdLst>
            <a:ahLst/>
            <a:cxnLst>
              <a:cxn ang="T10">
                <a:pos x="T0" y="T1"/>
              </a:cxn>
              <a:cxn ang="T11">
                <a:pos x="T2" y="T3"/>
              </a:cxn>
              <a:cxn ang="T12">
                <a:pos x="T4" y="T5"/>
              </a:cxn>
              <a:cxn ang="T13">
                <a:pos x="T6" y="T7"/>
              </a:cxn>
              <a:cxn ang="T14">
                <a:pos x="T8" y="T9"/>
              </a:cxn>
            </a:cxnLst>
            <a:rect l="T15" t="T16" r="T17" b="T18"/>
            <a:pathLst>
              <a:path w="44" h="246">
                <a:moveTo>
                  <a:pt x="44" y="246"/>
                </a:moveTo>
                <a:lnTo>
                  <a:pt x="44" y="44"/>
                </a:lnTo>
                <a:lnTo>
                  <a:pt x="0" y="0"/>
                </a:lnTo>
                <a:lnTo>
                  <a:pt x="0" y="202"/>
                </a:lnTo>
                <a:lnTo>
                  <a:pt x="44" y="246"/>
                </a:lnTo>
                <a:close/>
              </a:path>
            </a:pathLst>
          </a:custGeom>
          <a:solidFill>
            <a:srgbClr val="706F8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72" name="Freeform 56"/>
          <p:cNvSpPr>
            <a:spLocks/>
          </p:cNvSpPr>
          <p:nvPr/>
        </p:nvSpPr>
        <p:spPr bwMode="blackWhite">
          <a:xfrm>
            <a:off x="6545263" y="2794000"/>
            <a:ext cx="69850" cy="390525"/>
          </a:xfrm>
          <a:custGeom>
            <a:avLst/>
            <a:gdLst>
              <a:gd name="T0" fmla="*/ 2147483647 w 44"/>
              <a:gd name="T1" fmla="*/ 2147483647 h 246"/>
              <a:gd name="T2" fmla="*/ 2147483647 w 44"/>
              <a:gd name="T3" fmla="*/ 2147483647 h 246"/>
              <a:gd name="T4" fmla="*/ 0 w 44"/>
              <a:gd name="T5" fmla="*/ 0 h 246"/>
              <a:gd name="T6" fmla="*/ 0 w 44"/>
              <a:gd name="T7" fmla="*/ 2147483647 h 246"/>
              <a:gd name="T8" fmla="*/ 2147483647 w 44"/>
              <a:gd name="T9" fmla="*/ 2147483647 h 246"/>
              <a:gd name="T10" fmla="*/ 0 60000 65536"/>
              <a:gd name="T11" fmla="*/ 0 60000 65536"/>
              <a:gd name="T12" fmla="*/ 0 60000 65536"/>
              <a:gd name="T13" fmla="*/ 0 60000 65536"/>
              <a:gd name="T14" fmla="*/ 0 60000 65536"/>
              <a:gd name="T15" fmla="*/ 0 w 44"/>
              <a:gd name="T16" fmla="*/ 0 h 246"/>
              <a:gd name="T17" fmla="*/ 44 w 44"/>
              <a:gd name="T18" fmla="*/ 246 h 246"/>
            </a:gdLst>
            <a:ahLst/>
            <a:cxnLst>
              <a:cxn ang="T10">
                <a:pos x="T0" y="T1"/>
              </a:cxn>
              <a:cxn ang="T11">
                <a:pos x="T2" y="T3"/>
              </a:cxn>
              <a:cxn ang="T12">
                <a:pos x="T4" y="T5"/>
              </a:cxn>
              <a:cxn ang="T13">
                <a:pos x="T6" y="T7"/>
              </a:cxn>
              <a:cxn ang="T14">
                <a:pos x="T8" y="T9"/>
              </a:cxn>
            </a:cxnLst>
            <a:rect l="T15" t="T16" r="T17" b="T18"/>
            <a:pathLst>
              <a:path w="44" h="246">
                <a:moveTo>
                  <a:pt x="44" y="246"/>
                </a:moveTo>
                <a:lnTo>
                  <a:pt x="44" y="44"/>
                </a:lnTo>
                <a:lnTo>
                  <a:pt x="0" y="0"/>
                </a:lnTo>
                <a:lnTo>
                  <a:pt x="0" y="202"/>
                </a:lnTo>
                <a:lnTo>
                  <a:pt x="44" y="246"/>
                </a:lnTo>
                <a:close/>
              </a:path>
            </a:pathLst>
          </a:custGeom>
          <a:solidFill>
            <a:srgbClr val="648C7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73" name="Freeform 57"/>
          <p:cNvSpPr>
            <a:spLocks/>
          </p:cNvSpPr>
          <p:nvPr/>
        </p:nvSpPr>
        <p:spPr bwMode="blackWhite">
          <a:xfrm>
            <a:off x="8756650" y="2794000"/>
            <a:ext cx="69850" cy="390525"/>
          </a:xfrm>
          <a:custGeom>
            <a:avLst/>
            <a:gdLst>
              <a:gd name="T0" fmla="*/ 2147483647 w 44"/>
              <a:gd name="T1" fmla="*/ 2147483647 h 246"/>
              <a:gd name="T2" fmla="*/ 2147483647 w 44"/>
              <a:gd name="T3" fmla="*/ 2147483647 h 246"/>
              <a:gd name="T4" fmla="*/ 0 w 44"/>
              <a:gd name="T5" fmla="*/ 0 h 246"/>
              <a:gd name="T6" fmla="*/ 0 w 44"/>
              <a:gd name="T7" fmla="*/ 2147483647 h 246"/>
              <a:gd name="T8" fmla="*/ 2147483647 w 44"/>
              <a:gd name="T9" fmla="*/ 2147483647 h 246"/>
              <a:gd name="T10" fmla="*/ 0 60000 65536"/>
              <a:gd name="T11" fmla="*/ 0 60000 65536"/>
              <a:gd name="T12" fmla="*/ 0 60000 65536"/>
              <a:gd name="T13" fmla="*/ 0 60000 65536"/>
              <a:gd name="T14" fmla="*/ 0 60000 65536"/>
              <a:gd name="T15" fmla="*/ 0 w 44"/>
              <a:gd name="T16" fmla="*/ 0 h 246"/>
              <a:gd name="T17" fmla="*/ 44 w 44"/>
              <a:gd name="T18" fmla="*/ 246 h 246"/>
            </a:gdLst>
            <a:ahLst/>
            <a:cxnLst>
              <a:cxn ang="T10">
                <a:pos x="T0" y="T1"/>
              </a:cxn>
              <a:cxn ang="T11">
                <a:pos x="T2" y="T3"/>
              </a:cxn>
              <a:cxn ang="T12">
                <a:pos x="T4" y="T5"/>
              </a:cxn>
              <a:cxn ang="T13">
                <a:pos x="T6" y="T7"/>
              </a:cxn>
              <a:cxn ang="T14">
                <a:pos x="T8" y="T9"/>
              </a:cxn>
            </a:cxnLst>
            <a:rect l="T15" t="T16" r="T17" b="T18"/>
            <a:pathLst>
              <a:path w="44" h="246">
                <a:moveTo>
                  <a:pt x="44" y="246"/>
                </a:moveTo>
                <a:lnTo>
                  <a:pt x="44" y="44"/>
                </a:lnTo>
                <a:lnTo>
                  <a:pt x="0" y="0"/>
                </a:lnTo>
                <a:lnTo>
                  <a:pt x="0" y="202"/>
                </a:lnTo>
                <a:lnTo>
                  <a:pt x="44" y="246"/>
                </a:lnTo>
                <a:close/>
              </a:path>
            </a:pathLst>
          </a:custGeom>
          <a:solidFill>
            <a:srgbClr val="A45C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874" name="Rectangle 58"/>
          <p:cNvSpPr>
            <a:spLocks noChangeArrowheads="1"/>
          </p:cNvSpPr>
          <p:nvPr/>
        </p:nvSpPr>
        <p:spPr bwMode="blackWhite">
          <a:xfrm>
            <a:off x="6403975" y="2803525"/>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solidFill>
                  <a:srgbClr val="FFFFFF"/>
                </a:solidFill>
                <a:latin typeface="Arial" panose="020B0604020202020204" pitchFamily="34" charset="0"/>
              </a:rPr>
              <a:t>3</a:t>
            </a:r>
            <a:endParaRPr lang="en-US" altLang="en-US" sz="1200" b="1">
              <a:latin typeface="Arial" panose="020B0604020202020204" pitchFamily="34" charset="0"/>
            </a:endParaRPr>
          </a:p>
        </p:txBody>
      </p:sp>
      <p:sp>
        <p:nvSpPr>
          <p:cNvPr id="34875" name="Text Box 59"/>
          <p:cNvSpPr txBox="1">
            <a:spLocks noChangeArrowheads="1"/>
          </p:cNvSpPr>
          <p:nvPr/>
        </p:nvSpPr>
        <p:spPr bwMode="auto">
          <a:xfrm>
            <a:off x="7391400" y="6202363"/>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altLang="en-US" sz="1800" i="1">
                <a:solidFill>
                  <a:srgbClr val="333399"/>
                </a:solidFill>
                <a:latin typeface="Arial" panose="020B0604020202020204" pitchFamily="34" charset="0"/>
              </a:rPr>
              <a:t>Figure </a:t>
            </a:r>
            <a:r>
              <a:rPr lang="en-US" altLang="en-US" sz="1800" b="1">
                <a:solidFill>
                  <a:srgbClr val="333399"/>
                </a:solidFill>
                <a:latin typeface="Arial" panose="020B0604020202020204" pitchFamily="34" charset="0"/>
              </a:rPr>
              <a:t>1.3</a:t>
            </a:r>
            <a:endParaRPr lang="en-US" altLang="en-US" sz="1800" b="1" baseline="-6000">
              <a:solidFill>
                <a:srgbClr val="33339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box(out)">
                                      <p:cBhvr>
                                        <p:cTn id="7" dur="500"/>
                                        <p:tgtEl>
                                          <p:spTgt spid="36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xfrm>
            <a:off x="7543800" y="6477000"/>
            <a:ext cx="1143000" cy="228600"/>
          </a:xfr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6867B107-9A2A-4797-9DC7-61345B63D5D7}" type="slidenum">
              <a:rPr lang="en-US" altLang="en-US" sz="1000">
                <a:latin typeface="Arial" panose="020B0604020202020204" pitchFamily="34" charset="0"/>
              </a:rPr>
              <a:pPr eaLnBrk="1" hangingPunct="1"/>
              <a:t>38</a:t>
            </a:fld>
            <a:endParaRPr lang="en-US" altLang="en-US" sz="1000">
              <a:latin typeface="Arial" panose="020B0604020202020204" pitchFamily="34" charset="0"/>
            </a:endParaRPr>
          </a:p>
        </p:txBody>
      </p:sp>
      <p:sp>
        <p:nvSpPr>
          <p:cNvPr id="365670" name="Rectangle 102"/>
          <p:cNvSpPr>
            <a:spLocks noGrp="1" noChangeArrowheads="1"/>
          </p:cNvSpPr>
          <p:nvPr>
            <p:ph type="title"/>
          </p:nvPr>
        </p:nvSpPr>
        <p:spPr/>
        <p:txBody>
          <a:bodyPr/>
          <a:lstStyle/>
          <a:p>
            <a:pPr eaLnBrk="1" hangingPunct="1">
              <a:defRPr/>
            </a:pPr>
            <a:r>
              <a:rPr lang="en-US" dirty="0"/>
              <a:t>Scientific Management Pioneers</a:t>
            </a:r>
          </a:p>
        </p:txBody>
      </p:sp>
      <p:sp>
        <p:nvSpPr>
          <p:cNvPr id="365671" name="Rectangle 103"/>
          <p:cNvSpPr>
            <a:spLocks noGrp="1" noChangeArrowheads="1"/>
          </p:cNvSpPr>
          <p:nvPr>
            <p:ph type="body" idx="1"/>
          </p:nvPr>
        </p:nvSpPr>
        <p:spPr/>
        <p:txBody>
          <a:bodyPr/>
          <a:lstStyle/>
          <a:p>
            <a:pPr eaLnBrk="1" hangingPunct="1"/>
            <a:r>
              <a:rPr lang="en-US" altLang="en-US"/>
              <a:t>Frank and Lillian Gilbreth		</a:t>
            </a:r>
          </a:p>
          <a:p>
            <a:pPr lvl="1" eaLnBrk="1" hangingPunct="1"/>
            <a:r>
              <a:rPr lang="en-US" altLang="en-US"/>
              <a:t>Both developed techniques and strategies for eliminating inefficiency.</a:t>
            </a:r>
          </a:p>
          <a:p>
            <a:pPr lvl="1" eaLnBrk="1" hangingPunct="1"/>
            <a:r>
              <a:rPr lang="en-US" altLang="en-US"/>
              <a:t>Frank reduced the number of </a:t>
            </a:r>
            <a:br>
              <a:rPr lang="en-US" altLang="en-US"/>
            </a:br>
            <a:r>
              <a:rPr lang="en-US" altLang="en-US"/>
              <a:t>movements in bricklaying, resulting </a:t>
            </a:r>
            <a:br>
              <a:rPr lang="en-US" altLang="en-US"/>
            </a:br>
            <a:r>
              <a:rPr lang="en-US" altLang="en-US"/>
              <a:t>in increased output of 200%.</a:t>
            </a:r>
          </a:p>
          <a:p>
            <a:pPr lvl="1" eaLnBrk="1" hangingPunct="1"/>
            <a:r>
              <a:rPr lang="en-US" altLang="en-US"/>
              <a:t>Lillian made substantive contributions </a:t>
            </a:r>
            <a:br>
              <a:rPr lang="en-US" altLang="en-US"/>
            </a:br>
            <a:r>
              <a:rPr lang="en-US" altLang="en-US"/>
              <a:t>to the fields of industrial psychology </a:t>
            </a:r>
            <a:br>
              <a:rPr lang="en-US" altLang="en-US"/>
            </a:br>
            <a:r>
              <a:rPr lang="en-US" altLang="en-US"/>
              <a:t>and personnel management.</a:t>
            </a:r>
          </a:p>
        </p:txBody>
      </p:sp>
      <p:pic>
        <p:nvPicPr>
          <p:cNvPr id="35845" name="Picture 101" descr="PE0377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514600"/>
            <a:ext cx="311785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5670"/>
                                        </p:tgtEl>
                                        <p:attrNameLst>
                                          <p:attrName>style.visibility</p:attrName>
                                        </p:attrNameLst>
                                      </p:cBhvr>
                                      <p:to>
                                        <p:strVal val="visible"/>
                                      </p:to>
                                    </p:set>
                                    <p:animEffect transition="in" filter="box(out)">
                                      <p:cBhvr>
                                        <p:cTn id="7" dur="500"/>
                                        <p:tgtEl>
                                          <p:spTgt spid="365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5671">
                                            <p:txEl>
                                              <p:pRg st="0" end="0"/>
                                            </p:txEl>
                                          </p:spTgt>
                                        </p:tgtEl>
                                        <p:attrNameLst>
                                          <p:attrName>style.visibility</p:attrName>
                                        </p:attrNameLst>
                                      </p:cBhvr>
                                      <p:to>
                                        <p:strVal val="visible"/>
                                      </p:to>
                                    </p:set>
                                    <p:animEffect transition="in" filter="wipe(left)">
                                      <p:cBhvr>
                                        <p:cTn id="12" dur="500"/>
                                        <p:tgtEl>
                                          <p:spTgt spid="3656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5671">
                                            <p:txEl>
                                              <p:pRg st="1" end="1"/>
                                            </p:txEl>
                                          </p:spTgt>
                                        </p:tgtEl>
                                        <p:attrNameLst>
                                          <p:attrName>style.visibility</p:attrName>
                                        </p:attrNameLst>
                                      </p:cBhvr>
                                      <p:to>
                                        <p:strVal val="visible"/>
                                      </p:to>
                                    </p:set>
                                    <p:animEffect transition="in" filter="wipe(left)">
                                      <p:cBhvr>
                                        <p:cTn id="17" dur="500"/>
                                        <p:tgtEl>
                                          <p:spTgt spid="3656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5671">
                                            <p:txEl>
                                              <p:pRg st="2" end="2"/>
                                            </p:txEl>
                                          </p:spTgt>
                                        </p:tgtEl>
                                        <p:attrNameLst>
                                          <p:attrName>style.visibility</p:attrName>
                                        </p:attrNameLst>
                                      </p:cBhvr>
                                      <p:to>
                                        <p:strVal val="visible"/>
                                      </p:to>
                                    </p:set>
                                    <p:animEffect transition="in" filter="wipe(left)">
                                      <p:cBhvr>
                                        <p:cTn id="22" dur="500"/>
                                        <p:tgtEl>
                                          <p:spTgt spid="3656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5671">
                                            <p:txEl>
                                              <p:pRg st="3" end="3"/>
                                            </p:txEl>
                                          </p:spTgt>
                                        </p:tgtEl>
                                        <p:attrNameLst>
                                          <p:attrName>style.visibility</p:attrName>
                                        </p:attrNameLst>
                                      </p:cBhvr>
                                      <p:to>
                                        <p:strVal val="visible"/>
                                      </p:to>
                                    </p:set>
                                    <p:animEffect transition="in" filter="wipe(left)">
                                      <p:cBhvr>
                                        <p:cTn id="27" dur="500"/>
                                        <p:tgtEl>
                                          <p:spTgt spid="3656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70" grpId="0" animBg="1" autoUpdateAnimBg="0"/>
      <p:bldP spid="365671"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7FE2A39D-90E6-4D2B-95AB-E752BB1155B0}" type="slidenum">
              <a:rPr lang="en-US" altLang="en-US" sz="1000">
                <a:latin typeface="Arial" panose="020B0604020202020204" pitchFamily="34" charset="0"/>
              </a:rPr>
              <a:pPr eaLnBrk="1" hangingPunct="1"/>
              <a:t>39</a:t>
            </a:fld>
            <a:endParaRPr lang="en-US" altLang="en-US" sz="1000">
              <a:latin typeface="Arial" panose="020B0604020202020204" pitchFamily="34" charset="0"/>
            </a:endParaRPr>
          </a:p>
        </p:txBody>
      </p:sp>
      <p:sp>
        <p:nvSpPr>
          <p:cNvPr id="367620" name="Rectangle 4"/>
          <p:cNvSpPr>
            <a:spLocks noGrp="1" noChangeArrowheads="1"/>
          </p:cNvSpPr>
          <p:nvPr>
            <p:ph type="title"/>
          </p:nvPr>
        </p:nvSpPr>
        <p:spPr/>
        <p:txBody>
          <a:bodyPr/>
          <a:lstStyle/>
          <a:p>
            <a:pPr eaLnBrk="1" hangingPunct="1">
              <a:defRPr/>
            </a:pPr>
            <a:r>
              <a:rPr lang="en-US" dirty="0"/>
              <a:t>Classical Management Perspective (cont’d)</a:t>
            </a:r>
          </a:p>
        </p:txBody>
      </p:sp>
      <p:sp>
        <p:nvSpPr>
          <p:cNvPr id="367621" name="Rectangle 5"/>
          <p:cNvSpPr>
            <a:spLocks noGrp="1" noChangeArrowheads="1"/>
          </p:cNvSpPr>
          <p:nvPr>
            <p:ph type="body" idx="1"/>
          </p:nvPr>
        </p:nvSpPr>
        <p:spPr/>
        <p:txBody>
          <a:bodyPr/>
          <a:lstStyle/>
          <a:p>
            <a:pPr eaLnBrk="1" hangingPunct="1"/>
            <a:r>
              <a:rPr lang="en-US" altLang="en-US" dirty="0"/>
              <a:t>Administrative Management Theory</a:t>
            </a:r>
          </a:p>
          <a:p>
            <a:pPr lvl="1" eaLnBrk="1" hangingPunct="1"/>
            <a:r>
              <a:rPr lang="en-US" altLang="en-US" dirty="0">
                <a:solidFill>
                  <a:srgbClr val="FF0000"/>
                </a:solidFill>
              </a:rPr>
              <a:t>Focuses on managing the whole organization rather than individuals.</a:t>
            </a:r>
          </a:p>
          <a:p>
            <a:pPr eaLnBrk="1" hangingPunct="1"/>
            <a:r>
              <a:rPr lang="en-US" altLang="en-US" dirty="0"/>
              <a:t>Henri Fayol (1845</a:t>
            </a:r>
            <a:r>
              <a:rPr lang="en-US" altLang="en-US" dirty="0">
                <a:cs typeface="Arial" panose="020B0604020202020204" pitchFamily="34" charset="0"/>
              </a:rPr>
              <a:t>–</a:t>
            </a:r>
            <a:r>
              <a:rPr lang="en-US" altLang="en-US" dirty="0"/>
              <a:t>1925)</a:t>
            </a:r>
          </a:p>
          <a:p>
            <a:pPr lvl="1" eaLnBrk="1" hangingPunct="1"/>
            <a:r>
              <a:rPr lang="en-US" altLang="en-US" dirty="0"/>
              <a:t>Was first to identify the specific management functions of planning, organizing, leading, and controlling.</a:t>
            </a:r>
          </a:p>
          <a:p>
            <a:pPr eaLnBrk="1" hangingPunct="1"/>
            <a:r>
              <a:rPr lang="en-US" altLang="en-US" dirty="0"/>
              <a:t>Lyndall </a:t>
            </a:r>
            <a:r>
              <a:rPr lang="en-US" altLang="en-US" dirty="0" err="1"/>
              <a:t>Urwick</a:t>
            </a:r>
            <a:r>
              <a:rPr lang="en-US" altLang="en-US" dirty="0"/>
              <a:t> (1891</a:t>
            </a:r>
            <a:r>
              <a:rPr lang="en-US" altLang="en-US" dirty="0">
                <a:cs typeface="Arial" panose="020B0604020202020204" pitchFamily="34" charset="0"/>
              </a:rPr>
              <a:t>–1983)</a:t>
            </a:r>
            <a:endParaRPr lang="en-US" altLang="en-US" dirty="0"/>
          </a:p>
          <a:p>
            <a:pPr lvl="1" eaLnBrk="1" hangingPunct="1"/>
            <a:r>
              <a:rPr lang="en-US" altLang="en-US" dirty="0"/>
              <a:t>Integrated the work of previous management theorists.</a:t>
            </a:r>
          </a:p>
          <a:p>
            <a:pPr eaLnBrk="1" hangingPunct="1"/>
            <a:r>
              <a:rPr lang="en-US" altLang="en-US" dirty="0"/>
              <a:t>Max Weber (1864</a:t>
            </a:r>
            <a:r>
              <a:rPr lang="en-US" altLang="en-US" dirty="0">
                <a:cs typeface="Arial" panose="020B0604020202020204" pitchFamily="34" charset="0"/>
              </a:rPr>
              <a:t>–1920)</a:t>
            </a:r>
            <a:endParaRPr lang="en-US" altLang="en-US" dirty="0"/>
          </a:p>
          <a:p>
            <a:pPr lvl="1" eaLnBrk="1" hangingPunct="1"/>
            <a:r>
              <a:rPr lang="en-US" altLang="en-US" dirty="0"/>
              <a:t>His theory of bureaucracy is based on a rational set of guidelines for structuring organizations.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7620"/>
                                        </p:tgtEl>
                                        <p:attrNameLst>
                                          <p:attrName>style.visibility</p:attrName>
                                        </p:attrNameLst>
                                      </p:cBhvr>
                                      <p:to>
                                        <p:strVal val="visible"/>
                                      </p:to>
                                    </p:set>
                                    <p:animEffect transition="in" filter="box(out)">
                                      <p:cBhvr>
                                        <p:cTn id="7" dur="500"/>
                                        <p:tgtEl>
                                          <p:spTgt spid="367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21">
                                            <p:txEl>
                                              <p:pRg st="0" end="0"/>
                                            </p:txEl>
                                          </p:spTgt>
                                        </p:tgtEl>
                                        <p:attrNameLst>
                                          <p:attrName>style.visibility</p:attrName>
                                        </p:attrNameLst>
                                      </p:cBhvr>
                                      <p:to>
                                        <p:strVal val="visible"/>
                                      </p:to>
                                    </p:set>
                                    <p:animEffect transition="in" filter="wipe(left)">
                                      <p:cBhvr>
                                        <p:cTn id="12" dur="500"/>
                                        <p:tgtEl>
                                          <p:spTgt spid="36762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67621">
                                            <p:txEl>
                                              <p:pRg st="1" end="1"/>
                                            </p:txEl>
                                          </p:spTgt>
                                        </p:tgtEl>
                                        <p:attrNameLst>
                                          <p:attrName>style.visibility</p:attrName>
                                        </p:attrNameLst>
                                      </p:cBhvr>
                                      <p:to>
                                        <p:strVal val="visible"/>
                                      </p:to>
                                    </p:set>
                                    <p:animEffect transition="in" filter="wipe(left)">
                                      <p:cBhvr>
                                        <p:cTn id="15" dur="500"/>
                                        <p:tgtEl>
                                          <p:spTgt spid="36762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7621">
                                            <p:txEl>
                                              <p:pRg st="2" end="2"/>
                                            </p:txEl>
                                          </p:spTgt>
                                        </p:tgtEl>
                                        <p:attrNameLst>
                                          <p:attrName>style.visibility</p:attrName>
                                        </p:attrNameLst>
                                      </p:cBhvr>
                                      <p:to>
                                        <p:strVal val="visible"/>
                                      </p:to>
                                    </p:set>
                                    <p:animEffect transition="in" filter="wipe(left)">
                                      <p:cBhvr>
                                        <p:cTn id="20" dur="500"/>
                                        <p:tgtEl>
                                          <p:spTgt spid="367621">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67621">
                                            <p:txEl>
                                              <p:pRg st="3" end="3"/>
                                            </p:txEl>
                                          </p:spTgt>
                                        </p:tgtEl>
                                        <p:attrNameLst>
                                          <p:attrName>style.visibility</p:attrName>
                                        </p:attrNameLst>
                                      </p:cBhvr>
                                      <p:to>
                                        <p:strVal val="visible"/>
                                      </p:to>
                                    </p:set>
                                    <p:animEffect transition="in" filter="wipe(left)">
                                      <p:cBhvr>
                                        <p:cTn id="23" dur="500"/>
                                        <p:tgtEl>
                                          <p:spTgt spid="36762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7621">
                                            <p:txEl>
                                              <p:pRg st="4" end="4"/>
                                            </p:txEl>
                                          </p:spTgt>
                                        </p:tgtEl>
                                        <p:attrNameLst>
                                          <p:attrName>style.visibility</p:attrName>
                                        </p:attrNameLst>
                                      </p:cBhvr>
                                      <p:to>
                                        <p:strVal val="visible"/>
                                      </p:to>
                                    </p:set>
                                    <p:animEffect transition="in" filter="wipe(left)">
                                      <p:cBhvr>
                                        <p:cTn id="28" dur="500"/>
                                        <p:tgtEl>
                                          <p:spTgt spid="367621">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67621">
                                            <p:txEl>
                                              <p:pRg st="5" end="5"/>
                                            </p:txEl>
                                          </p:spTgt>
                                        </p:tgtEl>
                                        <p:attrNameLst>
                                          <p:attrName>style.visibility</p:attrName>
                                        </p:attrNameLst>
                                      </p:cBhvr>
                                      <p:to>
                                        <p:strVal val="visible"/>
                                      </p:to>
                                    </p:set>
                                    <p:animEffect transition="in" filter="wipe(left)">
                                      <p:cBhvr>
                                        <p:cTn id="31" dur="500"/>
                                        <p:tgtEl>
                                          <p:spTgt spid="36762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7621">
                                            <p:txEl>
                                              <p:pRg st="6" end="6"/>
                                            </p:txEl>
                                          </p:spTgt>
                                        </p:tgtEl>
                                        <p:attrNameLst>
                                          <p:attrName>style.visibility</p:attrName>
                                        </p:attrNameLst>
                                      </p:cBhvr>
                                      <p:to>
                                        <p:strVal val="visible"/>
                                      </p:to>
                                    </p:set>
                                    <p:animEffect transition="in" filter="wipe(left)">
                                      <p:cBhvr>
                                        <p:cTn id="36" dur="500"/>
                                        <p:tgtEl>
                                          <p:spTgt spid="367621">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67621">
                                            <p:txEl>
                                              <p:pRg st="7" end="7"/>
                                            </p:txEl>
                                          </p:spTgt>
                                        </p:tgtEl>
                                        <p:attrNameLst>
                                          <p:attrName>style.visibility</p:attrName>
                                        </p:attrNameLst>
                                      </p:cBhvr>
                                      <p:to>
                                        <p:strVal val="visible"/>
                                      </p:to>
                                    </p:set>
                                    <p:animEffect transition="in" filter="wipe(left)">
                                      <p:cBhvr>
                                        <p:cTn id="39" dur="500"/>
                                        <p:tgtEl>
                                          <p:spTgt spid="3676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nimBg="1" autoUpdateAnimBg="0"/>
      <p:bldP spid="36762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Reference books</a:t>
            </a:r>
          </a:p>
        </p:txBody>
      </p:sp>
      <p:sp>
        <p:nvSpPr>
          <p:cNvPr id="8195" name="Content Placeholder 2"/>
          <p:cNvSpPr>
            <a:spLocks noGrp="1"/>
          </p:cNvSpPr>
          <p:nvPr>
            <p:ph idx="1"/>
          </p:nvPr>
        </p:nvSpPr>
        <p:spPr/>
        <p:txBody>
          <a:bodyPr/>
          <a:lstStyle/>
          <a:p>
            <a:pPr marL="514350" indent="-514350">
              <a:buFontTx/>
              <a:buAutoNum type="arabicPeriod"/>
            </a:pPr>
            <a:r>
              <a:rPr lang="en-US" altLang="en-US" dirty="0"/>
              <a:t>Koontz, O </a:t>
            </a:r>
            <a:r>
              <a:rPr lang="en-US" altLang="en-US" dirty="0" err="1"/>
              <a:t>Donnel</a:t>
            </a:r>
            <a:r>
              <a:rPr lang="en-US" altLang="en-US" dirty="0"/>
              <a:t> and </a:t>
            </a:r>
            <a:r>
              <a:rPr lang="en-US" altLang="en-US" dirty="0" err="1"/>
              <a:t>Weilrich</a:t>
            </a:r>
            <a:r>
              <a:rPr lang="en-US" altLang="en-US" dirty="0"/>
              <a:t> : Management</a:t>
            </a:r>
          </a:p>
          <a:p>
            <a:pPr marL="514350" indent="-514350">
              <a:buFontTx/>
              <a:buAutoNum type="arabicPeriod"/>
            </a:pPr>
            <a:r>
              <a:rPr lang="en-US" altLang="en-US" dirty="0"/>
              <a:t>Griffin W. Ricky: Management, </a:t>
            </a:r>
          </a:p>
        </p:txBody>
      </p:sp>
      <p:sp>
        <p:nvSpPr>
          <p:cNvPr id="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EA13D418-8349-476B-9FA0-8B44BA502AE8}" type="slidenum">
              <a:rPr lang="en-US" altLang="en-US" sz="1000">
                <a:latin typeface="Arial" panose="020B0604020202020204" pitchFamily="34" charset="0"/>
              </a:rPr>
              <a:pPr eaLnBrk="1" hangingPunct="1"/>
              <a:t>4</a:t>
            </a:fld>
            <a:endParaRPr lang="en-US" altLang="en-US" sz="10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262E9A0C-082F-4CEA-BBDC-A70E84808DF4}" type="slidenum">
              <a:rPr lang="en-US" altLang="en-US" sz="1000">
                <a:latin typeface="Arial" panose="020B0604020202020204" pitchFamily="34" charset="0"/>
              </a:rPr>
              <a:pPr eaLnBrk="1" hangingPunct="1"/>
              <a:t>40</a:t>
            </a:fld>
            <a:endParaRPr lang="en-US" altLang="en-US" sz="1000">
              <a:latin typeface="Arial" panose="020B0604020202020204" pitchFamily="34" charset="0"/>
            </a:endParaRPr>
          </a:p>
        </p:txBody>
      </p:sp>
      <p:sp>
        <p:nvSpPr>
          <p:cNvPr id="373762" name="Rectangle 2"/>
          <p:cNvSpPr>
            <a:spLocks noGrp="1" noChangeArrowheads="1"/>
          </p:cNvSpPr>
          <p:nvPr>
            <p:ph type="title"/>
          </p:nvPr>
        </p:nvSpPr>
        <p:spPr/>
        <p:txBody>
          <a:bodyPr/>
          <a:lstStyle/>
          <a:p>
            <a:pPr eaLnBrk="1" hangingPunct="1">
              <a:defRPr/>
            </a:pPr>
            <a:r>
              <a:rPr lang="en-US" dirty="0"/>
              <a:t>Behavioral Management Perspective</a:t>
            </a:r>
          </a:p>
        </p:txBody>
      </p:sp>
      <p:sp>
        <p:nvSpPr>
          <p:cNvPr id="373763" name="Rectangle 3"/>
          <p:cNvSpPr>
            <a:spLocks noGrp="1" noChangeArrowheads="1"/>
          </p:cNvSpPr>
          <p:nvPr>
            <p:ph type="body" idx="1"/>
          </p:nvPr>
        </p:nvSpPr>
        <p:spPr>
          <a:xfrm>
            <a:off x="533400" y="1219200"/>
            <a:ext cx="8077200" cy="5029200"/>
          </a:xfrm>
        </p:spPr>
        <p:txBody>
          <a:bodyPr/>
          <a:lstStyle/>
          <a:p>
            <a:pPr eaLnBrk="1" hangingPunct="1"/>
            <a:r>
              <a:rPr lang="en-US" altLang="en-US" dirty="0"/>
              <a:t>Behavioral Management</a:t>
            </a:r>
          </a:p>
          <a:p>
            <a:pPr lvl="1" eaLnBrk="1" hangingPunct="1"/>
            <a:r>
              <a:rPr lang="en-US" altLang="en-US" dirty="0">
                <a:solidFill>
                  <a:srgbClr val="FF0000"/>
                </a:solidFill>
              </a:rPr>
              <a:t>Emphasized individual attitudes and behaviors,</a:t>
            </a:r>
            <a:r>
              <a:rPr lang="en-US" altLang="en-US" dirty="0"/>
              <a:t> and group processes, and recognized the importance of behavioral processes in the workplace.</a:t>
            </a:r>
          </a:p>
          <a:p>
            <a:pPr eaLnBrk="1" hangingPunct="1"/>
            <a:r>
              <a:rPr lang="en-US" altLang="en-US" dirty="0"/>
              <a:t>Hugo Munsterberg (1863</a:t>
            </a:r>
            <a:r>
              <a:rPr lang="en-US" altLang="en-US" dirty="0">
                <a:cs typeface="Arial" panose="020B0604020202020204" pitchFamily="34" charset="0"/>
              </a:rPr>
              <a:t>–</a:t>
            </a:r>
            <a:r>
              <a:rPr lang="en-US" altLang="en-US" dirty="0"/>
              <a:t>1916)</a:t>
            </a:r>
          </a:p>
          <a:p>
            <a:pPr lvl="1" eaLnBrk="1" hangingPunct="1"/>
            <a:r>
              <a:rPr lang="en-US" altLang="en-US" dirty="0"/>
              <a:t>A German psychologist, considered the father of industrial psychology, who advocated the practice of applying psychological concepts to employees selection and motivation industrial settings.</a:t>
            </a:r>
          </a:p>
          <a:p>
            <a:pPr eaLnBrk="1" hangingPunct="1"/>
            <a:r>
              <a:rPr lang="en-US" altLang="en-US" dirty="0"/>
              <a:t>Mary Parker Follett (1868 </a:t>
            </a:r>
            <a:r>
              <a:rPr lang="en-US" altLang="en-US" dirty="0">
                <a:cs typeface="Arial" panose="020B0604020202020204" pitchFamily="34" charset="0"/>
              </a:rPr>
              <a:t>–</a:t>
            </a:r>
            <a:r>
              <a:rPr lang="en-US" altLang="en-US" dirty="0"/>
              <a:t>1933)</a:t>
            </a:r>
          </a:p>
          <a:p>
            <a:pPr lvl="1" eaLnBrk="1" hangingPunct="1"/>
            <a:r>
              <a:rPr lang="en-US" altLang="en-US" dirty="0"/>
              <a:t>Recognized the importance of the role of human behavior in the workplace.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73762"/>
                                        </p:tgtEl>
                                        <p:attrNameLst>
                                          <p:attrName>style.visibility</p:attrName>
                                        </p:attrNameLst>
                                      </p:cBhvr>
                                      <p:to>
                                        <p:strVal val="visible"/>
                                      </p:to>
                                    </p:set>
                                    <p:animEffect transition="in" filter="box(out)">
                                      <p:cBhvr>
                                        <p:cTn id="7" dur="500"/>
                                        <p:tgtEl>
                                          <p:spTgt spid="373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3763">
                                            <p:txEl>
                                              <p:pRg st="0" end="0"/>
                                            </p:txEl>
                                          </p:spTgt>
                                        </p:tgtEl>
                                        <p:attrNameLst>
                                          <p:attrName>style.visibility</p:attrName>
                                        </p:attrNameLst>
                                      </p:cBhvr>
                                      <p:to>
                                        <p:strVal val="visible"/>
                                      </p:to>
                                    </p:set>
                                    <p:animEffect transition="in" filter="wipe(left)">
                                      <p:cBhvr>
                                        <p:cTn id="12" dur="500"/>
                                        <p:tgtEl>
                                          <p:spTgt spid="373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3763">
                                            <p:txEl>
                                              <p:pRg st="1" end="1"/>
                                            </p:txEl>
                                          </p:spTgt>
                                        </p:tgtEl>
                                        <p:attrNameLst>
                                          <p:attrName>style.visibility</p:attrName>
                                        </p:attrNameLst>
                                      </p:cBhvr>
                                      <p:to>
                                        <p:strVal val="visible"/>
                                      </p:to>
                                    </p:set>
                                    <p:animEffect transition="in" filter="wipe(left)">
                                      <p:cBhvr>
                                        <p:cTn id="17" dur="500"/>
                                        <p:tgtEl>
                                          <p:spTgt spid="3737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3763">
                                            <p:txEl>
                                              <p:pRg st="2" end="2"/>
                                            </p:txEl>
                                          </p:spTgt>
                                        </p:tgtEl>
                                        <p:attrNameLst>
                                          <p:attrName>style.visibility</p:attrName>
                                        </p:attrNameLst>
                                      </p:cBhvr>
                                      <p:to>
                                        <p:strVal val="visible"/>
                                      </p:to>
                                    </p:set>
                                    <p:animEffect transition="in" filter="wipe(left)">
                                      <p:cBhvr>
                                        <p:cTn id="22" dur="500"/>
                                        <p:tgtEl>
                                          <p:spTgt spid="3737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3763">
                                            <p:txEl>
                                              <p:pRg st="3" end="3"/>
                                            </p:txEl>
                                          </p:spTgt>
                                        </p:tgtEl>
                                        <p:attrNameLst>
                                          <p:attrName>style.visibility</p:attrName>
                                        </p:attrNameLst>
                                      </p:cBhvr>
                                      <p:to>
                                        <p:strVal val="visible"/>
                                      </p:to>
                                    </p:set>
                                    <p:animEffect transition="in" filter="wipe(left)">
                                      <p:cBhvr>
                                        <p:cTn id="27" dur="500"/>
                                        <p:tgtEl>
                                          <p:spTgt spid="3737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3763">
                                            <p:txEl>
                                              <p:pRg st="4" end="4"/>
                                            </p:txEl>
                                          </p:spTgt>
                                        </p:tgtEl>
                                        <p:attrNameLst>
                                          <p:attrName>style.visibility</p:attrName>
                                        </p:attrNameLst>
                                      </p:cBhvr>
                                      <p:to>
                                        <p:strVal val="visible"/>
                                      </p:to>
                                    </p:set>
                                    <p:animEffect transition="in" filter="wipe(left)">
                                      <p:cBhvr>
                                        <p:cTn id="32" dur="500"/>
                                        <p:tgtEl>
                                          <p:spTgt spid="3737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3763">
                                            <p:txEl>
                                              <p:pRg st="5" end="5"/>
                                            </p:txEl>
                                          </p:spTgt>
                                        </p:tgtEl>
                                        <p:attrNameLst>
                                          <p:attrName>style.visibility</p:attrName>
                                        </p:attrNameLst>
                                      </p:cBhvr>
                                      <p:to>
                                        <p:strVal val="visible"/>
                                      </p:to>
                                    </p:set>
                                    <p:animEffect transition="in" filter="wipe(left)">
                                      <p:cBhvr>
                                        <p:cTn id="37" dur="500"/>
                                        <p:tgtEl>
                                          <p:spTgt spid="373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animBg="1" autoUpdateAnimBg="0"/>
      <p:bldP spid="373763"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BE24F902-0C9A-4B5F-B227-E3C97CE8608D}" type="slidenum">
              <a:rPr lang="en-US" altLang="en-US" sz="1000">
                <a:latin typeface="Arial" panose="020B0604020202020204" pitchFamily="34" charset="0"/>
              </a:rPr>
              <a:pPr eaLnBrk="1" hangingPunct="1"/>
              <a:t>41</a:t>
            </a:fld>
            <a:endParaRPr lang="en-US" altLang="en-US" sz="1000">
              <a:latin typeface="Arial" panose="020B0604020202020204" pitchFamily="34" charset="0"/>
            </a:endParaRPr>
          </a:p>
        </p:txBody>
      </p:sp>
      <p:sp>
        <p:nvSpPr>
          <p:cNvPr id="413704" name="Rectangle 8"/>
          <p:cNvSpPr>
            <a:spLocks noGrp="1" noChangeArrowheads="1"/>
          </p:cNvSpPr>
          <p:nvPr>
            <p:ph type="title"/>
          </p:nvPr>
        </p:nvSpPr>
        <p:spPr/>
        <p:txBody>
          <a:bodyPr/>
          <a:lstStyle/>
          <a:p>
            <a:pPr eaLnBrk="1" hangingPunct="1">
              <a:defRPr/>
            </a:pPr>
            <a:r>
              <a:rPr lang="en-US"/>
              <a:t>The Hawthorne Studies (1927–1932)</a:t>
            </a:r>
          </a:p>
        </p:txBody>
      </p:sp>
      <p:sp>
        <p:nvSpPr>
          <p:cNvPr id="413705" name="Rectangle 9"/>
          <p:cNvSpPr>
            <a:spLocks noGrp="1" noChangeArrowheads="1"/>
          </p:cNvSpPr>
          <p:nvPr>
            <p:ph type="body" idx="1"/>
          </p:nvPr>
        </p:nvSpPr>
        <p:spPr/>
        <p:txBody>
          <a:bodyPr/>
          <a:lstStyle/>
          <a:p>
            <a:pPr eaLnBrk="1" hangingPunct="1"/>
            <a:r>
              <a:rPr lang="en-US" altLang="en-US" dirty="0"/>
              <a:t>Conducted by Elton Mayo and associates at Western Electric</a:t>
            </a:r>
          </a:p>
          <a:p>
            <a:pPr lvl="1" eaLnBrk="1" hangingPunct="1"/>
            <a:r>
              <a:rPr lang="en-US" altLang="en-US" dirty="0"/>
              <a:t>Illumination study—workplace lighting adjustments affected both the control and the experimental groups of production employees.</a:t>
            </a:r>
          </a:p>
          <a:p>
            <a:pPr lvl="1" eaLnBrk="1" hangingPunct="1"/>
            <a:r>
              <a:rPr lang="en-US" altLang="en-US" dirty="0"/>
              <a:t>Group study—implementation of piecework incentive plan caused production workers to establish informal levels of acceptable individual output.</a:t>
            </a:r>
          </a:p>
          <a:p>
            <a:pPr lvl="2" eaLnBrk="1" hangingPunct="1"/>
            <a:r>
              <a:rPr lang="en-US" altLang="en-US" dirty="0">
                <a:latin typeface="Times New Roman" panose="02020603050405020304" pitchFamily="18" charset="0"/>
              </a:rPr>
              <a:t>Over-producing workers were labeled “rate busters” and under-producing workers were considered “chiselers.”</a:t>
            </a:r>
          </a:p>
          <a:p>
            <a:pPr lvl="1" eaLnBrk="1" hangingPunct="1"/>
            <a:r>
              <a:rPr lang="en-US" altLang="en-US" dirty="0"/>
              <a:t>Interview program—confirmed the importance of human behavior in the workplace.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13704"/>
                                        </p:tgtEl>
                                        <p:attrNameLst>
                                          <p:attrName>style.visibility</p:attrName>
                                        </p:attrNameLst>
                                      </p:cBhvr>
                                      <p:to>
                                        <p:strVal val="visible"/>
                                      </p:to>
                                    </p:set>
                                    <p:animEffect transition="in" filter="box(out)">
                                      <p:cBhvr>
                                        <p:cTn id="7" dur="500"/>
                                        <p:tgtEl>
                                          <p:spTgt spid="413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3705">
                                            <p:txEl>
                                              <p:pRg st="0" end="0"/>
                                            </p:txEl>
                                          </p:spTgt>
                                        </p:tgtEl>
                                        <p:attrNameLst>
                                          <p:attrName>style.visibility</p:attrName>
                                        </p:attrNameLst>
                                      </p:cBhvr>
                                      <p:to>
                                        <p:strVal val="visible"/>
                                      </p:to>
                                    </p:set>
                                    <p:animEffect transition="in" filter="wipe(left)">
                                      <p:cBhvr>
                                        <p:cTn id="12" dur="500"/>
                                        <p:tgtEl>
                                          <p:spTgt spid="4137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3705">
                                            <p:txEl>
                                              <p:pRg st="1" end="1"/>
                                            </p:txEl>
                                          </p:spTgt>
                                        </p:tgtEl>
                                        <p:attrNameLst>
                                          <p:attrName>style.visibility</p:attrName>
                                        </p:attrNameLst>
                                      </p:cBhvr>
                                      <p:to>
                                        <p:strVal val="visible"/>
                                      </p:to>
                                    </p:set>
                                    <p:animEffect transition="in" filter="wipe(left)">
                                      <p:cBhvr>
                                        <p:cTn id="17" dur="500"/>
                                        <p:tgtEl>
                                          <p:spTgt spid="41370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3705">
                                            <p:txEl>
                                              <p:pRg st="2" end="2"/>
                                            </p:txEl>
                                          </p:spTgt>
                                        </p:tgtEl>
                                        <p:attrNameLst>
                                          <p:attrName>style.visibility</p:attrName>
                                        </p:attrNameLst>
                                      </p:cBhvr>
                                      <p:to>
                                        <p:strVal val="visible"/>
                                      </p:to>
                                    </p:set>
                                    <p:animEffect transition="in" filter="wipe(left)">
                                      <p:cBhvr>
                                        <p:cTn id="22" dur="500"/>
                                        <p:tgtEl>
                                          <p:spTgt spid="41370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3705">
                                            <p:txEl>
                                              <p:pRg st="3" end="3"/>
                                            </p:txEl>
                                          </p:spTgt>
                                        </p:tgtEl>
                                        <p:attrNameLst>
                                          <p:attrName>style.visibility</p:attrName>
                                        </p:attrNameLst>
                                      </p:cBhvr>
                                      <p:to>
                                        <p:strVal val="visible"/>
                                      </p:to>
                                    </p:set>
                                    <p:animEffect transition="in" filter="wipe(left)">
                                      <p:cBhvr>
                                        <p:cTn id="27" dur="500"/>
                                        <p:tgtEl>
                                          <p:spTgt spid="41370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3705">
                                            <p:txEl>
                                              <p:pRg st="4" end="4"/>
                                            </p:txEl>
                                          </p:spTgt>
                                        </p:tgtEl>
                                        <p:attrNameLst>
                                          <p:attrName>style.visibility</p:attrName>
                                        </p:attrNameLst>
                                      </p:cBhvr>
                                      <p:to>
                                        <p:strVal val="visible"/>
                                      </p:to>
                                    </p:set>
                                    <p:animEffect transition="in" filter="wipe(left)">
                                      <p:cBhvr>
                                        <p:cTn id="32" dur="500"/>
                                        <p:tgtEl>
                                          <p:spTgt spid="4137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4" grpId="0" animBg="1" autoUpdateAnimBg="0"/>
      <p:bldP spid="413705" grpId="0" build="p" bldLvl="3"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90772CA2-0842-4073-BE95-F9F3F276E171}" type="slidenum">
              <a:rPr lang="en-US" altLang="en-US" sz="1000">
                <a:latin typeface="Arial" panose="020B0604020202020204" pitchFamily="34" charset="0"/>
              </a:rPr>
              <a:pPr eaLnBrk="1" hangingPunct="1"/>
              <a:t>42</a:t>
            </a:fld>
            <a:endParaRPr lang="en-US" altLang="en-US" sz="1000">
              <a:latin typeface="Arial" panose="020B0604020202020204" pitchFamily="34" charset="0"/>
            </a:endParaRPr>
          </a:p>
        </p:txBody>
      </p:sp>
      <p:sp>
        <p:nvSpPr>
          <p:cNvPr id="377863" name="Rectangle 7"/>
          <p:cNvSpPr>
            <a:spLocks noGrp="1" noChangeArrowheads="1"/>
          </p:cNvSpPr>
          <p:nvPr>
            <p:ph type="title"/>
          </p:nvPr>
        </p:nvSpPr>
        <p:spPr>
          <a:xfrm>
            <a:off x="533400" y="290513"/>
            <a:ext cx="8077200" cy="1257300"/>
          </a:xfrm>
        </p:spPr>
        <p:txBody>
          <a:bodyPr/>
          <a:lstStyle/>
          <a:p>
            <a:pPr eaLnBrk="1" hangingPunct="1">
              <a:defRPr/>
            </a:pPr>
            <a:r>
              <a:rPr lang="en-US"/>
              <a:t>Behavioral Management Perspective</a:t>
            </a:r>
            <a:br>
              <a:rPr lang="en-US"/>
            </a:br>
            <a:r>
              <a:rPr lang="en-US"/>
              <a:t>(cont’d)</a:t>
            </a:r>
          </a:p>
        </p:txBody>
      </p:sp>
      <p:sp>
        <p:nvSpPr>
          <p:cNvPr id="377864" name="Rectangle 8"/>
          <p:cNvSpPr>
            <a:spLocks noGrp="1" noChangeArrowheads="1"/>
          </p:cNvSpPr>
          <p:nvPr>
            <p:ph type="body" idx="1"/>
          </p:nvPr>
        </p:nvSpPr>
        <p:spPr>
          <a:xfrm>
            <a:off x="533400" y="1752600"/>
            <a:ext cx="8077200" cy="4343400"/>
          </a:xfrm>
        </p:spPr>
        <p:txBody>
          <a:bodyPr/>
          <a:lstStyle/>
          <a:p>
            <a:pPr eaLnBrk="1" hangingPunct="1"/>
            <a:r>
              <a:rPr lang="en-US" altLang="en-US"/>
              <a:t>Human Relations Movement</a:t>
            </a:r>
          </a:p>
          <a:p>
            <a:pPr lvl="1" eaLnBrk="1" hangingPunct="1"/>
            <a:r>
              <a:rPr lang="en-US" altLang="en-US"/>
              <a:t>Grew out of the Hawthorne studies.</a:t>
            </a:r>
          </a:p>
          <a:p>
            <a:pPr lvl="1" eaLnBrk="1" hangingPunct="1"/>
            <a:r>
              <a:rPr lang="en-US" altLang="en-US"/>
              <a:t>Proposed that workers respond primarily </a:t>
            </a:r>
            <a:br>
              <a:rPr lang="en-US" altLang="en-US"/>
            </a:br>
            <a:r>
              <a:rPr lang="en-US" altLang="en-US"/>
              <a:t>to the social context of work, including </a:t>
            </a:r>
            <a:br>
              <a:rPr lang="en-US" altLang="en-US"/>
            </a:br>
            <a:r>
              <a:rPr lang="en-US" altLang="en-US"/>
              <a:t>social conditioning, group norms, </a:t>
            </a:r>
            <a:br>
              <a:rPr lang="en-US" altLang="en-US"/>
            </a:br>
            <a:r>
              <a:rPr lang="en-US" altLang="en-US"/>
              <a:t>and interpersonal dynamics.</a:t>
            </a:r>
          </a:p>
          <a:p>
            <a:pPr lvl="1" eaLnBrk="1" hangingPunct="1"/>
            <a:r>
              <a:rPr lang="en-US" altLang="en-US"/>
              <a:t>Assumed that the manager’s </a:t>
            </a:r>
            <a:br>
              <a:rPr lang="en-US" altLang="en-US"/>
            </a:br>
            <a:r>
              <a:rPr lang="en-US" altLang="en-US"/>
              <a:t>concern for workers would lead to </a:t>
            </a:r>
            <a:br>
              <a:rPr lang="en-US" altLang="en-US"/>
            </a:br>
            <a:r>
              <a:rPr lang="en-US" altLang="en-US"/>
              <a:t>increased worker satisfaction and </a:t>
            </a:r>
            <a:br>
              <a:rPr lang="en-US" altLang="en-US"/>
            </a:br>
            <a:r>
              <a:rPr lang="en-US" altLang="en-US"/>
              <a:t>improved worker performance.</a:t>
            </a:r>
          </a:p>
        </p:txBody>
      </p:sp>
      <p:pic>
        <p:nvPicPr>
          <p:cNvPr id="39941" name="Picture 4" descr="j01745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3" y="2895600"/>
            <a:ext cx="273843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77863"/>
                                        </p:tgtEl>
                                        <p:attrNameLst>
                                          <p:attrName>style.visibility</p:attrName>
                                        </p:attrNameLst>
                                      </p:cBhvr>
                                      <p:to>
                                        <p:strVal val="visible"/>
                                      </p:to>
                                    </p:set>
                                    <p:animEffect transition="in" filter="box(out)">
                                      <p:cBhvr>
                                        <p:cTn id="7" dur="500"/>
                                        <p:tgtEl>
                                          <p:spTgt spid="3778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7864">
                                            <p:txEl>
                                              <p:pRg st="0" end="0"/>
                                            </p:txEl>
                                          </p:spTgt>
                                        </p:tgtEl>
                                        <p:attrNameLst>
                                          <p:attrName>style.visibility</p:attrName>
                                        </p:attrNameLst>
                                      </p:cBhvr>
                                      <p:to>
                                        <p:strVal val="visible"/>
                                      </p:to>
                                    </p:set>
                                    <p:animEffect transition="in" filter="wipe(up)">
                                      <p:cBhvr>
                                        <p:cTn id="12" dur="500"/>
                                        <p:tgtEl>
                                          <p:spTgt spid="3778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7864">
                                            <p:txEl>
                                              <p:pRg st="1" end="1"/>
                                            </p:txEl>
                                          </p:spTgt>
                                        </p:tgtEl>
                                        <p:attrNameLst>
                                          <p:attrName>style.visibility</p:attrName>
                                        </p:attrNameLst>
                                      </p:cBhvr>
                                      <p:to>
                                        <p:strVal val="visible"/>
                                      </p:to>
                                    </p:set>
                                    <p:animEffect transition="in" filter="wipe(up)">
                                      <p:cBhvr>
                                        <p:cTn id="17" dur="500"/>
                                        <p:tgtEl>
                                          <p:spTgt spid="3778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7864">
                                            <p:txEl>
                                              <p:pRg st="2" end="2"/>
                                            </p:txEl>
                                          </p:spTgt>
                                        </p:tgtEl>
                                        <p:attrNameLst>
                                          <p:attrName>style.visibility</p:attrName>
                                        </p:attrNameLst>
                                      </p:cBhvr>
                                      <p:to>
                                        <p:strVal val="visible"/>
                                      </p:to>
                                    </p:set>
                                    <p:animEffect transition="in" filter="wipe(up)">
                                      <p:cBhvr>
                                        <p:cTn id="22" dur="500"/>
                                        <p:tgtEl>
                                          <p:spTgt spid="37786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77864">
                                            <p:txEl>
                                              <p:pRg st="3" end="3"/>
                                            </p:txEl>
                                          </p:spTgt>
                                        </p:tgtEl>
                                        <p:attrNameLst>
                                          <p:attrName>style.visibility</p:attrName>
                                        </p:attrNameLst>
                                      </p:cBhvr>
                                      <p:to>
                                        <p:strVal val="visible"/>
                                      </p:to>
                                    </p:set>
                                    <p:animEffect transition="in" filter="wipe(up)">
                                      <p:cBhvr>
                                        <p:cTn id="27" dur="500"/>
                                        <p:tgtEl>
                                          <p:spTgt spid="3778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3" grpId="0" animBg="1" autoUpdateAnimBg="0"/>
      <p:bldP spid="377864"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14E9B7AE-E6E7-42B8-89C7-A55B4E86A899}" type="slidenum">
              <a:rPr lang="en-US" altLang="en-US" sz="1000">
                <a:latin typeface="Arial" panose="020B0604020202020204" pitchFamily="34" charset="0"/>
              </a:rPr>
              <a:pPr eaLnBrk="1" hangingPunct="1"/>
              <a:t>43</a:t>
            </a:fld>
            <a:endParaRPr lang="en-US" altLang="en-US" sz="1000">
              <a:latin typeface="Arial" panose="020B0604020202020204" pitchFamily="34" charset="0"/>
            </a:endParaRPr>
          </a:p>
        </p:txBody>
      </p:sp>
      <p:sp>
        <p:nvSpPr>
          <p:cNvPr id="402434" name="Rectangle 2"/>
          <p:cNvSpPr>
            <a:spLocks noGrp="1" noChangeArrowheads="1"/>
          </p:cNvSpPr>
          <p:nvPr>
            <p:ph type="title"/>
          </p:nvPr>
        </p:nvSpPr>
        <p:spPr>
          <a:xfrm>
            <a:off x="533400" y="260350"/>
            <a:ext cx="8077200" cy="1257300"/>
          </a:xfrm>
        </p:spPr>
        <p:txBody>
          <a:bodyPr/>
          <a:lstStyle/>
          <a:p>
            <a:pPr eaLnBrk="1" hangingPunct="1">
              <a:defRPr/>
            </a:pPr>
            <a:r>
              <a:rPr lang="en-US"/>
              <a:t>Behavioral Management Perspective (cont’d)</a:t>
            </a:r>
          </a:p>
        </p:txBody>
      </p:sp>
      <p:sp>
        <p:nvSpPr>
          <p:cNvPr id="402435" name="Rectangle 3"/>
          <p:cNvSpPr>
            <a:spLocks noGrp="1" noChangeArrowheads="1"/>
          </p:cNvSpPr>
          <p:nvPr>
            <p:ph type="body" idx="1"/>
          </p:nvPr>
        </p:nvSpPr>
        <p:spPr>
          <a:xfrm>
            <a:off x="533400" y="1828800"/>
            <a:ext cx="8077200" cy="4572000"/>
          </a:xfrm>
        </p:spPr>
        <p:txBody>
          <a:bodyPr/>
          <a:lstStyle/>
          <a:p>
            <a:pPr eaLnBrk="1" hangingPunct="1"/>
            <a:r>
              <a:rPr lang="en-US" altLang="en-US"/>
              <a:t>Abraham Maslow</a:t>
            </a:r>
          </a:p>
          <a:p>
            <a:pPr lvl="1" eaLnBrk="1" hangingPunct="1"/>
            <a:r>
              <a:rPr lang="en-US" altLang="en-US"/>
              <a:t>Advanced a theory that employees are motivated by a hierarchy of needs that they seek to satisfy.</a:t>
            </a:r>
          </a:p>
          <a:p>
            <a:pPr eaLnBrk="1" hangingPunct="1"/>
            <a:r>
              <a:rPr lang="en-US" altLang="en-US"/>
              <a:t>Douglas McGregor</a:t>
            </a:r>
          </a:p>
          <a:p>
            <a:pPr lvl="1" eaLnBrk="1" hangingPunct="1"/>
            <a:r>
              <a:rPr lang="en-US" altLang="en-US"/>
              <a:t>Proposed Theory X and Theory Y concepts </a:t>
            </a:r>
            <a:br>
              <a:rPr lang="en-US" altLang="en-US"/>
            </a:br>
            <a:r>
              <a:rPr lang="en-US" altLang="en-US"/>
              <a:t>of managerial beliefs about people </a:t>
            </a:r>
            <a:br>
              <a:rPr lang="en-US" altLang="en-US"/>
            </a:br>
            <a:r>
              <a:rPr lang="en-US" altLang="en-US"/>
              <a:t>and work.</a:t>
            </a:r>
          </a:p>
        </p:txBody>
      </p:sp>
      <p:pic>
        <p:nvPicPr>
          <p:cNvPr id="40965" name="Picture 7" descr="bd07073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886200"/>
            <a:ext cx="2971800"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02434"/>
                                        </p:tgtEl>
                                        <p:attrNameLst>
                                          <p:attrName>style.visibility</p:attrName>
                                        </p:attrNameLst>
                                      </p:cBhvr>
                                      <p:to>
                                        <p:strVal val="visible"/>
                                      </p:to>
                                    </p:set>
                                    <p:animEffect transition="in" filter="box(out)">
                                      <p:cBhvr>
                                        <p:cTn id="7" dur="500"/>
                                        <p:tgtEl>
                                          <p:spTgt spid="402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2435">
                                            <p:txEl>
                                              <p:pRg st="0" end="0"/>
                                            </p:txEl>
                                          </p:spTgt>
                                        </p:tgtEl>
                                        <p:attrNameLst>
                                          <p:attrName>style.visibility</p:attrName>
                                        </p:attrNameLst>
                                      </p:cBhvr>
                                      <p:to>
                                        <p:strVal val="visible"/>
                                      </p:to>
                                    </p:set>
                                    <p:animEffect transition="in" filter="wipe(left)">
                                      <p:cBhvr>
                                        <p:cTn id="12" dur="500"/>
                                        <p:tgtEl>
                                          <p:spTgt spid="40243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2435">
                                            <p:txEl>
                                              <p:pRg st="1" end="1"/>
                                            </p:txEl>
                                          </p:spTgt>
                                        </p:tgtEl>
                                        <p:attrNameLst>
                                          <p:attrName>style.visibility</p:attrName>
                                        </p:attrNameLst>
                                      </p:cBhvr>
                                      <p:to>
                                        <p:strVal val="visible"/>
                                      </p:to>
                                    </p:set>
                                    <p:animEffect transition="in" filter="wipe(left)">
                                      <p:cBhvr>
                                        <p:cTn id="15" dur="500"/>
                                        <p:tgtEl>
                                          <p:spTgt spid="40243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2435">
                                            <p:txEl>
                                              <p:pRg st="2" end="2"/>
                                            </p:txEl>
                                          </p:spTgt>
                                        </p:tgtEl>
                                        <p:attrNameLst>
                                          <p:attrName>style.visibility</p:attrName>
                                        </p:attrNameLst>
                                      </p:cBhvr>
                                      <p:to>
                                        <p:strVal val="visible"/>
                                      </p:to>
                                    </p:set>
                                    <p:animEffect transition="in" filter="wipe(left)">
                                      <p:cBhvr>
                                        <p:cTn id="20" dur="500"/>
                                        <p:tgtEl>
                                          <p:spTgt spid="402435">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2435">
                                            <p:txEl>
                                              <p:pRg st="3" end="3"/>
                                            </p:txEl>
                                          </p:spTgt>
                                        </p:tgtEl>
                                        <p:attrNameLst>
                                          <p:attrName>style.visibility</p:attrName>
                                        </p:attrNameLst>
                                      </p:cBhvr>
                                      <p:to>
                                        <p:strVal val="visible"/>
                                      </p:to>
                                    </p:set>
                                    <p:animEffect transition="in" filter="wipe(left)">
                                      <p:cBhvr>
                                        <p:cTn id="23" dur="500"/>
                                        <p:tgtEl>
                                          <p:spTgt spid="402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animBg="1" autoUpdateAnimBg="0"/>
      <p:bldP spid="40243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41987" name="Content Placeholder 2"/>
          <p:cNvSpPr>
            <a:spLocks noGrp="1"/>
          </p:cNvSpPr>
          <p:nvPr>
            <p:ph idx="1"/>
          </p:nvPr>
        </p:nvSpPr>
        <p:spPr/>
        <p:txBody>
          <a:bodyPr/>
          <a:lstStyle/>
          <a:p>
            <a:endParaRPr lang="en-US" altLang="en-US"/>
          </a:p>
        </p:txBody>
      </p:sp>
      <p:sp>
        <p:nvSpPr>
          <p:cNvPr id="4" name="Slide Number Placeholder 3"/>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811B2172-1EFE-4897-B324-B5A59F21146C}" type="slidenum">
              <a:rPr lang="en-US" altLang="en-US" sz="1000">
                <a:latin typeface="Arial" panose="020B0604020202020204" pitchFamily="34" charset="0"/>
              </a:rPr>
              <a:pPr eaLnBrk="1" hangingPunct="1"/>
              <a:t>44</a:t>
            </a:fld>
            <a:endParaRPr lang="en-US" altLang="en-US" sz="1000">
              <a:latin typeface="Arial" panose="020B0604020202020204" pitchFamily="34" charset="0"/>
            </a:endParaRPr>
          </a:p>
        </p:txBody>
      </p:sp>
      <p:pic>
        <p:nvPicPr>
          <p:cNvPr id="41989" name="Picture 2" descr="C:\Users\abir\Desktop\mgtidol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46200"/>
            <a:ext cx="88392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2B0A268A-3E16-488F-BD94-C6E89DCDDFB0}" type="slidenum">
              <a:rPr lang="en-US" altLang="en-US" sz="1000">
                <a:latin typeface="Arial" panose="020B0604020202020204" pitchFamily="34" charset="0"/>
              </a:rPr>
              <a:pPr eaLnBrk="1" hangingPunct="1"/>
              <a:t>45</a:t>
            </a:fld>
            <a:endParaRPr lang="en-US" altLang="en-US" sz="1000">
              <a:latin typeface="Arial" panose="020B0604020202020204" pitchFamily="34" charset="0"/>
            </a:endParaRPr>
          </a:p>
        </p:txBody>
      </p:sp>
      <p:sp>
        <p:nvSpPr>
          <p:cNvPr id="380932" name="Rectangle 4"/>
          <p:cNvSpPr>
            <a:spLocks noGrp="1" noChangeArrowheads="1"/>
          </p:cNvSpPr>
          <p:nvPr>
            <p:ph type="title"/>
          </p:nvPr>
        </p:nvSpPr>
        <p:spPr/>
        <p:txBody>
          <a:bodyPr/>
          <a:lstStyle/>
          <a:p>
            <a:pPr eaLnBrk="1" hangingPunct="1">
              <a:defRPr/>
            </a:pPr>
            <a:r>
              <a:rPr lang="en-US"/>
              <a:t> Organizational Behavior</a:t>
            </a:r>
          </a:p>
        </p:txBody>
      </p:sp>
      <p:sp>
        <p:nvSpPr>
          <p:cNvPr id="380933" name="Rectangle 5"/>
          <p:cNvSpPr>
            <a:spLocks noGrp="1" noChangeArrowheads="1"/>
          </p:cNvSpPr>
          <p:nvPr>
            <p:ph type="body" idx="1"/>
          </p:nvPr>
        </p:nvSpPr>
        <p:spPr/>
        <p:txBody>
          <a:bodyPr/>
          <a:lstStyle/>
          <a:p>
            <a:pPr eaLnBrk="1" hangingPunct="1"/>
            <a:r>
              <a:rPr lang="en-US" altLang="en-US"/>
              <a:t>A contemporary field focusing on behavioral perspectives on management.</a:t>
            </a:r>
          </a:p>
          <a:p>
            <a:pPr lvl="1" eaLnBrk="1" hangingPunct="1"/>
            <a:r>
              <a:rPr lang="en-US" altLang="en-US"/>
              <a:t>Draws on psychology, sociology, anthropology, economics, and medicine.</a:t>
            </a:r>
          </a:p>
          <a:p>
            <a:pPr eaLnBrk="1" hangingPunct="1"/>
            <a:r>
              <a:rPr lang="en-US" altLang="en-US"/>
              <a:t>Important topics in organizational behavior research:</a:t>
            </a:r>
          </a:p>
          <a:p>
            <a:pPr lvl="1" eaLnBrk="1" hangingPunct="1"/>
            <a:r>
              <a:rPr lang="en-US" altLang="en-US"/>
              <a:t>Job satisfaction and job stress</a:t>
            </a:r>
          </a:p>
          <a:p>
            <a:pPr lvl="1" eaLnBrk="1" hangingPunct="1"/>
            <a:r>
              <a:rPr lang="en-US" altLang="en-US"/>
              <a:t>Motivation and leadership</a:t>
            </a:r>
          </a:p>
          <a:p>
            <a:pPr lvl="1" eaLnBrk="1" hangingPunct="1"/>
            <a:r>
              <a:rPr lang="en-US" altLang="en-US"/>
              <a:t>Group dynamics and organizational politics</a:t>
            </a:r>
          </a:p>
          <a:p>
            <a:pPr lvl="1" eaLnBrk="1" hangingPunct="1"/>
            <a:r>
              <a:rPr lang="en-US" altLang="en-US"/>
              <a:t>Interpersonal conflict</a:t>
            </a:r>
          </a:p>
          <a:p>
            <a:pPr lvl="1" eaLnBrk="1" hangingPunct="1"/>
            <a:r>
              <a:rPr lang="en-US" altLang="en-US"/>
              <a:t>The structure and design of organizations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box(out)">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33">
                                            <p:txEl>
                                              <p:pRg st="0" end="0"/>
                                            </p:txEl>
                                          </p:spTgt>
                                        </p:tgtEl>
                                        <p:attrNameLst>
                                          <p:attrName>style.visibility</p:attrName>
                                        </p:attrNameLst>
                                      </p:cBhvr>
                                      <p:to>
                                        <p:strVal val="visible"/>
                                      </p:to>
                                    </p:set>
                                    <p:animEffect transition="in" filter="wipe(left)">
                                      <p:cBhvr>
                                        <p:cTn id="12" dur="500"/>
                                        <p:tgtEl>
                                          <p:spTgt spid="38093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80933">
                                            <p:txEl>
                                              <p:pRg st="1" end="1"/>
                                            </p:txEl>
                                          </p:spTgt>
                                        </p:tgtEl>
                                        <p:attrNameLst>
                                          <p:attrName>style.visibility</p:attrName>
                                        </p:attrNameLst>
                                      </p:cBhvr>
                                      <p:to>
                                        <p:strVal val="visible"/>
                                      </p:to>
                                    </p:set>
                                    <p:animEffect transition="in" filter="wipe(left)">
                                      <p:cBhvr>
                                        <p:cTn id="15" dur="500"/>
                                        <p:tgtEl>
                                          <p:spTgt spid="38093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0933">
                                            <p:txEl>
                                              <p:pRg st="2" end="2"/>
                                            </p:txEl>
                                          </p:spTgt>
                                        </p:tgtEl>
                                        <p:attrNameLst>
                                          <p:attrName>style.visibility</p:attrName>
                                        </p:attrNameLst>
                                      </p:cBhvr>
                                      <p:to>
                                        <p:strVal val="visible"/>
                                      </p:to>
                                    </p:set>
                                    <p:animEffect transition="in" filter="wipe(left)">
                                      <p:cBhvr>
                                        <p:cTn id="20" dur="500"/>
                                        <p:tgtEl>
                                          <p:spTgt spid="38093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80933">
                                            <p:txEl>
                                              <p:pRg st="3" end="3"/>
                                            </p:txEl>
                                          </p:spTgt>
                                        </p:tgtEl>
                                        <p:attrNameLst>
                                          <p:attrName>style.visibility</p:attrName>
                                        </p:attrNameLst>
                                      </p:cBhvr>
                                      <p:to>
                                        <p:strVal val="visible"/>
                                      </p:to>
                                    </p:set>
                                    <p:animEffect transition="in" filter="wipe(left)">
                                      <p:cBhvr>
                                        <p:cTn id="23" dur="500"/>
                                        <p:tgtEl>
                                          <p:spTgt spid="38093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80933">
                                            <p:txEl>
                                              <p:pRg st="4" end="4"/>
                                            </p:txEl>
                                          </p:spTgt>
                                        </p:tgtEl>
                                        <p:attrNameLst>
                                          <p:attrName>style.visibility</p:attrName>
                                        </p:attrNameLst>
                                      </p:cBhvr>
                                      <p:to>
                                        <p:strVal val="visible"/>
                                      </p:to>
                                    </p:set>
                                    <p:animEffect transition="in" filter="wipe(left)">
                                      <p:cBhvr>
                                        <p:cTn id="26" dur="500"/>
                                        <p:tgtEl>
                                          <p:spTgt spid="380933">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80933">
                                            <p:txEl>
                                              <p:pRg st="5" end="5"/>
                                            </p:txEl>
                                          </p:spTgt>
                                        </p:tgtEl>
                                        <p:attrNameLst>
                                          <p:attrName>style.visibility</p:attrName>
                                        </p:attrNameLst>
                                      </p:cBhvr>
                                      <p:to>
                                        <p:strVal val="visible"/>
                                      </p:to>
                                    </p:set>
                                    <p:animEffect transition="in" filter="wipe(left)">
                                      <p:cBhvr>
                                        <p:cTn id="29" dur="500"/>
                                        <p:tgtEl>
                                          <p:spTgt spid="380933">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80933">
                                            <p:txEl>
                                              <p:pRg st="6" end="6"/>
                                            </p:txEl>
                                          </p:spTgt>
                                        </p:tgtEl>
                                        <p:attrNameLst>
                                          <p:attrName>style.visibility</p:attrName>
                                        </p:attrNameLst>
                                      </p:cBhvr>
                                      <p:to>
                                        <p:strVal val="visible"/>
                                      </p:to>
                                    </p:set>
                                    <p:animEffect transition="in" filter="wipe(left)">
                                      <p:cBhvr>
                                        <p:cTn id="32" dur="500"/>
                                        <p:tgtEl>
                                          <p:spTgt spid="380933">
                                            <p:txEl>
                                              <p:pRg st="6" end="6"/>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80933">
                                            <p:txEl>
                                              <p:pRg st="7" end="7"/>
                                            </p:txEl>
                                          </p:spTgt>
                                        </p:tgtEl>
                                        <p:attrNameLst>
                                          <p:attrName>style.visibility</p:attrName>
                                        </p:attrNameLst>
                                      </p:cBhvr>
                                      <p:to>
                                        <p:strVal val="visible"/>
                                      </p:to>
                                    </p:set>
                                    <p:animEffect transition="in" filter="wipe(left)">
                                      <p:cBhvr>
                                        <p:cTn id="35" dur="500"/>
                                        <p:tgtEl>
                                          <p:spTgt spid="3809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animBg="1" autoUpdateAnimBg="0"/>
      <p:bldP spid="38093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31B17E16-0ED3-4812-A205-44ADFAF09B1D}" type="slidenum">
              <a:rPr lang="en-US" altLang="en-US" sz="1000">
                <a:latin typeface="Arial" panose="020B0604020202020204" pitchFamily="34" charset="0"/>
              </a:rPr>
              <a:pPr eaLnBrk="1" hangingPunct="1"/>
              <a:t>46</a:t>
            </a:fld>
            <a:endParaRPr lang="en-US" altLang="en-US" sz="1000">
              <a:latin typeface="Arial" panose="020B0604020202020204" pitchFamily="34" charset="0"/>
            </a:endParaRPr>
          </a:p>
        </p:txBody>
      </p:sp>
      <p:sp>
        <p:nvSpPr>
          <p:cNvPr id="382980" name="Rectangle 4"/>
          <p:cNvSpPr>
            <a:spLocks noGrp="1" noChangeArrowheads="1"/>
          </p:cNvSpPr>
          <p:nvPr>
            <p:ph type="title"/>
          </p:nvPr>
        </p:nvSpPr>
        <p:spPr>
          <a:xfrm>
            <a:off x="533400" y="290513"/>
            <a:ext cx="8077200" cy="1257300"/>
          </a:xfrm>
        </p:spPr>
        <p:txBody>
          <a:bodyPr/>
          <a:lstStyle/>
          <a:p>
            <a:pPr eaLnBrk="1" hangingPunct="1">
              <a:defRPr/>
            </a:pPr>
            <a:r>
              <a:rPr lang="en-US"/>
              <a:t>Behavioral Management Perspective…Today</a:t>
            </a:r>
          </a:p>
        </p:txBody>
      </p:sp>
      <p:sp>
        <p:nvSpPr>
          <p:cNvPr id="382981" name="Rectangle 5"/>
          <p:cNvSpPr>
            <a:spLocks noGrp="1" noChangeArrowheads="1"/>
          </p:cNvSpPr>
          <p:nvPr>
            <p:ph type="body" idx="1"/>
          </p:nvPr>
        </p:nvSpPr>
        <p:spPr>
          <a:xfrm>
            <a:off x="533400" y="1676400"/>
            <a:ext cx="8077200" cy="4419600"/>
          </a:xfrm>
        </p:spPr>
        <p:txBody>
          <a:bodyPr/>
          <a:lstStyle/>
          <a:p>
            <a:pPr eaLnBrk="1" hangingPunct="1"/>
            <a:r>
              <a:rPr lang="en-US" altLang="en-US"/>
              <a:t>Contributions</a:t>
            </a:r>
          </a:p>
          <a:p>
            <a:pPr lvl="1" eaLnBrk="1" hangingPunct="1"/>
            <a:r>
              <a:rPr lang="en-US" altLang="en-US"/>
              <a:t>Provided important insights into motivation, group dynamics, and other interpersonal processes.</a:t>
            </a:r>
          </a:p>
          <a:p>
            <a:pPr lvl="1" eaLnBrk="1" hangingPunct="1"/>
            <a:r>
              <a:rPr lang="en-US" altLang="en-US"/>
              <a:t>Focused managerial attention on these critical processes.</a:t>
            </a:r>
          </a:p>
          <a:p>
            <a:pPr lvl="1" eaLnBrk="1" hangingPunct="1"/>
            <a:r>
              <a:rPr lang="en-US" altLang="en-US"/>
              <a:t>Challenged the view that employees are tools and furthered the belief that employees are valuable resources.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82980"/>
                                        </p:tgtEl>
                                        <p:attrNameLst>
                                          <p:attrName>style.visibility</p:attrName>
                                        </p:attrNameLst>
                                      </p:cBhvr>
                                      <p:to>
                                        <p:strVal val="visible"/>
                                      </p:to>
                                    </p:set>
                                    <p:animEffect transition="in" filter="box(out)">
                                      <p:cBhvr>
                                        <p:cTn id="7" dur="500"/>
                                        <p:tgtEl>
                                          <p:spTgt spid="382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2981">
                                            <p:txEl>
                                              <p:pRg st="0" end="0"/>
                                            </p:txEl>
                                          </p:spTgt>
                                        </p:tgtEl>
                                        <p:attrNameLst>
                                          <p:attrName>style.visibility</p:attrName>
                                        </p:attrNameLst>
                                      </p:cBhvr>
                                      <p:to>
                                        <p:strVal val="visible"/>
                                      </p:to>
                                    </p:set>
                                    <p:animEffect transition="in" filter="strips(downRight)">
                                      <p:cBhvr>
                                        <p:cTn id="12" dur="500"/>
                                        <p:tgtEl>
                                          <p:spTgt spid="382981">
                                            <p:txEl>
                                              <p:pRg st="0" end="0"/>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382981">
                                            <p:txEl>
                                              <p:pRg st="1" end="1"/>
                                            </p:txEl>
                                          </p:spTgt>
                                        </p:tgtEl>
                                        <p:attrNameLst>
                                          <p:attrName>style.visibility</p:attrName>
                                        </p:attrNameLst>
                                      </p:cBhvr>
                                      <p:to>
                                        <p:strVal val="visible"/>
                                      </p:to>
                                    </p:set>
                                    <p:animEffect transition="in" filter="strips(downRight)">
                                      <p:cBhvr>
                                        <p:cTn id="15" dur="500"/>
                                        <p:tgtEl>
                                          <p:spTgt spid="382981">
                                            <p:txEl>
                                              <p:pRg st="1" end="1"/>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382981">
                                            <p:txEl>
                                              <p:pRg st="2" end="2"/>
                                            </p:txEl>
                                          </p:spTgt>
                                        </p:tgtEl>
                                        <p:attrNameLst>
                                          <p:attrName>style.visibility</p:attrName>
                                        </p:attrNameLst>
                                      </p:cBhvr>
                                      <p:to>
                                        <p:strVal val="visible"/>
                                      </p:to>
                                    </p:set>
                                    <p:animEffect transition="in" filter="strips(downRight)">
                                      <p:cBhvr>
                                        <p:cTn id="18" dur="500"/>
                                        <p:tgtEl>
                                          <p:spTgt spid="382981">
                                            <p:txEl>
                                              <p:pRg st="2" end="2"/>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382981">
                                            <p:txEl>
                                              <p:pRg st="3" end="3"/>
                                            </p:txEl>
                                          </p:spTgt>
                                        </p:tgtEl>
                                        <p:attrNameLst>
                                          <p:attrName>style.visibility</p:attrName>
                                        </p:attrNameLst>
                                      </p:cBhvr>
                                      <p:to>
                                        <p:strVal val="visible"/>
                                      </p:to>
                                    </p:set>
                                    <p:animEffect transition="in" filter="strips(downRight)">
                                      <p:cBhvr>
                                        <p:cTn id="21" dur="500"/>
                                        <p:tgtEl>
                                          <p:spTgt spid="3829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autoUpdateAnimBg="0"/>
      <p:bldP spid="38298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C179C98E-A1C1-48D6-8112-064385EF567C}" type="slidenum">
              <a:rPr lang="en-US" altLang="en-US" sz="1000">
                <a:latin typeface="Arial" panose="020B0604020202020204" pitchFamily="34" charset="0"/>
              </a:rPr>
              <a:pPr eaLnBrk="1" hangingPunct="1"/>
              <a:t>47</a:t>
            </a:fld>
            <a:endParaRPr lang="en-US" altLang="en-US" sz="1000">
              <a:latin typeface="Arial" panose="020B0604020202020204" pitchFamily="34" charset="0"/>
            </a:endParaRPr>
          </a:p>
        </p:txBody>
      </p:sp>
      <p:sp>
        <p:nvSpPr>
          <p:cNvPr id="423938" name="Rectangle 2"/>
          <p:cNvSpPr>
            <a:spLocks noGrp="1" noChangeArrowheads="1"/>
          </p:cNvSpPr>
          <p:nvPr>
            <p:ph type="title"/>
          </p:nvPr>
        </p:nvSpPr>
        <p:spPr>
          <a:xfrm>
            <a:off x="533400" y="290513"/>
            <a:ext cx="8077200" cy="1257300"/>
          </a:xfrm>
        </p:spPr>
        <p:txBody>
          <a:bodyPr/>
          <a:lstStyle/>
          <a:p>
            <a:pPr eaLnBrk="1" hangingPunct="1">
              <a:defRPr/>
            </a:pPr>
            <a:r>
              <a:rPr lang="en-US"/>
              <a:t>Behavioral Management Perspective…Today (cont’d)</a:t>
            </a:r>
          </a:p>
        </p:txBody>
      </p:sp>
      <p:sp>
        <p:nvSpPr>
          <p:cNvPr id="423939" name="Rectangle 3"/>
          <p:cNvSpPr>
            <a:spLocks noGrp="1" noChangeArrowheads="1"/>
          </p:cNvSpPr>
          <p:nvPr>
            <p:ph type="body" idx="1"/>
          </p:nvPr>
        </p:nvSpPr>
        <p:spPr>
          <a:xfrm>
            <a:off x="533400" y="1676400"/>
            <a:ext cx="8077200" cy="4419600"/>
          </a:xfrm>
        </p:spPr>
        <p:txBody>
          <a:bodyPr/>
          <a:lstStyle/>
          <a:p>
            <a:pPr eaLnBrk="1" hangingPunct="1"/>
            <a:r>
              <a:rPr lang="en-US" altLang="en-US"/>
              <a:t>Limitations</a:t>
            </a:r>
          </a:p>
          <a:p>
            <a:pPr lvl="1" eaLnBrk="1" hangingPunct="1"/>
            <a:r>
              <a:rPr lang="en-US" altLang="en-US"/>
              <a:t>Complexity of individuals makes behavior difficult to predict.</a:t>
            </a:r>
          </a:p>
          <a:p>
            <a:pPr lvl="1" eaLnBrk="1" hangingPunct="1"/>
            <a:r>
              <a:rPr lang="en-US" altLang="en-US"/>
              <a:t>Many concepts not put to use because managers are reluctant to adopt them.</a:t>
            </a:r>
          </a:p>
          <a:p>
            <a:pPr lvl="1" eaLnBrk="1" hangingPunct="1"/>
            <a:r>
              <a:rPr lang="en-US" altLang="en-US"/>
              <a:t>Contemporary research findings are not often communicated to practicing managers in an understandable form.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23938"/>
                                        </p:tgtEl>
                                        <p:attrNameLst>
                                          <p:attrName>style.visibility</p:attrName>
                                        </p:attrNameLst>
                                      </p:cBhvr>
                                      <p:to>
                                        <p:strVal val="visible"/>
                                      </p:to>
                                    </p:set>
                                    <p:animEffect transition="in" filter="box(out)">
                                      <p:cBhvr>
                                        <p:cTn id="7" dur="500"/>
                                        <p:tgtEl>
                                          <p:spTgt spid="423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23939">
                                            <p:txEl>
                                              <p:pRg st="0" end="0"/>
                                            </p:txEl>
                                          </p:spTgt>
                                        </p:tgtEl>
                                        <p:attrNameLst>
                                          <p:attrName>style.visibility</p:attrName>
                                        </p:attrNameLst>
                                      </p:cBhvr>
                                      <p:to>
                                        <p:strVal val="visible"/>
                                      </p:to>
                                    </p:set>
                                    <p:animEffect transition="in" filter="strips(downRight)">
                                      <p:cBhvr>
                                        <p:cTn id="12" dur="500"/>
                                        <p:tgtEl>
                                          <p:spTgt spid="423939">
                                            <p:txEl>
                                              <p:pRg st="0" end="0"/>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423939">
                                            <p:txEl>
                                              <p:pRg st="1" end="1"/>
                                            </p:txEl>
                                          </p:spTgt>
                                        </p:tgtEl>
                                        <p:attrNameLst>
                                          <p:attrName>style.visibility</p:attrName>
                                        </p:attrNameLst>
                                      </p:cBhvr>
                                      <p:to>
                                        <p:strVal val="visible"/>
                                      </p:to>
                                    </p:set>
                                    <p:animEffect transition="in" filter="strips(downRight)">
                                      <p:cBhvr>
                                        <p:cTn id="15" dur="500"/>
                                        <p:tgtEl>
                                          <p:spTgt spid="423939">
                                            <p:txEl>
                                              <p:pRg st="1" end="1"/>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423939">
                                            <p:txEl>
                                              <p:pRg st="2" end="2"/>
                                            </p:txEl>
                                          </p:spTgt>
                                        </p:tgtEl>
                                        <p:attrNameLst>
                                          <p:attrName>style.visibility</p:attrName>
                                        </p:attrNameLst>
                                      </p:cBhvr>
                                      <p:to>
                                        <p:strVal val="visible"/>
                                      </p:to>
                                    </p:set>
                                    <p:animEffect transition="in" filter="strips(downRight)">
                                      <p:cBhvr>
                                        <p:cTn id="18" dur="500"/>
                                        <p:tgtEl>
                                          <p:spTgt spid="423939">
                                            <p:txEl>
                                              <p:pRg st="2" end="2"/>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423939">
                                            <p:txEl>
                                              <p:pRg st="3" end="3"/>
                                            </p:txEl>
                                          </p:spTgt>
                                        </p:tgtEl>
                                        <p:attrNameLst>
                                          <p:attrName>style.visibility</p:attrName>
                                        </p:attrNameLst>
                                      </p:cBhvr>
                                      <p:to>
                                        <p:strVal val="visible"/>
                                      </p:to>
                                    </p:set>
                                    <p:animEffect transition="in" filter="strips(downRight)">
                                      <p:cBhvr>
                                        <p:cTn id="21" dur="500"/>
                                        <p:tgtEl>
                                          <p:spTgt spid="423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animBg="1" autoUpdateAnimBg="0"/>
      <p:bldP spid="42393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6E7D201A-C7A9-4ABE-AE51-BC66C91B3436}" type="slidenum">
              <a:rPr lang="en-US" altLang="en-US" sz="1000">
                <a:latin typeface="Arial" panose="020B0604020202020204" pitchFamily="34" charset="0"/>
              </a:rPr>
              <a:pPr eaLnBrk="1" hangingPunct="1"/>
              <a:t>48</a:t>
            </a:fld>
            <a:endParaRPr lang="en-US" altLang="en-US" sz="1000">
              <a:latin typeface="Arial" panose="020B0604020202020204" pitchFamily="34" charset="0"/>
            </a:endParaRPr>
          </a:p>
        </p:txBody>
      </p:sp>
      <p:sp>
        <p:nvSpPr>
          <p:cNvPr id="385026" name="Rectangle 2"/>
          <p:cNvSpPr>
            <a:spLocks noGrp="1" noChangeArrowheads="1"/>
          </p:cNvSpPr>
          <p:nvPr>
            <p:ph type="title"/>
          </p:nvPr>
        </p:nvSpPr>
        <p:spPr/>
        <p:txBody>
          <a:bodyPr/>
          <a:lstStyle/>
          <a:p>
            <a:pPr eaLnBrk="1" hangingPunct="1">
              <a:defRPr/>
            </a:pPr>
            <a:r>
              <a:rPr lang="en-US"/>
              <a:t>Quantitative Management Perspective </a:t>
            </a:r>
          </a:p>
        </p:txBody>
      </p:sp>
      <p:sp>
        <p:nvSpPr>
          <p:cNvPr id="385027" name="Rectangle 3"/>
          <p:cNvSpPr>
            <a:spLocks noGrp="1" noChangeArrowheads="1"/>
          </p:cNvSpPr>
          <p:nvPr>
            <p:ph type="body" idx="1"/>
          </p:nvPr>
        </p:nvSpPr>
        <p:spPr>
          <a:xfrm>
            <a:off x="533400" y="1219200"/>
            <a:ext cx="8077200" cy="5029200"/>
          </a:xfrm>
        </p:spPr>
        <p:txBody>
          <a:bodyPr/>
          <a:lstStyle/>
          <a:p>
            <a:pPr eaLnBrk="1" hangingPunct="1"/>
            <a:r>
              <a:rPr lang="en-US" altLang="en-US"/>
              <a:t>Quantitative Management</a:t>
            </a:r>
          </a:p>
          <a:p>
            <a:pPr lvl="1" eaLnBrk="1" hangingPunct="1"/>
            <a:r>
              <a:rPr lang="en-US" altLang="en-US"/>
              <a:t>Emerged during World War II to help the Allied forces manage logistical problems.</a:t>
            </a:r>
          </a:p>
          <a:p>
            <a:pPr lvl="1" eaLnBrk="1" hangingPunct="1"/>
            <a:r>
              <a:rPr lang="en-US" altLang="en-US"/>
              <a:t>Focuses on decision making, economic effectiveness, mathematical models, and the use of computers to solve quantitative problems.</a:t>
            </a:r>
          </a:p>
        </p:txBody>
      </p:sp>
      <p:pic>
        <p:nvPicPr>
          <p:cNvPr id="46085" name="Picture 4" descr="PE0156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94100"/>
            <a:ext cx="41148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85026"/>
                                        </p:tgtEl>
                                        <p:attrNameLst>
                                          <p:attrName>style.visibility</p:attrName>
                                        </p:attrNameLst>
                                      </p:cBhvr>
                                      <p:to>
                                        <p:strVal val="visible"/>
                                      </p:to>
                                    </p:set>
                                    <p:animEffect transition="in" filter="box(out)">
                                      <p:cBhvr>
                                        <p:cTn id="7" dur="500"/>
                                        <p:tgtEl>
                                          <p:spTgt spid="385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5027">
                                            <p:txEl>
                                              <p:pRg st="0" end="0"/>
                                            </p:txEl>
                                          </p:spTgt>
                                        </p:tgtEl>
                                        <p:attrNameLst>
                                          <p:attrName>style.visibility</p:attrName>
                                        </p:attrNameLst>
                                      </p:cBhvr>
                                      <p:to>
                                        <p:strVal val="visible"/>
                                      </p:to>
                                    </p:set>
                                    <p:animEffect transition="in" filter="wipe(left)">
                                      <p:cBhvr>
                                        <p:cTn id="12" dur="500"/>
                                        <p:tgtEl>
                                          <p:spTgt spid="38502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85027">
                                            <p:txEl>
                                              <p:pRg st="1" end="1"/>
                                            </p:txEl>
                                          </p:spTgt>
                                        </p:tgtEl>
                                        <p:attrNameLst>
                                          <p:attrName>style.visibility</p:attrName>
                                        </p:attrNameLst>
                                      </p:cBhvr>
                                      <p:to>
                                        <p:strVal val="visible"/>
                                      </p:to>
                                    </p:set>
                                    <p:animEffect transition="in" filter="wipe(left)">
                                      <p:cBhvr>
                                        <p:cTn id="15" dur="500"/>
                                        <p:tgtEl>
                                          <p:spTgt spid="385027">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85027">
                                            <p:txEl>
                                              <p:pRg st="2" end="2"/>
                                            </p:txEl>
                                          </p:spTgt>
                                        </p:tgtEl>
                                        <p:attrNameLst>
                                          <p:attrName>style.visibility</p:attrName>
                                        </p:attrNameLst>
                                      </p:cBhvr>
                                      <p:to>
                                        <p:strVal val="visible"/>
                                      </p:to>
                                    </p:set>
                                    <p:animEffect transition="in" filter="wipe(left)">
                                      <p:cBhvr>
                                        <p:cTn id="18"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animBg="1" autoUpdateAnimBg="0"/>
      <p:bldP spid="38502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rial" panose="020B0604020202020204" pitchFamily="34" charset="0"/>
              </a:rPr>
              <a:t>1</a:t>
            </a:r>
            <a:r>
              <a:rPr lang="en-US" altLang="en-US" sz="1000">
                <a:latin typeface="Arial" panose="020B0604020202020204" pitchFamily="34" charset="0"/>
                <a:cs typeface="Times New Roman" panose="02020603050405020304" pitchFamily="18" charset="0"/>
              </a:rPr>
              <a:t>–</a:t>
            </a:r>
            <a:fld id="{43A9D799-A341-400F-B991-211281A89A1D}" type="slidenum">
              <a:rPr lang="en-US" altLang="en-US" sz="1000">
                <a:latin typeface="Arial" panose="020B0604020202020204" pitchFamily="34" charset="0"/>
              </a:rPr>
              <a:pPr eaLnBrk="1" hangingPunct="1"/>
              <a:t>49</a:t>
            </a:fld>
            <a:endParaRPr lang="en-US" altLang="en-US" sz="1000">
              <a:latin typeface="Arial" panose="020B0604020202020204" pitchFamily="34" charset="0"/>
            </a:endParaRPr>
          </a:p>
        </p:txBody>
      </p:sp>
      <p:sp>
        <p:nvSpPr>
          <p:cNvPr id="428034" name="Rectangle 2"/>
          <p:cNvSpPr>
            <a:spLocks noGrp="1" noChangeArrowheads="1"/>
          </p:cNvSpPr>
          <p:nvPr>
            <p:ph type="title"/>
          </p:nvPr>
        </p:nvSpPr>
        <p:spPr>
          <a:xfrm>
            <a:off x="533400" y="290513"/>
            <a:ext cx="8077200" cy="1257300"/>
          </a:xfrm>
        </p:spPr>
        <p:txBody>
          <a:bodyPr/>
          <a:lstStyle/>
          <a:p>
            <a:pPr eaLnBrk="1" hangingPunct="1">
              <a:defRPr/>
            </a:pPr>
            <a:r>
              <a:rPr lang="en-US"/>
              <a:t>Quantitative Management Perspective (cont’d) </a:t>
            </a:r>
          </a:p>
        </p:txBody>
      </p:sp>
      <p:sp>
        <p:nvSpPr>
          <p:cNvPr id="428035" name="Rectangle 3"/>
          <p:cNvSpPr>
            <a:spLocks noGrp="1" noChangeArrowheads="1"/>
          </p:cNvSpPr>
          <p:nvPr>
            <p:ph type="body" idx="1"/>
          </p:nvPr>
        </p:nvSpPr>
        <p:spPr>
          <a:xfrm>
            <a:off x="533400" y="1828800"/>
            <a:ext cx="8077200" cy="4419600"/>
          </a:xfrm>
        </p:spPr>
        <p:txBody>
          <a:bodyPr/>
          <a:lstStyle/>
          <a:p>
            <a:pPr eaLnBrk="1" hangingPunct="1"/>
            <a:r>
              <a:rPr lang="en-US" altLang="en-US" dirty="0"/>
              <a:t>Management Science</a:t>
            </a:r>
          </a:p>
          <a:p>
            <a:pPr lvl="1" eaLnBrk="1" hangingPunct="1"/>
            <a:r>
              <a:rPr lang="en-US" altLang="en-US" dirty="0"/>
              <a:t>Focuses on the development of representative mathematical models to assist with decisions.</a:t>
            </a:r>
          </a:p>
          <a:p>
            <a:pPr eaLnBrk="1" hangingPunct="1"/>
            <a:r>
              <a:rPr lang="en-US" altLang="en-US" dirty="0"/>
              <a:t>Operations Management</a:t>
            </a:r>
          </a:p>
          <a:p>
            <a:pPr lvl="1" eaLnBrk="1" hangingPunct="1"/>
            <a:r>
              <a:rPr lang="en-US" altLang="en-US" dirty="0"/>
              <a:t>Practical application of management </a:t>
            </a:r>
            <a:br>
              <a:rPr lang="en-US" altLang="en-US" dirty="0"/>
            </a:br>
            <a:r>
              <a:rPr lang="en-US" altLang="en-US" dirty="0"/>
              <a:t>science </a:t>
            </a:r>
            <a:r>
              <a:rPr lang="en-US" altLang="en-US" dirty="0">
                <a:solidFill>
                  <a:srgbClr val="FF0000"/>
                </a:solidFill>
              </a:rPr>
              <a:t>to efficiently manage the </a:t>
            </a:r>
            <a:br>
              <a:rPr lang="en-US" altLang="en-US" dirty="0">
                <a:solidFill>
                  <a:srgbClr val="FF0000"/>
                </a:solidFill>
              </a:rPr>
            </a:br>
            <a:r>
              <a:rPr lang="en-US" altLang="en-US" dirty="0">
                <a:solidFill>
                  <a:srgbClr val="FF0000"/>
                </a:solidFill>
              </a:rPr>
              <a:t>production and distribution </a:t>
            </a:r>
            <a:br>
              <a:rPr lang="en-US" altLang="en-US" dirty="0">
                <a:solidFill>
                  <a:srgbClr val="FF0000"/>
                </a:solidFill>
              </a:rPr>
            </a:br>
            <a:r>
              <a:rPr lang="en-US" altLang="en-US" dirty="0">
                <a:solidFill>
                  <a:srgbClr val="FF0000"/>
                </a:solidFill>
              </a:rPr>
              <a:t>of products and services</a:t>
            </a:r>
            <a:r>
              <a:rPr lang="en-US" altLang="en-US" dirty="0"/>
              <a:t>.</a:t>
            </a:r>
          </a:p>
        </p:txBody>
      </p:sp>
      <p:pic>
        <p:nvPicPr>
          <p:cNvPr id="47109" name="Picture 9" descr="j01590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038600"/>
            <a:ext cx="27432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28034"/>
                                        </p:tgtEl>
                                        <p:attrNameLst>
                                          <p:attrName>style.visibility</p:attrName>
                                        </p:attrNameLst>
                                      </p:cBhvr>
                                      <p:to>
                                        <p:strVal val="visible"/>
                                      </p:to>
                                    </p:set>
                                    <p:animEffect transition="in" filter="box(out)">
                                      <p:cBhvr>
                                        <p:cTn id="7" dur="500"/>
                                        <p:tgtEl>
                                          <p:spTgt spid="428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8035">
                                            <p:txEl>
                                              <p:pRg st="0" end="0"/>
                                            </p:txEl>
                                          </p:spTgt>
                                        </p:tgtEl>
                                        <p:attrNameLst>
                                          <p:attrName>style.visibility</p:attrName>
                                        </p:attrNameLst>
                                      </p:cBhvr>
                                      <p:to>
                                        <p:strVal val="visible"/>
                                      </p:to>
                                    </p:set>
                                    <p:animEffect transition="in" filter="wipe(left)">
                                      <p:cBhvr>
                                        <p:cTn id="12" dur="500"/>
                                        <p:tgtEl>
                                          <p:spTgt spid="42803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28035">
                                            <p:txEl>
                                              <p:pRg st="1" end="1"/>
                                            </p:txEl>
                                          </p:spTgt>
                                        </p:tgtEl>
                                        <p:attrNameLst>
                                          <p:attrName>style.visibility</p:attrName>
                                        </p:attrNameLst>
                                      </p:cBhvr>
                                      <p:to>
                                        <p:strVal val="visible"/>
                                      </p:to>
                                    </p:set>
                                    <p:animEffect transition="in" filter="wipe(left)">
                                      <p:cBhvr>
                                        <p:cTn id="15" dur="500"/>
                                        <p:tgtEl>
                                          <p:spTgt spid="42803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8035">
                                            <p:txEl>
                                              <p:pRg st="2" end="2"/>
                                            </p:txEl>
                                          </p:spTgt>
                                        </p:tgtEl>
                                        <p:attrNameLst>
                                          <p:attrName>style.visibility</p:attrName>
                                        </p:attrNameLst>
                                      </p:cBhvr>
                                      <p:to>
                                        <p:strVal val="visible"/>
                                      </p:to>
                                    </p:set>
                                    <p:animEffect transition="in" filter="wipe(left)">
                                      <p:cBhvr>
                                        <p:cTn id="20" dur="500"/>
                                        <p:tgtEl>
                                          <p:spTgt spid="428035">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28035">
                                            <p:txEl>
                                              <p:pRg st="3" end="3"/>
                                            </p:txEl>
                                          </p:spTgt>
                                        </p:tgtEl>
                                        <p:attrNameLst>
                                          <p:attrName>style.visibility</p:attrName>
                                        </p:attrNameLst>
                                      </p:cBhvr>
                                      <p:to>
                                        <p:strVal val="visible"/>
                                      </p:to>
                                    </p:set>
                                    <p:animEffect transition="in" filter="wipe(left)">
                                      <p:cBhvr>
                                        <p:cTn id="23" dur="500"/>
                                        <p:tgtEl>
                                          <p:spTgt spid="428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animBg="1" autoUpdateAnimBg="0"/>
      <p:bldP spid="4280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53EA-CA47-4924-AD1F-224894FBDE4F}"/>
              </a:ext>
            </a:extLst>
          </p:cNvPr>
          <p:cNvSpPr>
            <a:spLocks noGrp="1"/>
          </p:cNvSpPr>
          <p:nvPr>
            <p:ph type="title"/>
          </p:nvPr>
        </p:nvSpPr>
        <p:spPr/>
        <p:txBody>
          <a:bodyPr/>
          <a:lstStyle/>
          <a:p>
            <a:r>
              <a:rPr lang="en-US" dirty="0"/>
              <a:t>What is Management</a:t>
            </a:r>
          </a:p>
        </p:txBody>
      </p:sp>
      <p:sp>
        <p:nvSpPr>
          <p:cNvPr id="3" name="Content Placeholder 2">
            <a:extLst>
              <a:ext uri="{FF2B5EF4-FFF2-40B4-BE49-F238E27FC236}">
                <a16:creationId xmlns:a16="http://schemas.microsoft.com/office/drawing/2014/main" id="{00167B26-5914-489E-907C-C8758DC48DB7}"/>
              </a:ext>
            </a:extLst>
          </p:cNvPr>
          <p:cNvSpPr>
            <a:spLocks noGrp="1"/>
          </p:cNvSpPr>
          <p:nvPr>
            <p:ph idx="1"/>
          </p:nvPr>
        </p:nvSpPr>
        <p:spPr/>
        <p:txBody>
          <a:bodyPr/>
          <a:lstStyle/>
          <a:p>
            <a:r>
              <a:rPr lang="en-US" dirty="0"/>
              <a:t>The decisions taken under time, budget and resources </a:t>
            </a:r>
          </a:p>
          <a:p>
            <a:r>
              <a:rPr lang="en-US" dirty="0"/>
              <a:t>Which one does the organization value more and why</a:t>
            </a:r>
          </a:p>
          <a:p>
            <a:r>
              <a:rPr lang="en-US" dirty="0"/>
              <a:t>Under what circumstances are difficult decisions undertaken.</a:t>
            </a:r>
          </a:p>
          <a:p>
            <a:endParaRPr lang="en-US" dirty="0"/>
          </a:p>
        </p:txBody>
      </p:sp>
      <p:sp>
        <p:nvSpPr>
          <p:cNvPr id="4" name="Slide Number Placeholder 3">
            <a:extLst>
              <a:ext uri="{FF2B5EF4-FFF2-40B4-BE49-F238E27FC236}">
                <a16:creationId xmlns:a16="http://schemas.microsoft.com/office/drawing/2014/main" id="{BBB19DE4-B066-4DCA-899D-8DBEE85F2E6C}"/>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5</a:t>
            </a:fld>
            <a:endParaRPr lang="en-US" altLang="en-US"/>
          </a:p>
        </p:txBody>
      </p:sp>
    </p:spTree>
    <p:extLst>
      <p:ext uri="{BB962C8B-B14F-4D97-AF65-F5344CB8AC3E}">
        <p14:creationId xmlns:p14="http://schemas.microsoft.com/office/powerpoint/2010/main" val="240114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144593" y="857251"/>
            <a:ext cx="6855082" cy="5141513"/>
          </a:xfrm>
          <a:custGeom>
            <a:avLst/>
            <a:gdLst>
              <a:gd name="connsiteX0" fmla="*/ 0 w 10075278"/>
              <a:gd name="connsiteY0" fmla="*/ 0 h 7556754"/>
              <a:gd name="connsiteX1" fmla="*/ 0 w 10075278"/>
              <a:gd name="connsiteY1" fmla="*/ 7556754 h 7556754"/>
              <a:gd name="connsiteX2" fmla="*/ 10075278 w 10075278"/>
              <a:gd name="connsiteY2" fmla="*/ 7556754 h 7556754"/>
              <a:gd name="connsiteX3" fmla="*/ 10075278 w 10075278"/>
              <a:gd name="connsiteY3" fmla="*/ 0 h 7556754"/>
              <a:gd name="connsiteX4" fmla="*/ 0 w 10075278"/>
              <a:gd name="connsiteY4" fmla="*/ 0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278" h="7556754">
                <a:moveTo>
                  <a:pt x="0" y="0"/>
                </a:moveTo>
                <a:lnTo>
                  <a:pt x="0" y="7556754"/>
                </a:lnTo>
                <a:lnTo>
                  <a:pt x="10075278" y="7556754"/>
                </a:lnTo>
                <a:lnTo>
                  <a:pt x="1007527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2158">
              <a:defRPr/>
            </a:pPr>
            <a:endParaRPr lang="zh-CN" altLang="en-US" sz="1225" kern="0">
              <a:solidFill>
                <a:sysClr val="windowText" lastClr="000000"/>
              </a:solidFill>
            </a:endParaRPr>
          </a:p>
        </p:txBody>
      </p:sp>
      <p:sp>
        <p:nvSpPr>
          <p:cNvPr id="3" name="Freeform 3"/>
          <p:cNvSpPr/>
          <p:nvPr/>
        </p:nvSpPr>
        <p:spPr>
          <a:xfrm>
            <a:off x="1144324" y="856991"/>
            <a:ext cx="7771076" cy="5620009"/>
          </a:xfrm>
          <a:custGeom>
            <a:avLst/>
            <a:gdLst>
              <a:gd name="connsiteX0" fmla="*/ 10068687 w 10075164"/>
              <a:gd name="connsiteY0" fmla="*/ 7550276 h 7556754"/>
              <a:gd name="connsiteX1" fmla="*/ 10068687 w 10075164"/>
              <a:gd name="connsiteY1" fmla="*/ 6476 h 7556754"/>
              <a:gd name="connsiteX2" fmla="*/ 6477 w 10075164"/>
              <a:gd name="connsiteY2" fmla="*/ 6476 h 7556754"/>
              <a:gd name="connsiteX3" fmla="*/ 6477 w 10075164"/>
              <a:gd name="connsiteY3" fmla="*/ 7550276 h 7556754"/>
              <a:gd name="connsiteX4" fmla="*/ 10068687 w 10075164"/>
              <a:gd name="connsiteY4" fmla="*/ 7550276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164" h="7556754">
                <a:moveTo>
                  <a:pt x="10068686" y="7550276"/>
                </a:moveTo>
                <a:lnTo>
                  <a:pt x="10068687" y="6476"/>
                </a:lnTo>
                <a:lnTo>
                  <a:pt x="6477" y="6476"/>
                </a:lnTo>
                <a:lnTo>
                  <a:pt x="6477" y="7550276"/>
                </a:lnTo>
                <a:lnTo>
                  <a:pt x="10068687" y="75502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2158">
              <a:defRPr/>
            </a:pPr>
            <a:endParaRPr lang="zh-CN" altLang="en-US" sz="1225" kern="0">
              <a:solidFill>
                <a:sysClr val="windowText" lastClr="000000"/>
              </a:solidFill>
            </a:endParaRPr>
          </a:p>
        </p:txBody>
      </p:sp>
      <p:pic>
        <p:nvPicPr>
          <p:cNvPr id="1027" name="Picture 3"/>
          <p:cNvPicPr>
            <a:picLocks noChangeAspect="1" noChangeArrowheads="1"/>
          </p:cNvPicPr>
          <p:nvPr/>
        </p:nvPicPr>
        <p:blipFill>
          <a:blip r:embed="rId3"/>
          <a:srcRect/>
          <a:stretch>
            <a:fillRect/>
          </a:stretch>
        </p:blipFill>
        <p:spPr bwMode="auto">
          <a:xfrm>
            <a:off x="3586937" y="1168324"/>
            <a:ext cx="2194790" cy="1019627"/>
          </a:xfrm>
          <a:prstGeom prst="rect">
            <a:avLst/>
          </a:prstGeom>
          <a:noFill/>
        </p:spPr>
      </p:pic>
      <p:sp>
        <p:nvSpPr>
          <p:cNvPr id="2" name="TextBox 1"/>
          <p:cNvSpPr txBox="1"/>
          <p:nvPr/>
        </p:nvSpPr>
        <p:spPr>
          <a:xfrm>
            <a:off x="1547682" y="1004146"/>
            <a:ext cx="6497963" cy="419667"/>
          </a:xfrm>
          <a:prstGeom prst="rect">
            <a:avLst/>
          </a:prstGeom>
          <a:noFill/>
        </p:spPr>
        <p:txBody>
          <a:bodyPr wrap="square" lIns="0" tIns="0" rIns="0" rtlCol="0">
            <a:spAutoFit/>
          </a:bodyPr>
          <a:lstStyle/>
          <a:p>
            <a:pPr defTabSz="622158">
              <a:lnSpc>
                <a:spcPts val="2858"/>
              </a:lnSpc>
              <a:defRPr/>
            </a:pPr>
            <a:r>
              <a:rPr lang="en-US" altLang="zh-CN" sz="3147" kern="0" dirty="0">
                <a:solidFill>
                  <a:sysClr val="windowText" lastClr="000000"/>
                </a:solidFill>
                <a:cs typeface="Times New Roman" pitchFamily="18" charset="0"/>
              </a:rPr>
              <a:t> Quiz no 1</a:t>
            </a:r>
            <a:r>
              <a:rPr lang="en-US" altLang="zh-CN" sz="3147" kern="0" dirty="0">
                <a:solidFill>
                  <a:srgbClr val="006533"/>
                </a:solidFill>
                <a:cs typeface="Times New Roman" pitchFamily="18" charset="0"/>
              </a:rPr>
              <a:t>Buy,</a:t>
            </a:r>
            <a:r>
              <a:rPr lang="en-US" altLang="zh-CN" sz="3147" kern="0" dirty="0">
                <a:solidFill>
                  <a:sysClr val="windowText" lastClr="000000"/>
                </a:solidFill>
                <a:cs typeface="Times New Roman" pitchFamily="18" charset="0"/>
              </a:rPr>
              <a:t> </a:t>
            </a:r>
            <a:r>
              <a:rPr lang="en-US" altLang="zh-CN" sz="3147" kern="0" dirty="0">
                <a:solidFill>
                  <a:srgbClr val="006533"/>
                </a:solidFill>
                <a:cs typeface="Times New Roman" pitchFamily="18" charset="0"/>
              </a:rPr>
              <a:t>Rent</a:t>
            </a:r>
            <a:r>
              <a:rPr lang="en-US" altLang="zh-CN" sz="3147" kern="0" dirty="0">
                <a:solidFill>
                  <a:sysClr val="windowText" lastClr="000000"/>
                </a:solidFill>
                <a:cs typeface="Times New Roman" pitchFamily="18" charset="0"/>
              </a:rPr>
              <a:t> </a:t>
            </a:r>
            <a:r>
              <a:rPr lang="en-US" altLang="zh-CN" sz="3147" kern="0" dirty="0">
                <a:solidFill>
                  <a:srgbClr val="006533"/>
                </a:solidFill>
                <a:cs typeface="Times New Roman" pitchFamily="18" charset="0"/>
              </a:rPr>
              <a:t>or</a:t>
            </a:r>
            <a:r>
              <a:rPr lang="en-US" altLang="zh-CN" sz="3147" kern="0" dirty="0">
                <a:solidFill>
                  <a:sysClr val="windowText" lastClr="000000"/>
                </a:solidFill>
                <a:cs typeface="Times New Roman" pitchFamily="18" charset="0"/>
              </a:rPr>
              <a:t> </a:t>
            </a:r>
            <a:r>
              <a:rPr lang="en-US" altLang="zh-CN" sz="3147" kern="0" dirty="0">
                <a:solidFill>
                  <a:srgbClr val="006533"/>
                </a:solidFill>
                <a:cs typeface="Times New Roman" pitchFamily="18" charset="0"/>
              </a:rPr>
              <a:t>Repair?</a:t>
            </a:r>
          </a:p>
        </p:txBody>
      </p:sp>
      <p:sp>
        <p:nvSpPr>
          <p:cNvPr id="5" name="TextBox 1"/>
          <p:cNvSpPr txBox="1"/>
          <p:nvPr/>
        </p:nvSpPr>
        <p:spPr>
          <a:xfrm>
            <a:off x="1547682" y="2179310"/>
            <a:ext cx="112210" cy="212879"/>
          </a:xfrm>
          <a:prstGeom prst="rect">
            <a:avLst/>
          </a:prstGeom>
          <a:noFill/>
        </p:spPr>
        <p:txBody>
          <a:bodyPr wrap="none" lIns="0" tIns="0" rIns="0" rtlCol="0">
            <a:spAutoFit/>
          </a:bodyPr>
          <a:lstStyle/>
          <a:p>
            <a:pPr defTabSz="622158">
              <a:lnSpc>
                <a:spcPts val="1293"/>
              </a:lnSpc>
              <a:defRPr/>
            </a:pPr>
            <a:r>
              <a:rPr lang="en-US" altLang="zh-CN" sz="1167" kern="0" dirty="0">
                <a:solidFill>
                  <a:srgbClr val="CC9A00"/>
                </a:solidFill>
                <a:latin typeface="Wingdings" pitchFamily="18" charset="0"/>
                <a:cs typeface="Wingdings" pitchFamily="18" charset="0"/>
              </a:rPr>
              <a:t></a:t>
            </a:r>
          </a:p>
        </p:txBody>
      </p:sp>
      <p:sp>
        <p:nvSpPr>
          <p:cNvPr id="6" name="TextBox 1"/>
          <p:cNvSpPr txBox="1"/>
          <p:nvPr/>
        </p:nvSpPr>
        <p:spPr>
          <a:xfrm>
            <a:off x="1806910" y="2162028"/>
            <a:ext cx="5245026" cy="520655"/>
          </a:xfrm>
          <a:prstGeom prst="rect">
            <a:avLst/>
          </a:prstGeom>
          <a:noFill/>
        </p:spPr>
        <p:txBody>
          <a:bodyPr wrap="none" lIns="0" tIns="0" rIns="0" rtlCol="0">
            <a:spAutoFit/>
          </a:bodyPr>
          <a:lstStyle/>
          <a:p>
            <a:pPr defTabSz="622158">
              <a:lnSpc>
                <a:spcPts val="1633"/>
              </a:lnSpc>
              <a:defRPr/>
            </a:pPr>
            <a:r>
              <a:rPr lang="en-US" altLang="zh-CN" sz="1800" kern="0" dirty="0">
                <a:solidFill>
                  <a:srgbClr val="000000"/>
                </a:solidFill>
                <a:cs typeface="Times New Roman" pitchFamily="18" charset="0"/>
              </a:rPr>
              <a:t>You</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wreck</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your</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car!</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And</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you</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absolutely</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need</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one</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to</a:t>
            </a:r>
            <a:r>
              <a:rPr lang="en-US" altLang="zh-CN" sz="1800" kern="0" dirty="0">
                <a:solidFill>
                  <a:sysClr val="windowText" lastClr="000000"/>
                </a:solidFill>
                <a:cs typeface="Times New Roman" pitchFamily="18" charset="0"/>
              </a:rPr>
              <a:t> </a:t>
            </a:r>
            <a:r>
              <a:rPr lang="en-US" altLang="zh-CN" sz="1800" kern="0" dirty="0">
                <a:solidFill>
                  <a:srgbClr val="000000"/>
                </a:solidFill>
                <a:cs typeface="Times New Roman" pitchFamily="18" charset="0"/>
              </a:rPr>
              <a:t>get</a:t>
            </a:r>
          </a:p>
          <a:p>
            <a:pPr defTabSz="622158">
              <a:lnSpc>
                <a:spcPts val="2109"/>
              </a:lnSpc>
              <a:defRPr/>
            </a:pPr>
            <a:r>
              <a:rPr lang="en-US" altLang="zh-CN" sz="1800" kern="0" dirty="0">
                <a:solidFill>
                  <a:srgbClr val="000000"/>
                </a:solidFill>
                <a:cs typeface="Times New Roman" pitchFamily="18" charset="0"/>
              </a:rPr>
              <a:t>around</a:t>
            </a:r>
          </a:p>
        </p:txBody>
      </p:sp>
      <p:sp>
        <p:nvSpPr>
          <p:cNvPr id="7" name="TextBox 1"/>
          <p:cNvSpPr txBox="1"/>
          <p:nvPr/>
        </p:nvSpPr>
        <p:spPr>
          <a:xfrm>
            <a:off x="1806910" y="2827378"/>
            <a:ext cx="102592" cy="1970411"/>
          </a:xfrm>
          <a:prstGeom prst="rect">
            <a:avLst/>
          </a:prstGeom>
          <a:noFill/>
        </p:spPr>
        <p:txBody>
          <a:bodyPr wrap="none" lIns="0" tIns="0" rIns="0" rtlCol="0">
            <a:spAutoFit/>
          </a:bodyPr>
          <a:lstStyle/>
          <a:p>
            <a:pPr defTabSz="622158">
              <a:lnSpc>
                <a:spcPts val="953"/>
              </a:lnSpc>
              <a:defRPr/>
            </a:pPr>
            <a:r>
              <a:rPr lang="en-US" altLang="zh-CN" sz="898" kern="0" dirty="0">
                <a:solidFill>
                  <a:srgbClr val="3B822F"/>
                </a:solidFill>
                <a:latin typeface="Wingdings" pitchFamily="18" charset="0"/>
                <a:cs typeface="Wingdings" pitchFamily="18" charset="0"/>
              </a:rPr>
              <a:t></a:t>
            </a: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1225"/>
              </a:lnSpc>
              <a:defRPr/>
            </a:pPr>
            <a:r>
              <a:rPr lang="en-US" altLang="zh-CN" sz="898" kern="0" dirty="0">
                <a:solidFill>
                  <a:srgbClr val="3B822F"/>
                </a:solidFill>
                <a:latin typeface="Wingdings" pitchFamily="18" charset="0"/>
                <a:cs typeface="Wingdings" pitchFamily="18" charset="0"/>
              </a:rPr>
              <a:t></a:t>
            </a: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1225"/>
              </a:lnSpc>
              <a:defRPr/>
            </a:pPr>
            <a:r>
              <a:rPr lang="en-US" altLang="zh-CN" sz="898" kern="0" dirty="0">
                <a:solidFill>
                  <a:srgbClr val="3B822F"/>
                </a:solidFill>
                <a:latin typeface="Wingdings" pitchFamily="18" charset="0"/>
                <a:cs typeface="Wingdings" pitchFamily="18" charset="0"/>
              </a:rPr>
              <a:t></a:t>
            </a:r>
          </a:p>
          <a:p>
            <a:pPr defTabSz="622158">
              <a:lnSpc>
                <a:spcPts val="680"/>
              </a:lnSpc>
              <a:defRPr/>
            </a:pPr>
            <a:endParaRPr lang="en-US" altLang="zh-CN" sz="1225" kern="0" dirty="0">
              <a:solidFill>
                <a:sysClr val="windowText" lastClr="000000"/>
              </a:solidFill>
            </a:endParaRPr>
          </a:p>
          <a:p>
            <a:pPr defTabSz="622158">
              <a:lnSpc>
                <a:spcPts val="1429"/>
              </a:lnSpc>
              <a:defRPr/>
            </a:pPr>
            <a:r>
              <a:rPr lang="en-US" altLang="zh-CN" sz="898" kern="0" dirty="0">
                <a:solidFill>
                  <a:srgbClr val="3B822F"/>
                </a:solidFill>
                <a:latin typeface="Wingdings" pitchFamily="18" charset="0"/>
                <a:cs typeface="Wingdings" pitchFamily="18" charset="0"/>
              </a:rPr>
              <a:t></a:t>
            </a: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680"/>
              </a:lnSpc>
              <a:defRPr/>
            </a:pPr>
            <a:endParaRPr lang="en-US" altLang="zh-CN" sz="1225" kern="0" dirty="0">
              <a:solidFill>
                <a:sysClr val="windowText" lastClr="000000"/>
              </a:solidFill>
            </a:endParaRPr>
          </a:p>
          <a:p>
            <a:pPr defTabSz="622158">
              <a:lnSpc>
                <a:spcPts val="1225"/>
              </a:lnSpc>
              <a:defRPr/>
            </a:pPr>
            <a:r>
              <a:rPr lang="en-US" altLang="zh-CN" sz="898" kern="0" dirty="0">
                <a:solidFill>
                  <a:srgbClr val="3B822F"/>
                </a:solidFill>
                <a:latin typeface="Wingdings" pitchFamily="18" charset="0"/>
                <a:cs typeface="Wingdings" pitchFamily="18" charset="0"/>
              </a:rPr>
              <a:t></a:t>
            </a:r>
          </a:p>
        </p:txBody>
      </p:sp>
      <p:sp>
        <p:nvSpPr>
          <p:cNvPr id="8" name="TextBox 1"/>
          <p:cNvSpPr txBox="1"/>
          <p:nvPr/>
        </p:nvSpPr>
        <p:spPr>
          <a:xfrm>
            <a:off x="1559651" y="2827378"/>
            <a:ext cx="6995809" cy="2459456"/>
          </a:xfrm>
          <a:prstGeom prst="rect">
            <a:avLst/>
          </a:prstGeom>
          <a:noFill/>
        </p:spPr>
        <p:txBody>
          <a:bodyPr wrap="square" lIns="0" tIns="0" rIns="0" rtlCol="0">
            <a:spAutoFit/>
          </a:bodyPr>
          <a:lstStyle/>
          <a:p>
            <a:pPr defTabSz="622158">
              <a:lnSpc>
                <a:spcPts val="1361"/>
              </a:lnSpc>
              <a:defRPr/>
            </a:pPr>
            <a:r>
              <a:rPr lang="en-US" altLang="zh-CN" sz="2000" kern="0" dirty="0">
                <a:solidFill>
                  <a:srgbClr val="000000"/>
                </a:solidFill>
                <a:cs typeface="Times New Roman" pitchFamily="18" charset="0"/>
              </a:rPr>
              <a:t>A</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wholesaler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offers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$2,200</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for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the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wrecked</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car,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and</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$4,700</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if</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it</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is</a:t>
            </a:r>
          </a:p>
          <a:p>
            <a:pPr defTabSz="622158">
              <a:lnSpc>
                <a:spcPts val="1769"/>
              </a:lnSpc>
              <a:defRPr/>
            </a:pPr>
            <a:r>
              <a:rPr lang="en-US" altLang="zh-CN" sz="2000" kern="0" dirty="0">
                <a:solidFill>
                  <a:srgbClr val="000000"/>
                </a:solidFill>
                <a:cs typeface="Times New Roman" pitchFamily="18" charset="0"/>
              </a:rPr>
              <a:t>repaired.</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The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car’s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standing</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mileage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is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58,000</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miles</a:t>
            </a:r>
          </a:p>
          <a:p>
            <a:pPr defTabSz="622158">
              <a:lnSpc>
                <a:spcPts val="680"/>
              </a:lnSpc>
              <a:defRPr/>
            </a:pPr>
            <a:endParaRPr lang="en-US" altLang="zh-CN" sz="1800" kern="0" dirty="0">
              <a:solidFill>
                <a:sysClr val="windowText" lastClr="000000"/>
              </a:solidFill>
            </a:endParaRPr>
          </a:p>
          <a:p>
            <a:pPr defTabSz="622158">
              <a:lnSpc>
                <a:spcPts val="1429"/>
              </a:lnSpc>
              <a:defRPr/>
            </a:pPr>
            <a:r>
              <a:rPr lang="en-US" altLang="zh-CN" sz="2000" kern="0" dirty="0">
                <a:solidFill>
                  <a:srgbClr val="000000"/>
                </a:solidFill>
                <a:cs typeface="Times New Roman" pitchFamily="18" charset="0"/>
              </a:rPr>
              <a:t>Your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insurance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company</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offers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$1,100</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to</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cover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the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cost</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of</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the</a:t>
            </a:r>
          </a:p>
          <a:p>
            <a:pPr defTabSz="622158">
              <a:lnSpc>
                <a:spcPts val="1769"/>
              </a:lnSpc>
              <a:defRPr/>
            </a:pPr>
            <a:r>
              <a:rPr lang="en-US" altLang="zh-CN" sz="2000" kern="0" dirty="0">
                <a:solidFill>
                  <a:srgbClr val="000000"/>
                </a:solidFill>
                <a:cs typeface="Times New Roman" pitchFamily="18" charset="0"/>
              </a:rPr>
              <a:t>accident</a:t>
            </a:r>
          </a:p>
          <a:p>
            <a:pPr defTabSz="622158">
              <a:lnSpc>
                <a:spcPts val="680"/>
              </a:lnSpc>
              <a:defRPr/>
            </a:pPr>
            <a:endParaRPr lang="en-US" altLang="zh-CN" sz="1800" kern="0" dirty="0">
              <a:solidFill>
                <a:sysClr val="windowText" lastClr="000000"/>
              </a:solidFill>
            </a:endParaRPr>
          </a:p>
          <a:p>
            <a:pPr defTabSz="622158">
              <a:lnSpc>
                <a:spcPts val="1429"/>
              </a:lnSpc>
              <a:defRPr/>
            </a:pPr>
            <a:r>
              <a:rPr lang="en-US" altLang="zh-CN" sz="2000" kern="0" dirty="0">
                <a:solidFill>
                  <a:srgbClr val="000000"/>
                </a:solidFill>
                <a:cs typeface="Times New Roman" pitchFamily="18" charset="0"/>
              </a:rPr>
              <a:t>To</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repair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the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car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costs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$2,500</a:t>
            </a:r>
          </a:p>
          <a:p>
            <a:pPr defTabSz="622158">
              <a:lnSpc>
                <a:spcPts val="680"/>
              </a:lnSpc>
              <a:defRPr/>
            </a:pPr>
            <a:endParaRPr lang="en-US" altLang="zh-CN" sz="1800" kern="0" dirty="0">
              <a:solidFill>
                <a:sysClr val="windowText" lastClr="000000"/>
              </a:solidFill>
            </a:endParaRPr>
          </a:p>
          <a:p>
            <a:pPr defTabSz="622158">
              <a:lnSpc>
                <a:spcPts val="1429"/>
              </a:lnSpc>
              <a:defRPr/>
            </a:pPr>
            <a:r>
              <a:rPr lang="en-US" altLang="zh-CN" sz="2000" kern="0" dirty="0">
                <a:solidFill>
                  <a:srgbClr val="000000"/>
                </a:solidFill>
                <a:cs typeface="Times New Roman" pitchFamily="18" charset="0"/>
              </a:rPr>
              <a:t>A</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newer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second–hand</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car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costs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$10,000</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with</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a</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standing</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mileage</a:t>
            </a:r>
          </a:p>
          <a:p>
            <a:pPr defTabSz="622158">
              <a:lnSpc>
                <a:spcPts val="1769"/>
              </a:lnSpc>
              <a:defRPr/>
            </a:pPr>
            <a:r>
              <a:rPr lang="en-US" altLang="zh-CN" sz="2000" kern="0" dirty="0">
                <a:solidFill>
                  <a:srgbClr val="000000"/>
                </a:solidFill>
                <a:cs typeface="Times New Roman" pitchFamily="18" charset="0"/>
              </a:rPr>
              <a:t>of</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28,000</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miles</a:t>
            </a:r>
          </a:p>
          <a:p>
            <a:pPr defTabSz="622158">
              <a:lnSpc>
                <a:spcPts val="680"/>
              </a:lnSpc>
              <a:defRPr/>
            </a:pPr>
            <a:endParaRPr lang="en-US" altLang="zh-CN" sz="1800" kern="0" dirty="0">
              <a:solidFill>
                <a:sysClr val="windowText" lastClr="000000"/>
              </a:solidFill>
            </a:endParaRPr>
          </a:p>
          <a:p>
            <a:pPr defTabSz="622158">
              <a:lnSpc>
                <a:spcPts val="1429"/>
              </a:lnSpc>
              <a:defRPr/>
            </a:pPr>
            <a:r>
              <a:rPr lang="en-US" altLang="zh-CN" sz="2000" kern="0" dirty="0">
                <a:solidFill>
                  <a:srgbClr val="000000"/>
                </a:solidFill>
                <a:cs typeface="Times New Roman" pitchFamily="18" charset="0"/>
              </a:rPr>
              <a:t>A</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part–time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technician</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can</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repair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the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car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for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$1,300,</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but</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it</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takes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a</a:t>
            </a:r>
          </a:p>
          <a:p>
            <a:pPr defTabSz="622158">
              <a:lnSpc>
                <a:spcPts val="1769"/>
              </a:lnSpc>
              <a:defRPr/>
            </a:pPr>
            <a:r>
              <a:rPr lang="en-US" altLang="zh-CN" sz="2000" kern="0" dirty="0">
                <a:solidFill>
                  <a:srgbClr val="000000"/>
                </a:solidFill>
                <a:cs typeface="Times New Roman" pitchFamily="18" charset="0"/>
              </a:rPr>
              <a:t>month.</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In</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the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meantime,</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you</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need</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to</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rent</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a</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car,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which</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costs</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$500</a:t>
            </a:r>
          </a:p>
          <a:p>
            <a:pPr defTabSz="622158">
              <a:lnSpc>
                <a:spcPts val="1769"/>
              </a:lnSpc>
              <a:defRPr/>
            </a:pPr>
            <a:r>
              <a:rPr lang="en-US" altLang="zh-CN" sz="2000" kern="0" dirty="0">
                <a:solidFill>
                  <a:srgbClr val="000000"/>
                </a:solidFill>
                <a:cs typeface="Times New Roman" pitchFamily="18" charset="0"/>
              </a:rPr>
              <a:t>per</a:t>
            </a:r>
            <a:r>
              <a:rPr lang="en-US" altLang="zh-CN" sz="2000" kern="0" dirty="0">
                <a:solidFill>
                  <a:sysClr val="windowText" lastClr="000000"/>
                </a:solidFill>
                <a:cs typeface="Times New Roman" pitchFamily="18" charset="0"/>
              </a:rPr>
              <a:t> </a:t>
            </a:r>
            <a:r>
              <a:rPr lang="en-US" altLang="zh-CN" sz="2000" kern="0" dirty="0">
                <a:solidFill>
                  <a:srgbClr val="000000"/>
                </a:solidFill>
                <a:cs typeface="Times New Roman" pitchFamily="18" charset="0"/>
              </a:rPr>
              <a:t>month.</a:t>
            </a:r>
          </a:p>
        </p:txBody>
      </p:sp>
      <p:sp>
        <p:nvSpPr>
          <p:cNvPr id="9" name="TextBox 1"/>
          <p:cNvSpPr txBox="1"/>
          <p:nvPr/>
        </p:nvSpPr>
        <p:spPr>
          <a:xfrm>
            <a:off x="1547683" y="5324600"/>
            <a:ext cx="129844" cy="238527"/>
          </a:xfrm>
          <a:prstGeom prst="rect">
            <a:avLst/>
          </a:prstGeom>
          <a:noFill/>
        </p:spPr>
        <p:txBody>
          <a:bodyPr wrap="none" lIns="0" tIns="0" rIns="0" rtlCol="0">
            <a:spAutoFit/>
          </a:bodyPr>
          <a:lstStyle/>
          <a:p>
            <a:pPr defTabSz="622158">
              <a:lnSpc>
                <a:spcPts val="1497"/>
              </a:lnSpc>
              <a:defRPr/>
            </a:pPr>
            <a:r>
              <a:rPr lang="en-US" altLang="zh-CN" sz="1364" kern="0" dirty="0">
                <a:solidFill>
                  <a:srgbClr val="CC9A00"/>
                </a:solidFill>
                <a:latin typeface="Wingdings" pitchFamily="18" charset="0"/>
                <a:cs typeface="Wingdings" pitchFamily="18" charset="0"/>
              </a:rPr>
              <a:t></a:t>
            </a:r>
          </a:p>
        </p:txBody>
      </p:sp>
      <p:sp>
        <p:nvSpPr>
          <p:cNvPr id="10" name="TextBox 1"/>
          <p:cNvSpPr txBox="1"/>
          <p:nvPr/>
        </p:nvSpPr>
        <p:spPr>
          <a:xfrm>
            <a:off x="1829631" y="5487083"/>
            <a:ext cx="3412794" cy="292003"/>
          </a:xfrm>
          <a:prstGeom prst="rect">
            <a:avLst/>
          </a:prstGeom>
          <a:noFill/>
        </p:spPr>
        <p:txBody>
          <a:bodyPr wrap="none" lIns="0" tIns="0" rIns="0" rtlCol="0">
            <a:spAutoFit/>
          </a:bodyPr>
          <a:lstStyle/>
          <a:p>
            <a:pPr defTabSz="622158">
              <a:lnSpc>
                <a:spcPts val="1905"/>
              </a:lnSpc>
              <a:defRPr/>
            </a:pPr>
            <a:r>
              <a:rPr lang="en-US" altLang="zh-CN" sz="2099" kern="0" dirty="0">
                <a:solidFill>
                  <a:srgbClr val="000000"/>
                </a:solidFill>
                <a:cs typeface="Times New Roman" pitchFamily="18" charset="0"/>
              </a:rPr>
              <a:t>Question:</a:t>
            </a:r>
            <a:r>
              <a:rPr lang="en-US" altLang="zh-CN" sz="2099" kern="0" dirty="0">
                <a:solidFill>
                  <a:sysClr val="windowText" lastClr="000000"/>
                </a:solidFill>
                <a:cs typeface="Times New Roman" pitchFamily="18" charset="0"/>
              </a:rPr>
              <a:t> </a:t>
            </a:r>
            <a:r>
              <a:rPr lang="en-US" altLang="zh-CN" sz="2099" kern="0" dirty="0">
                <a:solidFill>
                  <a:srgbClr val="000000"/>
                </a:solidFill>
                <a:cs typeface="Times New Roman" pitchFamily="18" charset="0"/>
              </a:rPr>
              <a:t>What</a:t>
            </a:r>
            <a:r>
              <a:rPr lang="en-US" altLang="zh-CN" sz="2099" kern="0" dirty="0">
                <a:solidFill>
                  <a:sysClr val="windowText" lastClr="000000"/>
                </a:solidFill>
                <a:cs typeface="Times New Roman" pitchFamily="18" charset="0"/>
              </a:rPr>
              <a:t> </a:t>
            </a:r>
            <a:r>
              <a:rPr lang="en-US" altLang="zh-CN" sz="2099" kern="0" dirty="0">
                <a:solidFill>
                  <a:srgbClr val="000000"/>
                </a:solidFill>
                <a:cs typeface="Times New Roman" pitchFamily="18" charset="0"/>
              </a:rPr>
              <a:t>should</a:t>
            </a:r>
            <a:r>
              <a:rPr lang="en-US" altLang="zh-CN" sz="2099" kern="0" dirty="0">
                <a:solidFill>
                  <a:sysClr val="windowText" lastClr="000000"/>
                </a:solidFill>
                <a:cs typeface="Times New Roman" pitchFamily="18" charset="0"/>
              </a:rPr>
              <a:t> </a:t>
            </a:r>
            <a:r>
              <a:rPr lang="en-US" altLang="zh-CN" sz="2099" kern="0" dirty="0">
                <a:solidFill>
                  <a:srgbClr val="000000"/>
                </a:solidFill>
                <a:cs typeface="Times New Roman" pitchFamily="18" charset="0"/>
              </a:rPr>
              <a:t>you</a:t>
            </a:r>
            <a:r>
              <a:rPr lang="en-US" altLang="zh-CN" sz="2099" kern="0" dirty="0">
                <a:solidFill>
                  <a:sysClr val="windowText" lastClr="000000"/>
                </a:solidFill>
                <a:cs typeface="Times New Roman" pitchFamily="18" charset="0"/>
              </a:rPr>
              <a:t> </a:t>
            </a:r>
            <a:r>
              <a:rPr lang="en-US" altLang="zh-CN" sz="2099" kern="0" dirty="0">
                <a:solidFill>
                  <a:srgbClr val="000000"/>
                </a:solidFill>
                <a:cs typeface="Times New Roman" pitchFamily="18" charset="0"/>
              </a:rPr>
              <a:t>do?</a:t>
            </a:r>
          </a:p>
        </p:txBody>
      </p:sp>
      <p:sp>
        <p:nvSpPr>
          <p:cNvPr id="11" name="TextBox 1"/>
          <p:cNvSpPr txBox="1"/>
          <p:nvPr/>
        </p:nvSpPr>
        <p:spPr>
          <a:xfrm>
            <a:off x="7475345" y="5713441"/>
            <a:ext cx="109004" cy="174663"/>
          </a:xfrm>
          <a:prstGeom prst="rect">
            <a:avLst/>
          </a:prstGeom>
          <a:noFill/>
        </p:spPr>
        <p:txBody>
          <a:bodyPr wrap="none" lIns="0" tIns="0" rIns="0" rtlCol="0">
            <a:spAutoFit/>
          </a:bodyPr>
          <a:lstStyle/>
          <a:p>
            <a:pPr defTabSz="622158">
              <a:lnSpc>
                <a:spcPts val="953"/>
              </a:lnSpc>
              <a:defRPr/>
            </a:pPr>
            <a:r>
              <a:rPr lang="en-US" altLang="zh-CN" sz="898" kern="0" dirty="0">
                <a:solidFill>
                  <a:srgbClr val="000000"/>
                </a:solidFill>
                <a:latin typeface="Garamond" pitchFamily="18" charset="0"/>
                <a:cs typeface="Garamond" pitchFamily="18" charset="0"/>
              </a:rPr>
              <a:t>11</a:t>
            </a:r>
          </a:p>
        </p:txBody>
      </p:sp>
    </p:spTree>
    <p:extLst>
      <p:ext uri="{BB962C8B-B14F-4D97-AF65-F5344CB8AC3E}">
        <p14:creationId xmlns:p14="http://schemas.microsoft.com/office/powerpoint/2010/main" val="265544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144593" y="857251"/>
            <a:ext cx="6855082" cy="5141513"/>
          </a:xfrm>
          <a:custGeom>
            <a:avLst/>
            <a:gdLst>
              <a:gd name="connsiteX0" fmla="*/ 0 w 10075278"/>
              <a:gd name="connsiteY0" fmla="*/ 0 h 7556754"/>
              <a:gd name="connsiteX1" fmla="*/ 0 w 10075278"/>
              <a:gd name="connsiteY1" fmla="*/ 7556754 h 7556754"/>
              <a:gd name="connsiteX2" fmla="*/ 10075278 w 10075278"/>
              <a:gd name="connsiteY2" fmla="*/ 7556754 h 7556754"/>
              <a:gd name="connsiteX3" fmla="*/ 10075278 w 10075278"/>
              <a:gd name="connsiteY3" fmla="*/ 0 h 7556754"/>
              <a:gd name="connsiteX4" fmla="*/ 0 w 10075278"/>
              <a:gd name="connsiteY4" fmla="*/ 0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278" h="7556754">
                <a:moveTo>
                  <a:pt x="0" y="0"/>
                </a:moveTo>
                <a:lnTo>
                  <a:pt x="0" y="7556754"/>
                </a:lnTo>
                <a:lnTo>
                  <a:pt x="10075278" y="7556754"/>
                </a:lnTo>
                <a:lnTo>
                  <a:pt x="1007527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3" name="Freeform 3"/>
          <p:cNvSpPr/>
          <p:nvPr/>
        </p:nvSpPr>
        <p:spPr>
          <a:xfrm>
            <a:off x="1144324" y="856991"/>
            <a:ext cx="6855005" cy="5141513"/>
          </a:xfrm>
          <a:custGeom>
            <a:avLst/>
            <a:gdLst>
              <a:gd name="connsiteX0" fmla="*/ 10068687 w 10075164"/>
              <a:gd name="connsiteY0" fmla="*/ 7550276 h 7556754"/>
              <a:gd name="connsiteX1" fmla="*/ 10068687 w 10075164"/>
              <a:gd name="connsiteY1" fmla="*/ 6476 h 7556754"/>
              <a:gd name="connsiteX2" fmla="*/ 6477 w 10075164"/>
              <a:gd name="connsiteY2" fmla="*/ 6476 h 7556754"/>
              <a:gd name="connsiteX3" fmla="*/ 6477 w 10075164"/>
              <a:gd name="connsiteY3" fmla="*/ 7550276 h 7556754"/>
              <a:gd name="connsiteX4" fmla="*/ 10068687 w 10075164"/>
              <a:gd name="connsiteY4" fmla="*/ 7550276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164" h="7556754">
                <a:moveTo>
                  <a:pt x="10068686" y="7550276"/>
                </a:moveTo>
                <a:lnTo>
                  <a:pt x="10068687" y="6476"/>
                </a:lnTo>
                <a:lnTo>
                  <a:pt x="6477" y="6476"/>
                </a:lnTo>
                <a:lnTo>
                  <a:pt x="6477" y="7550276"/>
                </a:lnTo>
                <a:lnTo>
                  <a:pt x="10068687" y="75502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pic>
        <p:nvPicPr>
          <p:cNvPr id="1027" name="Picture 3"/>
          <p:cNvPicPr>
            <a:picLocks noChangeAspect="1" noChangeArrowheads="1"/>
          </p:cNvPicPr>
          <p:nvPr/>
        </p:nvPicPr>
        <p:blipFill>
          <a:blip r:embed="rId3"/>
          <a:srcRect/>
          <a:stretch>
            <a:fillRect/>
          </a:stretch>
        </p:blipFill>
        <p:spPr bwMode="auto">
          <a:xfrm>
            <a:off x="3586937" y="1168324"/>
            <a:ext cx="2194790" cy="1019627"/>
          </a:xfrm>
          <a:prstGeom prst="rect">
            <a:avLst/>
          </a:prstGeom>
          <a:noFill/>
        </p:spPr>
      </p:pic>
      <p:sp>
        <p:nvSpPr>
          <p:cNvPr id="2" name="TextBox 1"/>
          <p:cNvSpPr txBox="1"/>
          <p:nvPr/>
        </p:nvSpPr>
        <p:spPr>
          <a:xfrm>
            <a:off x="1547683" y="1004146"/>
            <a:ext cx="5056897" cy="419667"/>
          </a:xfrm>
          <a:prstGeom prst="rect">
            <a:avLst/>
          </a:prstGeom>
          <a:noFill/>
        </p:spPr>
        <p:txBody>
          <a:bodyPr wrap="none" lIns="0" tIns="0" rIns="0" rtlCol="0">
            <a:spAutoFit/>
          </a:bodyPr>
          <a:lstStyle/>
          <a:p>
            <a:pPr>
              <a:lnSpc>
                <a:spcPts val="2858"/>
              </a:lnSpc>
            </a:pPr>
            <a:r>
              <a:rPr lang="en-US" altLang="zh-CN" sz="3147" dirty="0">
                <a:solidFill>
                  <a:srgbClr val="006533"/>
                </a:solidFill>
                <a:cs typeface="Times New Roman" pitchFamily="18" charset="0"/>
              </a:rPr>
              <a:t>Example:</a:t>
            </a:r>
            <a:r>
              <a:rPr lang="en-US" altLang="zh-CN" sz="3147" dirty="0">
                <a:cs typeface="Times New Roman" pitchFamily="18" charset="0"/>
              </a:rPr>
              <a:t> </a:t>
            </a:r>
            <a:r>
              <a:rPr lang="en-US" altLang="zh-CN" sz="3147" dirty="0">
                <a:solidFill>
                  <a:srgbClr val="006533"/>
                </a:solidFill>
                <a:cs typeface="Times New Roman" pitchFamily="18" charset="0"/>
              </a:rPr>
              <a:t>Buy,</a:t>
            </a:r>
            <a:r>
              <a:rPr lang="en-US" altLang="zh-CN" sz="3147" dirty="0">
                <a:cs typeface="Times New Roman" pitchFamily="18" charset="0"/>
              </a:rPr>
              <a:t> </a:t>
            </a:r>
            <a:r>
              <a:rPr lang="en-US" altLang="zh-CN" sz="3147" dirty="0">
                <a:solidFill>
                  <a:srgbClr val="006533"/>
                </a:solidFill>
                <a:cs typeface="Times New Roman" pitchFamily="18" charset="0"/>
              </a:rPr>
              <a:t>Rent</a:t>
            </a:r>
            <a:r>
              <a:rPr lang="en-US" altLang="zh-CN" sz="3147" dirty="0">
                <a:cs typeface="Times New Roman" pitchFamily="18" charset="0"/>
              </a:rPr>
              <a:t> </a:t>
            </a:r>
            <a:r>
              <a:rPr lang="en-US" altLang="zh-CN" sz="3147" dirty="0">
                <a:solidFill>
                  <a:srgbClr val="006533"/>
                </a:solidFill>
                <a:cs typeface="Times New Roman" pitchFamily="18" charset="0"/>
              </a:rPr>
              <a:t>or</a:t>
            </a:r>
            <a:r>
              <a:rPr lang="en-US" altLang="zh-CN" sz="3147" dirty="0">
                <a:cs typeface="Times New Roman" pitchFamily="18" charset="0"/>
              </a:rPr>
              <a:t> </a:t>
            </a:r>
            <a:r>
              <a:rPr lang="en-US" altLang="zh-CN" sz="3147" dirty="0">
                <a:solidFill>
                  <a:srgbClr val="006533"/>
                </a:solidFill>
                <a:cs typeface="Times New Roman" pitchFamily="18" charset="0"/>
              </a:rPr>
              <a:t>Repair?</a:t>
            </a:r>
          </a:p>
        </p:txBody>
      </p:sp>
      <p:sp>
        <p:nvSpPr>
          <p:cNvPr id="5" name="TextBox 1"/>
          <p:cNvSpPr txBox="1"/>
          <p:nvPr/>
        </p:nvSpPr>
        <p:spPr>
          <a:xfrm>
            <a:off x="1547682" y="2179310"/>
            <a:ext cx="112210" cy="212879"/>
          </a:xfrm>
          <a:prstGeom prst="rect">
            <a:avLst/>
          </a:prstGeom>
          <a:noFill/>
        </p:spPr>
        <p:txBody>
          <a:bodyPr wrap="none" lIns="0" tIns="0" rIns="0" rtlCol="0">
            <a:spAutoFit/>
          </a:bodyPr>
          <a:lstStyle/>
          <a:p>
            <a:pPr>
              <a:lnSpc>
                <a:spcPts val="1293"/>
              </a:lnSpc>
            </a:pPr>
            <a:r>
              <a:rPr lang="en-US" altLang="zh-CN" sz="1167" dirty="0">
                <a:solidFill>
                  <a:srgbClr val="CC9A00"/>
                </a:solidFill>
                <a:latin typeface="Wingdings" pitchFamily="18" charset="0"/>
                <a:cs typeface="Wingdings" pitchFamily="18" charset="0"/>
              </a:rPr>
              <a:t></a:t>
            </a:r>
          </a:p>
        </p:txBody>
      </p:sp>
      <p:sp>
        <p:nvSpPr>
          <p:cNvPr id="6" name="TextBox 1"/>
          <p:cNvSpPr txBox="1"/>
          <p:nvPr/>
        </p:nvSpPr>
        <p:spPr>
          <a:xfrm>
            <a:off x="1806910" y="2162028"/>
            <a:ext cx="5209183" cy="520655"/>
          </a:xfrm>
          <a:prstGeom prst="rect">
            <a:avLst/>
          </a:prstGeom>
          <a:noFill/>
        </p:spPr>
        <p:txBody>
          <a:bodyPr wrap="none" lIns="0" tIns="0" rIns="0" rtlCol="0">
            <a:spAutoFit/>
          </a:bodyPr>
          <a:lstStyle/>
          <a:p>
            <a:pPr>
              <a:lnSpc>
                <a:spcPts val="1633"/>
              </a:lnSpc>
            </a:pPr>
            <a:r>
              <a:rPr lang="en-US" altLang="zh-CN" sz="1800" dirty="0">
                <a:solidFill>
                  <a:srgbClr val="000000"/>
                </a:solidFill>
                <a:cs typeface="Times New Roman" pitchFamily="18" charset="0"/>
              </a:rPr>
              <a:t>You</a:t>
            </a:r>
            <a:r>
              <a:rPr lang="en-US" altLang="zh-CN" sz="1800" dirty="0">
                <a:cs typeface="Times New Roman" pitchFamily="18" charset="0"/>
              </a:rPr>
              <a:t> </a:t>
            </a:r>
            <a:r>
              <a:rPr lang="en-US" altLang="zh-CN" sz="1800" dirty="0">
                <a:solidFill>
                  <a:srgbClr val="000000"/>
                </a:solidFill>
                <a:cs typeface="Times New Roman" pitchFamily="18" charset="0"/>
              </a:rPr>
              <a:t>wreck</a:t>
            </a:r>
            <a:r>
              <a:rPr lang="en-US" altLang="zh-CN" sz="1800" dirty="0">
                <a:cs typeface="Times New Roman" pitchFamily="18" charset="0"/>
              </a:rPr>
              <a:t> </a:t>
            </a:r>
            <a:r>
              <a:rPr lang="en-US" altLang="zh-CN" sz="1800" dirty="0">
                <a:solidFill>
                  <a:srgbClr val="000000"/>
                </a:solidFill>
                <a:cs typeface="Times New Roman" pitchFamily="18" charset="0"/>
              </a:rPr>
              <a:t>your</a:t>
            </a:r>
            <a:r>
              <a:rPr lang="en-US" altLang="zh-CN" sz="1800" dirty="0">
                <a:cs typeface="Times New Roman" pitchFamily="18" charset="0"/>
              </a:rPr>
              <a:t> </a:t>
            </a:r>
            <a:r>
              <a:rPr lang="en-US" altLang="zh-CN" sz="1800" dirty="0">
                <a:solidFill>
                  <a:srgbClr val="000000"/>
                </a:solidFill>
                <a:cs typeface="Times New Roman" pitchFamily="18" charset="0"/>
              </a:rPr>
              <a:t>car!</a:t>
            </a:r>
            <a:r>
              <a:rPr lang="en-US" altLang="zh-CN" sz="1800" dirty="0">
                <a:cs typeface="Times New Roman" pitchFamily="18" charset="0"/>
              </a:rPr>
              <a:t> </a:t>
            </a:r>
            <a:r>
              <a:rPr lang="en-US" altLang="zh-CN" sz="1800" dirty="0">
                <a:solidFill>
                  <a:srgbClr val="000000"/>
                </a:solidFill>
                <a:cs typeface="Times New Roman" pitchFamily="18" charset="0"/>
              </a:rPr>
              <a:t>And</a:t>
            </a:r>
            <a:r>
              <a:rPr lang="en-US" altLang="zh-CN" sz="1800" dirty="0">
                <a:cs typeface="Times New Roman" pitchFamily="18" charset="0"/>
              </a:rPr>
              <a:t> </a:t>
            </a:r>
            <a:r>
              <a:rPr lang="en-US" altLang="zh-CN" sz="1800" dirty="0">
                <a:solidFill>
                  <a:srgbClr val="000000"/>
                </a:solidFill>
                <a:cs typeface="Times New Roman" pitchFamily="18" charset="0"/>
              </a:rPr>
              <a:t>you</a:t>
            </a:r>
            <a:r>
              <a:rPr lang="en-US" altLang="zh-CN" sz="1800" dirty="0">
                <a:cs typeface="Times New Roman" pitchFamily="18" charset="0"/>
              </a:rPr>
              <a:t> </a:t>
            </a:r>
            <a:r>
              <a:rPr lang="en-US" altLang="zh-CN" sz="1800" dirty="0">
                <a:solidFill>
                  <a:srgbClr val="000000"/>
                </a:solidFill>
                <a:cs typeface="Times New Roman" pitchFamily="18" charset="0"/>
              </a:rPr>
              <a:t>absolutely</a:t>
            </a:r>
            <a:r>
              <a:rPr lang="en-US" altLang="zh-CN" sz="1800" dirty="0">
                <a:cs typeface="Times New Roman" pitchFamily="18" charset="0"/>
              </a:rPr>
              <a:t> </a:t>
            </a:r>
            <a:r>
              <a:rPr lang="en-US" altLang="zh-CN" sz="1800" dirty="0">
                <a:solidFill>
                  <a:srgbClr val="000000"/>
                </a:solidFill>
                <a:cs typeface="Times New Roman" pitchFamily="18" charset="0"/>
              </a:rPr>
              <a:t>need</a:t>
            </a:r>
            <a:r>
              <a:rPr lang="en-US" altLang="zh-CN" sz="1800" dirty="0">
                <a:cs typeface="Times New Roman" pitchFamily="18" charset="0"/>
              </a:rPr>
              <a:t> </a:t>
            </a:r>
            <a:r>
              <a:rPr lang="en-US" altLang="zh-CN" sz="1800" dirty="0">
                <a:solidFill>
                  <a:srgbClr val="000000"/>
                </a:solidFill>
                <a:cs typeface="Times New Roman" pitchFamily="18" charset="0"/>
              </a:rPr>
              <a:t>one</a:t>
            </a:r>
            <a:r>
              <a:rPr lang="en-US" altLang="zh-CN" sz="1800" dirty="0">
                <a:cs typeface="Times New Roman" pitchFamily="18" charset="0"/>
              </a:rPr>
              <a:t> </a:t>
            </a:r>
            <a:r>
              <a:rPr lang="en-US" altLang="zh-CN" sz="1800" dirty="0">
                <a:solidFill>
                  <a:srgbClr val="000000"/>
                </a:solidFill>
                <a:cs typeface="Times New Roman" pitchFamily="18" charset="0"/>
              </a:rPr>
              <a:t>to</a:t>
            </a:r>
            <a:r>
              <a:rPr lang="en-US" altLang="zh-CN" sz="1800" dirty="0">
                <a:cs typeface="Times New Roman" pitchFamily="18" charset="0"/>
              </a:rPr>
              <a:t> </a:t>
            </a:r>
            <a:r>
              <a:rPr lang="en-US" altLang="zh-CN" sz="1800" dirty="0">
                <a:solidFill>
                  <a:srgbClr val="000000"/>
                </a:solidFill>
                <a:cs typeface="Times New Roman" pitchFamily="18" charset="0"/>
              </a:rPr>
              <a:t>get</a:t>
            </a:r>
          </a:p>
          <a:p>
            <a:pPr>
              <a:lnSpc>
                <a:spcPts val="2109"/>
              </a:lnSpc>
            </a:pPr>
            <a:r>
              <a:rPr lang="en-US" altLang="zh-CN" sz="1800" dirty="0">
                <a:solidFill>
                  <a:srgbClr val="000000"/>
                </a:solidFill>
                <a:cs typeface="Times New Roman" pitchFamily="18" charset="0"/>
              </a:rPr>
              <a:t>around</a:t>
            </a:r>
          </a:p>
        </p:txBody>
      </p:sp>
      <p:sp>
        <p:nvSpPr>
          <p:cNvPr id="7" name="TextBox 1"/>
          <p:cNvSpPr txBox="1"/>
          <p:nvPr/>
        </p:nvSpPr>
        <p:spPr>
          <a:xfrm>
            <a:off x="1806910" y="2827378"/>
            <a:ext cx="102592" cy="1970411"/>
          </a:xfrm>
          <a:prstGeom prst="rect">
            <a:avLst/>
          </a:prstGeom>
          <a:noFill/>
        </p:spPr>
        <p:txBody>
          <a:bodyPr wrap="none" lIns="0" tIns="0" rIns="0" rtlCol="0">
            <a:spAutoFit/>
          </a:bodyPr>
          <a:lstStyle/>
          <a:p>
            <a:pPr>
              <a:lnSpc>
                <a:spcPts val="953"/>
              </a:lnSpc>
            </a:pPr>
            <a:r>
              <a:rPr lang="en-US" altLang="zh-CN" sz="898" dirty="0">
                <a:solidFill>
                  <a:srgbClr val="3B822F"/>
                </a:solidFill>
                <a:latin typeface="Wingdings" pitchFamily="18" charset="0"/>
                <a:cs typeface="Wingdings" pitchFamily="18" charset="0"/>
              </a:rPr>
              <a:t></a:t>
            </a:r>
          </a:p>
          <a:p>
            <a:pPr>
              <a:lnSpc>
                <a:spcPts val="680"/>
              </a:lnSpc>
            </a:pPr>
            <a:endParaRPr lang="en-US" altLang="zh-CN" sz="1225" dirty="0"/>
          </a:p>
          <a:p>
            <a:pPr>
              <a:lnSpc>
                <a:spcPts val="680"/>
              </a:lnSpc>
            </a:pPr>
            <a:endParaRPr lang="en-US" altLang="zh-CN" sz="1225" dirty="0"/>
          </a:p>
          <a:p>
            <a:pPr>
              <a:lnSpc>
                <a:spcPts val="680"/>
              </a:lnSpc>
            </a:pPr>
            <a:endParaRPr lang="en-US" altLang="zh-CN" sz="1225" dirty="0"/>
          </a:p>
          <a:p>
            <a:pPr>
              <a:lnSpc>
                <a:spcPts val="680"/>
              </a:lnSpc>
            </a:pPr>
            <a:endParaRPr lang="en-US" altLang="zh-CN" sz="1225" dirty="0"/>
          </a:p>
          <a:p>
            <a:pPr>
              <a:lnSpc>
                <a:spcPts val="1225"/>
              </a:lnSpc>
            </a:pPr>
            <a:r>
              <a:rPr lang="en-US" altLang="zh-CN" sz="898" dirty="0">
                <a:solidFill>
                  <a:srgbClr val="3B822F"/>
                </a:solidFill>
                <a:latin typeface="Wingdings" pitchFamily="18" charset="0"/>
                <a:cs typeface="Wingdings" pitchFamily="18" charset="0"/>
              </a:rPr>
              <a:t></a:t>
            </a:r>
          </a:p>
          <a:p>
            <a:pPr>
              <a:lnSpc>
                <a:spcPts val="680"/>
              </a:lnSpc>
            </a:pPr>
            <a:endParaRPr lang="en-US" altLang="zh-CN" sz="1225" dirty="0"/>
          </a:p>
          <a:p>
            <a:pPr>
              <a:lnSpc>
                <a:spcPts val="680"/>
              </a:lnSpc>
            </a:pPr>
            <a:endParaRPr lang="en-US" altLang="zh-CN" sz="1225" dirty="0"/>
          </a:p>
          <a:p>
            <a:pPr>
              <a:lnSpc>
                <a:spcPts val="680"/>
              </a:lnSpc>
            </a:pPr>
            <a:endParaRPr lang="en-US" altLang="zh-CN" sz="1225" dirty="0"/>
          </a:p>
          <a:p>
            <a:pPr>
              <a:lnSpc>
                <a:spcPts val="680"/>
              </a:lnSpc>
            </a:pPr>
            <a:endParaRPr lang="en-US" altLang="zh-CN" sz="1225" dirty="0"/>
          </a:p>
          <a:p>
            <a:pPr>
              <a:lnSpc>
                <a:spcPts val="1225"/>
              </a:lnSpc>
            </a:pPr>
            <a:r>
              <a:rPr lang="en-US" altLang="zh-CN" sz="898" dirty="0">
                <a:solidFill>
                  <a:srgbClr val="3B822F"/>
                </a:solidFill>
                <a:latin typeface="Wingdings" pitchFamily="18" charset="0"/>
                <a:cs typeface="Wingdings" pitchFamily="18" charset="0"/>
              </a:rPr>
              <a:t></a:t>
            </a:r>
          </a:p>
          <a:p>
            <a:pPr>
              <a:lnSpc>
                <a:spcPts val="680"/>
              </a:lnSpc>
            </a:pPr>
            <a:endParaRPr lang="en-US" altLang="zh-CN" sz="1225" dirty="0"/>
          </a:p>
          <a:p>
            <a:pPr>
              <a:lnSpc>
                <a:spcPts val="1429"/>
              </a:lnSpc>
            </a:pPr>
            <a:r>
              <a:rPr lang="en-US" altLang="zh-CN" sz="898" dirty="0">
                <a:solidFill>
                  <a:srgbClr val="3B822F"/>
                </a:solidFill>
                <a:latin typeface="Wingdings" pitchFamily="18" charset="0"/>
                <a:cs typeface="Wingdings" pitchFamily="18" charset="0"/>
              </a:rPr>
              <a:t></a:t>
            </a:r>
          </a:p>
          <a:p>
            <a:pPr>
              <a:lnSpc>
                <a:spcPts val="680"/>
              </a:lnSpc>
            </a:pPr>
            <a:endParaRPr lang="en-US" altLang="zh-CN" sz="1225" dirty="0"/>
          </a:p>
          <a:p>
            <a:pPr>
              <a:lnSpc>
                <a:spcPts val="680"/>
              </a:lnSpc>
            </a:pPr>
            <a:endParaRPr lang="en-US" altLang="zh-CN" sz="1225" dirty="0"/>
          </a:p>
          <a:p>
            <a:pPr>
              <a:lnSpc>
                <a:spcPts val="680"/>
              </a:lnSpc>
            </a:pPr>
            <a:endParaRPr lang="en-US" altLang="zh-CN" sz="1225" dirty="0"/>
          </a:p>
          <a:p>
            <a:pPr>
              <a:lnSpc>
                <a:spcPts val="680"/>
              </a:lnSpc>
            </a:pPr>
            <a:endParaRPr lang="en-US" altLang="zh-CN" sz="1225" dirty="0"/>
          </a:p>
          <a:p>
            <a:pPr>
              <a:lnSpc>
                <a:spcPts val="1225"/>
              </a:lnSpc>
            </a:pPr>
            <a:r>
              <a:rPr lang="en-US" altLang="zh-CN" sz="898" dirty="0">
                <a:solidFill>
                  <a:srgbClr val="3B822F"/>
                </a:solidFill>
                <a:latin typeface="Wingdings" pitchFamily="18" charset="0"/>
                <a:cs typeface="Wingdings" pitchFamily="18" charset="0"/>
              </a:rPr>
              <a:t></a:t>
            </a:r>
          </a:p>
        </p:txBody>
      </p:sp>
      <p:sp>
        <p:nvSpPr>
          <p:cNvPr id="8" name="TextBox 1"/>
          <p:cNvSpPr txBox="1"/>
          <p:nvPr/>
        </p:nvSpPr>
        <p:spPr>
          <a:xfrm>
            <a:off x="2057497" y="2818737"/>
            <a:ext cx="5053371" cy="2444387"/>
          </a:xfrm>
          <a:prstGeom prst="rect">
            <a:avLst/>
          </a:prstGeom>
          <a:noFill/>
        </p:spPr>
        <p:txBody>
          <a:bodyPr wrap="none" lIns="0" tIns="0" rIns="0" rtlCol="0">
            <a:spAutoFit/>
          </a:bodyPr>
          <a:lstStyle/>
          <a:p>
            <a:pPr>
              <a:lnSpc>
                <a:spcPts val="1361"/>
              </a:lnSpc>
            </a:pPr>
            <a:r>
              <a:rPr lang="en-US" altLang="zh-CN" sz="1499" dirty="0">
                <a:solidFill>
                  <a:srgbClr val="000000"/>
                </a:solidFill>
                <a:cs typeface="Times New Roman" pitchFamily="18" charset="0"/>
              </a:rPr>
              <a:t>A</a:t>
            </a:r>
            <a:r>
              <a:rPr lang="en-US" altLang="zh-CN" sz="1499" dirty="0">
                <a:cs typeface="Times New Roman" pitchFamily="18" charset="0"/>
              </a:rPr>
              <a:t> </a:t>
            </a:r>
            <a:r>
              <a:rPr lang="en-US" altLang="zh-CN" sz="1499" dirty="0">
                <a:solidFill>
                  <a:srgbClr val="000000"/>
                </a:solidFill>
                <a:cs typeface="Times New Roman" pitchFamily="18" charset="0"/>
              </a:rPr>
              <a:t>wholesaler</a:t>
            </a:r>
            <a:r>
              <a:rPr lang="en-US" altLang="zh-CN" sz="1499" dirty="0">
                <a:cs typeface="Times New Roman" pitchFamily="18" charset="0"/>
              </a:rPr>
              <a:t> </a:t>
            </a:r>
            <a:r>
              <a:rPr lang="en-US" altLang="zh-CN" sz="1499" dirty="0">
                <a:solidFill>
                  <a:srgbClr val="000000"/>
                </a:solidFill>
                <a:cs typeface="Times New Roman" pitchFamily="18" charset="0"/>
              </a:rPr>
              <a:t>offers</a:t>
            </a:r>
            <a:r>
              <a:rPr lang="en-US" altLang="zh-CN" sz="1499" dirty="0">
                <a:cs typeface="Times New Roman" pitchFamily="18" charset="0"/>
              </a:rPr>
              <a:t> </a:t>
            </a:r>
            <a:r>
              <a:rPr lang="en-US" altLang="zh-CN" sz="1499" dirty="0">
                <a:solidFill>
                  <a:srgbClr val="000000"/>
                </a:solidFill>
                <a:cs typeface="Times New Roman" pitchFamily="18" charset="0"/>
              </a:rPr>
              <a:t>$2,000</a:t>
            </a:r>
            <a:r>
              <a:rPr lang="en-US" altLang="zh-CN" sz="1499" dirty="0">
                <a:cs typeface="Times New Roman" pitchFamily="18" charset="0"/>
              </a:rPr>
              <a:t> </a:t>
            </a:r>
            <a:r>
              <a:rPr lang="en-US" altLang="zh-CN" sz="1499" dirty="0">
                <a:solidFill>
                  <a:srgbClr val="000000"/>
                </a:solidFill>
                <a:cs typeface="Times New Roman" pitchFamily="18" charset="0"/>
              </a:rPr>
              <a:t>for</a:t>
            </a:r>
            <a:r>
              <a:rPr lang="en-US" altLang="zh-CN" sz="1499" dirty="0">
                <a:cs typeface="Times New Roman" pitchFamily="18" charset="0"/>
              </a:rPr>
              <a:t> </a:t>
            </a:r>
            <a:r>
              <a:rPr lang="en-US" altLang="zh-CN" sz="1499" dirty="0">
                <a:solidFill>
                  <a:srgbClr val="000000"/>
                </a:solidFill>
                <a:cs typeface="Times New Roman" pitchFamily="18" charset="0"/>
              </a:rPr>
              <a:t>the</a:t>
            </a:r>
            <a:r>
              <a:rPr lang="en-US" altLang="zh-CN" sz="1499" dirty="0">
                <a:cs typeface="Times New Roman" pitchFamily="18" charset="0"/>
              </a:rPr>
              <a:t> </a:t>
            </a:r>
            <a:r>
              <a:rPr lang="en-US" altLang="zh-CN" sz="1499" dirty="0">
                <a:solidFill>
                  <a:srgbClr val="000000"/>
                </a:solidFill>
                <a:cs typeface="Times New Roman" pitchFamily="18" charset="0"/>
              </a:rPr>
              <a:t>wrecked</a:t>
            </a:r>
            <a:r>
              <a:rPr lang="en-US" altLang="zh-CN" sz="1499" dirty="0">
                <a:cs typeface="Times New Roman" pitchFamily="18" charset="0"/>
              </a:rPr>
              <a:t> </a:t>
            </a:r>
            <a:r>
              <a:rPr lang="en-US" altLang="zh-CN" sz="1499" dirty="0">
                <a:solidFill>
                  <a:srgbClr val="000000"/>
                </a:solidFill>
                <a:cs typeface="Times New Roman" pitchFamily="18" charset="0"/>
              </a:rPr>
              <a:t>car,</a:t>
            </a:r>
            <a:r>
              <a:rPr lang="en-US" altLang="zh-CN" sz="1499" dirty="0">
                <a:cs typeface="Times New Roman" pitchFamily="18" charset="0"/>
              </a:rPr>
              <a:t> </a:t>
            </a:r>
            <a:r>
              <a:rPr lang="en-US" altLang="zh-CN" sz="1499" dirty="0">
                <a:solidFill>
                  <a:srgbClr val="000000"/>
                </a:solidFill>
                <a:cs typeface="Times New Roman" pitchFamily="18" charset="0"/>
              </a:rPr>
              <a:t>and</a:t>
            </a:r>
            <a:r>
              <a:rPr lang="en-US" altLang="zh-CN" sz="1499" dirty="0">
                <a:cs typeface="Times New Roman" pitchFamily="18" charset="0"/>
              </a:rPr>
              <a:t> </a:t>
            </a:r>
            <a:r>
              <a:rPr lang="en-US" altLang="zh-CN" sz="1499" dirty="0">
                <a:solidFill>
                  <a:srgbClr val="000000"/>
                </a:solidFill>
                <a:cs typeface="Times New Roman" pitchFamily="18" charset="0"/>
              </a:rPr>
              <a:t>$4,500</a:t>
            </a:r>
            <a:r>
              <a:rPr lang="en-US" altLang="zh-CN" sz="1499" dirty="0">
                <a:cs typeface="Times New Roman" pitchFamily="18" charset="0"/>
              </a:rPr>
              <a:t> </a:t>
            </a:r>
            <a:r>
              <a:rPr lang="en-US" altLang="zh-CN" sz="1499" dirty="0">
                <a:solidFill>
                  <a:srgbClr val="000000"/>
                </a:solidFill>
                <a:cs typeface="Times New Roman" pitchFamily="18" charset="0"/>
              </a:rPr>
              <a:t>if</a:t>
            </a:r>
            <a:r>
              <a:rPr lang="en-US" altLang="zh-CN" sz="1499" dirty="0">
                <a:cs typeface="Times New Roman" pitchFamily="18" charset="0"/>
              </a:rPr>
              <a:t> </a:t>
            </a:r>
            <a:r>
              <a:rPr lang="en-US" altLang="zh-CN" sz="1499" dirty="0">
                <a:solidFill>
                  <a:srgbClr val="000000"/>
                </a:solidFill>
                <a:cs typeface="Times New Roman" pitchFamily="18" charset="0"/>
              </a:rPr>
              <a:t>it</a:t>
            </a:r>
            <a:r>
              <a:rPr lang="en-US" altLang="zh-CN" sz="1499" dirty="0">
                <a:cs typeface="Times New Roman" pitchFamily="18" charset="0"/>
              </a:rPr>
              <a:t> </a:t>
            </a:r>
            <a:r>
              <a:rPr lang="en-US" altLang="zh-CN" sz="1499" dirty="0">
                <a:solidFill>
                  <a:srgbClr val="000000"/>
                </a:solidFill>
                <a:cs typeface="Times New Roman" pitchFamily="18" charset="0"/>
              </a:rPr>
              <a:t>is</a:t>
            </a:r>
          </a:p>
          <a:p>
            <a:pPr>
              <a:lnSpc>
                <a:spcPts val="1769"/>
              </a:lnSpc>
            </a:pPr>
            <a:r>
              <a:rPr lang="en-US" altLang="zh-CN" sz="1499" dirty="0">
                <a:solidFill>
                  <a:srgbClr val="000000"/>
                </a:solidFill>
                <a:cs typeface="Times New Roman" pitchFamily="18" charset="0"/>
              </a:rPr>
              <a:t>repaired.</a:t>
            </a:r>
            <a:r>
              <a:rPr lang="en-US" altLang="zh-CN" sz="1499" dirty="0">
                <a:cs typeface="Times New Roman" pitchFamily="18" charset="0"/>
              </a:rPr>
              <a:t> </a:t>
            </a:r>
            <a:r>
              <a:rPr lang="en-US" altLang="zh-CN" sz="1499" dirty="0">
                <a:solidFill>
                  <a:srgbClr val="000000"/>
                </a:solidFill>
                <a:cs typeface="Times New Roman" pitchFamily="18" charset="0"/>
              </a:rPr>
              <a:t>The</a:t>
            </a:r>
            <a:r>
              <a:rPr lang="en-US" altLang="zh-CN" sz="1499" dirty="0">
                <a:cs typeface="Times New Roman" pitchFamily="18" charset="0"/>
              </a:rPr>
              <a:t> </a:t>
            </a:r>
            <a:r>
              <a:rPr lang="en-US" altLang="zh-CN" sz="1499" dirty="0">
                <a:solidFill>
                  <a:srgbClr val="000000"/>
                </a:solidFill>
                <a:cs typeface="Times New Roman" pitchFamily="18" charset="0"/>
              </a:rPr>
              <a:t>car’s</a:t>
            </a:r>
            <a:r>
              <a:rPr lang="en-US" altLang="zh-CN" sz="1499" dirty="0">
                <a:cs typeface="Times New Roman" pitchFamily="18" charset="0"/>
              </a:rPr>
              <a:t> </a:t>
            </a:r>
            <a:r>
              <a:rPr lang="en-US" altLang="zh-CN" sz="1499" dirty="0">
                <a:solidFill>
                  <a:srgbClr val="000000"/>
                </a:solidFill>
                <a:cs typeface="Times New Roman" pitchFamily="18" charset="0"/>
              </a:rPr>
              <a:t>standing</a:t>
            </a:r>
            <a:r>
              <a:rPr lang="en-US" altLang="zh-CN" sz="1499" dirty="0">
                <a:cs typeface="Times New Roman" pitchFamily="18" charset="0"/>
              </a:rPr>
              <a:t> </a:t>
            </a:r>
            <a:r>
              <a:rPr lang="en-US" altLang="zh-CN" sz="1499" dirty="0">
                <a:solidFill>
                  <a:srgbClr val="000000"/>
                </a:solidFill>
                <a:cs typeface="Times New Roman" pitchFamily="18" charset="0"/>
              </a:rPr>
              <a:t>mileage</a:t>
            </a:r>
            <a:r>
              <a:rPr lang="en-US" altLang="zh-CN" sz="1499" dirty="0">
                <a:cs typeface="Times New Roman" pitchFamily="18" charset="0"/>
              </a:rPr>
              <a:t> </a:t>
            </a:r>
            <a:r>
              <a:rPr lang="en-US" altLang="zh-CN" sz="1499" dirty="0">
                <a:solidFill>
                  <a:srgbClr val="000000"/>
                </a:solidFill>
                <a:cs typeface="Times New Roman" pitchFamily="18" charset="0"/>
              </a:rPr>
              <a:t>is</a:t>
            </a:r>
            <a:r>
              <a:rPr lang="en-US" altLang="zh-CN" sz="1499" dirty="0">
                <a:cs typeface="Times New Roman" pitchFamily="18" charset="0"/>
              </a:rPr>
              <a:t> </a:t>
            </a:r>
            <a:r>
              <a:rPr lang="en-US" altLang="zh-CN" sz="1499" dirty="0">
                <a:solidFill>
                  <a:srgbClr val="000000"/>
                </a:solidFill>
                <a:cs typeface="Times New Roman" pitchFamily="18" charset="0"/>
              </a:rPr>
              <a:t>58,000</a:t>
            </a:r>
            <a:r>
              <a:rPr lang="en-US" altLang="zh-CN" sz="1499" dirty="0">
                <a:cs typeface="Times New Roman" pitchFamily="18" charset="0"/>
              </a:rPr>
              <a:t> </a:t>
            </a:r>
            <a:r>
              <a:rPr lang="en-US" altLang="zh-CN" sz="1499" dirty="0">
                <a:solidFill>
                  <a:srgbClr val="000000"/>
                </a:solidFill>
                <a:cs typeface="Times New Roman" pitchFamily="18" charset="0"/>
              </a:rPr>
              <a:t>miles</a:t>
            </a:r>
          </a:p>
          <a:p>
            <a:pPr>
              <a:lnSpc>
                <a:spcPts val="680"/>
              </a:lnSpc>
            </a:pPr>
            <a:endParaRPr lang="en-US" altLang="zh-CN" sz="1225" dirty="0"/>
          </a:p>
          <a:p>
            <a:pPr>
              <a:lnSpc>
                <a:spcPts val="1429"/>
              </a:lnSpc>
            </a:pPr>
            <a:r>
              <a:rPr lang="en-US" altLang="zh-CN" sz="1499" dirty="0">
                <a:solidFill>
                  <a:srgbClr val="000000"/>
                </a:solidFill>
                <a:cs typeface="Times New Roman" pitchFamily="18" charset="0"/>
              </a:rPr>
              <a:t>Your</a:t>
            </a:r>
            <a:r>
              <a:rPr lang="en-US" altLang="zh-CN" sz="1499" dirty="0">
                <a:cs typeface="Times New Roman" pitchFamily="18" charset="0"/>
              </a:rPr>
              <a:t> </a:t>
            </a:r>
            <a:r>
              <a:rPr lang="en-US" altLang="zh-CN" sz="1499" dirty="0">
                <a:solidFill>
                  <a:srgbClr val="000000"/>
                </a:solidFill>
                <a:cs typeface="Times New Roman" pitchFamily="18" charset="0"/>
              </a:rPr>
              <a:t>insurance</a:t>
            </a:r>
            <a:r>
              <a:rPr lang="en-US" altLang="zh-CN" sz="1499" dirty="0">
                <a:cs typeface="Times New Roman" pitchFamily="18" charset="0"/>
              </a:rPr>
              <a:t> </a:t>
            </a:r>
            <a:r>
              <a:rPr lang="en-US" altLang="zh-CN" sz="1499" dirty="0">
                <a:solidFill>
                  <a:srgbClr val="000000"/>
                </a:solidFill>
                <a:cs typeface="Times New Roman" pitchFamily="18" charset="0"/>
              </a:rPr>
              <a:t>company</a:t>
            </a:r>
            <a:r>
              <a:rPr lang="en-US" altLang="zh-CN" sz="1499" dirty="0">
                <a:cs typeface="Times New Roman" pitchFamily="18" charset="0"/>
              </a:rPr>
              <a:t> </a:t>
            </a:r>
            <a:r>
              <a:rPr lang="en-US" altLang="zh-CN" sz="1499" dirty="0">
                <a:solidFill>
                  <a:srgbClr val="000000"/>
                </a:solidFill>
                <a:cs typeface="Times New Roman" pitchFamily="18" charset="0"/>
              </a:rPr>
              <a:t>offers</a:t>
            </a:r>
            <a:r>
              <a:rPr lang="en-US" altLang="zh-CN" sz="1499" dirty="0">
                <a:cs typeface="Times New Roman" pitchFamily="18" charset="0"/>
              </a:rPr>
              <a:t> </a:t>
            </a:r>
            <a:r>
              <a:rPr lang="en-US" altLang="zh-CN" sz="1499" dirty="0">
                <a:solidFill>
                  <a:srgbClr val="000000"/>
                </a:solidFill>
                <a:cs typeface="Times New Roman" pitchFamily="18" charset="0"/>
              </a:rPr>
              <a:t>$1,000</a:t>
            </a:r>
            <a:r>
              <a:rPr lang="en-US" altLang="zh-CN" sz="1499" dirty="0">
                <a:cs typeface="Times New Roman" pitchFamily="18" charset="0"/>
              </a:rPr>
              <a:t> </a:t>
            </a:r>
            <a:r>
              <a:rPr lang="en-US" altLang="zh-CN" sz="1499" dirty="0">
                <a:solidFill>
                  <a:srgbClr val="000000"/>
                </a:solidFill>
                <a:cs typeface="Times New Roman" pitchFamily="18" charset="0"/>
              </a:rPr>
              <a:t>to</a:t>
            </a:r>
            <a:r>
              <a:rPr lang="en-US" altLang="zh-CN" sz="1499" dirty="0">
                <a:cs typeface="Times New Roman" pitchFamily="18" charset="0"/>
              </a:rPr>
              <a:t> </a:t>
            </a:r>
            <a:r>
              <a:rPr lang="en-US" altLang="zh-CN" sz="1499" dirty="0">
                <a:solidFill>
                  <a:srgbClr val="000000"/>
                </a:solidFill>
                <a:cs typeface="Times New Roman" pitchFamily="18" charset="0"/>
              </a:rPr>
              <a:t>cover</a:t>
            </a:r>
            <a:r>
              <a:rPr lang="en-US" altLang="zh-CN" sz="1499" dirty="0">
                <a:cs typeface="Times New Roman" pitchFamily="18" charset="0"/>
              </a:rPr>
              <a:t> </a:t>
            </a:r>
            <a:r>
              <a:rPr lang="en-US" altLang="zh-CN" sz="1499" dirty="0">
                <a:solidFill>
                  <a:srgbClr val="000000"/>
                </a:solidFill>
                <a:cs typeface="Times New Roman" pitchFamily="18" charset="0"/>
              </a:rPr>
              <a:t>the</a:t>
            </a:r>
            <a:r>
              <a:rPr lang="en-US" altLang="zh-CN" sz="1499" dirty="0">
                <a:cs typeface="Times New Roman" pitchFamily="18" charset="0"/>
              </a:rPr>
              <a:t> </a:t>
            </a:r>
            <a:r>
              <a:rPr lang="en-US" altLang="zh-CN" sz="1499" dirty="0">
                <a:solidFill>
                  <a:srgbClr val="000000"/>
                </a:solidFill>
                <a:cs typeface="Times New Roman" pitchFamily="18" charset="0"/>
              </a:rPr>
              <a:t>cost</a:t>
            </a:r>
            <a:r>
              <a:rPr lang="en-US" altLang="zh-CN" sz="1499" dirty="0">
                <a:cs typeface="Times New Roman" pitchFamily="18" charset="0"/>
              </a:rPr>
              <a:t> </a:t>
            </a:r>
            <a:r>
              <a:rPr lang="en-US" altLang="zh-CN" sz="1499" dirty="0">
                <a:solidFill>
                  <a:srgbClr val="000000"/>
                </a:solidFill>
                <a:cs typeface="Times New Roman" pitchFamily="18" charset="0"/>
              </a:rPr>
              <a:t>of</a:t>
            </a:r>
            <a:r>
              <a:rPr lang="en-US" altLang="zh-CN" sz="1499" dirty="0">
                <a:cs typeface="Times New Roman" pitchFamily="18" charset="0"/>
              </a:rPr>
              <a:t> </a:t>
            </a:r>
            <a:r>
              <a:rPr lang="en-US" altLang="zh-CN" sz="1499" dirty="0">
                <a:solidFill>
                  <a:srgbClr val="000000"/>
                </a:solidFill>
                <a:cs typeface="Times New Roman" pitchFamily="18" charset="0"/>
              </a:rPr>
              <a:t>the</a:t>
            </a:r>
          </a:p>
          <a:p>
            <a:pPr>
              <a:lnSpc>
                <a:spcPts val="1769"/>
              </a:lnSpc>
            </a:pPr>
            <a:r>
              <a:rPr lang="en-US" altLang="zh-CN" sz="1499" dirty="0">
                <a:solidFill>
                  <a:srgbClr val="000000"/>
                </a:solidFill>
                <a:cs typeface="Times New Roman" pitchFamily="18" charset="0"/>
              </a:rPr>
              <a:t>accident</a:t>
            </a:r>
          </a:p>
          <a:p>
            <a:pPr>
              <a:lnSpc>
                <a:spcPts val="680"/>
              </a:lnSpc>
            </a:pPr>
            <a:endParaRPr lang="en-US" altLang="zh-CN" sz="1225" dirty="0"/>
          </a:p>
          <a:p>
            <a:pPr>
              <a:lnSpc>
                <a:spcPts val="1429"/>
              </a:lnSpc>
            </a:pPr>
            <a:r>
              <a:rPr lang="en-US" altLang="zh-CN" sz="1499" dirty="0">
                <a:solidFill>
                  <a:srgbClr val="000000"/>
                </a:solidFill>
                <a:cs typeface="Times New Roman" pitchFamily="18" charset="0"/>
              </a:rPr>
              <a:t>To</a:t>
            </a:r>
            <a:r>
              <a:rPr lang="en-US" altLang="zh-CN" sz="1499" dirty="0">
                <a:cs typeface="Times New Roman" pitchFamily="18" charset="0"/>
              </a:rPr>
              <a:t> </a:t>
            </a:r>
            <a:r>
              <a:rPr lang="en-US" altLang="zh-CN" sz="1499" dirty="0">
                <a:solidFill>
                  <a:srgbClr val="000000"/>
                </a:solidFill>
                <a:cs typeface="Times New Roman" pitchFamily="18" charset="0"/>
              </a:rPr>
              <a:t>repair</a:t>
            </a:r>
            <a:r>
              <a:rPr lang="en-US" altLang="zh-CN" sz="1499" dirty="0">
                <a:cs typeface="Times New Roman" pitchFamily="18" charset="0"/>
              </a:rPr>
              <a:t> </a:t>
            </a:r>
            <a:r>
              <a:rPr lang="en-US" altLang="zh-CN" sz="1499" dirty="0">
                <a:solidFill>
                  <a:srgbClr val="000000"/>
                </a:solidFill>
                <a:cs typeface="Times New Roman" pitchFamily="18" charset="0"/>
              </a:rPr>
              <a:t>the</a:t>
            </a:r>
            <a:r>
              <a:rPr lang="en-US" altLang="zh-CN" sz="1499" dirty="0">
                <a:cs typeface="Times New Roman" pitchFamily="18" charset="0"/>
              </a:rPr>
              <a:t> </a:t>
            </a:r>
            <a:r>
              <a:rPr lang="en-US" altLang="zh-CN" sz="1499" dirty="0">
                <a:solidFill>
                  <a:srgbClr val="000000"/>
                </a:solidFill>
                <a:cs typeface="Times New Roman" pitchFamily="18" charset="0"/>
              </a:rPr>
              <a:t>car</a:t>
            </a:r>
            <a:r>
              <a:rPr lang="en-US" altLang="zh-CN" sz="1499" dirty="0">
                <a:cs typeface="Times New Roman" pitchFamily="18" charset="0"/>
              </a:rPr>
              <a:t> </a:t>
            </a:r>
            <a:r>
              <a:rPr lang="en-US" altLang="zh-CN" sz="1499" dirty="0">
                <a:solidFill>
                  <a:srgbClr val="000000"/>
                </a:solidFill>
                <a:cs typeface="Times New Roman" pitchFamily="18" charset="0"/>
              </a:rPr>
              <a:t>costs</a:t>
            </a:r>
            <a:r>
              <a:rPr lang="en-US" altLang="zh-CN" sz="1499" dirty="0">
                <a:cs typeface="Times New Roman" pitchFamily="18" charset="0"/>
              </a:rPr>
              <a:t> </a:t>
            </a:r>
            <a:r>
              <a:rPr lang="en-US" altLang="zh-CN" sz="1499" dirty="0">
                <a:solidFill>
                  <a:srgbClr val="000000"/>
                </a:solidFill>
                <a:cs typeface="Times New Roman" pitchFamily="18" charset="0"/>
              </a:rPr>
              <a:t>$2,000</a:t>
            </a:r>
          </a:p>
          <a:p>
            <a:pPr>
              <a:lnSpc>
                <a:spcPts val="680"/>
              </a:lnSpc>
            </a:pPr>
            <a:endParaRPr lang="en-US" altLang="zh-CN" sz="1225" dirty="0"/>
          </a:p>
          <a:p>
            <a:pPr>
              <a:lnSpc>
                <a:spcPts val="1429"/>
              </a:lnSpc>
            </a:pPr>
            <a:r>
              <a:rPr lang="en-US" altLang="zh-CN" sz="1499" dirty="0">
                <a:solidFill>
                  <a:srgbClr val="000000"/>
                </a:solidFill>
                <a:cs typeface="Times New Roman" pitchFamily="18" charset="0"/>
              </a:rPr>
              <a:t>A</a:t>
            </a:r>
            <a:r>
              <a:rPr lang="en-US" altLang="zh-CN" sz="1499" dirty="0">
                <a:cs typeface="Times New Roman" pitchFamily="18" charset="0"/>
              </a:rPr>
              <a:t> </a:t>
            </a:r>
            <a:r>
              <a:rPr lang="en-US" altLang="zh-CN" sz="1499" dirty="0">
                <a:solidFill>
                  <a:srgbClr val="000000"/>
                </a:solidFill>
                <a:cs typeface="Times New Roman" pitchFamily="18" charset="0"/>
              </a:rPr>
              <a:t>newer</a:t>
            </a:r>
            <a:r>
              <a:rPr lang="en-US" altLang="zh-CN" sz="1499" dirty="0">
                <a:cs typeface="Times New Roman" pitchFamily="18" charset="0"/>
              </a:rPr>
              <a:t> </a:t>
            </a:r>
            <a:r>
              <a:rPr lang="en-US" altLang="zh-CN" sz="1499" dirty="0">
                <a:solidFill>
                  <a:srgbClr val="000000"/>
                </a:solidFill>
                <a:cs typeface="Times New Roman" pitchFamily="18" charset="0"/>
              </a:rPr>
              <a:t>second–hand</a:t>
            </a:r>
            <a:r>
              <a:rPr lang="en-US" altLang="zh-CN" sz="1499" dirty="0">
                <a:cs typeface="Times New Roman" pitchFamily="18" charset="0"/>
              </a:rPr>
              <a:t> </a:t>
            </a:r>
            <a:r>
              <a:rPr lang="en-US" altLang="zh-CN" sz="1499" dirty="0">
                <a:solidFill>
                  <a:srgbClr val="000000"/>
                </a:solidFill>
                <a:cs typeface="Times New Roman" pitchFamily="18" charset="0"/>
              </a:rPr>
              <a:t>car</a:t>
            </a:r>
            <a:r>
              <a:rPr lang="en-US" altLang="zh-CN" sz="1499" dirty="0">
                <a:cs typeface="Times New Roman" pitchFamily="18" charset="0"/>
              </a:rPr>
              <a:t> </a:t>
            </a:r>
            <a:r>
              <a:rPr lang="en-US" altLang="zh-CN" sz="1499" dirty="0">
                <a:solidFill>
                  <a:srgbClr val="000000"/>
                </a:solidFill>
                <a:cs typeface="Times New Roman" pitchFamily="18" charset="0"/>
              </a:rPr>
              <a:t>costs</a:t>
            </a:r>
            <a:r>
              <a:rPr lang="en-US" altLang="zh-CN" sz="1499" dirty="0">
                <a:cs typeface="Times New Roman" pitchFamily="18" charset="0"/>
              </a:rPr>
              <a:t> </a:t>
            </a:r>
            <a:r>
              <a:rPr lang="en-US" altLang="zh-CN" sz="1499" dirty="0">
                <a:solidFill>
                  <a:srgbClr val="000000"/>
                </a:solidFill>
                <a:cs typeface="Times New Roman" pitchFamily="18" charset="0"/>
              </a:rPr>
              <a:t>$10,000</a:t>
            </a:r>
            <a:r>
              <a:rPr lang="en-US" altLang="zh-CN" sz="1499" dirty="0">
                <a:cs typeface="Times New Roman" pitchFamily="18" charset="0"/>
              </a:rPr>
              <a:t> </a:t>
            </a:r>
            <a:r>
              <a:rPr lang="en-US" altLang="zh-CN" sz="1499" dirty="0">
                <a:solidFill>
                  <a:srgbClr val="000000"/>
                </a:solidFill>
                <a:cs typeface="Times New Roman" pitchFamily="18" charset="0"/>
              </a:rPr>
              <a:t>with</a:t>
            </a:r>
            <a:r>
              <a:rPr lang="en-US" altLang="zh-CN" sz="1499" dirty="0">
                <a:cs typeface="Times New Roman" pitchFamily="18" charset="0"/>
              </a:rPr>
              <a:t> </a:t>
            </a:r>
            <a:r>
              <a:rPr lang="en-US" altLang="zh-CN" sz="1499" dirty="0">
                <a:solidFill>
                  <a:srgbClr val="000000"/>
                </a:solidFill>
                <a:cs typeface="Times New Roman" pitchFamily="18" charset="0"/>
              </a:rPr>
              <a:t>a</a:t>
            </a:r>
            <a:r>
              <a:rPr lang="en-US" altLang="zh-CN" sz="1499" dirty="0">
                <a:cs typeface="Times New Roman" pitchFamily="18" charset="0"/>
              </a:rPr>
              <a:t> </a:t>
            </a:r>
            <a:r>
              <a:rPr lang="en-US" altLang="zh-CN" sz="1499" dirty="0">
                <a:solidFill>
                  <a:srgbClr val="000000"/>
                </a:solidFill>
                <a:cs typeface="Times New Roman" pitchFamily="18" charset="0"/>
              </a:rPr>
              <a:t>standing</a:t>
            </a:r>
            <a:r>
              <a:rPr lang="en-US" altLang="zh-CN" sz="1499" dirty="0">
                <a:cs typeface="Times New Roman" pitchFamily="18" charset="0"/>
              </a:rPr>
              <a:t> </a:t>
            </a:r>
            <a:r>
              <a:rPr lang="en-US" altLang="zh-CN" sz="1499" dirty="0">
                <a:solidFill>
                  <a:srgbClr val="000000"/>
                </a:solidFill>
                <a:cs typeface="Times New Roman" pitchFamily="18" charset="0"/>
              </a:rPr>
              <a:t>mileage</a:t>
            </a:r>
          </a:p>
          <a:p>
            <a:pPr>
              <a:lnSpc>
                <a:spcPts val="1769"/>
              </a:lnSpc>
            </a:pPr>
            <a:r>
              <a:rPr lang="en-US" altLang="zh-CN" sz="1499" dirty="0">
                <a:solidFill>
                  <a:srgbClr val="000000"/>
                </a:solidFill>
                <a:cs typeface="Times New Roman" pitchFamily="18" charset="0"/>
              </a:rPr>
              <a:t>of</a:t>
            </a:r>
            <a:r>
              <a:rPr lang="en-US" altLang="zh-CN" sz="1499" dirty="0">
                <a:cs typeface="Times New Roman" pitchFamily="18" charset="0"/>
              </a:rPr>
              <a:t> </a:t>
            </a:r>
            <a:r>
              <a:rPr lang="en-US" altLang="zh-CN" sz="1499" dirty="0">
                <a:solidFill>
                  <a:srgbClr val="000000"/>
                </a:solidFill>
                <a:cs typeface="Times New Roman" pitchFamily="18" charset="0"/>
              </a:rPr>
              <a:t>28,000</a:t>
            </a:r>
            <a:r>
              <a:rPr lang="en-US" altLang="zh-CN" sz="1499" dirty="0">
                <a:cs typeface="Times New Roman" pitchFamily="18" charset="0"/>
              </a:rPr>
              <a:t> </a:t>
            </a:r>
            <a:r>
              <a:rPr lang="en-US" altLang="zh-CN" sz="1499" dirty="0">
                <a:solidFill>
                  <a:srgbClr val="000000"/>
                </a:solidFill>
                <a:cs typeface="Times New Roman" pitchFamily="18" charset="0"/>
              </a:rPr>
              <a:t>miles</a:t>
            </a:r>
          </a:p>
          <a:p>
            <a:pPr>
              <a:lnSpc>
                <a:spcPts val="680"/>
              </a:lnSpc>
            </a:pPr>
            <a:endParaRPr lang="en-US" altLang="zh-CN" sz="1225" dirty="0"/>
          </a:p>
          <a:p>
            <a:pPr>
              <a:lnSpc>
                <a:spcPts val="1429"/>
              </a:lnSpc>
            </a:pPr>
            <a:r>
              <a:rPr lang="en-US" altLang="zh-CN" sz="1499" dirty="0">
                <a:solidFill>
                  <a:srgbClr val="000000"/>
                </a:solidFill>
                <a:cs typeface="Times New Roman" pitchFamily="18" charset="0"/>
              </a:rPr>
              <a:t>A</a:t>
            </a:r>
            <a:r>
              <a:rPr lang="en-US" altLang="zh-CN" sz="1499" dirty="0">
                <a:cs typeface="Times New Roman" pitchFamily="18" charset="0"/>
              </a:rPr>
              <a:t> </a:t>
            </a:r>
            <a:r>
              <a:rPr lang="en-US" altLang="zh-CN" sz="1499" dirty="0">
                <a:solidFill>
                  <a:srgbClr val="000000"/>
                </a:solidFill>
                <a:cs typeface="Times New Roman" pitchFamily="18" charset="0"/>
              </a:rPr>
              <a:t>part–time</a:t>
            </a:r>
            <a:r>
              <a:rPr lang="en-US" altLang="zh-CN" sz="1499" dirty="0">
                <a:cs typeface="Times New Roman" pitchFamily="18" charset="0"/>
              </a:rPr>
              <a:t> </a:t>
            </a:r>
            <a:r>
              <a:rPr lang="en-US" altLang="zh-CN" sz="1499" dirty="0">
                <a:solidFill>
                  <a:srgbClr val="000000"/>
                </a:solidFill>
                <a:cs typeface="Times New Roman" pitchFamily="18" charset="0"/>
              </a:rPr>
              <a:t>technician</a:t>
            </a:r>
            <a:r>
              <a:rPr lang="en-US" altLang="zh-CN" sz="1499" dirty="0">
                <a:cs typeface="Times New Roman" pitchFamily="18" charset="0"/>
              </a:rPr>
              <a:t> </a:t>
            </a:r>
            <a:r>
              <a:rPr lang="en-US" altLang="zh-CN" sz="1499" dirty="0">
                <a:solidFill>
                  <a:srgbClr val="000000"/>
                </a:solidFill>
                <a:cs typeface="Times New Roman" pitchFamily="18" charset="0"/>
              </a:rPr>
              <a:t>can</a:t>
            </a:r>
            <a:r>
              <a:rPr lang="en-US" altLang="zh-CN" sz="1499" dirty="0">
                <a:cs typeface="Times New Roman" pitchFamily="18" charset="0"/>
              </a:rPr>
              <a:t> </a:t>
            </a:r>
            <a:r>
              <a:rPr lang="en-US" altLang="zh-CN" sz="1499" dirty="0">
                <a:solidFill>
                  <a:srgbClr val="000000"/>
                </a:solidFill>
                <a:cs typeface="Times New Roman" pitchFamily="18" charset="0"/>
              </a:rPr>
              <a:t>repair</a:t>
            </a:r>
            <a:r>
              <a:rPr lang="en-US" altLang="zh-CN" sz="1499" dirty="0">
                <a:cs typeface="Times New Roman" pitchFamily="18" charset="0"/>
              </a:rPr>
              <a:t> </a:t>
            </a:r>
            <a:r>
              <a:rPr lang="en-US" altLang="zh-CN" sz="1499" dirty="0">
                <a:solidFill>
                  <a:srgbClr val="000000"/>
                </a:solidFill>
                <a:cs typeface="Times New Roman" pitchFamily="18" charset="0"/>
              </a:rPr>
              <a:t>the</a:t>
            </a:r>
            <a:r>
              <a:rPr lang="en-US" altLang="zh-CN" sz="1499" dirty="0">
                <a:cs typeface="Times New Roman" pitchFamily="18" charset="0"/>
              </a:rPr>
              <a:t> </a:t>
            </a:r>
            <a:r>
              <a:rPr lang="en-US" altLang="zh-CN" sz="1499" dirty="0">
                <a:solidFill>
                  <a:srgbClr val="000000"/>
                </a:solidFill>
                <a:cs typeface="Times New Roman" pitchFamily="18" charset="0"/>
              </a:rPr>
              <a:t>car</a:t>
            </a:r>
            <a:r>
              <a:rPr lang="en-US" altLang="zh-CN" sz="1499" dirty="0">
                <a:cs typeface="Times New Roman" pitchFamily="18" charset="0"/>
              </a:rPr>
              <a:t> </a:t>
            </a:r>
            <a:r>
              <a:rPr lang="en-US" altLang="zh-CN" sz="1499" dirty="0">
                <a:solidFill>
                  <a:srgbClr val="000000"/>
                </a:solidFill>
                <a:cs typeface="Times New Roman" pitchFamily="18" charset="0"/>
              </a:rPr>
              <a:t>for</a:t>
            </a:r>
            <a:r>
              <a:rPr lang="en-US" altLang="zh-CN" sz="1499" dirty="0">
                <a:cs typeface="Times New Roman" pitchFamily="18" charset="0"/>
              </a:rPr>
              <a:t> </a:t>
            </a:r>
            <a:r>
              <a:rPr lang="en-US" altLang="zh-CN" sz="1499" dirty="0">
                <a:solidFill>
                  <a:srgbClr val="000000"/>
                </a:solidFill>
                <a:cs typeface="Times New Roman" pitchFamily="18" charset="0"/>
              </a:rPr>
              <a:t>$1,100,</a:t>
            </a:r>
            <a:r>
              <a:rPr lang="en-US" altLang="zh-CN" sz="1499" dirty="0">
                <a:cs typeface="Times New Roman" pitchFamily="18" charset="0"/>
              </a:rPr>
              <a:t> </a:t>
            </a:r>
            <a:r>
              <a:rPr lang="en-US" altLang="zh-CN" sz="1499" dirty="0">
                <a:solidFill>
                  <a:srgbClr val="000000"/>
                </a:solidFill>
                <a:cs typeface="Times New Roman" pitchFamily="18" charset="0"/>
              </a:rPr>
              <a:t>but</a:t>
            </a:r>
            <a:r>
              <a:rPr lang="en-US" altLang="zh-CN" sz="1499" dirty="0">
                <a:cs typeface="Times New Roman" pitchFamily="18" charset="0"/>
              </a:rPr>
              <a:t> </a:t>
            </a:r>
            <a:r>
              <a:rPr lang="en-US" altLang="zh-CN" sz="1499" dirty="0">
                <a:solidFill>
                  <a:srgbClr val="000000"/>
                </a:solidFill>
                <a:cs typeface="Times New Roman" pitchFamily="18" charset="0"/>
              </a:rPr>
              <a:t>it</a:t>
            </a:r>
            <a:r>
              <a:rPr lang="en-US" altLang="zh-CN" sz="1499" dirty="0">
                <a:cs typeface="Times New Roman" pitchFamily="18" charset="0"/>
              </a:rPr>
              <a:t> </a:t>
            </a:r>
            <a:r>
              <a:rPr lang="en-US" altLang="zh-CN" sz="1499" dirty="0">
                <a:solidFill>
                  <a:srgbClr val="000000"/>
                </a:solidFill>
                <a:cs typeface="Times New Roman" pitchFamily="18" charset="0"/>
              </a:rPr>
              <a:t>takes</a:t>
            </a:r>
            <a:r>
              <a:rPr lang="en-US" altLang="zh-CN" sz="1499" dirty="0">
                <a:cs typeface="Times New Roman" pitchFamily="18" charset="0"/>
              </a:rPr>
              <a:t> </a:t>
            </a:r>
            <a:r>
              <a:rPr lang="en-US" altLang="zh-CN" sz="1499" dirty="0">
                <a:solidFill>
                  <a:srgbClr val="000000"/>
                </a:solidFill>
                <a:cs typeface="Times New Roman" pitchFamily="18" charset="0"/>
              </a:rPr>
              <a:t>a</a:t>
            </a:r>
          </a:p>
          <a:p>
            <a:pPr>
              <a:lnSpc>
                <a:spcPts val="1769"/>
              </a:lnSpc>
            </a:pPr>
            <a:r>
              <a:rPr lang="en-US" altLang="zh-CN" sz="1499" dirty="0">
                <a:solidFill>
                  <a:srgbClr val="000000"/>
                </a:solidFill>
                <a:cs typeface="Times New Roman" pitchFamily="18" charset="0"/>
              </a:rPr>
              <a:t>month.</a:t>
            </a:r>
            <a:r>
              <a:rPr lang="en-US" altLang="zh-CN" sz="1499" dirty="0">
                <a:cs typeface="Times New Roman" pitchFamily="18" charset="0"/>
              </a:rPr>
              <a:t> </a:t>
            </a:r>
            <a:r>
              <a:rPr lang="en-US" altLang="zh-CN" sz="1499" dirty="0">
                <a:solidFill>
                  <a:srgbClr val="000000"/>
                </a:solidFill>
                <a:cs typeface="Times New Roman" pitchFamily="18" charset="0"/>
              </a:rPr>
              <a:t>In</a:t>
            </a:r>
            <a:r>
              <a:rPr lang="en-US" altLang="zh-CN" sz="1499" dirty="0">
                <a:cs typeface="Times New Roman" pitchFamily="18" charset="0"/>
              </a:rPr>
              <a:t> </a:t>
            </a:r>
            <a:r>
              <a:rPr lang="en-US" altLang="zh-CN" sz="1499" dirty="0">
                <a:solidFill>
                  <a:srgbClr val="000000"/>
                </a:solidFill>
                <a:cs typeface="Times New Roman" pitchFamily="18" charset="0"/>
              </a:rPr>
              <a:t>the</a:t>
            </a:r>
            <a:r>
              <a:rPr lang="en-US" altLang="zh-CN" sz="1499" dirty="0">
                <a:cs typeface="Times New Roman" pitchFamily="18" charset="0"/>
              </a:rPr>
              <a:t> </a:t>
            </a:r>
            <a:r>
              <a:rPr lang="en-US" altLang="zh-CN" sz="1499" dirty="0">
                <a:solidFill>
                  <a:srgbClr val="000000"/>
                </a:solidFill>
                <a:cs typeface="Times New Roman" pitchFamily="18" charset="0"/>
              </a:rPr>
              <a:t>meantime,</a:t>
            </a:r>
            <a:r>
              <a:rPr lang="en-US" altLang="zh-CN" sz="1499" dirty="0">
                <a:cs typeface="Times New Roman" pitchFamily="18" charset="0"/>
              </a:rPr>
              <a:t> </a:t>
            </a:r>
            <a:r>
              <a:rPr lang="en-US" altLang="zh-CN" sz="1499" dirty="0">
                <a:solidFill>
                  <a:srgbClr val="000000"/>
                </a:solidFill>
                <a:cs typeface="Times New Roman" pitchFamily="18" charset="0"/>
              </a:rPr>
              <a:t>you</a:t>
            </a:r>
            <a:r>
              <a:rPr lang="en-US" altLang="zh-CN" sz="1499" dirty="0">
                <a:cs typeface="Times New Roman" pitchFamily="18" charset="0"/>
              </a:rPr>
              <a:t> </a:t>
            </a:r>
            <a:r>
              <a:rPr lang="en-US" altLang="zh-CN" sz="1499" dirty="0">
                <a:solidFill>
                  <a:srgbClr val="000000"/>
                </a:solidFill>
                <a:cs typeface="Times New Roman" pitchFamily="18" charset="0"/>
              </a:rPr>
              <a:t>need</a:t>
            </a:r>
            <a:r>
              <a:rPr lang="en-US" altLang="zh-CN" sz="1499" dirty="0">
                <a:cs typeface="Times New Roman" pitchFamily="18" charset="0"/>
              </a:rPr>
              <a:t> </a:t>
            </a:r>
            <a:r>
              <a:rPr lang="en-US" altLang="zh-CN" sz="1499" dirty="0">
                <a:solidFill>
                  <a:srgbClr val="000000"/>
                </a:solidFill>
                <a:cs typeface="Times New Roman" pitchFamily="18" charset="0"/>
              </a:rPr>
              <a:t>to</a:t>
            </a:r>
            <a:r>
              <a:rPr lang="en-US" altLang="zh-CN" sz="1499" dirty="0">
                <a:cs typeface="Times New Roman" pitchFamily="18" charset="0"/>
              </a:rPr>
              <a:t> </a:t>
            </a:r>
            <a:r>
              <a:rPr lang="en-US" altLang="zh-CN" sz="1499" dirty="0">
                <a:solidFill>
                  <a:srgbClr val="000000"/>
                </a:solidFill>
                <a:cs typeface="Times New Roman" pitchFamily="18" charset="0"/>
              </a:rPr>
              <a:t>rent</a:t>
            </a:r>
            <a:r>
              <a:rPr lang="en-US" altLang="zh-CN" sz="1499" dirty="0">
                <a:cs typeface="Times New Roman" pitchFamily="18" charset="0"/>
              </a:rPr>
              <a:t> </a:t>
            </a:r>
            <a:r>
              <a:rPr lang="en-US" altLang="zh-CN" sz="1499" dirty="0">
                <a:solidFill>
                  <a:srgbClr val="000000"/>
                </a:solidFill>
                <a:cs typeface="Times New Roman" pitchFamily="18" charset="0"/>
              </a:rPr>
              <a:t>a</a:t>
            </a:r>
            <a:r>
              <a:rPr lang="en-US" altLang="zh-CN" sz="1499" dirty="0">
                <a:cs typeface="Times New Roman" pitchFamily="18" charset="0"/>
              </a:rPr>
              <a:t> </a:t>
            </a:r>
            <a:r>
              <a:rPr lang="en-US" altLang="zh-CN" sz="1499" dirty="0">
                <a:solidFill>
                  <a:srgbClr val="000000"/>
                </a:solidFill>
                <a:cs typeface="Times New Roman" pitchFamily="18" charset="0"/>
              </a:rPr>
              <a:t>car,</a:t>
            </a:r>
            <a:r>
              <a:rPr lang="en-US" altLang="zh-CN" sz="1499" dirty="0">
                <a:cs typeface="Times New Roman" pitchFamily="18" charset="0"/>
              </a:rPr>
              <a:t> </a:t>
            </a:r>
            <a:r>
              <a:rPr lang="en-US" altLang="zh-CN" sz="1499" dirty="0">
                <a:solidFill>
                  <a:srgbClr val="000000"/>
                </a:solidFill>
                <a:cs typeface="Times New Roman" pitchFamily="18" charset="0"/>
              </a:rPr>
              <a:t>which</a:t>
            </a:r>
            <a:r>
              <a:rPr lang="en-US" altLang="zh-CN" sz="1499" dirty="0">
                <a:cs typeface="Times New Roman" pitchFamily="18" charset="0"/>
              </a:rPr>
              <a:t> </a:t>
            </a:r>
            <a:r>
              <a:rPr lang="en-US" altLang="zh-CN" sz="1499" dirty="0">
                <a:solidFill>
                  <a:srgbClr val="000000"/>
                </a:solidFill>
                <a:cs typeface="Times New Roman" pitchFamily="18" charset="0"/>
              </a:rPr>
              <a:t>costs</a:t>
            </a:r>
            <a:r>
              <a:rPr lang="en-US" altLang="zh-CN" sz="1499" dirty="0">
                <a:cs typeface="Times New Roman" pitchFamily="18" charset="0"/>
              </a:rPr>
              <a:t> </a:t>
            </a:r>
            <a:r>
              <a:rPr lang="en-US" altLang="zh-CN" sz="1499" dirty="0">
                <a:solidFill>
                  <a:srgbClr val="000000"/>
                </a:solidFill>
                <a:cs typeface="Times New Roman" pitchFamily="18" charset="0"/>
              </a:rPr>
              <a:t>$400</a:t>
            </a:r>
          </a:p>
          <a:p>
            <a:pPr>
              <a:lnSpc>
                <a:spcPts val="1769"/>
              </a:lnSpc>
            </a:pPr>
            <a:r>
              <a:rPr lang="en-US" altLang="zh-CN" sz="1499" dirty="0">
                <a:solidFill>
                  <a:srgbClr val="000000"/>
                </a:solidFill>
                <a:cs typeface="Times New Roman" pitchFamily="18" charset="0"/>
              </a:rPr>
              <a:t>per</a:t>
            </a:r>
            <a:r>
              <a:rPr lang="en-US" altLang="zh-CN" sz="1499" dirty="0">
                <a:cs typeface="Times New Roman" pitchFamily="18" charset="0"/>
              </a:rPr>
              <a:t> </a:t>
            </a:r>
            <a:r>
              <a:rPr lang="en-US" altLang="zh-CN" sz="1499" dirty="0">
                <a:solidFill>
                  <a:srgbClr val="000000"/>
                </a:solidFill>
                <a:cs typeface="Times New Roman" pitchFamily="18" charset="0"/>
              </a:rPr>
              <a:t>month.</a:t>
            </a:r>
          </a:p>
        </p:txBody>
      </p:sp>
      <p:sp>
        <p:nvSpPr>
          <p:cNvPr id="9" name="TextBox 1"/>
          <p:cNvSpPr txBox="1"/>
          <p:nvPr/>
        </p:nvSpPr>
        <p:spPr>
          <a:xfrm>
            <a:off x="1547683" y="5324600"/>
            <a:ext cx="129844" cy="238527"/>
          </a:xfrm>
          <a:prstGeom prst="rect">
            <a:avLst/>
          </a:prstGeom>
          <a:noFill/>
        </p:spPr>
        <p:txBody>
          <a:bodyPr wrap="none" lIns="0" tIns="0" rIns="0" rtlCol="0">
            <a:spAutoFit/>
          </a:bodyPr>
          <a:lstStyle/>
          <a:p>
            <a:pPr>
              <a:lnSpc>
                <a:spcPts val="1497"/>
              </a:lnSpc>
            </a:pPr>
            <a:r>
              <a:rPr lang="en-US" altLang="zh-CN" sz="1364" dirty="0">
                <a:solidFill>
                  <a:srgbClr val="CC9A00"/>
                </a:solidFill>
                <a:latin typeface="Wingdings" pitchFamily="18" charset="0"/>
                <a:cs typeface="Wingdings" pitchFamily="18" charset="0"/>
              </a:rPr>
              <a:t></a:t>
            </a:r>
          </a:p>
        </p:txBody>
      </p:sp>
      <p:sp>
        <p:nvSpPr>
          <p:cNvPr id="10" name="TextBox 1"/>
          <p:cNvSpPr txBox="1"/>
          <p:nvPr/>
        </p:nvSpPr>
        <p:spPr>
          <a:xfrm>
            <a:off x="1806910" y="5290037"/>
            <a:ext cx="3407921" cy="292003"/>
          </a:xfrm>
          <a:prstGeom prst="rect">
            <a:avLst/>
          </a:prstGeom>
          <a:noFill/>
        </p:spPr>
        <p:txBody>
          <a:bodyPr wrap="none" lIns="0" tIns="0" rIns="0" rtlCol="0">
            <a:spAutoFit/>
          </a:bodyPr>
          <a:lstStyle/>
          <a:p>
            <a:pPr>
              <a:lnSpc>
                <a:spcPts val="1905"/>
              </a:lnSpc>
            </a:pPr>
            <a:r>
              <a:rPr lang="en-US" altLang="zh-CN" sz="2099" dirty="0">
                <a:solidFill>
                  <a:srgbClr val="000000"/>
                </a:solidFill>
                <a:cs typeface="Times New Roman" pitchFamily="18" charset="0"/>
              </a:rPr>
              <a:t>Question:</a:t>
            </a:r>
            <a:r>
              <a:rPr lang="en-US" altLang="zh-CN" sz="2099" dirty="0">
                <a:cs typeface="Times New Roman" pitchFamily="18" charset="0"/>
              </a:rPr>
              <a:t> </a:t>
            </a:r>
            <a:r>
              <a:rPr lang="en-US" altLang="zh-CN" sz="2099" dirty="0">
                <a:solidFill>
                  <a:srgbClr val="000000"/>
                </a:solidFill>
                <a:cs typeface="Times New Roman" pitchFamily="18" charset="0"/>
              </a:rPr>
              <a:t>What</a:t>
            </a:r>
            <a:r>
              <a:rPr lang="en-US" altLang="zh-CN" sz="2099" dirty="0">
                <a:cs typeface="Times New Roman" pitchFamily="18" charset="0"/>
              </a:rPr>
              <a:t> </a:t>
            </a:r>
            <a:r>
              <a:rPr lang="en-US" altLang="zh-CN" sz="2099" dirty="0">
                <a:solidFill>
                  <a:srgbClr val="000000"/>
                </a:solidFill>
                <a:cs typeface="Times New Roman" pitchFamily="18" charset="0"/>
              </a:rPr>
              <a:t>should</a:t>
            </a:r>
            <a:r>
              <a:rPr lang="en-US" altLang="zh-CN" sz="2099" dirty="0">
                <a:cs typeface="Times New Roman" pitchFamily="18" charset="0"/>
              </a:rPr>
              <a:t> </a:t>
            </a:r>
            <a:r>
              <a:rPr lang="en-US" altLang="zh-CN" sz="2099" dirty="0">
                <a:solidFill>
                  <a:srgbClr val="000000"/>
                </a:solidFill>
                <a:cs typeface="Times New Roman" pitchFamily="18" charset="0"/>
              </a:rPr>
              <a:t>you</a:t>
            </a:r>
            <a:r>
              <a:rPr lang="en-US" altLang="zh-CN" sz="2099" dirty="0">
                <a:cs typeface="Times New Roman" pitchFamily="18" charset="0"/>
              </a:rPr>
              <a:t> </a:t>
            </a:r>
            <a:r>
              <a:rPr lang="en-US" altLang="zh-CN" sz="2099" dirty="0">
                <a:solidFill>
                  <a:srgbClr val="000000"/>
                </a:solidFill>
                <a:cs typeface="Times New Roman" pitchFamily="18" charset="0"/>
              </a:rPr>
              <a:t>do?</a:t>
            </a:r>
          </a:p>
        </p:txBody>
      </p:sp>
      <p:sp>
        <p:nvSpPr>
          <p:cNvPr id="11" name="TextBox 1"/>
          <p:cNvSpPr txBox="1"/>
          <p:nvPr/>
        </p:nvSpPr>
        <p:spPr>
          <a:xfrm>
            <a:off x="7475345" y="5713441"/>
            <a:ext cx="109004" cy="174663"/>
          </a:xfrm>
          <a:prstGeom prst="rect">
            <a:avLst/>
          </a:prstGeom>
          <a:noFill/>
        </p:spPr>
        <p:txBody>
          <a:bodyPr wrap="none" lIns="0" tIns="0" rIns="0" rtlCol="0">
            <a:spAutoFit/>
          </a:bodyPr>
          <a:lstStyle/>
          <a:p>
            <a:pPr>
              <a:lnSpc>
                <a:spcPts val="953"/>
              </a:lnSpc>
            </a:pPr>
            <a:r>
              <a:rPr lang="en-US" altLang="zh-CN" sz="898" dirty="0">
                <a:solidFill>
                  <a:srgbClr val="000000"/>
                </a:solidFill>
                <a:latin typeface="Garamond" pitchFamily="18" charset="0"/>
                <a:cs typeface="Garamond" pitchFamily="18" charset="0"/>
              </a:rPr>
              <a:t>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144593" y="857251"/>
            <a:ext cx="6855082" cy="5141513"/>
          </a:xfrm>
          <a:custGeom>
            <a:avLst/>
            <a:gdLst>
              <a:gd name="connsiteX0" fmla="*/ 0 w 10075278"/>
              <a:gd name="connsiteY0" fmla="*/ 0 h 7556754"/>
              <a:gd name="connsiteX1" fmla="*/ 0 w 10075278"/>
              <a:gd name="connsiteY1" fmla="*/ 7556754 h 7556754"/>
              <a:gd name="connsiteX2" fmla="*/ 10075278 w 10075278"/>
              <a:gd name="connsiteY2" fmla="*/ 7556754 h 7556754"/>
              <a:gd name="connsiteX3" fmla="*/ 10075278 w 10075278"/>
              <a:gd name="connsiteY3" fmla="*/ 0 h 7556754"/>
              <a:gd name="connsiteX4" fmla="*/ 0 w 10075278"/>
              <a:gd name="connsiteY4" fmla="*/ 0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278" h="7556754">
                <a:moveTo>
                  <a:pt x="0" y="0"/>
                </a:moveTo>
                <a:lnTo>
                  <a:pt x="0" y="7556754"/>
                </a:lnTo>
                <a:lnTo>
                  <a:pt x="10075278" y="7556754"/>
                </a:lnTo>
                <a:lnTo>
                  <a:pt x="1007527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3" name="Freeform 3"/>
          <p:cNvSpPr/>
          <p:nvPr/>
        </p:nvSpPr>
        <p:spPr>
          <a:xfrm>
            <a:off x="1144324" y="856991"/>
            <a:ext cx="6855005" cy="5141513"/>
          </a:xfrm>
          <a:custGeom>
            <a:avLst/>
            <a:gdLst>
              <a:gd name="connsiteX0" fmla="*/ 10068687 w 10075164"/>
              <a:gd name="connsiteY0" fmla="*/ 7550276 h 7556754"/>
              <a:gd name="connsiteX1" fmla="*/ 10068687 w 10075164"/>
              <a:gd name="connsiteY1" fmla="*/ 6476 h 7556754"/>
              <a:gd name="connsiteX2" fmla="*/ 6477 w 10075164"/>
              <a:gd name="connsiteY2" fmla="*/ 6476 h 7556754"/>
              <a:gd name="connsiteX3" fmla="*/ 6477 w 10075164"/>
              <a:gd name="connsiteY3" fmla="*/ 7550276 h 7556754"/>
              <a:gd name="connsiteX4" fmla="*/ 10068687 w 10075164"/>
              <a:gd name="connsiteY4" fmla="*/ 7550276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164" h="7556754">
                <a:moveTo>
                  <a:pt x="10068686" y="7550276"/>
                </a:moveTo>
                <a:lnTo>
                  <a:pt x="10068687" y="6476"/>
                </a:lnTo>
                <a:lnTo>
                  <a:pt x="6477" y="6476"/>
                </a:lnTo>
                <a:lnTo>
                  <a:pt x="6477" y="7550276"/>
                </a:lnTo>
                <a:lnTo>
                  <a:pt x="10068687" y="75502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2" name="TextBox 1"/>
          <p:cNvSpPr txBox="1"/>
          <p:nvPr/>
        </p:nvSpPr>
        <p:spPr>
          <a:xfrm>
            <a:off x="7475345" y="5713441"/>
            <a:ext cx="109004" cy="174663"/>
          </a:xfrm>
          <a:prstGeom prst="rect">
            <a:avLst/>
          </a:prstGeom>
          <a:noFill/>
        </p:spPr>
        <p:txBody>
          <a:bodyPr wrap="none" lIns="0" tIns="0" rIns="0" rtlCol="0">
            <a:spAutoFit/>
          </a:bodyPr>
          <a:lstStyle/>
          <a:p>
            <a:pPr>
              <a:lnSpc>
                <a:spcPts val="953"/>
              </a:lnSpc>
            </a:pPr>
            <a:r>
              <a:rPr lang="en-US" altLang="zh-CN" sz="898" dirty="0">
                <a:solidFill>
                  <a:srgbClr val="000000"/>
                </a:solidFill>
                <a:latin typeface="Garamond" pitchFamily="18" charset="0"/>
                <a:cs typeface="Garamond" pitchFamily="18" charset="0"/>
              </a:rPr>
              <a:t>12</a:t>
            </a:r>
          </a:p>
        </p:txBody>
      </p:sp>
      <p:sp>
        <p:nvSpPr>
          <p:cNvPr id="5" name="TextBox 1"/>
          <p:cNvSpPr txBox="1"/>
          <p:nvPr/>
        </p:nvSpPr>
        <p:spPr>
          <a:xfrm>
            <a:off x="1547683" y="1142401"/>
            <a:ext cx="5309210" cy="4534575"/>
          </a:xfrm>
          <a:prstGeom prst="rect">
            <a:avLst/>
          </a:prstGeom>
          <a:noFill/>
        </p:spPr>
        <p:txBody>
          <a:bodyPr wrap="none" lIns="0" tIns="0" rIns="0" rtlCol="0">
            <a:spAutoFit/>
          </a:bodyPr>
          <a:lstStyle/>
          <a:p>
            <a:pPr>
              <a:lnSpc>
                <a:spcPts val="2858"/>
              </a:lnSpc>
            </a:pPr>
            <a:r>
              <a:rPr lang="en-US" altLang="zh-CN" sz="3147" dirty="0">
                <a:solidFill>
                  <a:srgbClr val="006533"/>
                </a:solidFill>
                <a:cs typeface="Times New Roman" pitchFamily="18" charset="0"/>
              </a:rPr>
              <a:t>Example:</a:t>
            </a:r>
            <a:r>
              <a:rPr lang="en-US" altLang="zh-CN" sz="3147" dirty="0">
                <a:cs typeface="Times New Roman" pitchFamily="18" charset="0"/>
              </a:rPr>
              <a:t> </a:t>
            </a:r>
            <a:r>
              <a:rPr lang="en-US" altLang="zh-CN" sz="3147" dirty="0">
                <a:solidFill>
                  <a:srgbClr val="006533"/>
                </a:solidFill>
                <a:cs typeface="Times New Roman" pitchFamily="18" charset="0"/>
              </a:rPr>
              <a:t>Buy,</a:t>
            </a:r>
            <a:r>
              <a:rPr lang="en-US" altLang="zh-CN" sz="3147" dirty="0">
                <a:cs typeface="Times New Roman" pitchFamily="18" charset="0"/>
              </a:rPr>
              <a:t> </a:t>
            </a:r>
            <a:r>
              <a:rPr lang="en-US" altLang="zh-CN" sz="3147" dirty="0">
                <a:solidFill>
                  <a:srgbClr val="006533"/>
                </a:solidFill>
                <a:cs typeface="Times New Roman" pitchFamily="18" charset="0"/>
              </a:rPr>
              <a:t>Rent</a:t>
            </a:r>
            <a:r>
              <a:rPr lang="en-US" altLang="zh-CN" sz="3147" dirty="0">
                <a:cs typeface="Times New Roman" pitchFamily="18" charset="0"/>
              </a:rPr>
              <a:t> </a:t>
            </a:r>
            <a:r>
              <a:rPr lang="en-US" altLang="zh-CN" sz="3147" dirty="0">
                <a:solidFill>
                  <a:srgbClr val="006533"/>
                </a:solidFill>
                <a:cs typeface="Times New Roman" pitchFamily="18" charset="0"/>
              </a:rPr>
              <a:t>or</a:t>
            </a:r>
            <a:r>
              <a:rPr lang="en-US" altLang="zh-CN" sz="3147" dirty="0">
                <a:cs typeface="Times New Roman" pitchFamily="18" charset="0"/>
              </a:rPr>
              <a:t> </a:t>
            </a:r>
            <a:r>
              <a:rPr lang="en-US" altLang="zh-CN" sz="3147" dirty="0">
                <a:solidFill>
                  <a:srgbClr val="006533"/>
                </a:solidFill>
                <a:cs typeface="Times New Roman" pitchFamily="18" charset="0"/>
              </a:rPr>
              <a:t>Repair?</a:t>
            </a:r>
          </a:p>
          <a:p>
            <a:pPr>
              <a:lnSpc>
                <a:spcPts val="680"/>
              </a:lnSpc>
            </a:pPr>
            <a:endParaRPr lang="en-US" altLang="zh-CN" sz="1225" dirty="0"/>
          </a:p>
          <a:p>
            <a:pPr>
              <a:lnSpc>
                <a:spcPts val="680"/>
              </a:lnSpc>
            </a:pPr>
            <a:endParaRPr lang="en-US" altLang="zh-CN" sz="1225" dirty="0"/>
          </a:p>
          <a:p>
            <a:pPr>
              <a:lnSpc>
                <a:spcPts val="1905"/>
              </a:lnSpc>
            </a:pPr>
            <a:r>
              <a:rPr lang="en-US" altLang="zh-CN" sz="1352" dirty="0">
                <a:solidFill>
                  <a:srgbClr val="000000"/>
                </a:solidFill>
                <a:cs typeface="Times New Roman" pitchFamily="18" charset="0"/>
              </a:rPr>
              <a:t>No</a:t>
            </a:r>
            <a:r>
              <a:rPr lang="en-US" altLang="zh-CN" sz="1352" dirty="0">
                <a:cs typeface="Times New Roman" pitchFamily="18" charset="0"/>
              </a:rPr>
              <a:t> </a:t>
            </a:r>
            <a:r>
              <a:rPr lang="en-US" altLang="zh-CN" sz="1352" dirty="0">
                <a:solidFill>
                  <a:srgbClr val="000000"/>
                </a:solidFill>
                <a:cs typeface="Times New Roman" pitchFamily="18" charset="0"/>
              </a:rPr>
              <a:t>panic!</a:t>
            </a:r>
            <a:r>
              <a:rPr lang="en-US" altLang="zh-CN" sz="1352" dirty="0">
                <a:cs typeface="Times New Roman" pitchFamily="18" charset="0"/>
              </a:rPr>
              <a:t> </a:t>
            </a:r>
            <a:r>
              <a:rPr lang="en-US" altLang="zh-CN" sz="1352" dirty="0">
                <a:solidFill>
                  <a:srgbClr val="000000"/>
                </a:solidFill>
                <a:cs typeface="Times New Roman" pitchFamily="18" charset="0"/>
              </a:rPr>
              <a:t>Apply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engineering</a:t>
            </a:r>
            <a:r>
              <a:rPr lang="en-US" altLang="zh-CN" sz="1352" dirty="0">
                <a:cs typeface="Times New Roman" pitchFamily="18" charset="0"/>
              </a:rPr>
              <a:t> </a:t>
            </a:r>
            <a:r>
              <a:rPr lang="en-US" altLang="zh-CN" sz="1352" dirty="0">
                <a:solidFill>
                  <a:srgbClr val="000000"/>
                </a:solidFill>
                <a:cs typeface="Times New Roman" pitchFamily="18" charset="0"/>
              </a:rPr>
              <a:t>economic</a:t>
            </a:r>
            <a:r>
              <a:rPr lang="en-US" altLang="zh-CN" sz="1352" dirty="0">
                <a:cs typeface="Times New Roman" pitchFamily="18" charset="0"/>
              </a:rPr>
              <a:t> </a:t>
            </a:r>
            <a:r>
              <a:rPr lang="en-US" altLang="zh-CN" sz="1352" dirty="0">
                <a:solidFill>
                  <a:srgbClr val="000000"/>
                </a:solidFill>
                <a:cs typeface="Times New Roman" pitchFamily="18" charset="0"/>
              </a:rPr>
              <a:t>analysis</a:t>
            </a:r>
            <a:r>
              <a:rPr lang="en-US" altLang="zh-CN" sz="1352" dirty="0">
                <a:cs typeface="Times New Roman" pitchFamily="18" charset="0"/>
              </a:rPr>
              <a:t> </a:t>
            </a:r>
            <a:r>
              <a:rPr lang="en-US" altLang="zh-CN" sz="1352" dirty="0">
                <a:solidFill>
                  <a:srgbClr val="000000"/>
                </a:solidFill>
                <a:cs typeface="Times New Roman" pitchFamily="18" charset="0"/>
              </a:rPr>
              <a:t>procedure.</a:t>
            </a:r>
          </a:p>
          <a:p>
            <a:pPr>
              <a:lnSpc>
                <a:spcPts val="680"/>
              </a:lnSpc>
            </a:pPr>
            <a:endParaRPr lang="en-US" altLang="zh-CN" sz="1225" dirty="0"/>
          </a:p>
          <a:p>
            <a:pPr>
              <a:lnSpc>
                <a:spcPts val="680"/>
              </a:lnSpc>
            </a:pPr>
            <a:endParaRPr lang="en-US" altLang="zh-CN" sz="1225" dirty="0"/>
          </a:p>
          <a:p>
            <a:pPr>
              <a:lnSpc>
                <a:spcPts val="1837"/>
              </a:lnSpc>
            </a:pPr>
            <a:r>
              <a:rPr lang="en-US" altLang="zh-CN" sz="1352" u="sng" dirty="0">
                <a:solidFill>
                  <a:srgbClr val="000000"/>
                </a:solidFill>
                <a:cs typeface="Times New Roman" pitchFamily="18" charset="0"/>
              </a:rPr>
              <a:t>Step 1: Define the problem</a:t>
            </a:r>
          </a:p>
          <a:p>
            <a:pPr>
              <a:lnSpc>
                <a:spcPts val="1565"/>
              </a:lnSpc>
            </a:pPr>
            <a:r>
              <a:rPr lang="en-US" altLang="zh-CN" sz="1352" dirty="0">
                <a:solidFill>
                  <a:srgbClr val="000000"/>
                </a:solidFill>
                <a:cs typeface="Times New Roman" pitchFamily="18" charset="0"/>
              </a:rPr>
              <a:t>In</a:t>
            </a:r>
            <a:r>
              <a:rPr lang="en-US" altLang="zh-CN" sz="1352" dirty="0">
                <a:cs typeface="Times New Roman" pitchFamily="18" charset="0"/>
              </a:rPr>
              <a:t> </a:t>
            </a:r>
            <a:r>
              <a:rPr lang="en-US" altLang="zh-CN" sz="1352" dirty="0">
                <a:solidFill>
                  <a:srgbClr val="000000"/>
                </a:solidFill>
                <a:cs typeface="Times New Roman" pitchFamily="18" charset="0"/>
              </a:rPr>
              <a:t>this</a:t>
            </a:r>
            <a:r>
              <a:rPr lang="en-US" altLang="zh-CN" sz="1352" dirty="0">
                <a:cs typeface="Times New Roman" pitchFamily="18" charset="0"/>
              </a:rPr>
              <a:t> </a:t>
            </a:r>
            <a:r>
              <a:rPr lang="en-US" altLang="zh-CN" sz="1352" dirty="0">
                <a:solidFill>
                  <a:srgbClr val="000000"/>
                </a:solidFill>
                <a:cs typeface="Times New Roman" pitchFamily="18" charset="0"/>
              </a:rPr>
              <a:t>case,</a:t>
            </a:r>
            <a:r>
              <a:rPr lang="en-US" altLang="zh-CN" sz="1352" dirty="0">
                <a:cs typeface="Times New Roman" pitchFamily="18" charset="0"/>
              </a:rPr>
              <a:t> </a:t>
            </a:r>
            <a:r>
              <a:rPr lang="en-US" altLang="zh-CN" sz="1352" dirty="0">
                <a:solidFill>
                  <a:srgbClr val="000000"/>
                </a:solidFill>
                <a:cs typeface="Times New Roman" pitchFamily="18" charset="0"/>
              </a:rPr>
              <a:t>it</a:t>
            </a:r>
            <a:r>
              <a:rPr lang="en-US" altLang="zh-CN" sz="1352" dirty="0">
                <a:cs typeface="Times New Roman" pitchFamily="18" charset="0"/>
              </a:rPr>
              <a:t> </a:t>
            </a:r>
            <a:r>
              <a:rPr lang="en-US" altLang="zh-CN" sz="1352" dirty="0">
                <a:solidFill>
                  <a:srgbClr val="000000"/>
                </a:solidFill>
                <a:cs typeface="Times New Roman" pitchFamily="18" charset="0"/>
              </a:rPr>
              <a:t>is</a:t>
            </a:r>
            <a:r>
              <a:rPr lang="en-US" altLang="zh-CN" sz="1352" dirty="0">
                <a:cs typeface="Times New Roman" pitchFamily="18" charset="0"/>
              </a:rPr>
              <a:t> </a:t>
            </a:r>
            <a:r>
              <a:rPr lang="en-US" altLang="zh-CN" sz="1352" dirty="0">
                <a:solidFill>
                  <a:srgbClr val="000000"/>
                </a:solidFill>
                <a:cs typeface="Times New Roman" pitchFamily="18" charset="0"/>
              </a:rPr>
              <a:t>simple</a:t>
            </a:r>
            <a:r>
              <a:rPr lang="en-US" altLang="zh-CN" sz="1352" dirty="0">
                <a:cs typeface="Times New Roman" pitchFamily="18" charset="0"/>
              </a:rPr>
              <a:t> </a:t>
            </a:r>
            <a:r>
              <a:rPr lang="en-US" altLang="zh-CN" sz="1352" dirty="0">
                <a:solidFill>
                  <a:srgbClr val="000000"/>
                </a:solidFill>
                <a:cs typeface="Times New Roman" pitchFamily="18" charset="0"/>
              </a:rPr>
              <a:t>—</a:t>
            </a:r>
            <a:r>
              <a:rPr lang="en-US" altLang="zh-CN" sz="1352" dirty="0">
                <a:cs typeface="Times New Roman" pitchFamily="18" charset="0"/>
              </a:rPr>
              <a:t> </a:t>
            </a:r>
            <a:r>
              <a:rPr lang="en-US" altLang="zh-CN" sz="1352" dirty="0">
                <a:solidFill>
                  <a:srgbClr val="000000"/>
                </a:solidFill>
                <a:cs typeface="Times New Roman" pitchFamily="18" charset="0"/>
              </a:rPr>
              <a:t>you</a:t>
            </a:r>
            <a:r>
              <a:rPr lang="en-US" altLang="zh-CN" sz="1352" dirty="0">
                <a:cs typeface="Times New Roman" pitchFamily="18" charset="0"/>
              </a:rPr>
              <a:t> </a:t>
            </a:r>
            <a:r>
              <a:rPr lang="en-US" altLang="zh-CN" sz="1352" dirty="0">
                <a:solidFill>
                  <a:srgbClr val="000000"/>
                </a:solidFill>
                <a:cs typeface="Times New Roman" pitchFamily="18" charset="0"/>
              </a:rPr>
              <a:t>need</a:t>
            </a:r>
            <a:r>
              <a:rPr lang="en-US" altLang="zh-CN" sz="1352" dirty="0">
                <a:cs typeface="Times New Roman" pitchFamily="18" charset="0"/>
              </a:rPr>
              <a:t> </a:t>
            </a:r>
            <a:r>
              <a:rPr lang="en-US" altLang="zh-CN" sz="1352" dirty="0">
                <a:solidFill>
                  <a:srgbClr val="000000"/>
                </a:solidFill>
                <a:cs typeface="Times New Roman" pitchFamily="18" charset="0"/>
              </a:rPr>
              <a:t>a</a:t>
            </a:r>
            <a:r>
              <a:rPr lang="en-US" altLang="zh-CN" sz="1352" dirty="0">
                <a:cs typeface="Times New Roman" pitchFamily="18" charset="0"/>
              </a:rPr>
              <a:t> </a:t>
            </a:r>
            <a:r>
              <a:rPr lang="en-US" altLang="zh-CN" sz="1352" dirty="0">
                <a:solidFill>
                  <a:srgbClr val="000000"/>
                </a:solidFill>
                <a:cs typeface="Times New Roman" pitchFamily="18" charset="0"/>
              </a:rPr>
              <a:t>car!</a:t>
            </a:r>
          </a:p>
          <a:p>
            <a:pPr>
              <a:lnSpc>
                <a:spcPts val="680"/>
              </a:lnSpc>
            </a:pPr>
            <a:endParaRPr lang="en-US" altLang="zh-CN" sz="1225" dirty="0"/>
          </a:p>
          <a:p>
            <a:pPr>
              <a:lnSpc>
                <a:spcPts val="680"/>
              </a:lnSpc>
            </a:pPr>
            <a:endParaRPr lang="en-US" altLang="zh-CN" sz="1225" dirty="0"/>
          </a:p>
          <a:p>
            <a:pPr>
              <a:lnSpc>
                <a:spcPts val="1837"/>
              </a:lnSpc>
            </a:pPr>
            <a:r>
              <a:rPr lang="en-US" altLang="zh-CN" sz="1352" u="sng" dirty="0">
                <a:solidFill>
                  <a:srgbClr val="000000"/>
                </a:solidFill>
                <a:cs typeface="Times New Roman" pitchFamily="18" charset="0"/>
              </a:rPr>
              <a:t>Step 2: Develop alternatives</a:t>
            </a:r>
          </a:p>
          <a:p>
            <a:pPr>
              <a:lnSpc>
                <a:spcPts val="1565"/>
              </a:lnSpc>
            </a:pPr>
            <a:r>
              <a:rPr lang="en-US" altLang="zh-CN" sz="1352" dirty="0">
                <a:solidFill>
                  <a:srgbClr val="000000"/>
                </a:solidFill>
                <a:cs typeface="Times New Roman" pitchFamily="18" charset="0"/>
              </a:rPr>
              <a:t>You</a:t>
            </a:r>
            <a:r>
              <a:rPr lang="en-US" altLang="zh-CN" sz="1352" dirty="0">
                <a:cs typeface="Times New Roman" pitchFamily="18" charset="0"/>
              </a:rPr>
              <a:t> </a:t>
            </a:r>
            <a:r>
              <a:rPr lang="en-US" altLang="zh-CN" sz="1352" dirty="0">
                <a:solidFill>
                  <a:srgbClr val="000000"/>
                </a:solidFill>
                <a:cs typeface="Times New Roman" pitchFamily="18" charset="0"/>
              </a:rPr>
              <a:t>have</a:t>
            </a:r>
            <a:r>
              <a:rPr lang="en-US" altLang="zh-CN" sz="1352" dirty="0">
                <a:cs typeface="Times New Roman" pitchFamily="18" charset="0"/>
              </a:rPr>
              <a:t> </a:t>
            </a:r>
            <a:r>
              <a:rPr lang="en-US" altLang="zh-CN" sz="1352" dirty="0">
                <a:solidFill>
                  <a:srgbClr val="000000"/>
                </a:solidFill>
                <a:cs typeface="Times New Roman" pitchFamily="18" charset="0"/>
              </a:rPr>
              <a:t>several</a:t>
            </a:r>
            <a:r>
              <a:rPr lang="en-US" altLang="zh-CN" sz="1352" dirty="0">
                <a:cs typeface="Times New Roman" pitchFamily="18" charset="0"/>
              </a:rPr>
              <a:t> </a:t>
            </a:r>
            <a:r>
              <a:rPr lang="en-US" altLang="zh-CN" sz="1352" dirty="0">
                <a:solidFill>
                  <a:srgbClr val="000000"/>
                </a:solidFill>
                <a:cs typeface="Times New Roman" pitchFamily="18" charset="0"/>
              </a:rPr>
              <a:t>options.</a:t>
            </a:r>
          </a:p>
          <a:p>
            <a:pPr>
              <a:lnSpc>
                <a:spcPts val="1565"/>
              </a:lnSpc>
            </a:pPr>
            <a:r>
              <a:rPr lang="en-US" altLang="zh-CN" sz="1352" dirty="0">
                <a:solidFill>
                  <a:srgbClr val="000000"/>
                </a:solidFill>
                <a:cs typeface="Times New Roman" pitchFamily="18" charset="0"/>
              </a:rPr>
              <a:t>(A)</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wrecked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(Of</a:t>
            </a:r>
            <a:r>
              <a:rPr lang="en-US" altLang="zh-CN" sz="1352" dirty="0">
                <a:cs typeface="Times New Roman" pitchFamily="18" charset="0"/>
              </a:rPr>
              <a:t> </a:t>
            </a:r>
            <a:r>
              <a:rPr lang="en-US" altLang="zh-CN" sz="1352" dirty="0">
                <a:solidFill>
                  <a:srgbClr val="000000"/>
                </a:solidFill>
                <a:cs typeface="Times New Roman" pitchFamily="18" charset="0"/>
              </a:rPr>
              <a:t>course</a:t>
            </a:r>
            <a:r>
              <a:rPr lang="en-US" altLang="zh-CN" sz="1352" dirty="0">
                <a:cs typeface="Times New Roman" pitchFamily="18" charset="0"/>
              </a:rPr>
              <a:t> </a:t>
            </a:r>
            <a:r>
              <a:rPr lang="en-US" altLang="zh-CN" sz="1352" dirty="0">
                <a:solidFill>
                  <a:srgbClr val="000000"/>
                </a:solidFill>
                <a:cs typeface="Times New Roman" pitchFamily="18" charset="0"/>
              </a:rPr>
              <a:t>you</a:t>
            </a:r>
            <a:r>
              <a:rPr lang="en-US" altLang="zh-CN" sz="1352" dirty="0">
                <a:cs typeface="Times New Roman" pitchFamily="18" charset="0"/>
              </a:rPr>
              <a:t> </a:t>
            </a:r>
            <a:r>
              <a:rPr lang="en-US" altLang="zh-CN" sz="1352" dirty="0">
                <a:solidFill>
                  <a:srgbClr val="000000"/>
                </a:solidFill>
                <a:cs typeface="Times New Roman" pitchFamily="18" charset="0"/>
              </a:rPr>
              <a:t>would</a:t>
            </a:r>
          </a:p>
          <a:p>
            <a:pPr>
              <a:lnSpc>
                <a:spcPts val="1565"/>
              </a:lnSpc>
            </a:pPr>
            <a:r>
              <a:rPr lang="en-US" altLang="zh-CN" sz="1352" dirty="0">
                <a:solidFill>
                  <a:srgbClr val="000000"/>
                </a:solidFill>
                <a:cs typeface="Times New Roman" pitchFamily="18" charset="0"/>
              </a:rPr>
              <a:t>not</a:t>
            </a:r>
            <a:r>
              <a:rPr lang="en-US" altLang="zh-CN" sz="1352" dirty="0">
                <a:cs typeface="Times New Roman" pitchFamily="18" charset="0"/>
              </a:rPr>
              <a:t> </a:t>
            </a:r>
            <a:r>
              <a:rPr lang="en-US" altLang="zh-CN" sz="1352" dirty="0">
                <a:solidFill>
                  <a:srgbClr val="000000"/>
                </a:solidFill>
                <a:cs typeface="Times New Roman" pitchFamily="18" charset="0"/>
              </a:rPr>
              <a:t>just</a:t>
            </a:r>
            <a:r>
              <a:rPr lang="en-US" altLang="zh-CN" sz="1352" dirty="0">
                <a:cs typeface="Times New Roman" pitchFamily="18" charset="0"/>
              </a:rPr>
              <a:t> </a:t>
            </a:r>
            <a:r>
              <a:rPr lang="en-US" altLang="zh-CN" sz="1352" dirty="0">
                <a:solidFill>
                  <a:srgbClr val="000000"/>
                </a:solidFill>
                <a:cs typeface="Times New Roman" pitchFamily="18" charset="0"/>
              </a:rPr>
              <a:t>dispose</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wrecked</a:t>
            </a:r>
            <a:r>
              <a:rPr lang="en-US" altLang="zh-CN" sz="1352" dirty="0">
                <a:cs typeface="Times New Roman" pitchFamily="18" charset="0"/>
              </a:rPr>
              <a:t> </a:t>
            </a:r>
            <a:r>
              <a:rPr lang="en-US" altLang="zh-CN" sz="1352" dirty="0">
                <a:solidFill>
                  <a:srgbClr val="000000"/>
                </a:solidFill>
                <a:cs typeface="Times New Roman" pitchFamily="18" charset="0"/>
              </a:rPr>
              <a:t>car.)</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(B)</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keep</a:t>
            </a:r>
            <a:r>
              <a:rPr lang="en-US" altLang="zh-CN" sz="1352" dirty="0">
                <a:cs typeface="Times New Roman" pitchFamily="18" charset="0"/>
              </a:rPr>
              <a:t> </a:t>
            </a:r>
            <a:r>
              <a:rPr lang="en-US" altLang="zh-CN" sz="1352" dirty="0">
                <a:solidFill>
                  <a:srgbClr val="000000"/>
                </a:solidFill>
                <a:cs typeface="Times New Roman" pitchFamily="18" charset="0"/>
              </a:rPr>
              <a:t>it.</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(C)</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it,</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then</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(D)</a:t>
            </a:r>
            <a:r>
              <a:rPr lang="en-US" altLang="zh-CN" sz="1352" dirty="0">
                <a:cs typeface="Times New Roman" pitchFamily="18" charset="0"/>
              </a:rPr>
              <a:t> </a:t>
            </a:r>
            <a:r>
              <a:rPr lang="en-US" altLang="zh-CN" sz="1352" dirty="0">
                <a:solidFill>
                  <a:srgbClr val="000000"/>
                </a:solidFill>
                <a:cs typeface="Times New Roman" pitchFamily="18" charset="0"/>
              </a:rPr>
              <a:t>Let</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part-time</a:t>
            </a:r>
            <a:r>
              <a:rPr lang="en-US" altLang="zh-CN" sz="1352" dirty="0">
                <a:cs typeface="Times New Roman" pitchFamily="18" charset="0"/>
              </a:rPr>
              <a:t> </a:t>
            </a:r>
            <a:r>
              <a:rPr lang="en-US" altLang="zh-CN" sz="1352" dirty="0">
                <a:solidFill>
                  <a:srgbClr val="000000"/>
                </a:solidFill>
                <a:cs typeface="Times New Roman" pitchFamily="18" charset="0"/>
              </a:rPr>
              <a:t>technician</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rent</a:t>
            </a:r>
            <a:r>
              <a:rPr lang="en-US" altLang="zh-CN" sz="1352" dirty="0">
                <a:cs typeface="Times New Roman" pitchFamily="18" charset="0"/>
              </a:rPr>
              <a:t> </a:t>
            </a:r>
            <a:r>
              <a:rPr lang="en-US" altLang="zh-CN" sz="1352" dirty="0">
                <a:solidFill>
                  <a:srgbClr val="000000"/>
                </a:solidFill>
                <a:cs typeface="Times New Roman" pitchFamily="18" charset="0"/>
              </a:rPr>
              <a:t>in</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meantime.</a:t>
            </a:r>
          </a:p>
          <a:p>
            <a:pPr>
              <a:lnSpc>
                <a:spcPts val="1565"/>
              </a:lnSpc>
            </a:pPr>
            <a:r>
              <a:rPr lang="en-US" altLang="zh-CN" sz="1352" dirty="0">
                <a:solidFill>
                  <a:srgbClr val="000000"/>
                </a:solidFill>
                <a:cs typeface="Times New Roman" pitchFamily="18" charset="0"/>
              </a:rPr>
              <a:t>Afterwards,</a:t>
            </a:r>
            <a:r>
              <a:rPr lang="en-US" altLang="zh-CN" sz="1352" dirty="0">
                <a:cs typeface="Times New Roman" pitchFamily="18" charset="0"/>
              </a:rPr>
              <a:t> </a:t>
            </a:r>
            <a:r>
              <a:rPr lang="en-US" altLang="zh-CN" sz="1352" dirty="0">
                <a:solidFill>
                  <a:srgbClr val="000000"/>
                </a:solidFill>
                <a:cs typeface="Times New Roman" pitchFamily="18" charset="0"/>
              </a:rPr>
              <a:t>keep</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(E)</a:t>
            </a:r>
            <a:r>
              <a:rPr lang="en-US" altLang="zh-CN" sz="1352" dirty="0">
                <a:cs typeface="Times New Roman" pitchFamily="18" charset="0"/>
              </a:rPr>
              <a:t> </a:t>
            </a:r>
            <a:r>
              <a:rPr lang="en-US" altLang="zh-CN" sz="1352" dirty="0">
                <a:solidFill>
                  <a:srgbClr val="000000"/>
                </a:solidFill>
                <a:cs typeface="Times New Roman" pitchFamily="18" charset="0"/>
              </a:rPr>
              <a:t>Let</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part-time</a:t>
            </a:r>
            <a:r>
              <a:rPr lang="en-US" altLang="zh-CN" sz="1352" dirty="0">
                <a:cs typeface="Times New Roman" pitchFamily="18" charset="0"/>
              </a:rPr>
              <a:t> </a:t>
            </a:r>
            <a:r>
              <a:rPr lang="en-US" altLang="zh-CN" sz="1352" dirty="0">
                <a:solidFill>
                  <a:srgbClr val="000000"/>
                </a:solidFill>
                <a:cs typeface="Times New Roman" pitchFamily="18" charset="0"/>
              </a:rPr>
              <a:t>technician</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rent</a:t>
            </a:r>
            <a:r>
              <a:rPr lang="en-US" altLang="zh-CN" sz="1352" dirty="0">
                <a:cs typeface="Times New Roman" pitchFamily="18" charset="0"/>
              </a:rPr>
              <a:t> </a:t>
            </a:r>
            <a:r>
              <a:rPr lang="en-US" altLang="zh-CN" sz="1352" dirty="0">
                <a:solidFill>
                  <a:srgbClr val="000000"/>
                </a:solidFill>
                <a:cs typeface="Times New Roman" pitchFamily="18" charset="0"/>
              </a:rPr>
              <a:t>in</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meantime.</a:t>
            </a:r>
          </a:p>
          <a:p>
            <a:pPr>
              <a:lnSpc>
                <a:spcPts val="1565"/>
              </a:lnSpc>
            </a:pPr>
            <a:r>
              <a:rPr lang="en-US" altLang="zh-CN" sz="1352" dirty="0">
                <a:solidFill>
                  <a:srgbClr val="000000"/>
                </a:solidFill>
                <a:cs typeface="Times New Roman" pitchFamily="18" charset="0"/>
              </a:rPr>
              <a:t>Afterwards,</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144593" y="857251"/>
            <a:ext cx="6855082" cy="5141513"/>
          </a:xfrm>
          <a:custGeom>
            <a:avLst/>
            <a:gdLst>
              <a:gd name="connsiteX0" fmla="*/ 0 w 10075278"/>
              <a:gd name="connsiteY0" fmla="*/ 0 h 7556754"/>
              <a:gd name="connsiteX1" fmla="*/ 0 w 10075278"/>
              <a:gd name="connsiteY1" fmla="*/ 7556754 h 7556754"/>
              <a:gd name="connsiteX2" fmla="*/ 10075278 w 10075278"/>
              <a:gd name="connsiteY2" fmla="*/ 7556754 h 7556754"/>
              <a:gd name="connsiteX3" fmla="*/ 10075278 w 10075278"/>
              <a:gd name="connsiteY3" fmla="*/ 0 h 7556754"/>
              <a:gd name="connsiteX4" fmla="*/ 0 w 10075278"/>
              <a:gd name="connsiteY4" fmla="*/ 0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278" h="7556754">
                <a:moveTo>
                  <a:pt x="0" y="0"/>
                </a:moveTo>
                <a:lnTo>
                  <a:pt x="0" y="7556754"/>
                </a:lnTo>
                <a:lnTo>
                  <a:pt x="10075278" y="7556754"/>
                </a:lnTo>
                <a:lnTo>
                  <a:pt x="1007527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3" name="Freeform 3"/>
          <p:cNvSpPr/>
          <p:nvPr/>
        </p:nvSpPr>
        <p:spPr>
          <a:xfrm>
            <a:off x="1144324" y="856991"/>
            <a:ext cx="6855005" cy="5141513"/>
          </a:xfrm>
          <a:custGeom>
            <a:avLst/>
            <a:gdLst>
              <a:gd name="connsiteX0" fmla="*/ 10068687 w 10075164"/>
              <a:gd name="connsiteY0" fmla="*/ 7550276 h 7556754"/>
              <a:gd name="connsiteX1" fmla="*/ 10068687 w 10075164"/>
              <a:gd name="connsiteY1" fmla="*/ 6476 h 7556754"/>
              <a:gd name="connsiteX2" fmla="*/ 6477 w 10075164"/>
              <a:gd name="connsiteY2" fmla="*/ 6476 h 7556754"/>
              <a:gd name="connsiteX3" fmla="*/ 6477 w 10075164"/>
              <a:gd name="connsiteY3" fmla="*/ 7550276 h 7556754"/>
              <a:gd name="connsiteX4" fmla="*/ 10068687 w 10075164"/>
              <a:gd name="connsiteY4" fmla="*/ 7550276 h 755675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075164" h="7556754">
                <a:moveTo>
                  <a:pt x="10068686" y="7550276"/>
                </a:moveTo>
                <a:lnTo>
                  <a:pt x="10068687" y="6476"/>
                </a:lnTo>
                <a:lnTo>
                  <a:pt x="6477" y="6476"/>
                </a:lnTo>
                <a:lnTo>
                  <a:pt x="6477" y="7550276"/>
                </a:lnTo>
                <a:lnTo>
                  <a:pt x="10068687" y="755027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25"/>
          </a:p>
        </p:txBody>
      </p:sp>
      <p:sp>
        <p:nvSpPr>
          <p:cNvPr id="2" name="TextBox 1"/>
          <p:cNvSpPr txBox="1"/>
          <p:nvPr/>
        </p:nvSpPr>
        <p:spPr>
          <a:xfrm>
            <a:off x="7475345" y="5713441"/>
            <a:ext cx="109004" cy="174663"/>
          </a:xfrm>
          <a:prstGeom prst="rect">
            <a:avLst/>
          </a:prstGeom>
          <a:noFill/>
        </p:spPr>
        <p:txBody>
          <a:bodyPr wrap="none" lIns="0" tIns="0" rIns="0" rtlCol="0">
            <a:spAutoFit/>
          </a:bodyPr>
          <a:lstStyle/>
          <a:p>
            <a:pPr>
              <a:lnSpc>
                <a:spcPts val="953"/>
              </a:lnSpc>
            </a:pPr>
            <a:r>
              <a:rPr lang="en-US" altLang="zh-CN" sz="898" dirty="0">
                <a:solidFill>
                  <a:srgbClr val="000000"/>
                </a:solidFill>
                <a:latin typeface="Garamond" pitchFamily="18" charset="0"/>
                <a:cs typeface="Garamond" pitchFamily="18" charset="0"/>
              </a:rPr>
              <a:t>13</a:t>
            </a:r>
          </a:p>
        </p:txBody>
      </p:sp>
      <p:sp>
        <p:nvSpPr>
          <p:cNvPr id="5" name="TextBox 1"/>
          <p:cNvSpPr txBox="1"/>
          <p:nvPr/>
        </p:nvSpPr>
        <p:spPr>
          <a:xfrm>
            <a:off x="1547682" y="1125118"/>
            <a:ext cx="5362109" cy="3919022"/>
          </a:xfrm>
          <a:prstGeom prst="rect">
            <a:avLst/>
          </a:prstGeom>
          <a:noFill/>
        </p:spPr>
        <p:txBody>
          <a:bodyPr wrap="none" lIns="0" tIns="0" rIns="0" rtlCol="0">
            <a:spAutoFit/>
          </a:bodyPr>
          <a:lstStyle/>
          <a:p>
            <a:pPr>
              <a:lnSpc>
                <a:spcPts val="2858"/>
              </a:lnSpc>
            </a:pPr>
            <a:r>
              <a:rPr lang="en-US" altLang="zh-CN" sz="3147" dirty="0">
                <a:solidFill>
                  <a:srgbClr val="006533"/>
                </a:solidFill>
                <a:cs typeface="Times New Roman" pitchFamily="18" charset="0"/>
              </a:rPr>
              <a:t>Example:</a:t>
            </a:r>
            <a:r>
              <a:rPr lang="en-US" altLang="zh-CN" sz="3147" dirty="0">
                <a:cs typeface="Times New Roman" pitchFamily="18" charset="0"/>
              </a:rPr>
              <a:t> </a:t>
            </a:r>
            <a:r>
              <a:rPr lang="en-US" altLang="zh-CN" sz="3147" dirty="0">
                <a:solidFill>
                  <a:srgbClr val="006533"/>
                </a:solidFill>
                <a:cs typeface="Times New Roman" pitchFamily="18" charset="0"/>
              </a:rPr>
              <a:t>Buy,</a:t>
            </a:r>
            <a:r>
              <a:rPr lang="en-US" altLang="zh-CN" sz="3147" dirty="0">
                <a:cs typeface="Times New Roman" pitchFamily="18" charset="0"/>
              </a:rPr>
              <a:t> </a:t>
            </a:r>
            <a:r>
              <a:rPr lang="en-US" altLang="zh-CN" sz="3147" dirty="0">
                <a:solidFill>
                  <a:srgbClr val="006533"/>
                </a:solidFill>
                <a:cs typeface="Times New Roman" pitchFamily="18" charset="0"/>
              </a:rPr>
              <a:t>Rent</a:t>
            </a:r>
            <a:r>
              <a:rPr lang="en-US" altLang="zh-CN" sz="3147" dirty="0">
                <a:cs typeface="Times New Roman" pitchFamily="18" charset="0"/>
              </a:rPr>
              <a:t> </a:t>
            </a:r>
            <a:r>
              <a:rPr lang="en-US" altLang="zh-CN" sz="3147" dirty="0">
                <a:solidFill>
                  <a:srgbClr val="006533"/>
                </a:solidFill>
                <a:cs typeface="Times New Roman" pitchFamily="18" charset="0"/>
              </a:rPr>
              <a:t>or</a:t>
            </a:r>
            <a:r>
              <a:rPr lang="en-US" altLang="zh-CN" sz="3147" dirty="0">
                <a:cs typeface="Times New Roman" pitchFamily="18" charset="0"/>
              </a:rPr>
              <a:t> </a:t>
            </a:r>
            <a:r>
              <a:rPr lang="en-US" altLang="zh-CN" sz="3147" dirty="0">
                <a:solidFill>
                  <a:srgbClr val="006533"/>
                </a:solidFill>
                <a:cs typeface="Times New Roman" pitchFamily="18" charset="0"/>
              </a:rPr>
              <a:t>Repair?</a:t>
            </a:r>
          </a:p>
          <a:p>
            <a:pPr>
              <a:lnSpc>
                <a:spcPts val="680"/>
              </a:lnSpc>
            </a:pPr>
            <a:endParaRPr lang="en-US" altLang="zh-CN" sz="1225" dirty="0"/>
          </a:p>
          <a:p>
            <a:pPr>
              <a:lnSpc>
                <a:spcPts val="680"/>
              </a:lnSpc>
            </a:pPr>
            <a:endParaRPr lang="en-US" altLang="zh-CN" sz="1225" dirty="0"/>
          </a:p>
          <a:p>
            <a:pPr>
              <a:lnSpc>
                <a:spcPts val="1905"/>
              </a:lnSpc>
            </a:pPr>
            <a:r>
              <a:rPr lang="en-US" altLang="zh-CN" sz="1352" u="sng" dirty="0">
                <a:solidFill>
                  <a:srgbClr val="000000"/>
                </a:solidFill>
                <a:cs typeface="Times New Roman" pitchFamily="18" charset="0"/>
              </a:rPr>
              <a:t>Step 3: Develop prospective outcomes via cash flows</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(A)</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wrecked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$2,000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$1,000</a:t>
            </a:r>
            <a:r>
              <a:rPr lang="en-US" altLang="zh-CN" sz="1352" dirty="0">
                <a:cs typeface="Times New Roman" pitchFamily="18" charset="0"/>
              </a:rPr>
              <a:t> </a:t>
            </a:r>
            <a:r>
              <a:rPr lang="en-US" altLang="zh-CN" sz="1352" dirty="0">
                <a:solidFill>
                  <a:srgbClr val="0000FF"/>
                </a:solidFill>
                <a:cs typeface="Times New Roman" pitchFamily="18" charset="0"/>
              </a:rPr>
              <a:t>–</a:t>
            </a:r>
          </a:p>
          <a:p>
            <a:pPr>
              <a:lnSpc>
                <a:spcPts val="1565"/>
              </a:lnSpc>
            </a:pPr>
            <a:r>
              <a:rPr lang="en-US" altLang="zh-CN" sz="1352" dirty="0">
                <a:solidFill>
                  <a:srgbClr val="0000FF"/>
                </a:solidFill>
                <a:cs typeface="Times New Roman" pitchFamily="18" charset="0"/>
              </a:rPr>
              <a:t>$10,000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–$7,000</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(B)</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keep</a:t>
            </a:r>
            <a:r>
              <a:rPr lang="en-US" altLang="zh-CN" sz="1352" dirty="0">
                <a:cs typeface="Times New Roman" pitchFamily="18" charset="0"/>
              </a:rPr>
              <a:t> </a:t>
            </a:r>
            <a:r>
              <a:rPr lang="en-US" altLang="zh-CN" sz="1352" dirty="0">
                <a:solidFill>
                  <a:srgbClr val="000000"/>
                </a:solidFill>
                <a:cs typeface="Times New Roman" pitchFamily="18" charset="0"/>
              </a:rPr>
              <a:t>it.</a:t>
            </a:r>
            <a:r>
              <a:rPr lang="en-US" altLang="zh-CN" sz="1352" dirty="0">
                <a:cs typeface="Times New Roman" pitchFamily="18" charset="0"/>
              </a:rPr>
              <a:t> </a:t>
            </a:r>
            <a:r>
              <a:rPr lang="en-US" altLang="zh-CN" sz="1352" dirty="0">
                <a:solidFill>
                  <a:srgbClr val="0000FF"/>
                </a:solidFill>
                <a:cs typeface="Times New Roman" pitchFamily="18" charset="0"/>
              </a:rPr>
              <a:t>$1,000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$2,000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–$1,000</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(C)</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it,</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then</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$1,000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$2,000</a:t>
            </a:r>
          </a:p>
          <a:p>
            <a:pPr>
              <a:lnSpc>
                <a:spcPts val="1565"/>
              </a:lnSpc>
            </a:pP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$4,500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$10,000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–$6,500</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(D)</a:t>
            </a:r>
            <a:r>
              <a:rPr lang="en-US" altLang="zh-CN" sz="1352" dirty="0">
                <a:cs typeface="Times New Roman" pitchFamily="18" charset="0"/>
              </a:rPr>
              <a:t> </a:t>
            </a:r>
            <a:r>
              <a:rPr lang="en-US" altLang="zh-CN" sz="1352" dirty="0">
                <a:solidFill>
                  <a:srgbClr val="000000"/>
                </a:solidFill>
                <a:cs typeface="Times New Roman" pitchFamily="18" charset="0"/>
              </a:rPr>
              <a:t>Let</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part-time</a:t>
            </a:r>
            <a:r>
              <a:rPr lang="en-US" altLang="zh-CN" sz="1352" dirty="0">
                <a:cs typeface="Times New Roman" pitchFamily="18" charset="0"/>
              </a:rPr>
              <a:t> </a:t>
            </a:r>
            <a:r>
              <a:rPr lang="en-US" altLang="zh-CN" sz="1352" dirty="0">
                <a:solidFill>
                  <a:srgbClr val="000000"/>
                </a:solidFill>
                <a:cs typeface="Times New Roman" pitchFamily="18" charset="0"/>
              </a:rPr>
              <a:t>technician</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rent</a:t>
            </a:r>
            <a:r>
              <a:rPr lang="en-US" altLang="zh-CN" sz="1352" dirty="0">
                <a:cs typeface="Times New Roman" pitchFamily="18" charset="0"/>
              </a:rPr>
              <a:t> </a:t>
            </a:r>
            <a:r>
              <a:rPr lang="en-US" altLang="zh-CN" sz="1352" dirty="0">
                <a:solidFill>
                  <a:srgbClr val="000000"/>
                </a:solidFill>
                <a:cs typeface="Times New Roman" pitchFamily="18" charset="0"/>
              </a:rPr>
              <a:t>in</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meantime.</a:t>
            </a:r>
          </a:p>
          <a:p>
            <a:pPr>
              <a:lnSpc>
                <a:spcPts val="1565"/>
              </a:lnSpc>
            </a:pPr>
            <a:r>
              <a:rPr lang="en-US" altLang="zh-CN" sz="1352" dirty="0">
                <a:solidFill>
                  <a:srgbClr val="000000"/>
                </a:solidFill>
                <a:cs typeface="Times New Roman" pitchFamily="18" charset="0"/>
              </a:rPr>
              <a:t>Afterwards,</a:t>
            </a:r>
            <a:r>
              <a:rPr lang="en-US" altLang="zh-CN" sz="1352" dirty="0">
                <a:cs typeface="Times New Roman" pitchFamily="18" charset="0"/>
              </a:rPr>
              <a:t> </a:t>
            </a:r>
            <a:r>
              <a:rPr lang="en-US" altLang="zh-CN" sz="1352" dirty="0">
                <a:solidFill>
                  <a:srgbClr val="000000"/>
                </a:solidFill>
                <a:cs typeface="Times New Roman" pitchFamily="18" charset="0"/>
              </a:rPr>
              <a:t>keep</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$1,000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$1,100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$400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–$500</a:t>
            </a:r>
          </a:p>
          <a:p>
            <a:pPr>
              <a:lnSpc>
                <a:spcPts val="680"/>
              </a:lnSpc>
            </a:pPr>
            <a:endParaRPr lang="en-US" altLang="zh-CN" sz="1225" dirty="0"/>
          </a:p>
          <a:p>
            <a:pPr>
              <a:lnSpc>
                <a:spcPts val="680"/>
              </a:lnSpc>
            </a:pPr>
            <a:endParaRPr lang="en-US" altLang="zh-CN" sz="1225" dirty="0"/>
          </a:p>
          <a:p>
            <a:pPr>
              <a:lnSpc>
                <a:spcPts val="1837"/>
              </a:lnSpc>
            </a:pPr>
            <a:r>
              <a:rPr lang="en-US" altLang="zh-CN" sz="1352" dirty="0">
                <a:solidFill>
                  <a:srgbClr val="000000"/>
                </a:solidFill>
                <a:cs typeface="Times New Roman" pitchFamily="18" charset="0"/>
              </a:rPr>
              <a:t>(E)</a:t>
            </a:r>
            <a:r>
              <a:rPr lang="en-US" altLang="zh-CN" sz="1352" dirty="0">
                <a:cs typeface="Times New Roman" pitchFamily="18" charset="0"/>
              </a:rPr>
              <a:t> </a:t>
            </a:r>
            <a:r>
              <a:rPr lang="en-US" altLang="zh-CN" sz="1352" dirty="0">
                <a:solidFill>
                  <a:srgbClr val="000000"/>
                </a:solidFill>
                <a:cs typeface="Times New Roman" pitchFamily="18" charset="0"/>
              </a:rPr>
              <a:t>Let</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part-time</a:t>
            </a:r>
            <a:r>
              <a:rPr lang="en-US" altLang="zh-CN" sz="1352" dirty="0">
                <a:cs typeface="Times New Roman" pitchFamily="18" charset="0"/>
              </a:rPr>
              <a:t> </a:t>
            </a:r>
            <a:r>
              <a:rPr lang="en-US" altLang="zh-CN" sz="1352" dirty="0">
                <a:solidFill>
                  <a:srgbClr val="000000"/>
                </a:solidFill>
                <a:cs typeface="Times New Roman" pitchFamily="18" charset="0"/>
              </a:rPr>
              <a:t>technician</a:t>
            </a:r>
            <a:r>
              <a:rPr lang="en-US" altLang="zh-CN" sz="1352" dirty="0">
                <a:cs typeface="Times New Roman" pitchFamily="18" charset="0"/>
              </a:rPr>
              <a:t> </a:t>
            </a:r>
            <a:r>
              <a:rPr lang="en-US" altLang="zh-CN" sz="1352" dirty="0">
                <a:solidFill>
                  <a:srgbClr val="000000"/>
                </a:solidFill>
                <a:cs typeface="Times New Roman" pitchFamily="18" charset="0"/>
              </a:rPr>
              <a:t>repair</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rent</a:t>
            </a:r>
            <a:r>
              <a:rPr lang="en-US" altLang="zh-CN" sz="1352" dirty="0">
                <a:cs typeface="Times New Roman" pitchFamily="18" charset="0"/>
              </a:rPr>
              <a:t> </a:t>
            </a:r>
            <a:r>
              <a:rPr lang="en-US" altLang="zh-CN" sz="1352" dirty="0">
                <a:solidFill>
                  <a:srgbClr val="000000"/>
                </a:solidFill>
                <a:cs typeface="Times New Roman" pitchFamily="18" charset="0"/>
              </a:rPr>
              <a:t>in</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meantime.</a:t>
            </a:r>
          </a:p>
          <a:p>
            <a:pPr>
              <a:lnSpc>
                <a:spcPts val="1565"/>
              </a:lnSpc>
            </a:pPr>
            <a:r>
              <a:rPr lang="en-US" altLang="zh-CN" sz="1352" dirty="0">
                <a:solidFill>
                  <a:srgbClr val="000000"/>
                </a:solidFill>
                <a:cs typeface="Times New Roman" pitchFamily="18" charset="0"/>
              </a:rPr>
              <a:t>Afterwards,</a:t>
            </a:r>
            <a:r>
              <a:rPr lang="en-US" altLang="zh-CN" sz="1352" dirty="0">
                <a:cs typeface="Times New Roman" pitchFamily="18" charset="0"/>
              </a:rPr>
              <a:t> </a:t>
            </a:r>
            <a:r>
              <a:rPr lang="en-US" altLang="zh-CN" sz="1352" dirty="0">
                <a:solidFill>
                  <a:srgbClr val="000000"/>
                </a:solidFill>
                <a:cs typeface="Times New Roman" pitchFamily="18" charset="0"/>
              </a:rPr>
              <a:t>sell</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00"/>
                </a:solidFill>
                <a:cs typeface="Times New Roman" pitchFamily="18" charset="0"/>
              </a:rPr>
              <a:t>and</a:t>
            </a:r>
            <a:r>
              <a:rPr lang="en-US" altLang="zh-CN" sz="1352" dirty="0">
                <a:cs typeface="Times New Roman" pitchFamily="18" charset="0"/>
              </a:rPr>
              <a:t> </a:t>
            </a:r>
            <a:r>
              <a:rPr lang="en-US" altLang="zh-CN" sz="1352" dirty="0">
                <a:solidFill>
                  <a:srgbClr val="000000"/>
                </a:solidFill>
                <a:cs typeface="Times New Roman" pitchFamily="18" charset="0"/>
              </a:rPr>
              <a:t>buy</a:t>
            </a:r>
            <a:r>
              <a:rPr lang="en-US" altLang="zh-CN" sz="1352" dirty="0">
                <a:cs typeface="Times New Roman" pitchFamily="18" charset="0"/>
              </a:rPr>
              <a:t> </a:t>
            </a:r>
            <a:r>
              <a:rPr lang="en-US" altLang="zh-CN" sz="1352" dirty="0">
                <a:solidFill>
                  <a:srgbClr val="000000"/>
                </a:solidFill>
                <a:cs typeface="Times New Roman" pitchFamily="18" charset="0"/>
              </a:rPr>
              <a:t>the</a:t>
            </a:r>
            <a:r>
              <a:rPr lang="en-US" altLang="zh-CN" sz="1352" dirty="0">
                <a:cs typeface="Times New Roman" pitchFamily="18" charset="0"/>
              </a:rPr>
              <a:t> </a:t>
            </a:r>
            <a:r>
              <a:rPr lang="en-US" altLang="zh-CN" sz="1352" dirty="0">
                <a:solidFill>
                  <a:srgbClr val="000000"/>
                </a:solidFill>
                <a:cs typeface="Times New Roman" pitchFamily="18" charset="0"/>
              </a:rPr>
              <a:t>second-hand</a:t>
            </a:r>
            <a:r>
              <a:rPr lang="en-US" altLang="zh-CN" sz="1352" dirty="0">
                <a:cs typeface="Times New Roman" pitchFamily="18" charset="0"/>
              </a:rPr>
              <a:t> </a:t>
            </a:r>
            <a:r>
              <a:rPr lang="en-US" altLang="zh-CN" sz="1352" dirty="0">
                <a:solidFill>
                  <a:srgbClr val="000000"/>
                </a:solidFill>
                <a:cs typeface="Times New Roman" pitchFamily="18" charset="0"/>
              </a:rPr>
              <a:t>car.</a:t>
            </a:r>
            <a:r>
              <a:rPr lang="en-US" altLang="zh-CN" sz="1352" dirty="0">
                <a:cs typeface="Times New Roman" pitchFamily="18" charset="0"/>
              </a:rPr>
              <a:t> </a:t>
            </a:r>
            <a:r>
              <a:rPr lang="en-US" altLang="zh-CN" sz="1352" dirty="0">
                <a:solidFill>
                  <a:srgbClr val="0000FF"/>
                </a:solidFill>
                <a:cs typeface="Times New Roman" pitchFamily="18" charset="0"/>
              </a:rPr>
              <a:t>$1,000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$1,100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$400</a:t>
            </a:r>
          </a:p>
          <a:p>
            <a:pPr>
              <a:lnSpc>
                <a:spcPts val="1565"/>
              </a:lnSpc>
            </a:pP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$4,500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$10,000</a:t>
            </a:r>
            <a:r>
              <a:rPr lang="en-US" altLang="zh-CN" sz="1352" dirty="0">
                <a:cs typeface="Times New Roman" pitchFamily="18" charset="0"/>
              </a:rPr>
              <a:t> </a:t>
            </a:r>
            <a:r>
              <a:rPr lang="en-US" altLang="zh-CN" sz="1352" dirty="0">
                <a:solidFill>
                  <a:srgbClr val="0000FF"/>
                </a:solidFill>
                <a:cs typeface="Times New Roman" pitchFamily="18" charset="0"/>
              </a:rPr>
              <a:t>=</a:t>
            </a:r>
            <a:r>
              <a:rPr lang="en-US" altLang="zh-CN" sz="1352" dirty="0">
                <a:cs typeface="Times New Roman" pitchFamily="18" charset="0"/>
              </a:rPr>
              <a:t> </a:t>
            </a:r>
            <a:r>
              <a:rPr lang="en-US" altLang="zh-CN" sz="1352" dirty="0">
                <a:solidFill>
                  <a:srgbClr val="0000FF"/>
                </a:solidFill>
                <a:cs typeface="Times New Roman" pitchFamily="18" charset="0"/>
              </a:rPr>
              <a:t>–$6,000</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9152</TotalTime>
  <Words>3449</Words>
  <Application>Microsoft Office PowerPoint</Application>
  <PresentationFormat>On-screen Show (4:3)</PresentationFormat>
  <Paragraphs>626</Paragraphs>
  <Slides>49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Garamond</vt:lpstr>
      <vt:lpstr>Söhne</vt:lpstr>
      <vt:lpstr>Times New Roman</vt:lpstr>
      <vt:lpstr>Wingdings</vt:lpstr>
      <vt:lpstr>Default Design</vt:lpstr>
      <vt:lpstr>Chapter 1 Understanding the Manager’s Job</vt:lpstr>
      <vt:lpstr>Chapter Outline</vt:lpstr>
      <vt:lpstr>Learning Objectives</vt:lpstr>
      <vt:lpstr>Reference books</vt:lpstr>
      <vt:lpstr>What is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Management?</vt:lpstr>
      <vt:lpstr>Project Attributes </vt:lpstr>
      <vt:lpstr>Basic Purpose of Management</vt:lpstr>
      <vt:lpstr>Efficiency versus Effectiveness</vt:lpstr>
      <vt:lpstr>What is a Manager?</vt:lpstr>
      <vt:lpstr>Manager</vt:lpstr>
      <vt:lpstr>Kinds of Managers by Level and Area</vt:lpstr>
      <vt:lpstr>Kinds of Managers by Level</vt:lpstr>
      <vt:lpstr>Kinds of Managers by Area</vt:lpstr>
      <vt:lpstr>Kinds of Managers by Area (cont’d)</vt:lpstr>
      <vt:lpstr>Management in Organizations</vt:lpstr>
      <vt:lpstr>The Management Process</vt:lpstr>
      <vt:lpstr>The Management Process (cont’d)</vt:lpstr>
      <vt:lpstr>Skills and the Manager</vt:lpstr>
      <vt:lpstr>Fundamental Management Skills</vt:lpstr>
      <vt:lpstr>Fundamental Management Skills (cont’d)</vt:lpstr>
      <vt:lpstr>Fundamental Management Skills</vt:lpstr>
      <vt:lpstr>Management: Science or Art?</vt:lpstr>
      <vt:lpstr>The Importance of Theory and History</vt:lpstr>
      <vt:lpstr>The Historical Context of Management</vt:lpstr>
      <vt:lpstr>Early Management Pioneers</vt:lpstr>
      <vt:lpstr>An Integrative Framework  of Management Perspectives</vt:lpstr>
      <vt:lpstr>Classical Management Perspective</vt:lpstr>
      <vt:lpstr>Scientific Management</vt:lpstr>
      <vt:lpstr>Steps in Scientific Management</vt:lpstr>
      <vt:lpstr>Scientific Management Pioneers</vt:lpstr>
      <vt:lpstr>Classical Management Perspective (cont’d)</vt:lpstr>
      <vt:lpstr>Behavioral Management Perspective</vt:lpstr>
      <vt:lpstr>The Hawthorne Studies (1927–1932)</vt:lpstr>
      <vt:lpstr>Behavioral Management Perspective (cont’d)</vt:lpstr>
      <vt:lpstr>Behavioral Management Perspective (cont’d)</vt:lpstr>
      <vt:lpstr>PowerPoint Presentation</vt:lpstr>
      <vt:lpstr> Organizational Behavior</vt:lpstr>
      <vt:lpstr>Behavioral Management Perspective…Today</vt:lpstr>
      <vt:lpstr>Behavioral Management Perspective…Today (cont’d)</vt:lpstr>
      <vt:lpstr>Quantitative Management Perspective </vt:lpstr>
      <vt:lpstr>Quantitative Management Perspective (cont’d) </vt:lpstr>
    </vt:vector>
  </TitlesOfParts>
  <Manager>Damaris Curran</Manager>
  <Company>Houghton Mifflin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Management - Griffin 3e</dc:title>
  <dc:subject>Chapter 01</dc:subject>
  <dc:creator>Charlie Cook</dc:creator>
  <cp:lastModifiedBy>Ashfaq Ahmad</cp:lastModifiedBy>
  <cp:revision>269</cp:revision>
  <dcterms:created xsi:type="dcterms:W3CDTF">2001-02-19T03:57:38Z</dcterms:created>
  <dcterms:modified xsi:type="dcterms:W3CDTF">2023-04-10T02:01:09Z</dcterms:modified>
</cp:coreProperties>
</file>