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8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FA660-1F9E-4994-B7E5-044AE0638063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37F60-6543-48FF-A136-C232508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7F60-6543-48FF-A136-C232508475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8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9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0B222E-40DF-4A77-B298-C10697F0D61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2C6B93-1555-4212-B370-0D85758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2CD6-6944-C121-9A8E-7D4B9662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74497"/>
            <a:ext cx="8825658" cy="1253067"/>
          </a:xfrm>
        </p:spPr>
        <p:txBody>
          <a:bodyPr/>
          <a:lstStyle/>
          <a:p>
            <a:pPr algn="ctr"/>
            <a:r>
              <a:rPr lang="en-US" sz="4400" dirty="0"/>
              <a:t>Assignment No: 03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E2B69-2E66-99E6-999F-3B5F1BF9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11927"/>
            <a:ext cx="8825658" cy="372687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cap="none" dirty="0">
                <a:solidFill>
                  <a:schemeClr val="bg1"/>
                </a:solidFill>
              </a:rPr>
              <a:t>Submitted By:</a:t>
            </a:r>
          </a:p>
          <a:p>
            <a:pPr algn="ctr"/>
            <a:r>
              <a:rPr lang="en-US" b="1" cap="none" dirty="0">
                <a:solidFill>
                  <a:schemeClr val="bg1"/>
                </a:solidFill>
              </a:rPr>
              <a:t>Ashfaq Ahmad </a:t>
            </a:r>
          </a:p>
          <a:p>
            <a:pPr algn="ctr"/>
            <a:r>
              <a:rPr lang="en-US" b="1" cap="none" dirty="0">
                <a:solidFill>
                  <a:schemeClr val="bg1"/>
                </a:solidFill>
              </a:rPr>
              <a:t>Section: B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Reg No: 19pwcse1795</a:t>
            </a:r>
          </a:p>
          <a:p>
            <a:pPr algn="ctr"/>
            <a:endParaRPr lang="en-US" cap="none" dirty="0">
              <a:solidFill>
                <a:schemeClr val="bg1"/>
              </a:solidFill>
            </a:endParaRP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Submitted To: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Ma’am: </a:t>
            </a:r>
            <a:r>
              <a:rPr lang="en-US" b="1" cap="none" dirty="0" err="1">
                <a:solidFill>
                  <a:schemeClr val="bg1"/>
                </a:solidFill>
              </a:rPr>
              <a:t>Madeha</a:t>
            </a:r>
            <a:r>
              <a:rPr lang="en-US" b="1" cap="none" dirty="0">
                <a:solidFill>
                  <a:schemeClr val="bg1"/>
                </a:solidFill>
              </a:rPr>
              <a:t> Mushtaq</a:t>
            </a:r>
          </a:p>
          <a:p>
            <a:pPr algn="ctr"/>
            <a:endParaRPr lang="en-US" cap="none" dirty="0">
              <a:solidFill>
                <a:schemeClr val="bg1"/>
              </a:solidFill>
            </a:endParaRP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Date: 30-december-22</a:t>
            </a:r>
          </a:p>
          <a:p>
            <a:pPr algn="ctr"/>
            <a:endParaRPr lang="en-US" cap="none" dirty="0">
              <a:solidFill>
                <a:schemeClr val="bg1"/>
              </a:solidFill>
            </a:endParaRPr>
          </a:p>
          <a:p>
            <a:pPr algn="ctr"/>
            <a:r>
              <a:rPr lang="en-US" b="1" cap="none" dirty="0">
                <a:solidFill>
                  <a:schemeClr val="bg1"/>
                </a:solidFill>
              </a:rPr>
              <a:t>Department of Computer system Engineering </a:t>
            </a:r>
          </a:p>
          <a:p>
            <a:pPr algn="ctr"/>
            <a:r>
              <a:rPr lang="en-US" b="1" cap="none" dirty="0">
                <a:solidFill>
                  <a:schemeClr val="bg1"/>
                </a:solidFill>
              </a:rPr>
              <a:t>University of Engineering and technology, Peshawar</a:t>
            </a:r>
          </a:p>
        </p:txBody>
      </p:sp>
    </p:spTree>
    <p:extLst>
      <p:ext uri="{BB962C8B-B14F-4D97-AF65-F5344CB8AC3E}">
        <p14:creationId xmlns:p14="http://schemas.microsoft.com/office/powerpoint/2010/main" val="88810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49C4-66CD-BA3E-019A-8FB27EA6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 </a:t>
            </a:r>
            <a:r>
              <a:rPr lang="en-US" dirty="0" err="1"/>
              <a:t>keswai</a:t>
            </a:r>
            <a:r>
              <a:rPr lang="en-US" dirty="0"/>
              <a:t>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F186-36F4-C0A7-34EF-04A7460E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was an Indian  generalist. </a:t>
            </a:r>
          </a:p>
          <a:p>
            <a:r>
              <a:rPr lang="en-US" dirty="0"/>
              <a:t>Started investigation and accessed the confidential documents.</a:t>
            </a:r>
          </a:p>
          <a:p>
            <a:r>
              <a:rPr lang="en-US" dirty="0"/>
              <a:t>He wrote a complete report on company about this toxic chemical.</a:t>
            </a:r>
          </a:p>
          <a:p>
            <a:r>
              <a:rPr lang="en-US" dirty="0"/>
              <a:t>No positive response.</a:t>
            </a:r>
          </a:p>
        </p:txBody>
      </p:sp>
    </p:spTree>
    <p:extLst>
      <p:ext uri="{BB962C8B-B14F-4D97-AF65-F5344CB8AC3E}">
        <p14:creationId xmlns:p14="http://schemas.microsoft.com/office/powerpoint/2010/main" val="18556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717F-AEF4-5DB4-CF41-E9014C15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Gas leakage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8F6A-880A-1EEF-53C6-0F59D370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pips connected to the tanks were cleaned on daily bases.</a:t>
            </a:r>
          </a:p>
          <a:p>
            <a:r>
              <a:rPr lang="en-US" dirty="0"/>
              <a:t>On 2</a:t>
            </a:r>
            <a:r>
              <a:rPr lang="en-US" baseline="30000" dirty="0"/>
              <a:t>nd</a:t>
            </a:r>
            <a:r>
              <a:rPr lang="en-US" dirty="0"/>
              <a:t> December 1984 9:00 pm, worker was cleaning the pips.</a:t>
            </a:r>
          </a:p>
          <a:p>
            <a:r>
              <a:rPr lang="en-US" dirty="0"/>
              <a:t>He poured water into pip but from other side it didn’t come out.</a:t>
            </a:r>
          </a:p>
          <a:p>
            <a:r>
              <a:rPr lang="en-US" dirty="0"/>
              <a:t>Supervisor and worker ignored water.</a:t>
            </a:r>
          </a:p>
          <a:p>
            <a:r>
              <a:rPr lang="en-US" dirty="0"/>
              <a:t>When worker connected pipes to the tank, water entered into tank and start reaction with MIC which is the most reactive chemical with water.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7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607B-CC82-50FE-70E7-16BC3225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0895-F57A-71B5-1F22-4739DB09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11:30 pm the leakage of toxic gas started from the Tank.</a:t>
            </a:r>
          </a:p>
          <a:p>
            <a:r>
              <a:rPr lang="en-US" dirty="0"/>
              <a:t>they ignored the leakage and went for tea break according to routine till 12:30 pm.</a:t>
            </a:r>
          </a:p>
          <a:p>
            <a:r>
              <a:rPr lang="en-US" dirty="0"/>
              <a:t>When they came back at 12:30 pm, the leakage of gas was out of control.</a:t>
            </a:r>
          </a:p>
          <a:p>
            <a:r>
              <a:rPr lang="en-US" dirty="0"/>
              <a:t>Within one hour the toxic gas covered the maximum area of Bhopal which result in thousands of deaths.</a:t>
            </a:r>
          </a:p>
        </p:txBody>
      </p:sp>
    </p:spTree>
    <p:extLst>
      <p:ext uri="{BB962C8B-B14F-4D97-AF65-F5344CB8AC3E}">
        <p14:creationId xmlns:p14="http://schemas.microsoft.com/office/powerpoint/2010/main" val="426298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E27CC03-745F-5A2D-0151-D9A3CB275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7" y="1311967"/>
            <a:ext cx="5602562" cy="47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hopal Gas Tragedy: Then And Now">
            <a:extLst>
              <a:ext uri="{FF2B5EF4-FFF2-40B4-BE49-F238E27FC236}">
                <a16:creationId xmlns:a16="http://schemas.microsoft.com/office/drawing/2014/main" id="{55BB6D61-FE27-3DD4-4012-24923177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17" y="1311966"/>
            <a:ext cx="5102088" cy="47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1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B273-72B8-2620-8CFD-5BEA174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Factors lead to the magnitude of gas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15D3-9766-5961-FED9-B9259555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safety system had been shut down for five months before disaster to save money.</a:t>
            </a:r>
          </a:p>
          <a:p>
            <a:r>
              <a:rPr lang="en-US" dirty="0"/>
              <a:t>On disaster night Tanks were filled more than their limit.</a:t>
            </a:r>
          </a:p>
          <a:p>
            <a:r>
              <a:rPr lang="en-US" dirty="0"/>
              <a:t>The plant did not have adequate safety equipment, such as gas masks and protective clothing.</a:t>
            </a:r>
          </a:p>
          <a:p>
            <a:r>
              <a:rPr lang="en-US" dirty="0"/>
              <a:t> No effective emergency procedures in place to deal with a gas leak.</a:t>
            </a:r>
          </a:p>
          <a:p>
            <a:r>
              <a:rPr lang="en-US" dirty="0"/>
              <a:t>Lack of skilled operators -  No proper training was given to them.</a:t>
            </a:r>
          </a:p>
          <a:p>
            <a:r>
              <a:rPr lang="en-US" dirty="0"/>
              <a:t>Maximum population of the Bhopal was settled near UCIL factory.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035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BFC4-920C-8D00-DDE1-0A03D95A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and compensation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A528-4664-DC76-97AB-8FD1F59E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8157"/>
            <a:ext cx="8825659" cy="3541643"/>
          </a:xfrm>
        </p:spPr>
        <p:txBody>
          <a:bodyPr/>
          <a:lstStyle/>
          <a:p>
            <a:r>
              <a:rPr lang="en-US" dirty="0"/>
              <a:t>GOI was saying it’s a fault of UC that they had not properly trained their workers  and also had not provided sufficient safety system.</a:t>
            </a:r>
          </a:p>
          <a:p>
            <a:r>
              <a:rPr lang="en-US" dirty="0"/>
              <a:t>UC saying it’s a fault of company’s staff they had sabotaged the system by adding water to tank.</a:t>
            </a:r>
          </a:p>
          <a:p>
            <a:r>
              <a:rPr lang="en-US" dirty="0"/>
              <a:t>In 1989 court case wind up and UC agreed to give $470 million in compensation  to GOI.</a:t>
            </a:r>
          </a:p>
          <a:p>
            <a:r>
              <a:rPr lang="en-US" dirty="0"/>
              <a:t>Bhopal citizens feel that the compensation provided has been inadequate and disaster still continues to be a source of controversy and ongoing legal battle over responsibility and compensation between Bhopal citizens and GOI.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DE55-158B-5467-8FAB-C9939D09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216" y="2576811"/>
            <a:ext cx="8825658" cy="1329267"/>
          </a:xfrm>
        </p:spPr>
        <p:txBody>
          <a:bodyPr/>
          <a:lstStyle/>
          <a:p>
            <a:pPr algn="ctr"/>
            <a:r>
              <a:rPr lang="en-US" sz="7200" b="1" i="1" dirty="0">
                <a:latin typeface="Bahnschrift SemiBold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74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7ACB-6DF6-A90A-7422-237D9E36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61" y="2766391"/>
            <a:ext cx="2793158" cy="1686339"/>
          </a:xfrm>
        </p:spPr>
        <p:txBody>
          <a:bodyPr/>
          <a:lstStyle/>
          <a:p>
            <a:r>
              <a:rPr lang="en-US" sz="3600" b="1" dirty="0"/>
              <a:t>Bhopal Gas Tragedy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1800" dirty="0"/>
              <a:t>December 2, 1984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Bhopal Gas Tragedy: All you need to know">
            <a:extLst>
              <a:ext uri="{FF2B5EF4-FFF2-40B4-BE49-F238E27FC236}">
                <a16:creationId xmlns:a16="http://schemas.microsoft.com/office/drawing/2014/main" id="{6F85C50E-20C0-E9D7-117E-50A5C98A7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1295401"/>
            <a:ext cx="5893490" cy="503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6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5E57-BA28-8D3F-4E6D-ECE59E9D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9264"/>
            <a:ext cx="8825658" cy="860263"/>
          </a:xfrm>
        </p:spPr>
        <p:txBody>
          <a:bodyPr/>
          <a:lstStyle/>
          <a:p>
            <a:r>
              <a:rPr lang="en-US" sz="4000" dirty="0"/>
              <a:t>Outlines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EB733-4F2C-C203-BF04-C0C924898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64327"/>
            <a:ext cx="8825658" cy="3574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MIC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First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 Trade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Raj </a:t>
            </a:r>
            <a:r>
              <a:rPr lang="en-US" cap="none" dirty="0" err="1">
                <a:solidFill>
                  <a:schemeClr val="bg1"/>
                </a:solidFill>
              </a:rPr>
              <a:t>Kaswai</a:t>
            </a:r>
            <a:endParaRPr lang="en-US" cap="non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View Of Gas Leakage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Responsibilities And Compensation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1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3068-EE88-1A3C-67ED-10A1E339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16A5-3029-5316-F8B1-3F845B03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Bhopal gas tragedy was a disaster caused by a gas leak at Union carbide India Limited (UCIL) Pesticide plant in Bhopal in 2 December 1984, resulting in thousands of deaths and long-term health problems for many people in the area.</a:t>
            </a:r>
          </a:p>
          <a:p>
            <a:r>
              <a:rPr lang="en-US" dirty="0"/>
              <a:t> It is considered one of the worst  disasters in industrial history and has had a lasting impact on the way industrial safety is regulated worldwide.</a:t>
            </a:r>
          </a:p>
        </p:txBody>
      </p:sp>
    </p:spTree>
    <p:extLst>
      <p:ext uri="{BB962C8B-B14F-4D97-AF65-F5344CB8AC3E}">
        <p14:creationId xmlns:p14="http://schemas.microsoft.com/office/powerpoint/2010/main" val="101242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6225-9149-9860-7750-0BAC7CCE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947D-F871-9F5D-3390-D192796B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30393"/>
            <a:ext cx="8825659" cy="3134670"/>
          </a:xfrm>
        </p:spPr>
        <p:txBody>
          <a:bodyPr/>
          <a:lstStyle/>
          <a:p>
            <a:r>
              <a:rPr lang="en-US" dirty="0"/>
              <a:t>Union carbide UC is an American company manufactured a factory in Bhopal in 1969 and named it UCIL.</a:t>
            </a:r>
          </a:p>
          <a:p>
            <a:r>
              <a:rPr lang="en-US" dirty="0"/>
              <a:t>Union carbide India limited.</a:t>
            </a:r>
          </a:p>
          <a:p>
            <a:r>
              <a:rPr lang="en-US" dirty="0"/>
              <a:t> Aim is to make special product called </a:t>
            </a:r>
            <a:r>
              <a:rPr lang="en-US" dirty="0" err="1"/>
              <a:t>sevin</a:t>
            </a:r>
            <a:r>
              <a:rPr lang="en-US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3C9117-D968-433A-B3DB-EA74463FF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22" y="3429000"/>
            <a:ext cx="3193774" cy="27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1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cation, ReikiNet India, centre for reiki and meditation with Dr Sameer  Kale">
            <a:extLst>
              <a:ext uri="{FF2B5EF4-FFF2-40B4-BE49-F238E27FC236}">
                <a16:creationId xmlns:a16="http://schemas.microsoft.com/office/drawing/2014/main" id="{B323A3D9-95D7-9F64-8BCA-27A9F4B1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0" y="666750"/>
            <a:ext cx="886570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2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8AB6-3879-C8AA-C873-3A9D3CFD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Manufacturing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38B2-CACE-8C7E-81F8-9AF6241B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manufacturing </a:t>
            </a:r>
            <a:r>
              <a:rPr lang="en-US" dirty="0" err="1"/>
              <a:t>sevin</a:t>
            </a:r>
            <a:r>
              <a:rPr lang="en-US" dirty="0"/>
              <a:t>, special chemical called Methyl Isocyanate was required.</a:t>
            </a:r>
          </a:p>
          <a:p>
            <a:r>
              <a:rPr lang="en-US" dirty="0"/>
              <a:t>Toxic and dangerous chemical and react highly with water and hydrogen.</a:t>
            </a:r>
          </a:p>
          <a:p>
            <a:r>
              <a:rPr lang="en-US" dirty="0"/>
              <a:t>India was first importing it.</a:t>
            </a:r>
          </a:p>
          <a:p>
            <a:r>
              <a:rPr lang="en-US" dirty="0"/>
              <a:t>In 1980, UCIL started money losing.</a:t>
            </a:r>
          </a:p>
          <a:p>
            <a:r>
              <a:rPr lang="en-US" dirty="0"/>
              <a:t>UCIL started manufacturing  of MIC in Bhopal and stored it in three underground tanks.</a:t>
            </a:r>
          </a:p>
          <a:p>
            <a:r>
              <a:rPr lang="en-US" dirty="0">
                <a:solidFill>
                  <a:srgbClr val="FF0000"/>
                </a:solidFill>
              </a:rPr>
              <a:t>First Red Flag. </a:t>
            </a:r>
          </a:p>
        </p:txBody>
      </p:sp>
    </p:spTree>
    <p:extLst>
      <p:ext uri="{BB962C8B-B14F-4D97-AF65-F5344CB8AC3E}">
        <p14:creationId xmlns:p14="http://schemas.microsoft.com/office/powerpoint/2010/main" val="289060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58E5-DB51-5F5B-0801-071001C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04FE-1D8A-F9E7-C116-C971DE23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1981 due to leakage of MIC in small amount, one of the worker named Muhammad Ashraf died due to this toxic chemical.</a:t>
            </a:r>
          </a:p>
          <a:p>
            <a:r>
              <a:rPr lang="en-US" dirty="0"/>
              <a:t>Company didn’t  take any action.</a:t>
            </a:r>
          </a:p>
          <a:p>
            <a:r>
              <a:rPr lang="en-US" dirty="0"/>
              <a:t>He informed his friend Mr. Raj </a:t>
            </a:r>
            <a:r>
              <a:rPr lang="en-US" dirty="0" err="1"/>
              <a:t>keswai</a:t>
            </a:r>
            <a:r>
              <a:rPr lang="en-US" dirty="0"/>
              <a:t> (Indian generalist) about working strategy of company before his death.</a:t>
            </a:r>
          </a:p>
        </p:txBody>
      </p:sp>
    </p:spTree>
    <p:extLst>
      <p:ext uri="{BB962C8B-B14F-4D97-AF65-F5344CB8AC3E}">
        <p14:creationId xmlns:p14="http://schemas.microsoft.com/office/powerpoint/2010/main" val="423642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055-1C48-D8F7-DAE5-E0E586E7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Union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D775-AC7A-79A6-A72B-7257B7D4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1982 Trade Union started first protest against this toxic chemical as they  know  a bit about this toxic chemical.</a:t>
            </a:r>
          </a:p>
          <a:p>
            <a:r>
              <a:rPr lang="en-US" dirty="0"/>
              <a:t>Printed 6000 posters.</a:t>
            </a:r>
          </a:p>
          <a:p>
            <a:r>
              <a:rPr lang="en-US" dirty="0"/>
              <a:t>No positive response.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4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746</TotalTime>
  <Words>691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SemiBold Condensed</vt:lpstr>
      <vt:lpstr>Calibri</vt:lpstr>
      <vt:lpstr>Century Gothic</vt:lpstr>
      <vt:lpstr>Wingdings 3</vt:lpstr>
      <vt:lpstr>Ion Boardroom</vt:lpstr>
      <vt:lpstr>Assignment No: 03 </vt:lpstr>
      <vt:lpstr>Bhopal Gas Tragedy   December 2, 1984   </vt:lpstr>
      <vt:lpstr>Outlines</vt:lpstr>
      <vt:lpstr>Introduction </vt:lpstr>
      <vt:lpstr>Cont.</vt:lpstr>
      <vt:lpstr>PowerPoint Presentation</vt:lpstr>
      <vt:lpstr>MIC Manufacturing </vt:lpstr>
      <vt:lpstr>First Death</vt:lpstr>
      <vt:lpstr>Trade Union </vt:lpstr>
      <vt:lpstr>Raj keswai Report </vt:lpstr>
      <vt:lpstr>View of Gas leakage </vt:lpstr>
      <vt:lpstr>Cont.</vt:lpstr>
      <vt:lpstr>PowerPoint Presentation</vt:lpstr>
      <vt:lpstr>Factors lead to the magnitude of gas leakage</vt:lpstr>
      <vt:lpstr>Responsibility and compensation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No: 03</dc:title>
  <dc:creator>Ashfaq Ahmad</dc:creator>
  <cp:lastModifiedBy>Ashfaq Ahmad</cp:lastModifiedBy>
  <cp:revision>15</cp:revision>
  <dcterms:created xsi:type="dcterms:W3CDTF">2022-12-30T09:27:18Z</dcterms:created>
  <dcterms:modified xsi:type="dcterms:W3CDTF">2023-01-11T07:24:26Z</dcterms:modified>
</cp:coreProperties>
</file>