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c6d1ab8d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c6d1ab8d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c6d1ab8d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c6d1ab8d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c6d1ab8d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c6d1ab8d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c6d1ab8d2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c6d1ab8d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c6d1ab8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c6d1ab8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c6d1ab8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c6d1ab8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c6d1ab8d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c6d1ab8d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c6d1ab8d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c6d1ab8d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c6d1ab8d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c6d1ab8d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c6d1ab8d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c6d1ab8d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c6d1ab8d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c6d1ab8d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c6d1ab8d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c6d1ab8d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Analytics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32400" y="2984875"/>
            <a:ext cx="50694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Wrangling using Python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Cleaning Data</a:t>
            </a:r>
            <a:endParaRPr sz="2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585876" y="1690801"/>
            <a:ext cx="3018002" cy="3177300"/>
            <a:chOff x="890676" y="1690801"/>
            <a:chExt cx="3018002" cy="3177300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890676" y="1690801"/>
              <a:ext cx="2720400" cy="3177300"/>
              <a:chOff x="890676" y="1690801"/>
              <a:chExt cx="2720400" cy="3177300"/>
            </a:xfrm>
          </p:grpSpPr>
          <p:grpSp>
            <p:nvGrpSpPr>
              <p:cNvPr id="208" name="Google Shape;208;p22"/>
              <p:cNvGrpSpPr/>
              <p:nvPr/>
            </p:nvGrpSpPr>
            <p:grpSpPr>
              <a:xfrm>
                <a:off x="890676" y="1690801"/>
                <a:ext cx="2720400" cy="3177300"/>
                <a:chOff x="1665576" y="1567551"/>
                <a:chExt cx="2720400" cy="3177300"/>
              </a:xfrm>
            </p:grpSpPr>
            <p:sp>
              <p:nvSpPr>
                <p:cNvPr id="209" name="Google Shape;209;p22"/>
                <p:cNvSpPr/>
                <p:nvPr/>
              </p:nvSpPr>
              <p:spPr>
                <a:xfrm rot="-3145960">
                  <a:off x="1349852" y="2729299"/>
                  <a:ext cx="3351848" cy="853802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2013575" y="3942200"/>
                  <a:ext cx="365400" cy="3810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Roboto Slab"/>
                      <a:ea typeface="Roboto Slab"/>
                      <a:cs typeface="Roboto Slab"/>
                      <a:sym typeface="Roboto Slab"/>
                    </a:rPr>
                    <a:t>1</a:t>
                  </a:r>
                  <a:endParaRPr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</p:grpSp>
          <p:sp>
            <p:nvSpPr>
              <p:cNvPr id="211" name="Google Shape;211;p22"/>
              <p:cNvSpPr txBox="1"/>
              <p:nvPr/>
            </p:nvSpPr>
            <p:spPr>
              <a:xfrm rot="-3097925">
                <a:off x="1141402" y="2799986"/>
                <a:ext cx="2556754" cy="446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latin typeface="Roboto Slab"/>
                    <a:ea typeface="Roboto Slab"/>
                    <a:cs typeface="Roboto Slab"/>
                    <a:sym typeface="Roboto Slab"/>
                  </a:rPr>
                  <a:t>Identify Missing Data</a:t>
                </a:r>
                <a:endParaRPr sz="170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12" name="Google Shape;212;p22"/>
            <p:cNvSpPr txBox="1"/>
            <p:nvPr/>
          </p:nvSpPr>
          <p:spPr>
            <a:xfrm rot="-3097925">
              <a:off x="1661902" y="3320461"/>
              <a:ext cx="2556754" cy="446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Roboto Slab"/>
                  <a:ea typeface="Roboto Slab"/>
                  <a:cs typeface="Roboto Slab"/>
                  <a:sym typeface="Roboto Slab"/>
                </a:rPr>
                <a:t>Convert? to NaN</a:t>
              </a:r>
              <a:endParaRPr sz="17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3092076" y="1630101"/>
            <a:ext cx="2979252" cy="3177300"/>
            <a:chOff x="3396876" y="1630101"/>
            <a:chExt cx="2979252" cy="3177300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3396876" y="1630101"/>
              <a:ext cx="2720400" cy="3177300"/>
              <a:chOff x="890676" y="1690801"/>
              <a:chExt cx="2720400" cy="3177300"/>
            </a:xfrm>
          </p:grpSpPr>
          <p:grpSp>
            <p:nvGrpSpPr>
              <p:cNvPr id="215" name="Google Shape;215;p22"/>
              <p:cNvGrpSpPr/>
              <p:nvPr/>
            </p:nvGrpSpPr>
            <p:grpSpPr>
              <a:xfrm>
                <a:off x="890676" y="1690801"/>
                <a:ext cx="2720400" cy="3177300"/>
                <a:chOff x="1665576" y="1567551"/>
                <a:chExt cx="2720400" cy="3177300"/>
              </a:xfrm>
            </p:grpSpPr>
            <p:sp>
              <p:nvSpPr>
                <p:cNvPr id="216" name="Google Shape;216;p22"/>
                <p:cNvSpPr/>
                <p:nvPr/>
              </p:nvSpPr>
              <p:spPr>
                <a:xfrm rot="-3145960">
                  <a:off x="1349852" y="2729299"/>
                  <a:ext cx="3351848" cy="853802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2013575" y="3942200"/>
                  <a:ext cx="365400" cy="3810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Roboto Slab"/>
                      <a:ea typeface="Roboto Slab"/>
                      <a:cs typeface="Roboto Slab"/>
                      <a:sym typeface="Roboto Slab"/>
                    </a:rPr>
                    <a:t>2</a:t>
                  </a:r>
                  <a:endParaRPr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</p:grpSp>
          <p:sp>
            <p:nvSpPr>
              <p:cNvPr id="218" name="Google Shape;218;p22"/>
              <p:cNvSpPr txBox="1"/>
              <p:nvPr/>
            </p:nvSpPr>
            <p:spPr>
              <a:xfrm rot="-3097925">
                <a:off x="1141402" y="2799986"/>
                <a:ext cx="2556754" cy="446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latin typeface="Roboto Slab"/>
                    <a:ea typeface="Roboto Slab"/>
                    <a:cs typeface="Roboto Slab"/>
                    <a:sym typeface="Roboto Slab"/>
                  </a:rPr>
                  <a:t>Deal with Missing Data</a:t>
                </a:r>
                <a:endParaRPr sz="170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19" name="Google Shape;219;p22"/>
            <p:cNvSpPr txBox="1"/>
            <p:nvPr/>
          </p:nvSpPr>
          <p:spPr>
            <a:xfrm rot="-3097925">
              <a:off x="4129352" y="3320461"/>
              <a:ext cx="2556754" cy="446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Roboto Slab"/>
                  <a:ea typeface="Roboto Slab"/>
                  <a:cs typeface="Roboto Slab"/>
                  <a:sym typeface="Roboto Slab"/>
                </a:rPr>
                <a:t>Drop or replace?</a:t>
              </a:r>
              <a:endParaRPr sz="17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5813951" y="1643751"/>
            <a:ext cx="2918577" cy="3177300"/>
            <a:chOff x="6118751" y="1643751"/>
            <a:chExt cx="2918577" cy="3177300"/>
          </a:xfrm>
        </p:grpSpPr>
        <p:grpSp>
          <p:nvGrpSpPr>
            <p:cNvPr id="221" name="Google Shape;221;p22"/>
            <p:cNvGrpSpPr/>
            <p:nvPr/>
          </p:nvGrpSpPr>
          <p:grpSpPr>
            <a:xfrm>
              <a:off x="6118751" y="1643751"/>
              <a:ext cx="2720400" cy="3177300"/>
              <a:chOff x="890676" y="1690801"/>
              <a:chExt cx="2720400" cy="3177300"/>
            </a:xfrm>
          </p:grpSpPr>
          <p:grpSp>
            <p:nvGrpSpPr>
              <p:cNvPr id="222" name="Google Shape;222;p22"/>
              <p:cNvGrpSpPr/>
              <p:nvPr/>
            </p:nvGrpSpPr>
            <p:grpSpPr>
              <a:xfrm>
                <a:off x="890676" y="1690801"/>
                <a:ext cx="2720400" cy="3177300"/>
                <a:chOff x="1665576" y="1567551"/>
                <a:chExt cx="2720400" cy="3177300"/>
              </a:xfrm>
            </p:grpSpPr>
            <p:sp>
              <p:nvSpPr>
                <p:cNvPr id="223" name="Google Shape;223;p22"/>
                <p:cNvSpPr/>
                <p:nvPr/>
              </p:nvSpPr>
              <p:spPr>
                <a:xfrm rot="-3145960">
                  <a:off x="1349852" y="2729299"/>
                  <a:ext cx="3351848" cy="853802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2013575" y="3942200"/>
                  <a:ext cx="365400" cy="381000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Roboto Slab"/>
                      <a:ea typeface="Roboto Slab"/>
                      <a:cs typeface="Roboto Slab"/>
                      <a:sym typeface="Roboto Slab"/>
                    </a:rPr>
                    <a:t>3</a:t>
                  </a:r>
                  <a:endParaRPr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</p:grpSp>
          <p:sp>
            <p:nvSpPr>
              <p:cNvPr id="225" name="Google Shape;225;p22"/>
              <p:cNvSpPr txBox="1"/>
              <p:nvPr/>
            </p:nvSpPr>
            <p:spPr>
              <a:xfrm rot="-3097925">
                <a:off x="1141402" y="2799986"/>
                <a:ext cx="2556754" cy="446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latin typeface="Roboto Slab"/>
                    <a:ea typeface="Roboto Slab"/>
                    <a:cs typeface="Roboto Slab"/>
                    <a:sym typeface="Roboto Slab"/>
                  </a:rPr>
                  <a:t>Correct Data Formats</a:t>
                </a:r>
                <a:endParaRPr sz="170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26" name="Google Shape;226;p22"/>
            <p:cNvSpPr txBox="1"/>
            <p:nvPr/>
          </p:nvSpPr>
          <p:spPr>
            <a:xfrm rot="-3097925">
              <a:off x="6790552" y="3443336"/>
              <a:ext cx="2556754" cy="446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Roboto Slab"/>
                  <a:ea typeface="Roboto Slab"/>
                  <a:cs typeface="Roboto Slab"/>
                  <a:sym typeface="Roboto Slab"/>
                </a:rPr>
                <a:t>int, float,text and other</a:t>
              </a:r>
              <a:endParaRPr sz="17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Transforming Data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Standardization: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○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Common format for meaningful comparison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Normalization: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Transforming to the similar range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Binning: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Continuous – Numerical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Discrete – Categorical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Exploratory Data Analysis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AutoNum type="arabicPeriod"/>
            </a:pPr>
            <a:r>
              <a:rPr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Summarize main characteristics of the data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AutoNum type="arabicPeriod"/>
            </a:pPr>
            <a:r>
              <a:rPr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Gain better understanding of the dataset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AutoNum type="arabicPeriod"/>
            </a:pPr>
            <a:r>
              <a:rPr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Uncover relationship between variables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AutoNum type="arabicPeriod"/>
            </a:pPr>
            <a:r>
              <a:rPr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Extract important variables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Grouping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-GB" sz="1700">
                <a:latin typeface="Roboto Slab"/>
                <a:ea typeface="Roboto Slab"/>
                <a:cs typeface="Roboto Slab"/>
                <a:sym typeface="Roboto Slab"/>
              </a:rPr>
              <a:t>Analysis can be made on grouped data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b="1" lang="en-GB" sz="1700">
                <a:latin typeface="Roboto Slab"/>
                <a:ea typeface="Roboto Slab"/>
                <a:cs typeface="Roboto Slab"/>
                <a:sym typeface="Roboto Slab"/>
              </a:rPr>
              <a:t>Example: Average price per drive-wheel  type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Science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9425" y="2855075"/>
            <a:ext cx="71670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is everywhere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does not mean information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	Data Science helps unlock information from raw data to answer </a:t>
            </a:r>
            <a:r>
              <a:rPr lang="en-GB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questions</a:t>
            </a:r>
            <a:r>
              <a:rPr lang="en-GB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899" y="940825"/>
            <a:ext cx="3933251" cy="25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494150" y="1581750"/>
            <a:ext cx="314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The Problem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Wrangling?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49" name="Google Shape;149;p15"/>
          <p:cNvGrpSpPr/>
          <p:nvPr/>
        </p:nvGrpSpPr>
        <p:grpSpPr>
          <a:xfrm>
            <a:off x="1022550" y="3613050"/>
            <a:ext cx="7256400" cy="823500"/>
            <a:chOff x="678050" y="2353825"/>
            <a:chExt cx="7256400" cy="823500"/>
          </a:xfrm>
        </p:grpSpPr>
        <p:grpSp>
          <p:nvGrpSpPr>
            <p:cNvPr id="150" name="Google Shape;150;p15"/>
            <p:cNvGrpSpPr/>
            <p:nvPr/>
          </p:nvGrpSpPr>
          <p:grpSpPr>
            <a:xfrm>
              <a:off x="678050" y="2353825"/>
              <a:ext cx="5512800" cy="823500"/>
              <a:chOff x="1414225" y="2489425"/>
              <a:chExt cx="5512800" cy="823500"/>
            </a:xfrm>
          </p:grpSpPr>
          <p:grpSp>
            <p:nvGrpSpPr>
              <p:cNvPr id="151" name="Google Shape;151;p15"/>
              <p:cNvGrpSpPr/>
              <p:nvPr/>
            </p:nvGrpSpPr>
            <p:grpSpPr>
              <a:xfrm>
                <a:off x="1414225" y="2489425"/>
                <a:ext cx="2752150" cy="823500"/>
                <a:chOff x="1414225" y="2489425"/>
                <a:chExt cx="2752150" cy="823500"/>
              </a:xfrm>
            </p:grpSpPr>
            <p:sp>
              <p:nvSpPr>
                <p:cNvPr id="152" name="Google Shape;152;p15"/>
                <p:cNvSpPr/>
                <p:nvPr/>
              </p:nvSpPr>
              <p:spPr>
                <a:xfrm>
                  <a:off x="1414225" y="2489425"/>
                  <a:ext cx="1743600" cy="823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100">
                      <a:latin typeface="Roboto Slab"/>
                      <a:ea typeface="Roboto Slab"/>
                      <a:cs typeface="Roboto Slab"/>
                      <a:sym typeface="Roboto Slab"/>
                    </a:rPr>
                    <a:t>Gather</a:t>
                  </a:r>
                  <a:endParaRPr sz="2100"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3149375" y="2734150"/>
                  <a:ext cx="1017000" cy="346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15"/>
              <p:cNvGrpSpPr/>
              <p:nvPr/>
            </p:nvGrpSpPr>
            <p:grpSpPr>
              <a:xfrm>
                <a:off x="4174875" y="2489425"/>
                <a:ext cx="2752150" cy="823500"/>
                <a:chOff x="1414225" y="2489425"/>
                <a:chExt cx="2752150" cy="823500"/>
              </a:xfrm>
            </p:grpSpPr>
            <p:sp>
              <p:nvSpPr>
                <p:cNvPr id="155" name="Google Shape;155;p15"/>
                <p:cNvSpPr/>
                <p:nvPr/>
              </p:nvSpPr>
              <p:spPr>
                <a:xfrm>
                  <a:off x="1414225" y="2489425"/>
                  <a:ext cx="1743600" cy="823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100">
                      <a:latin typeface="Roboto Slab"/>
                      <a:ea typeface="Roboto Slab"/>
                      <a:cs typeface="Roboto Slab"/>
                      <a:sym typeface="Roboto Slab"/>
                    </a:rPr>
                    <a:t>Select</a:t>
                  </a:r>
                  <a:endParaRPr sz="2100"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3149375" y="2734150"/>
                  <a:ext cx="1017000" cy="346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7" name="Google Shape;157;p15"/>
            <p:cNvSpPr/>
            <p:nvPr/>
          </p:nvSpPr>
          <p:spPr>
            <a:xfrm>
              <a:off x="6190850" y="2353825"/>
              <a:ext cx="1743600" cy="823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latin typeface="Roboto Slab"/>
                  <a:ea typeface="Roboto Slab"/>
                  <a:cs typeface="Roboto Slab"/>
                  <a:sym typeface="Roboto Slab"/>
                </a:rPr>
                <a:t>Transform</a:t>
              </a:r>
              <a:endParaRPr sz="21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58" name="Google Shape;158;p15"/>
          <p:cNvSpPr txBox="1"/>
          <p:nvPr/>
        </p:nvSpPr>
        <p:spPr>
          <a:xfrm>
            <a:off x="939575" y="1426750"/>
            <a:ext cx="71679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 Wrangling is the process of gathering, collecting, and transforming Raw data into another format for: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Better understanding.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Decision-making.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Accessing, and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Analysis in less time.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-GB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 Wrangling is also known as Data Munging.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Python Data Science Package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2421600"/>
            <a:ext cx="70389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Char char="●"/>
            </a:pPr>
            <a:r>
              <a:rPr b="1"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Scientific Computing Libraries:</a:t>
            </a:r>
            <a:endParaRPr b="1"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○"/>
            </a:pPr>
            <a:r>
              <a:rPr b="1"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Pandas: </a:t>
            </a: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structure &amp; tools.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○"/>
            </a:pPr>
            <a:r>
              <a:rPr b="1"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NumPy:</a:t>
            </a: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Arrays &amp; Matrices.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○"/>
            </a:pPr>
            <a:r>
              <a:rPr b="1"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SciPy: </a:t>
            </a: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Functions for advanced math problems.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50" y="1307851"/>
            <a:ext cx="2392077" cy="7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413" y="1307850"/>
            <a:ext cx="2392076" cy="7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675" y="1307850"/>
            <a:ext cx="2247251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Visualization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2571750"/>
            <a:ext cx="70389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Char char="●"/>
            </a:pPr>
            <a:r>
              <a:rPr b="1"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Visualization Libraries:</a:t>
            </a:r>
            <a:endParaRPr b="1"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○"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Matplotlib: Plots &amp; graphs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○"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Seaborn: Heat maps, time series, violin plots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77" y="1191625"/>
            <a:ext cx="4246498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375" y="968650"/>
            <a:ext cx="1692600" cy="1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ML Models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2373175"/>
            <a:ext cx="70389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Char char="●"/>
            </a:pPr>
            <a:r>
              <a:rPr b="1"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Algorithmic Libraries (ML Tasks)</a:t>
            </a:r>
            <a:endParaRPr b="1"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Char char="○"/>
            </a:pPr>
            <a:r>
              <a:rPr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Scikit-learn: ML: Regression, classification, etc.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Char char="○"/>
            </a:pPr>
            <a:r>
              <a:rPr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Statsmodel: Explore data, statistical models, and tests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75" y="1201100"/>
            <a:ext cx="1948799" cy="10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125" y="1307850"/>
            <a:ext cx="3847299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5613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Let’s import some data</a:t>
            </a:r>
            <a:endParaRPr b="1" sz="2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975" y="2120525"/>
            <a:ext cx="4209732" cy="24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Importing Dataset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37" y="1724825"/>
            <a:ext cx="5927924" cy="25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75" y="576425"/>
            <a:ext cx="4224600" cy="4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