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8865" y="419871"/>
            <a:ext cx="7813963" cy="1646302"/>
          </a:xfrm>
        </p:spPr>
        <p:txBody>
          <a:bodyPr/>
          <a:lstStyle/>
          <a:p>
            <a:r>
              <a:rPr lang="en-US" sz="2800" dirty="0"/>
              <a:t/>
            </a:r>
            <a:br>
              <a:rPr lang="en-US" sz="2800" dirty="0"/>
            </a:br>
            <a:r>
              <a:rPr lang="en-US" sz="2800" dirty="0" smtClean="0">
                <a:latin typeface="Algerian" panose="04020705040A02060702" pitchFamily="82" charset="0"/>
              </a:rPr>
              <a:t>Market </a:t>
            </a:r>
            <a:r>
              <a:rPr lang="en-US" sz="2800" dirty="0">
                <a:latin typeface="Algerian" panose="04020705040A02060702" pitchFamily="82" charset="0"/>
              </a:rPr>
              <a:t>Basket Project on E-Commerce </a:t>
            </a:r>
            <a:endParaRPr lang="en-US" sz="2800" dirty="0">
              <a:latin typeface="Algerian" panose="04020705040A02060702" pitchFamily="82" charset="0"/>
            </a:endParaRPr>
          </a:p>
        </p:txBody>
      </p:sp>
      <p:sp>
        <p:nvSpPr>
          <p:cNvPr id="3" name="Subtitle 2"/>
          <p:cNvSpPr>
            <a:spLocks noGrp="1"/>
          </p:cNvSpPr>
          <p:nvPr>
            <p:ph type="subTitle" idx="1"/>
          </p:nvPr>
        </p:nvSpPr>
        <p:spPr>
          <a:xfrm>
            <a:off x="1527849" y="2336333"/>
            <a:ext cx="7766936" cy="1096899"/>
          </a:xfrm>
        </p:spPr>
        <p:txBody>
          <a:bodyPr/>
          <a:lstStyle/>
          <a:p>
            <a:endParaRPr lang="en-US" dirty="0"/>
          </a:p>
          <a:p>
            <a:r>
              <a:rPr lang="en-US" dirty="0"/>
              <a:t> Brazilian E-Commerce Public Dataset by Olist </a:t>
            </a:r>
            <a:endParaRPr lang="en-US" dirty="0"/>
          </a:p>
        </p:txBody>
      </p:sp>
    </p:spTree>
    <p:extLst>
      <p:ext uri="{BB962C8B-B14F-4D97-AF65-F5344CB8AC3E}">
        <p14:creationId xmlns:p14="http://schemas.microsoft.com/office/powerpoint/2010/main" val="3254172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5473"/>
            <a:ext cx="8596668" cy="5895889"/>
          </a:xfrm>
        </p:spPr>
        <p:txBody>
          <a:bodyPr/>
          <a:lstStyle/>
          <a:p>
            <a:pPr marL="0" indent="0">
              <a:buNone/>
            </a:pPr>
            <a:r>
              <a:rPr lang="en-US" b="1" dirty="0"/>
              <a:t>Architecture: </a:t>
            </a:r>
            <a:endParaRPr lang="en-US" b="1" dirty="0" smtClean="0"/>
          </a:p>
          <a:p>
            <a:endParaRPr lang="en-US" dirty="0" smtClean="0"/>
          </a:p>
        </p:txBody>
      </p:sp>
      <p:pic>
        <p:nvPicPr>
          <p:cNvPr id="4" name="Picture 3"/>
          <p:cNvPicPr>
            <a:picLocks noChangeAspect="1"/>
          </p:cNvPicPr>
          <p:nvPr/>
        </p:nvPicPr>
        <p:blipFill>
          <a:blip r:embed="rId2"/>
          <a:stretch>
            <a:fillRect/>
          </a:stretch>
        </p:blipFill>
        <p:spPr>
          <a:xfrm>
            <a:off x="889998" y="685244"/>
            <a:ext cx="8171339" cy="5937931"/>
          </a:xfrm>
          <a:prstGeom prst="rect">
            <a:avLst/>
          </a:prstGeom>
        </p:spPr>
      </p:pic>
    </p:spTree>
    <p:extLst>
      <p:ext uri="{BB962C8B-B14F-4D97-AF65-F5344CB8AC3E}">
        <p14:creationId xmlns:p14="http://schemas.microsoft.com/office/powerpoint/2010/main" val="1889372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11727"/>
            <a:ext cx="8596668" cy="5729635"/>
          </a:xfrm>
        </p:spPr>
        <p:txBody>
          <a:bodyPr/>
          <a:lstStyle/>
          <a:p>
            <a:pPr marL="0" indent="0">
              <a:buNone/>
            </a:pPr>
            <a:r>
              <a:rPr lang="en-US" dirty="0"/>
              <a:t>About </a:t>
            </a:r>
            <a:r>
              <a:rPr lang="en-US" dirty="0" smtClean="0"/>
              <a:t>Dataset:</a:t>
            </a:r>
            <a:endParaRPr lang="en-US" dirty="0"/>
          </a:p>
          <a:p>
            <a:pPr marL="0" indent="0">
              <a:buNone/>
            </a:pPr>
            <a:r>
              <a:rPr lang="en-US" dirty="0"/>
              <a:t>Brazilian E-Commerce Public Dataset by </a:t>
            </a:r>
            <a:r>
              <a:rPr lang="en-US" dirty="0" smtClean="0"/>
              <a:t>Olist:</a:t>
            </a:r>
            <a:endParaRPr lang="en-US" dirty="0"/>
          </a:p>
          <a:p>
            <a:r>
              <a:rPr lang="en-US" dirty="0"/>
              <a:t>Welcome! This is a Brazilian ecommerce public dataset of orders made at Olist Store. The dataset has information of 100k orders from 2016 to 2018 made at multiple marketplaces in Brazil. Its features allows viewing an order from multiple dimensions: from order status, price, payment and freight performance to customer location, product attributes and finally reviews written by customers. We also released a geolocation dataset that relates Brazilian zip codes to </a:t>
            </a:r>
            <a:r>
              <a:rPr lang="en-US" dirty="0" err="1"/>
              <a:t>lat</a:t>
            </a:r>
            <a:r>
              <a:rPr lang="en-US" dirty="0"/>
              <a:t>/</a:t>
            </a:r>
            <a:r>
              <a:rPr lang="en-US" dirty="0" err="1"/>
              <a:t>lng</a:t>
            </a:r>
            <a:r>
              <a:rPr lang="en-US" dirty="0"/>
              <a:t> coordinates</a:t>
            </a:r>
            <a:r>
              <a:rPr lang="en-US" dirty="0" smtClean="0"/>
              <a:t>.</a:t>
            </a:r>
            <a:endParaRPr lang="en-US" dirty="0"/>
          </a:p>
          <a:p>
            <a:r>
              <a:rPr lang="en-US" dirty="0"/>
              <a:t>This is real commercial data, it has been </a:t>
            </a:r>
            <a:r>
              <a:rPr lang="en-US" dirty="0" smtClean="0"/>
              <a:t>anonymized, </a:t>
            </a:r>
            <a:r>
              <a:rPr lang="en-US" dirty="0"/>
              <a:t>and references to the companies and partners in the review text have been replaced with the names of Game of Thrones great houses</a:t>
            </a:r>
            <a:r>
              <a:rPr lang="en-US" dirty="0" smtClean="0"/>
              <a:t>.</a:t>
            </a:r>
          </a:p>
          <a:p>
            <a:pPr marL="0" indent="0">
              <a:buNone/>
            </a:pPr>
            <a:endParaRPr lang="en-US" dirty="0"/>
          </a:p>
          <a:p>
            <a:pPr marL="0" indent="0">
              <a:buNone/>
            </a:pPr>
            <a:r>
              <a:rPr lang="en-US" dirty="0"/>
              <a:t>Join it With the Marketing Funnel by </a:t>
            </a:r>
            <a:r>
              <a:rPr lang="en-US" dirty="0" smtClean="0"/>
              <a:t>Olist:</a:t>
            </a:r>
            <a:endParaRPr lang="en-US" dirty="0"/>
          </a:p>
          <a:p>
            <a:r>
              <a:rPr lang="en-US" dirty="0"/>
              <a:t>We have also released a Marketing Funnel Dataset. You may join both datasets and see an order from Marketing perspective now!</a:t>
            </a:r>
          </a:p>
        </p:txBody>
      </p:sp>
    </p:spTree>
    <p:extLst>
      <p:ext uri="{BB962C8B-B14F-4D97-AF65-F5344CB8AC3E}">
        <p14:creationId xmlns:p14="http://schemas.microsoft.com/office/powerpoint/2010/main" val="418591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682" y="197428"/>
            <a:ext cx="8910320" cy="5875107"/>
          </a:xfrm>
        </p:spPr>
        <p:txBody>
          <a:bodyPr>
            <a:normAutofit/>
          </a:bodyPr>
          <a:lstStyle/>
          <a:p>
            <a:pPr marL="0" indent="0">
              <a:buNone/>
            </a:pPr>
            <a:r>
              <a:rPr lang="en-US" dirty="0" smtClean="0"/>
              <a:t>Context:</a:t>
            </a:r>
            <a:endParaRPr lang="en-US" dirty="0"/>
          </a:p>
          <a:p>
            <a:r>
              <a:rPr lang="en-US" dirty="0"/>
              <a:t>This dataset was generously provided by Olist, the largest department store in Brazilian marketplaces. Olist connects small businesses from all over Brazil to channels without hassle and with a single contract. Those merchants are able to sell their products through the Olist Store and ship them directly to the customers using Olist logistics partners. See more on our website: </a:t>
            </a:r>
            <a:r>
              <a:rPr lang="en-US" dirty="0" smtClean="0"/>
              <a:t>www.olist.com</a:t>
            </a:r>
            <a:endParaRPr lang="en-US" dirty="0"/>
          </a:p>
          <a:p>
            <a:r>
              <a:rPr lang="en-US" dirty="0"/>
              <a:t>After a customer purchases the product from Olist Store a seller gets notified to fulfill that order. Once the customer receives the product, or the estimated delivery date is due, the customer gets a satisfaction survey by email where he can give a note for the purchase experience and write down some comments</a:t>
            </a:r>
            <a:r>
              <a:rPr lang="en-US" dirty="0" smtClean="0"/>
              <a:t>.</a:t>
            </a:r>
            <a:endParaRPr lang="en-US" dirty="0"/>
          </a:p>
          <a:p>
            <a:pPr marL="0" indent="0">
              <a:buNone/>
            </a:pPr>
            <a:endParaRPr lang="en-US" dirty="0" smtClean="0"/>
          </a:p>
          <a:p>
            <a:pPr marL="0" indent="0">
              <a:buNone/>
            </a:pPr>
            <a:r>
              <a:rPr lang="en-US" dirty="0" smtClean="0"/>
              <a:t>Attention:</a:t>
            </a:r>
            <a:endParaRPr lang="en-US" dirty="0"/>
          </a:p>
          <a:p>
            <a:r>
              <a:rPr lang="en-US" dirty="0"/>
              <a:t>An order might have multiple items.</a:t>
            </a:r>
          </a:p>
          <a:p>
            <a:r>
              <a:rPr lang="en-US" dirty="0"/>
              <a:t>Each item might be fulfilled by a distinct seller.</a:t>
            </a:r>
          </a:p>
          <a:p>
            <a:r>
              <a:rPr lang="en-US" dirty="0"/>
              <a:t>All text identifying stores and partners where replaced by the names of Game of Thrones great houses.</a:t>
            </a:r>
          </a:p>
        </p:txBody>
      </p:sp>
    </p:spTree>
    <p:extLst>
      <p:ext uri="{BB962C8B-B14F-4D97-AF65-F5344CB8AC3E}">
        <p14:creationId xmlns:p14="http://schemas.microsoft.com/office/powerpoint/2010/main" val="3387725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7427"/>
            <a:ext cx="8816802" cy="5843935"/>
          </a:xfrm>
        </p:spPr>
        <p:txBody>
          <a:bodyPr/>
          <a:lstStyle/>
          <a:p>
            <a:pPr marL="0" indent="0">
              <a:buNone/>
            </a:pPr>
            <a:r>
              <a:rPr lang="en-US" dirty="0"/>
              <a:t>2. Domain Knowledge</a:t>
            </a:r>
            <a:r>
              <a:rPr lang="en-US" dirty="0" smtClean="0"/>
              <a:t>:</a:t>
            </a:r>
          </a:p>
          <a:p>
            <a:pPr marL="0" indent="0">
              <a:buNone/>
            </a:pPr>
            <a:endParaRPr lang="en-US" dirty="0"/>
          </a:p>
          <a:p>
            <a:r>
              <a:rPr lang="en-US" dirty="0" smtClean="0"/>
              <a:t>The </a:t>
            </a:r>
            <a:r>
              <a:rPr lang="en-US" dirty="0"/>
              <a:t>E-Commerce word means online shopping. So we must have basic knowledge on how the e-commerce platform works.</a:t>
            </a:r>
          </a:p>
          <a:p>
            <a:r>
              <a:rPr lang="en-US" dirty="0" smtClean="0"/>
              <a:t>Basically </a:t>
            </a:r>
            <a:r>
              <a:rPr lang="en-US" dirty="0"/>
              <a:t>we have sellers and buyers in the platform where seller uses seller account and sells the products and buyers use buyer account and buys the products.</a:t>
            </a:r>
          </a:p>
          <a:p>
            <a:r>
              <a:rPr lang="en-US" dirty="0" smtClean="0"/>
              <a:t>In </a:t>
            </a:r>
            <a:r>
              <a:rPr lang="en-US" dirty="0"/>
              <a:t>order to grow the e-commerce business the company should have a track of the feedbacks that buyer gives to the seller.</a:t>
            </a:r>
          </a:p>
          <a:p>
            <a:r>
              <a:rPr lang="en-US" dirty="0" smtClean="0"/>
              <a:t>The </a:t>
            </a:r>
            <a:r>
              <a:rPr lang="en-US" dirty="0"/>
              <a:t>company should check who the top and regular customer is and who the top rated seller is.</a:t>
            </a:r>
          </a:p>
          <a:p>
            <a:r>
              <a:rPr lang="en-US" dirty="0" smtClean="0"/>
              <a:t>Regarding </a:t>
            </a:r>
            <a:r>
              <a:rPr lang="en-US" dirty="0"/>
              <a:t>the online purchase, during the COVID, people became more aware about e-commerce sites and started purchasing online with safety measures.</a:t>
            </a:r>
          </a:p>
        </p:txBody>
      </p:sp>
    </p:spTree>
    <p:extLst>
      <p:ext uri="{BB962C8B-B14F-4D97-AF65-F5344CB8AC3E}">
        <p14:creationId xmlns:p14="http://schemas.microsoft.com/office/powerpoint/2010/main" val="1511771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336" y="259773"/>
            <a:ext cx="9050482" cy="5781589"/>
          </a:xfrm>
        </p:spPr>
        <p:txBody>
          <a:bodyPr/>
          <a:lstStyle/>
          <a:p>
            <a:pPr marL="0" indent="0">
              <a:buNone/>
            </a:pPr>
            <a:r>
              <a:rPr lang="en-US" dirty="0" smtClean="0"/>
              <a:t>Business </a:t>
            </a:r>
            <a:r>
              <a:rPr lang="en-US" dirty="0"/>
              <a:t>Problem</a:t>
            </a:r>
            <a:r>
              <a:rPr lang="en-US" dirty="0" smtClean="0"/>
              <a:t>:</a:t>
            </a:r>
          </a:p>
          <a:p>
            <a:pPr marL="0" indent="0">
              <a:buNone/>
            </a:pPr>
            <a:endParaRPr lang="en-US" dirty="0"/>
          </a:p>
          <a:p>
            <a:r>
              <a:rPr lang="en-US" dirty="0" smtClean="0"/>
              <a:t>E-Commerce </a:t>
            </a:r>
            <a:r>
              <a:rPr lang="en-US" dirty="0"/>
              <a:t>sector faces lot of issues with fraud listing, misbehavior of seller, default </a:t>
            </a:r>
            <a:r>
              <a:rPr lang="en-US" dirty="0" smtClean="0"/>
              <a:t>item Delivery </a:t>
            </a:r>
            <a:r>
              <a:rPr lang="en-US" dirty="0"/>
              <a:t>etc.</a:t>
            </a:r>
          </a:p>
          <a:p>
            <a:r>
              <a:rPr lang="en-US" dirty="0" smtClean="0"/>
              <a:t>Sometimes </a:t>
            </a:r>
            <a:r>
              <a:rPr lang="en-US" dirty="0"/>
              <a:t>they will be payment issues, site issues and late delivery issues.</a:t>
            </a:r>
          </a:p>
          <a:p>
            <a:r>
              <a:rPr lang="en-US" dirty="0" smtClean="0"/>
              <a:t>An </a:t>
            </a:r>
            <a:r>
              <a:rPr lang="en-US" dirty="0"/>
              <a:t>order might have multiple items.</a:t>
            </a:r>
          </a:p>
          <a:p>
            <a:r>
              <a:rPr lang="en-US" dirty="0" smtClean="0"/>
              <a:t>Each </a:t>
            </a:r>
            <a:r>
              <a:rPr lang="en-US" dirty="0"/>
              <a:t>item might be fulfilled by a distinct seller.</a:t>
            </a:r>
          </a:p>
          <a:p>
            <a:r>
              <a:rPr lang="en-US" dirty="0" smtClean="0"/>
              <a:t>All </a:t>
            </a:r>
            <a:r>
              <a:rPr lang="en-US" dirty="0"/>
              <a:t>text identifying stores and partners where replaced by the names of Game of Thrones great houses.</a:t>
            </a:r>
          </a:p>
          <a:p>
            <a:r>
              <a:rPr lang="en-US" dirty="0" smtClean="0"/>
              <a:t>Hence </a:t>
            </a:r>
            <a:r>
              <a:rPr lang="en-US" dirty="0"/>
              <a:t>trying to resolve the above problems using Machine Learning Algorithms.</a:t>
            </a:r>
          </a:p>
          <a:p>
            <a:r>
              <a:rPr lang="en-US" dirty="0" smtClean="0"/>
              <a:t>Trying </a:t>
            </a:r>
            <a:r>
              <a:rPr lang="en-US" dirty="0"/>
              <a:t>to build a user friendly ML model which can save time and effort for company to understand core problem and how to resolve it.</a:t>
            </a:r>
          </a:p>
        </p:txBody>
      </p:sp>
    </p:spTree>
    <p:extLst>
      <p:ext uri="{BB962C8B-B14F-4D97-AF65-F5344CB8AC3E}">
        <p14:creationId xmlns:p14="http://schemas.microsoft.com/office/powerpoint/2010/main" val="56913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764" y="238991"/>
            <a:ext cx="8775238" cy="5802371"/>
          </a:xfrm>
        </p:spPr>
        <p:txBody>
          <a:bodyPr/>
          <a:lstStyle/>
          <a:p>
            <a:pPr marL="0" indent="0">
              <a:buNone/>
            </a:pPr>
            <a:r>
              <a:rPr lang="en-US" dirty="0"/>
              <a:t>Expected Solution</a:t>
            </a:r>
            <a:r>
              <a:rPr lang="en-US" dirty="0" smtClean="0"/>
              <a:t>:</a:t>
            </a:r>
          </a:p>
          <a:p>
            <a:pPr marL="0" indent="0">
              <a:buNone/>
            </a:pPr>
            <a:endParaRPr lang="en-US" dirty="0"/>
          </a:p>
          <a:p>
            <a:r>
              <a:rPr lang="en-US" dirty="0" smtClean="0"/>
              <a:t>Find </a:t>
            </a:r>
            <a:r>
              <a:rPr lang="en-US" dirty="0"/>
              <a:t>customer generating most revenue</a:t>
            </a:r>
          </a:p>
          <a:p>
            <a:r>
              <a:rPr lang="en-US" dirty="0" smtClean="0"/>
              <a:t>Top </a:t>
            </a:r>
            <a:r>
              <a:rPr lang="en-US" dirty="0"/>
              <a:t>customer.</a:t>
            </a:r>
          </a:p>
          <a:p>
            <a:r>
              <a:rPr lang="en-US" dirty="0" smtClean="0"/>
              <a:t>Top </a:t>
            </a:r>
            <a:r>
              <a:rPr lang="en-US" dirty="0"/>
              <a:t>category products.</a:t>
            </a:r>
          </a:p>
          <a:p>
            <a:r>
              <a:rPr lang="en-US" dirty="0" smtClean="0"/>
              <a:t>Cities </a:t>
            </a:r>
            <a:r>
              <a:rPr lang="en-US" dirty="0"/>
              <a:t>with highest revenue generation.</a:t>
            </a:r>
          </a:p>
          <a:p>
            <a:r>
              <a:rPr lang="en-US" dirty="0" smtClean="0"/>
              <a:t>Top </a:t>
            </a:r>
            <a:r>
              <a:rPr lang="en-US" dirty="0"/>
              <a:t>rated sellers.</a:t>
            </a:r>
          </a:p>
          <a:p>
            <a:r>
              <a:rPr lang="en-US" dirty="0" smtClean="0"/>
              <a:t>Relationship </a:t>
            </a:r>
            <a:r>
              <a:rPr lang="en-US" dirty="0"/>
              <a:t>between delivery time and review score.</a:t>
            </a:r>
          </a:p>
          <a:p>
            <a:r>
              <a:rPr lang="en-US" dirty="0" smtClean="0"/>
              <a:t>Seller’s </a:t>
            </a:r>
            <a:r>
              <a:rPr lang="en-US" dirty="0"/>
              <a:t>cities with highest and lowest delivery time.</a:t>
            </a:r>
          </a:p>
          <a:p>
            <a:r>
              <a:rPr lang="en-US" dirty="0" smtClean="0"/>
              <a:t>States </a:t>
            </a:r>
            <a:r>
              <a:rPr lang="en-US" dirty="0"/>
              <a:t>with highest and lowest delivery time.</a:t>
            </a:r>
          </a:p>
          <a:p>
            <a:r>
              <a:rPr lang="en-US" dirty="0" smtClean="0"/>
              <a:t>Average </a:t>
            </a:r>
            <a:r>
              <a:rPr lang="en-US" dirty="0"/>
              <a:t>delivery time varies across time.</a:t>
            </a:r>
          </a:p>
          <a:p>
            <a:r>
              <a:rPr lang="en-US" dirty="0" smtClean="0"/>
              <a:t>RFM </a:t>
            </a:r>
            <a:r>
              <a:rPr lang="en-US" dirty="0"/>
              <a:t>(Recency, Frequency, Monetary).</a:t>
            </a:r>
          </a:p>
        </p:txBody>
      </p:sp>
    </p:spTree>
    <p:extLst>
      <p:ext uri="{BB962C8B-B14F-4D97-AF65-F5344CB8AC3E}">
        <p14:creationId xmlns:p14="http://schemas.microsoft.com/office/powerpoint/2010/main" val="2746738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291" y="238991"/>
            <a:ext cx="8920711" cy="5802371"/>
          </a:xfrm>
        </p:spPr>
        <p:txBody>
          <a:bodyPr/>
          <a:lstStyle/>
          <a:p>
            <a:pPr marL="0" indent="0">
              <a:buNone/>
            </a:pPr>
            <a:r>
              <a:rPr lang="en-US" dirty="0"/>
              <a:t>ML formulation of the business problem</a:t>
            </a:r>
            <a:r>
              <a:rPr lang="en-US" dirty="0" smtClean="0"/>
              <a:t>:</a:t>
            </a:r>
          </a:p>
          <a:p>
            <a:pPr marL="0" indent="0">
              <a:buNone/>
            </a:pPr>
            <a:endParaRPr lang="en-US" dirty="0"/>
          </a:p>
          <a:p>
            <a:r>
              <a:rPr lang="en-US" dirty="0"/>
              <a:t>First Cut Approach</a:t>
            </a:r>
          </a:p>
          <a:p>
            <a:r>
              <a:rPr lang="en-US" dirty="0" smtClean="0"/>
              <a:t>Importing </a:t>
            </a:r>
            <a:r>
              <a:rPr lang="en-US" dirty="0"/>
              <a:t>the necessary libraries in jupyter notebook.</a:t>
            </a:r>
          </a:p>
          <a:p>
            <a:r>
              <a:rPr lang="en-US" dirty="0" smtClean="0"/>
              <a:t>Importing </a:t>
            </a:r>
            <a:r>
              <a:rPr lang="en-US" dirty="0"/>
              <a:t>the datasets and merging them and renaming the columns.</a:t>
            </a:r>
          </a:p>
          <a:p>
            <a:r>
              <a:rPr lang="en-US" dirty="0" smtClean="0"/>
              <a:t>Checking </a:t>
            </a:r>
            <a:r>
              <a:rPr lang="en-US" dirty="0"/>
              <a:t>for the null values and removing them.</a:t>
            </a:r>
          </a:p>
          <a:p>
            <a:r>
              <a:rPr lang="en-US" dirty="0" smtClean="0"/>
              <a:t>Performing </a:t>
            </a:r>
            <a:r>
              <a:rPr lang="en-US" dirty="0"/>
              <a:t>the EDA and descriptive data analysis.</a:t>
            </a:r>
          </a:p>
          <a:p>
            <a:r>
              <a:rPr lang="en-US" dirty="0" smtClean="0"/>
              <a:t>Performing </a:t>
            </a:r>
            <a:r>
              <a:rPr lang="en-US" dirty="0"/>
              <a:t>the RFM</a:t>
            </a:r>
          </a:p>
          <a:p>
            <a:r>
              <a:rPr lang="en-US" dirty="0" smtClean="0"/>
              <a:t>Then </a:t>
            </a:r>
            <a:r>
              <a:rPr lang="en-US" dirty="0"/>
              <a:t>lastly performing the K-Means clustering model.</a:t>
            </a:r>
          </a:p>
        </p:txBody>
      </p:sp>
    </p:spTree>
    <p:extLst>
      <p:ext uri="{BB962C8B-B14F-4D97-AF65-F5344CB8AC3E}">
        <p14:creationId xmlns:p14="http://schemas.microsoft.com/office/powerpoint/2010/main" val="25878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90945"/>
            <a:ext cx="8596668" cy="5750417"/>
          </a:xfrm>
        </p:spPr>
        <p:txBody>
          <a:bodyPr/>
          <a:lstStyle/>
          <a:p>
            <a:pPr marL="0" indent="0">
              <a:buNone/>
            </a:pPr>
            <a:r>
              <a:rPr lang="en-US" dirty="0"/>
              <a:t>Business Constraints</a:t>
            </a:r>
            <a:r>
              <a:rPr lang="en-US" dirty="0" smtClean="0"/>
              <a:t>:</a:t>
            </a:r>
          </a:p>
          <a:p>
            <a:pPr marL="0" indent="0">
              <a:buNone/>
            </a:pPr>
            <a:endParaRPr lang="en-US" dirty="0"/>
          </a:p>
          <a:p>
            <a:pPr marL="0" indent="0">
              <a:buNone/>
            </a:pPr>
            <a:r>
              <a:rPr lang="en-US" dirty="0"/>
              <a:t>What is RFM analysis?</a:t>
            </a:r>
          </a:p>
          <a:p>
            <a:r>
              <a:rPr lang="en-US" dirty="0"/>
              <a:t>RFM stands for recency, frequency, monetary value. In business analytics, we often use this concept to divide customers into different segments, like high-value customers, medium value customers or low-value customers, and similarly many others.</a:t>
            </a:r>
          </a:p>
          <a:p>
            <a:r>
              <a:rPr lang="en-US" dirty="0"/>
              <a:t>Let’s assume we are a company, our company name is geek, let’s perform the RFM analysis on our </a:t>
            </a:r>
            <a:r>
              <a:rPr lang="en-US" dirty="0" smtClean="0"/>
              <a:t>customers</a:t>
            </a:r>
          </a:p>
          <a:p>
            <a:endParaRPr lang="en-US" dirty="0"/>
          </a:p>
          <a:p>
            <a:pPr marL="0" indent="0">
              <a:buNone/>
            </a:pPr>
            <a:r>
              <a:rPr lang="en-US" dirty="0"/>
              <a:t>Recency: How recently has the customer made a transaction with us?</a:t>
            </a:r>
          </a:p>
          <a:p>
            <a:pPr marL="0" indent="0">
              <a:buNone/>
            </a:pPr>
            <a:r>
              <a:rPr lang="en-US" dirty="0"/>
              <a:t>Frequency: How frequent is the customer in ordering/buying some product from us?</a:t>
            </a:r>
          </a:p>
          <a:p>
            <a:pPr marL="0" indent="0">
              <a:buNone/>
            </a:pPr>
            <a:r>
              <a:rPr lang="en-US" dirty="0"/>
              <a:t>Monetary: How much does the customer spend on purchasing products from us?</a:t>
            </a:r>
          </a:p>
        </p:txBody>
      </p:sp>
    </p:spTree>
    <p:extLst>
      <p:ext uri="{BB962C8B-B14F-4D97-AF65-F5344CB8AC3E}">
        <p14:creationId xmlns:p14="http://schemas.microsoft.com/office/powerpoint/2010/main" val="775786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682" y="259773"/>
            <a:ext cx="8910320" cy="5781589"/>
          </a:xfrm>
        </p:spPr>
        <p:txBody>
          <a:bodyPr/>
          <a:lstStyle/>
          <a:p>
            <a:pPr marL="0" indent="0">
              <a:buNone/>
            </a:pPr>
            <a:r>
              <a:rPr lang="en-US" dirty="0"/>
              <a:t>Data </a:t>
            </a:r>
            <a:r>
              <a:rPr lang="en-US" dirty="0" smtClean="0"/>
              <a:t>Schema </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699681" y="818428"/>
            <a:ext cx="7883210" cy="4397820"/>
          </a:xfrm>
          <a:prstGeom prst="rect">
            <a:avLst/>
          </a:prstGeom>
        </p:spPr>
      </p:pic>
    </p:spTree>
    <p:extLst>
      <p:ext uri="{BB962C8B-B14F-4D97-AF65-F5344CB8AC3E}">
        <p14:creationId xmlns:p14="http://schemas.microsoft.com/office/powerpoint/2010/main" val="911815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71</TotalTime>
  <Words>793</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Trebuchet MS</vt:lpstr>
      <vt:lpstr>Wingdings 3</vt:lpstr>
      <vt:lpstr>Facet</vt:lpstr>
      <vt:lpstr> Market Basket Project on E-Commerce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Project on E-Commerce</dc:title>
  <dc:creator>Microsoft account</dc:creator>
  <cp:lastModifiedBy>Microsoft account</cp:lastModifiedBy>
  <cp:revision>5</cp:revision>
  <dcterms:created xsi:type="dcterms:W3CDTF">2022-12-10T15:21:59Z</dcterms:created>
  <dcterms:modified xsi:type="dcterms:W3CDTF">2022-12-10T16:33:39Z</dcterms:modified>
</cp:coreProperties>
</file>