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5143500" cx="9144000"/>
  <p:notesSz cx="6858000" cy="9144000"/>
  <p:embeddedFontLst>
    <p:embeddedFont>
      <p:font typeface="Lobster"/>
      <p:regular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152F32-A0F6-4775-989F-6167FE612646}">
  <a:tblStyle styleId="{83152F32-A0F6-4775-989F-6167FE61264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font" Target="fonts/Lobster-regular.fntdata"/><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87839658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87839658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26587839658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26587839658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8783965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8783965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7839658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7839658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6587839658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6587839658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6587839658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26587839658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6587839658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6587839658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26587839658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26587839658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658783965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658783965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6587839658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6587839658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2658783965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2658783965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4391600" y="2834125"/>
            <a:ext cx="4440600" cy="188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600"/>
              <a:buFont typeface="Arial"/>
              <a:buNone/>
            </a:pPr>
            <a:r>
              <a:rPr lang="en" sz="1800">
                <a:latin typeface="Comic Sans MS"/>
                <a:ea typeface="Comic Sans MS"/>
                <a:cs typeface="Comic Sans MS"/>
                <a:sym typeface="Comic Sans MS"/>
              </a:rPr>
              <a:t>Topics:</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The notion of logic and proof</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Meaning of a proposition</a:t>
            </a:r>
            <a:endParaRPr sz="1800">
              <a:latin typeface="Comic Sans MS"/>
              <a:ea typeface="Comic Sans MS"/>
              <a:cs typeface="Comic Sans MS"/>
              <a:sym typeface="Comic Sans MS"/>
            </a:endParaRPr>
          </a:p>
          <a:p>
            <a:pPr indent="-342900" lvl="0" marL="457200" rtl="0" algn="l">
              <a:spcBef>
                <a:spcPts val="0"/>
              </a:spcBef>
              <a:spcAft>
                <a:spcPts val="0"/>
              </a:spcAft>
              <a:buClr>
                <a:schemeClr val="dk2"/>
              </a:buClr>
              <a:buSzPts val="1800"/>
              <a:buFont typeface="Comic Sans MS"/>
              <a:buAutoNum type="arabicPeriod"/>
            </a:pPr>
            <a:r>
              <a:rPr lang="en" sz="1800">
                <a:latin typeface="Comic Sans MS"/>
                <a:ea typeface="Comic Sans MS"/>
                <a:cs typeface="Comic Sans MS"/>
                <a:sym typeface="Comic Sans MS"/>
              </a:rPr>
              <a:t>Logical Connectives</a:t>
            </a:r>
            <a:endParaRPr sz="1800">
              <a:latin typeface="Comic Sans MS"/>
              <a:ea typeface="Comic Sans MS"/>
              <a:cs typeface="Comic Sans MS"/>
              <a:sym typeface="Comic Sans MS"/>
            </a:endParaRPr>
          </a:p>
          <a:p>
            <a:pPr indent="0" lvl="0" marL="0" rtl="0" algn="ctr">
              <a:spcBef>
                <a:spcPts val="0"/>
              </a:spcBef>
              <a:spcAft>
                <a:spcPts val="0"/>
              </a:spcAft>
              <a:buNone/>
            </a:pPr>
            <a:r>
              <a:t/>
            </a:r>
            <a:endParaRPr/>
          </a:p>
        </p:txBody>
      </p:sp>
      <p:sp>
        <p:nvSpPr>
          <p:cNvPr id="55" name="Google Shape;55;p13"/>
          <p:cNvSpPr txBox="1"/>
          <p:nvPr/>
        </p:nvSpPr>
        <p:spPr>
          <a:xfrm>
            <a:off x="311700" y="1567550"/>
            <a:ext cx="8447400" cy="9081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3600">
                <a:latin typeface="Lobster"/>
                <a:ea typeface="Lobster"/>
                <a:cs typeface="Lobster"/>
                <a:sym typeface="Lobster"/>
              </a:rPr>
              <a:t>Lecture 1</a:t>
            </a:r>
            <a:endParaRPr sz="3600">
              <a:latin typeface="Lobster"/>
              <a:ea typeface="Lobster"/>
              <a:cs typeface="Lobster"/>
              <a:sym typeface="Lobster"/>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idx="1" type="body"/>
          </p:nvPr>
        </p:nvSpPr>
        <p:spPr>
          <a:xfrm>
            <a:off x="248350" y="658650"/>
            <a:ext cx="8520600" cy="38262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800"/>
              <a:buFont typeface="Arial"/>
              <a:buNone/>
            </a:pPr>
            <a:r>
              <a:rPr lang="en"/>
              <a:t>The use of the connective or in a disjunction corresponds to one of the two ways the word or is used in English, namely, as an </a:t>
            </a:r>
            <a:r>
              <a:rPr b="1" lang="en"/>
              <a:t>inclusive or</a:t>
            </a:r>
            <a:r>
              <a:rPr lang="en"/>
              <a:t>. A disjunction is true when at least one of the two propositions is true. That is, p ∨ q is true when both p and q are true or when exactly one of p and q is true.</a:t>
            </a:r>
            <a:endParaRPr/>
          </a:p>
          <a:p>
            <a:pPr indent="0" lvl="0" marL="0" rtl="0" algn="just">
              <a:spcBef>
                <a:spcPts val="1200"/>
              </a:spcBef>
              <a:spcAft>
                <a:spcPts val="0"/>
              </a:spcAft>
              <a:buClr>
                <a:schemeClr val="dk1"/>
              </a:buClr>
              <a:buSzPts val="1800"/>
              <a:buFont typeface="Arial"/>
              <a:buNone/>
            </a:pPr>
            <a:r>
              <a:rPr lang="en"/>
              <a:t>EXAMPLE 6 Translate the statement “Students who have taken calculus or introductory computer science can take this class” in a statement in propositional logic using the propositions p: “A student who has taken calculus can take this class” and q: “A student who has taken introductory computer science can take this class. </a:t>
            </a:r>
            <a:endParaRPr/>
          </a:p>
          <a:p>
            <a:pPr indent="0" lvl="0" marL="0" rtl="0" algn="just">
              <a:spcBef>
                <a:spcPts val="1200"/>
              </a:spcBef>
              <a:spcAft>
                <a:spcPts val="1200"/>
              </a:spcAft>
              <a:buClr>
                <a:schemeClr val="dk1"/>
              </a:buClr>
              <a:buSzPts val="1800"/>
              <a:buFont typeface="Arial"/>
              <a:buNone/>
            </a:pPr>
            <a:r>
              <a:rPr lang="en"/>
              <a:t>Hence, this statement can be expressed as p ∨ q, the inclusive or, or disjunction, of p and q.</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31277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200"/>
              </a:spcBef>
              <a:spcAft>
                <a:spcPts val="0"/>
              </a:spcAft>
              <a:buNone/>
            </a:pPr>
            <a:r>
              <a:rPr lang="en"/>
              <a:t>Exclusive OR</a:t>
            </a:r>
            <a:endParaRPr/>
          </a:p>
        </p:txBody>
      </p:sp>
      <p:sp>
        <p:nvSpPr>
          <p:cNvPr id="115" name="Google Shape;115;p23"/>
          <p:cNvSpPr txBox="1"/>
          <p:nvPr>
            <p:ph idx="1" type="body"/>
          </p:nvPr>
        </p:nvSpPr>
        <p:spPr>
          <a:xfrm>
            <a:off x="311700" y="96142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t>Definition 4 Let p and q be propositions. The exclusive or of p and q, denoted by p ⊕ q (or p XOR q), is the proposition that is true when exactly one of p and q is true and is false otherwise.</a:t>
            </a:r>
            <a:endParaRPr/>
          </a:p>
          <a:p>
            <a:pPr indent="0" lvl="0" marL="0" rtl="0" algn="just">
              <a:spcBef>
                <a:spcPts val="1200"/>
              </a:spcBef>
              <a:spcAft>
                <a:spcPts val="0"/>
              </a:spcAft>
              <a:buNone/>
            </a:pPr>
            <a:r>
              <a:rPr lang="en"/>
              <a:t>TABLE 4 The Truth Table for the Exclusive Or of Two Propositions.</a:t>
            </a:r>
            <a:endParaRPr/>
          </a:p>
          <a:p>
            <a:pPr indent="0" lvl="0" marL="0" rtl="0" algn="just">
              <a:spcBef>
                <a:spcPts val="1200"/>
              </a:spcBef>
              <a:spcAft>
                <a:spcPts val="0"/>
              </a:spcAft>
              <a:buClr>
                <a:schemeClr val="dk1"/>
              </a:buClr>
              <a:buSzPts val="1800"/>
              <a:buFont typeface="Arial"/>
              <a:buNone/>
            </a:pPr>
            <a:r>
              <a:t/>
            </a:r>
            <a:endParaRPr/>
          </a:p>
        </p:txBody>
      </p:sp>
      <p:graphicFrame>
        <p:nvGraphicFramePr>
          <p:cNvPr id="116" name="Google Shape;116;p23"/>
          <p:cNvGraphicFramePr/>
          <p:nvPr/>
        </p:nvGraphicFramePr>
        <p:xfrm>
          <a:off x="450550" y="2571750"/>
          <a:ext cx="3000000" cy="3000000"/>
        </p:xfrm>
        <a:graphic>
          <a:graphicData uri="http://schemas.openxmlformats.org/drawingml/2006/table">
            <a:tbl>
              <a:tblPr>
                <a:noFill/>
                <a:tableStyleId>{83152F32-A0F6-4775-989F-6167FE612646}</a:tableStyleId>
              </a:tblPr>
              <a:tblGrid>
                <a:gridCol w="1186250"/>
                <a:gridCol w="1186250"/>
                <a:gridCol w="1186250"/>
              </a:tblGrid>
              <a:tr h="381000">
                <a:tc>
                  <a:txBody>
                    <a:bodyPr/>
                    <a:lstStyle/>
                    <a:p>
                      <a:pPr indent="0" lvl="0" marL="0" rtl="0" algn="ctr">
                        <a:lnSpc>
                          <a:spcPct val="115000"/>
                        </a:lnSpc>
                        <a:spcBef>
                          <a:spcPts val="1200"/>
                        </a:spcBef>
                        <a:spcAft>
                          <a:spcPts val="0"/>
                        </a:spcAft>
                        <a:buNone/>
                      </a:pPr>
                      <a:r>
                        <a:rPr b="1" lang="en" sz="1800">
                          <a:solidFill>
                            <a:schemeClr val="dk2"/>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p </a:t>
                      </a:r>
                      <a:r>
                        <a:rPr b="1" lang="en" sz="1800">
                          <a:solidFill>
                            <a:schemeClr val="dk2"/>
                          </a:solidFill>
                        </a:rPr>
                        <a:t>⊕</a:t>
                      </a:r>
                      <a:r>
                        <a:rPr b="1" lang="en" sz="1800">
                          <a:solidFill>
                            <a:schemeClr val="dk2"/>
                          </a:solidFill>
                        </a:rPr>
                        <a:t> 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idx="1" type="body"/>
          </p:nvPr>
        </p:nvSpPr>
        <p:spPr>
          <a:xfrm>
            <a:off x="235700" y="721750"/>
            <a:ext cx="8520600" cy="39657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None/>
            </a:pPr>
            <a:r>
              <a:rPr lang="en"/>
              <a:t>EXAMPLE 8 Let p and q be the propositions that state “A student can have a salad with dinner” and “A student can have soup with dinner,” respectively. What is p ⊕ q, the exclusive or of p and q</a:t>
            </a:r>
            <a:endParaRPr/>
          </a:p>
          <a:p>
            <a:pPr indent="0" lvl="0" marL="0" rtl="0" algn="just">
              <a:spcBef>
                <a:spcPts val="1200"/>
              </a:spcBef>
              <a:spcAft>
                <a:spcPts val="0"/>
              </a:spcAft>
              <a:buClr>
                <a:schemeClr val="dk1"/>
              </a:buClr>
              <a:buSzPts val="1800"/>
              <a:buFont typeface="Arial"/>
              <a:buNone/>
            </a:pPr>
            <a:r>
              <a:t/>
            </a:r>
            <a:endParaRPr/>
          </a:p>
          <a:p>
            <a:pPr indent="0" lvl="0" marL="0" rtl="0" algn="just">
              <a:spcBef>
                <a:spcPts val="1200"/>
              </a:spcBef>
              <a:spcAft>
                <a:spcPts val="0"/>
              </a:spcAft>
              <a:buNone/>
            </a:pPr>
            <a:r>
              <a:rPr lang="en"/>
              <a:t>The exclusive or of p and q is the statement that is true when exactly one of p and q is true. That is, p ⊕ q is the statement “A student can have soup or salad, but not both, with dinner.” Note that this is often stated as “A student can have soup or a salad with dinner,” without explicitly stating that taking both is not permitted.</a:t>
            </a:r>
            <a:endParaRPr/>
          </a:p>
          <a:p>
            <a:pPr indent="0" lvl="0" marL="0" rtl="0" algn="just">
              <a:spcBef>
                <a:spcPts val="1200"/>
              </a:spcBef>
              <a:spcAft>
                <a:spcPts val="1200"/>
              </a:spcAft>
              <a:buClr>
                <a:schemeClr val="dk1"/>
              </a:buClr>
              <a:buSzPts val="1800"/>
              <a:buFont typeface="Arial"/>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The Foundations: Logic and Proofs</a:t>
            </a:r>
            <a:endParaRPr/>
          </a:p>
          <a:p>
            <a:pPr indent="0" lvl="0" marL="0" rtl="0" algn="l">
              <a:spcBef>
                <a:spcPts val="0"/>
              </a:spcBef>
              <a:spcAft>
                <a:spcPts val="0"/>
              </a:spcAft>
              <a:buNone/>
            </a:pPr>
            <a:r>
              <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The rules of logic specify the meaning of mathematical statements. For instance, these rules help us understand and reason with statements such as “There exists an integer that is not the sum of two squares” and “For every positive integer n, the sum of the positive integers not exceeding n is n(n + 1) ∕ 2.” Logic is the basis of all mathematical reasoning, and of all automated reasoning. It has practical applications to the design of computing machines, to the specification of systems, to artificial intelligence, to computer programming, to programming languages, and to other areas of computer science, as well as to many other fields of study.</a:t>
            </a:r>
            <a:endParaRPr/>
          </a:p>
          <a:p>
            <a:pPr indent="0" lvl="0" marL="0" rtl="0" algn="just">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111111"/>
              <a:buFont typeface="Arial"/>
              <a:buNone/>
            </a:pPr>
            <a:r>
              <a:rPr lang="en"/>
              <a:t>1.1 Propositional Logic</a:t>
            </a:r>
            <a:endParaRPr/>
          </a:p>
          <a:p>
            <a:pPr indent="0" lvl="0" marL="0" rtl="0" algn="l">
              <a:spcBef>
                <a:spcPts val="0"/>
              </a:spcBef>
              <a:spcAft>
                <a:spcPts val="0"/>
              </a:spcAft>
              <a:buNone/>
            </a:pPr>
            <a:r>
              <a:t/>
            </a:r>
            <a:endParaRPr/>
          </a:p>
        </p:txBody>
      </p:sp>
      <p:sp>
        <p:nvSpPr>
          <p:cNvPr id="67" name="Google Shape;67;p15"/>
          <p:cNvSpPr txBox="1"/>
          <p:nvPr>
            <p:ph idx="1" type="body"/>
          </p:nvPr>
        </p:nvSpPr>
        <p:spPr>
          <a:xfrm>
            <a:off x="311700" y="1152475"/>
            <a:ext cx="8520600" cy="3913500"/>
          </a:xfrm>
          <a:prstGeom prst="rect">
            <a:avLst/>
          </a:prstGeom>
        </p:spPr>
        <p:txBody>
          <a:bodyPr anchorCtr="0" anchor="t" bIns="91425" lIns="91425" spcFirstLastPara="1" rIns="91425" wrap="square" tIns="91425">
            <a:normAutofit fontScale="77500" lnSpcReduction="20000"/>
          </a:bodyPr>
          <a:lstStyle/>
          <a:p>
            <a:pPr indent="0" lvl="0" marL="0" rtl="0" algn="just">
              <a:spcBef>
                <a:spcPts val="0"/>
              </a:spcBef>
              <a:spcAft>
                <a:spcPts val="0"/>
              </a:spcAft>
              <a:buClr>
                <a:schemeClr val="dk1"/>
              </a:buClr>
              <a:buSzPct val="100000"/>
              <a:buFont typeface="Arial"/>
              <a:buNone/>
            </a:pPr>
            <a:r>
              <a:rPr lang="en"/>
              <a:t>The rules of logic give precise meaning to mathematical statements. These rules are used to distinguish between valid and invalid mathematical arguments. Because a major goal of this book is to teach the reader how to understand and how to construct correct mathematical arguments, we begin our study of discrete mathematics with an introduction to logic.</a:t>
            </a:r>
            <a:endParaRPr/>
          </a:p>
          <a:p>
            <a:pPr indent="0" lvl="0" marL="0" rtl="0" algn="just">
              <a:spcBef>
                <a:spcPts val="1200"/>
              </a:spcBef>
              <a:spcAft>
                <a:spcPts val="0"/>
              </a:spcAft>
              <a:buClr>
                <a:schemeClr val="dk1"/>
              </a:buClr>
              <a:buSzPct val="100000"/>
              <a:buFont typeface="Arial"/>
              <a:buNone/>
            </a:pPr>
            <a:r>
              <a:rPr lang="en"/>
              <a:t>1.1.12 Propositions: A proposition is a declarative sentence (that is, a sentence that declares a fact) that is either true or false, but not both.</a:t>
            </a:r>
            <a:endParaRPr/>
          </a:p>
          <a:p>
            <a:pPr indent="0" lvl="0" marL="0" rtl="0" algn="just">
              <a:spcBef>
                <a:spcPts val="1200"/>
              </a:spcBef>
              <a:spcAft>
                <a:spcPts val="0"/>
              </a:spcAft>
              <a:buNone/>
            </a:pPr>
            <a:r>
              <a:rPr lang="en"/>
              <a:t>All the following declarative sentences are propositions. </a:t>
            </a:r>
            <a:endParaRPr/>
          </a:p>
          <a:p>
            <a:pPr indent="0" lvl="0" marL="0" rtl="0" algn="just">
              <a:lnSpc>
                <a:spcPct val="100000"/>
              </a:lnSpc>
              <a:spcBef>
                <a:spcPts val="1200"/>
              </a:spcBef>
              <a:spcAft>
                <a:spcPts val="0"/>
              </a:spcAft>
              <a:buNone/>
            </a:pPr>
            <a:r>
              <a:rPr lang="en"/>
              <a:t>Example 1: Washington, D.C., is the capital of the United States of America. </a:t>
            </a:r>
            <a:endParaRPr/>
          </a:p>
          <a:p>
            <a:pPr indent="0" lvl="0" marL="0" rtl="0" algn="just">
              <a:lnSpc>
                <a:spcPct val="100000"/>
              </a:lnSpc>
              <a:spcBef>
                <a:spcPts val="1200"/>
              </a:spcBef>
              <a:spcAft>
                <a:spcPts val="0"/>
              </a:spcAft>
              <a:buNone/>
            </a:pPr>
            <a:r>
              <a:rPr lang="en"/>
              <a:t>Example 2: Toronto is the capital of Canada. </a:t>
            </a:r>
            <a:endParaRPr/>
          </a:p>
          <a:p>
            <a:pPr indent="0" lvl="0" marL="0" rtl="0" algn="just">
              <a:lnSpc>
                <a:spcPct val="100000"/>
              </a:lnSpc>
              <a:spcBef>
                <a:spcPts val="1200"/>
              </a:spcBef>
              <a:spcAft>
                <a:spcPts val="0"/>
              </a:spcAft>
              <a:buNone/>
            </a:pPr>
            <a:r>
              <a:rPr lang="en"/>
              <a:t>Example 3: 1 + 1 = 2. </a:t>
            </a:r>
            <a:endParaRPr/>
          </a:p>
          <a:p>
            <a:pPr indent="0" lvl="0" marL="0" rtl="0" algn="just">
              <a:lnSpc>
                <a:spcPct val="100000"/>
              </a:lnSpc>
              <a:spcBef>
                <a:spcPts val="1200"/>
              </a:spcBef>
              <a:spcAft>
                <a:spcPts val="0"/>
              </a:spcAft>
              <a:buNone/>
            </a:pPr>
            <a:r>
              <a:rPr lang="en"/>
              <a:t>Example 4: 2 + 2 = 3. </a:t>
            </a:r>
            <a:endParaRPr/>
          </a:p>
          <a:p>
            <a:pPr indent="0" lvl="0" marL="0" rtl="0" algn="just">
              <a:lnSpc>
                <a:spcPct val="100000"/>
              </a:lnSpc>
              <a:spcBef>
                <a:spcPts val="1200"/>
              </a:spcBef>
              <a:spcAft>
                <a:spcPts val="0"/>
              </a:spcAft>
              <a:buClr>
                <a:schemeClr val="dk1"/>
              </a:buClr>
              <a:buSzPct val="100000"/>
              <a:buFont typeface="Arial"/>
              <a:buNone/>
            </a:pPr>
            <a:r>
              <a:rPr lang="en"/>
              <a:t>Propositions 1 and 3 are true, whereas 2 and 4 are false.</a:t>
            </a:r>
            <a:endParaRPr/>
          </a:p>
          <a:p>
            <a:pPr indent="0" lvl="0" marL="0" rtl="0" algn="just">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idx="1" type="body"/>
          </p:nvPr>
        </p:nvSpPr>
        <p:spPr>
          <a:xfrm>
            <a:off x="311700" y="696775"/>
            <a:ext cx="8520600" cy="38721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946"/>
              <a:buFont typeface="Arial"/>
              <a:buNone/>
            </a:pPr>
            <a:r>
              <a:rPr lang="en"/>
              <a:t>Consider the following sentences. </a:t>
            </a:r>
            <a:endParaRPr/>
          </a:p>
          <a:p>
            <a:pPr indent="0" lvl="0" marL="0" rtl="0" algn="just">
              <a:spcBef>
                <a:spcPts val="1200"/>
              </a:spcBef>
              <a:spcAft>
                <a:spcPts val="0"/>
              </a:spcAft>
              <a:buClr>
                <a:schemeClr val="dk1"/>
              </a:buClr>
              <a:buSzPts val="1946"/>
              <a:buFont typeface="Arial"/>
              <a:buNone/>
            </a:pPr>
            <a:r>
              <a:rPr lang="en"/>
              <a:t>1. What time is it? </a:t>
            </a:r>
            <a:endParaRPr/>
          </a:p>
          <a:p>
            <a:pPr indent="0" lvl="0" marL="0" rtl="0" algn="just">
              <a:spcBef>
                <a:spcPts val="1200"/>
              </a:spcBef>
              <a:spcAft>
                <a:spcPts val="0"/>
              </a:spcAft>
              <a:buClr>
                <a:schemeClr val="dk1"/>
              </a:buClr>
              <a:buSzPts val="1946"/>
              <a:buFont typeface="Arial"/>
              <a:buNone/>
            </a:pPr>
            <a:r>
              <a:rPr lang="en"/>
              <a:t>2. Read this carefully. </a:t>
            </a:r>
            <a:endParaRPr/>
          </a:p>
          <a:p>
            <a:pPr indent="0" lvl="0" marL="0" rtl="0" algn="just">
              <a:spcBef>
                <a:spcPts val="1200"/>
              </a:spcBef>
              <a:spcAft>
                <a:spcPts val="0"/>
              </a:spcAft>
              <a:buClr>
                <a:schemeClr val="dk1"/>
              </a:buClr>
              <a:buSzPts val="1946"/>
              <a:buFont typeface="Arial"/>
              <a:buNone/>
            </a:pPr>
            <a:r>
              <a:rPr lang="en"/>
              <a:t>3. x + 1 = 2. </a:t>
            </a:r>
            <a:endParaRPr/>
          </a:p>
          <a:p>
            <a:pPr indent="0" lvl="0" marL="0" rtl="0" algn="just">
              <a:spcBef>
                <a:spcPts val="1200"/>
              </a:spcBef>
              <a:spcAft>
                <a:spcPts val="0"/>
              </a:spcAft>
              <a:buClr>
                <a:schemeClr val="dk1"/>
              </a:buClr>
              <a:buSzPts val="1946"/>
              <a:buFont typeface="Arial"/>
              <a:buNone/>
            </a:pPr>
            <a:r>
              <a:rPr lang="en"/>
              <a:t>4. x + y = z.</a:t>
            </a:r>
            <a:endParaRPr/>
          </a:p>
          <a:p>
            <a:pPr indent="0" lvl="0" marL="0" rtl="0" algn="just">
              <a:spcBef>
                <a:spcPts val="1200"/>
              </a:spcBef>
              <a:spcAft>
                <a:spcPts val="0"/>
              </a:spcAft>
              <a:buClr>
                <a:schemeClr val="dk1"/>
              </a:buClr>
              <a:buSzPts val="1946"/>
              <a:buFont typeface="Arial"/>
              <a:buNone/>
            </a:pPr>
            <a:r>
              <a:rPr lang="en"/>
              <a:t>1 and 2 are not declarative. Only assertive sentences can be propositions.</a:t>
            </a:r>
            <a:endParaRPr/>
          </a:p>
          <a:p>
            <a:pPr indent="0" lvl="0" marL="0" rtl="0" algn="just">
              <a:spcBef>
                <a:spcPts val="1200"/>
              </a:spcBef>
              <a:spcAft>
                <a:spcPts val="1200"/>
              </a:spcAft>
              <a:buClr>
                <a:schemeClr val="dk1"/>
              </a:buClr>
              <a:buSzPts val="1946"/>
              <a:buFont typeface="Arial"/>
              <a:buNone/>
            </a:pPr>
            <a:r>
              <a:rPr lang="en"/>
              <a:t>We use letters to denote propositional variables, that is, variables that represent propositions, just as letters are used to denote numerical variables. The conventional letters used for propositional variables are p, q, r, 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idx="1" type="body"/>
          </p:nvPr>
        </p:nvSpPr>
        <p:spPr>
          <a:xfrm>
            <a:off x="311700" y="506750"/>
            <a:ext cx="8520600" cy="42717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946"/>
              <a:buFont typeface="Arial"/>
              <a:buNone/>
            </a:pPr>
            <a:r>
              <a:rPr lang="en"/>
              <a:t>The truth value of a proposition is true, denoted by T, if it is a true proposition, and the truth value of a proposition is false, denoted by F, if it is a false proposition. </a:t>
            </a:r>
            <a:r>
              <a:rPr lang="en">
                <a:solidFill>
                  <a:srgbClr val="00FFFF"/>
                </a:solidFill>
              </a:rPr>
              <a:t>Propositions that cannot be expressed in terms of simpler propositions are called </a:t>
            </a:r>
            <a:r>
              <a:rPr b="1" lang="en">
                <a:solidFill>
                  <a:srgbClr val="00FFFF"/>
                </a:solidFill>
              </a:rPr>
              <a:t>atomic propositions</a:t>
            </a:r>
            <a:r>
              <a:rPr lang="en"/>
              <a:t>. The area of logic that deals with propositions is called the </a:t>
            </a:r>
            <a:r>
              <a:rPr b="1" lang="en"/>
              <a:t>propositional calculus</a:t>
            </a:r>
            <a:r>
              <a:rPr lang="en"/>
              <a:t> or </a:t>
            </a:r>
            <a:r>
              <a:rPr b="1" lang="en"/>
              <a:t>propositional logic</a:t>
            </a:r>
            <a:r>
              <a:rPr lang="en"/>
              <a:t>. It was first developed systematically by the Greek philosopher Aristotle more than 2300 years ago.</a:t>
            </a:r>
            <a:endParaRPr/>
          </a:p>
          <a:p>
            <a:pPr indent="0" lvl="0" marL="0" rtl="0" algn="just">
              <a:spcBef>
                <a:spcPts val="1200"/>
              </a:spcBef>
              <a:spcAft>
                <a:spcPts val="0"/>
              </a:spcAft>
              <a:buClr>
                <a:schemeClr val="dk1"/>
              </a:buClr>
              <a:buSzPts val="1946"/>
              <a:buFont typeface="Arial"/>
              <a:buNone/>
            </a:pPr>
            <a:r>
              <a:rPr lang="en"/>
              <a:t>We now turn our attention to methods for producing new propositions from those that we already have. These methods were discussed by the English mathematician George Boole in 1854 in his book The Laws of Thought. Many mathematical statements are constructed by combining one or more propositions. New propositions, called </a:t>
            </a:r>
            <a:r>
              <a:rPr b="1" lang="en"/>
              <a:t>compound propositions</a:t>
            </a:r>
            <a:r>
              <a:rPr lang="en"/>
              <a:t>, are formed from existing propositions using </a:t>
            </a:r>
            <a:r>
              <a:rPr b="1" lang="en"/>
              <a:t>logical operators</a:t>
            </a:r>
            <a:r>
              <a:rPr lang="en"/>
              <a:t>.</a:t>
            </a:r>
            <a:endParaRPr/>
          </a:p>
          <a:p>
            <a:pPr indent="0" lvl="0" marL="0" rtl="0" algn="just">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8"/>
          <p:cNvSpPr txBox="1"/>
          <p:nvPr>
            <p:ph idx="1" type="body"/>
          </p:nvPr>
        </p:nvSpPr>
        <p:spPr>
          <a:xfrm>
            <a:off x="311700" y="1245650"/>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None/>
            </a:pPr>
            <a:r>
              <a:rPr lang="en"/>
              <a:t>Definition 1 Let p be a proposition. The negation of p, denoted by ¬p (also denoted by p̄), is the statement “It is not the case that p.” </a:t>
            </a:r>
            <a:endParaRPr/>
          </a:p>
          <a:p>
            <a:pPr indent="0" lvl="0" marL="0" rtl="0" algn="just">
              <a:spcBef>
                <a:spcPts val="0"/>
              </a:spcBef>
              <a:spcAft>
                <a:spcPts val="0"/>
              </a:spcAft>
              <a:buNone/>
            </a:pPr>
            <a:r>
              <a:t/>
            </a:r>
            <a:endParaRPr sz="2000"/>
          </a:p>
          <a:p>
            <a:pPr indent="0" lvl="0" marL="0" rtl="0" algn="just">
              <a:spcBef>
                <a:spcPts val="0"/>
              </a:spcBef>
              <a:spcAft>
                <a:spcPts val="0"/>
              </a:spcAft>
              <a:buNone/>
            </a:pPr>
            <a:r>
              <a:rPr lang="en"/>
              <a:t>Other notations you might see are ∼p, −p, p′ , Np, and !p. </a:t>
            </a:r>
            <a:endParaRPr/>
          </a:p>
          <a:p>
            <a:pPr indent="0" lvl="0" marL="0" rtl="0" algn="just">
              <a:spcBef>
                <a:spcPts val="0"/>
              </a:spcBef>
              <a:spcAft>
                <a:spcPts val="0"/>
              </a:spcAft>
              <a:buClr>
                <a:schemeClr val="dk1"/>
              </a:buClr>
              <a:buSzPts val="1800"/>
              <a:buFont typeface="Arial"/>
              <a:buNone/>
            </a:pPr>
            <a:r>
              <a:t/>
            </a:r>
            <a:endParaRPr sz="1600"/>
          </a:p>
          <a:p>
            <a:pPr indent="0" lvl="0" marL="0" rtl="0" algn="just">
              <a:spcBef>
                <a:spcPts val="1200"/>
              </a:spcBef>
              <a:spcAft>
                <a:spcPts val="0"/>
              </a:spcAft>
              <a:buClr>
                <a:schemeClr val="dk1"/>
              </a:buClr>
              <a:buSzPts val="1800"/>
              <a:buFont typeface="Arial"/>
              <a:buNone/>
            </a:pPr>
            <a:r>
              <a:rPr lang="en"/>
              <a:t>EXAMPLE 3 Find the negation of the proposition “Michael’s PC runs Linux.” </a:t>
            </a:r>
            <a:endParaRPr/>
          </a:p>
          <a:p>
            <a:pPr indent="0" lvl="0" marL="0" rtl="0" algn="just">
              <a:spcBef>
                <a:spcPts val="1200"/>
              </a:spcBef>
              <a:spcAft>
                <a:spcPts val="0"/>
              </a:spcAft>
              <a:buClr>
                <a:schemeClr val="dk1"/>
              </a:buClr>
              <a:buSzPts val="1800"/>
              <a:buFont typeface="Arial"/>
              <a:buNone/>
            </a:pPr>
            <a:r>
              <a:rPr lang="en"/>
              <a:t>This negation can be more simply expressed as “Michael’s PC does not run Linux.” </a:t>
            </a:r>
            <a:endParaRPr/>
          </a:p>
          <a:p>
            <a:pPr indent="0" lvl="0" marL="0" rtl="0" algn="just">
              <a:spcBef>
                <a:spcPts val="1200"/>
              </a:spcBef>
              <a:spcAft>
                <a:spcPts val="1200"/>
              </a:spcAft>
              <a:buNone/>
            </a:pPr>
            <a:r>
              <a:t/>
            </a:r>
            <a:endParaRPr/>
          </a:p>
        </p:txBody>
      </p:sp>
      <p:sp>
        <p:nvSpPr>
          <p:cNvPr id="83" name="Google Shape;83;p18"/>
          <p:cNvSpPr txBox="1"/>
          <p:nvPr>
            <p:ph type="title"/>
          </p:nvPr>
        </p:nvSpPr>
        <p:spPr>
          <a:xfrm>
            <a:off x="370500" y="474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Negation</a:t>
            </a:r>
            <a:endParaRPr/>
          </a:p>
        </p:txBody>
      </p:sp>
      <p:sp>
        <p:nvSpPr>
          <p:cNvPr id="89" name="Google Shape;89;p19"/>
          <p:cNvSpPr txBox="1"/>
          <p:nvPr>
            <p:ph idx="1" type="body"/>
          </p:nvPr>
        </p:nvSpPr>
        <p:spPr>
          <a:xfrm>
            <a:off x="311700" y="1152475"/>
            <a:ext cx="8520600" cy="3750300"/>
          </a:xfrm>
          <a:prstGeom prst="rect">
            <a:avLst/>
          </a:prstGeom>
        </p:spPr>
        <p:txBody>
          <a:bodyPr anchorCtr="0" anchor="t" bIns="91425" lIns="91425" spcFirstLastPara="1" rIns="91425" wrap="square" tIns="91425">
            <a:normAutofit lnSpcReduction="10000"/>
          </a:bodyPr>
          <a:lstStyle/>
          <a:p>
            <a:pPr indent="0" lvl="0" marL="0" rtl="0" algn="just">
              <a:spcBef>
                <a:spcPts val="0"/>
              </a:spcBef>
              <a:spcAft>
                <a:spcPts val="0"/>
              </a:spcAft>
              <a:buClr>
                <a:schemeClr val="dk1"/>
              </a:buClr>
              <a:buSzPts val="1800"/>
              <a:buFont typeface="Arial"/>
              <a:buNone/>
            </a:pPr>
            <a:r>
              <a:rPr lang="en"/>
              <a:t>TABLE 1 The Truth Table for the Negation of a Proposition. </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ts val="1800"/>
              <a:buFont typeface="Arial"/>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None/>
            </a:pPr>
            <a:r>
              <a:t/>
            </a:r>
            <a:endParaRPr/>
          </a:p>
          <a:p>
            <a:pPr indent="0" lvl="0" marL="0" rtl="0" algn="just">
              <a:spcBef>
                <a:spcPts val="1200"/>
              </a:spcBef>
              <a:spcAft>
                <a:spcPts val="0"/>
              </a:spcAft>
              <a:buClr>
                <a:schemeClr val="dk1"/>
              </a:buClr>
              <a:buSzPts val="1800"/>
              <a:buFont typeface="Arial"/>
              <a:buNone/>
            </a:pPr>
            <a:r>
              <a:rPr lang="en"/>
              <a:t>Definition 2: Let p and q be propositions. The conjunction of p and q, denoted by  p ∧ q, is the proposition “p and q.” The conjunction p ∧ q is true when both p and q are true and is false otherwise.</a:t>
            </a:r>
            <a:endParaRPr/>
          </a:p>
          <a:p>
            <a:pPr indent="0" lvl="0" marL="0" rtl="0" algn="just">
              <a:spcBef>
                <a:spcPts val="1200"/>
              </a:spcBef>
              <a:spcAft>
                <a:spcPts val="1200"/>
              </a:spcAft>
              <a:buNone/>
            </a:pPr>
            <a:r>
              <a:t/>
            </a:r>
            <a:endParaRPr/>
          </a:p>
        </p:txBody>
      </p:sp>
      <p:graphicFrame>
        <p:nvGraphicFramePr>
          <p:cNvPr id="90" name="Google Shape;90;p19"/>
          <p:cNvGraphicFramePr/>
          <p:nvPr/>
        </p:nvGraphicFramePr>
        <p:xfrm>
          <a:off x="540750" y="1721550"/>
          <a:ext cx="3000000" cy="3000000"/>
        </p:xfrm>
        <a:graphic>
          <a:graphicData uri="http://schemas.openxmlformats.org/drawingml/2006/table">
            <a:tbl>
              <a:tblPr>
                <a:noFill/>
                <a:tableStyleId>{83152F32-A0F6-4775-989F-6167FE612646}</a:tableStyleId>
              </a:tblPr>
              <a:tblGrid>
                <a:gridCol w="708875"/>
                <a:gridCol w="708875"/>
              </a:tblGrid>
              <a:tr h="381000">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a:t>
                      </a:r>
                      <a:endParaRPr b="1"/>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381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2686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Conjunction</a:t>
            </a:r>
            <a:endParaRPr/>
          </a:p>
        </p:txBody>
      </p:sp>
      <p:sp>
        <p:nvSpPr>
          <p:cNvPr id="96" name="Google Shape;96;p20"/>
          <p:cNvSpPr txBox="1"/>
          <p:nvPr>
            <p:ph idx="1" type="body"/>
          </p:nvPr>
        </p:nvSpPr>
        <p:spPr>
          <a:xfrm>
            <a:off x="311700" y="863550"/>
            <a:ext cx="8520600" cy="3416400"/>
          </a:xfrm>
          <a:prstGeom prst="rect">
            <a:avLst/>
          </a:prstGeom>
        </p:spPr>
        <p:txBody>
          <a:bodyPr anchorCtr="0" anchor="t" bIns="91425" lIns="91425" spcFirstLastPara="1" rIns="91425" wrap="square" tIns="91425">
            <a:normAutofit/>
          </a:bodyPr>
          <a:lstStyle/>
          <a:p>
            <a:pPr indent="0" lvl="0" marL="0" rtl="0" algn="just">
              <a:spcBef>
                <a:spcPts val="1200"/>
              </a:spcBef>
              <a:spcAft>
                <a:spcPts val="0"/>
              </a:spcAft>
              <a:buClr>
                <a:schemeClr val="dk1"/>
              </a:buClr>
              <a:buSzPts val="1800"/>
              <a:buFont typeface="Arial"/>
              <a:buNone/>
            </a:pPr>
            <a:r>
              <a:rPr lang="en"/>
              <a:t>Definition 2: Let p and q be propositions. The conjunction of p and q, denoted by  p ∧ q, is the proposition “p and q.” The conjunction p ∧ q is true when both p and q are true and is false otherwise.</a:t>
            </a:r>
            <a:endParaRPr/>
          </a:p>
          <a:p>
            <a:pPr indent="0" lvl="0" marL="0" rtl="0" algn="l">
              <a:spcBef>
                <a:spcPts val="1200"/>
              </a:spcBef>
              <a:spcAft>
                <a:spcPts val="0"/>
              </a:spcAft>
              <a:buClr>
                <a:schemeClr val="dk1"/>
              </a:buClr>
              <a:buSzPts val="1800"/>
              <a:buFont typeface="Arial"/>
              <a:buNone/>
            </a:pPr>
            <a:r>
              <a:rPr lang="en"/>
              <a:t>TABLE 2 The Truth Table for the Conjunction of Two Propositions. </a:t>
            </a:r>
            <a:endParaRPr/>
          </a:p>
          <a:p>
            <a:pPr indent="0" lvl="0" marL="0" rtl="0" algn="l">
              <a:spcBef>
                <a:spcPts val="1200"/>
              </a:spcBef>
              <a:spcAft>
                <a:spcPts val="1200"/>
              </a:spcAft>
              <a:buClr>
                <a:schemeClr val="dk1"/>
              </a:buClr>
              <a:buSzPts val="1800"/>
              <a:buFont typeface="Arial"/>
              <a:buNone/>
            </a:pPr>
            <a:r>
              <a:t/>
            </a:r>
            <a:endParaRPr/>
          </a:p>
        </p:txBody>
      </p:sp>
      <p:graphicFrame>
        <p:nvGraphicFramePr>
          <p:cNvPr id="97" name="Google Shape;97;p20"/>
          <p:cNvGraphicFramePr/>
          <p:nvPr/>
        </p:nvGraphicFramePr>
        <p:xfrm>
          <a:off x="427825" y="2743025"/>
          <a:ext cx="3000000" cy="3000000"/>
        </p:xfrm>
        <a:graphic>
          <a:graphicData uri="http://schemas.openxmlformats.org/drawingml/2006/table">
            <a:tbl>
              <a:tblPr>
                <a:noFill/>
                <a:tableStyleId>{83152F32-A0F6-4775-989F-6167FE612646}</a:tableStyleId>
              </a:tblPr>
              <a:tblGrid>
                <a:gridCol w="1202625"/>
                <a:gridCol w="1202625"/>
                <a:gridCol w="1202625"/>
              </a:tblGrid>
              <a:tr h="381000">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 </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q</a:t>
                      </a:r>
                      <a:endParaRPr b="1"/>
                    </a:p>
                  </a:txBody>
                  <a:tcPr marT="91425" marB="91425" marR="91425" marL="91425"/>
                </a:tc>
                <a:tc>
                  <a:txBody>
                    <a:bodyPr/>
                    <a:lstStyle/>
                    <a:p>
                      <a:pPr indent="0" lvl="0" marL="0" rtl="0" algn="ctr">
                        <a:lnSpc>
                          <a:spcPct val="115000"/>
                        </a:lnSpc>
                        <a:spcBef>
                          <a:spcPts val="1200"/>
                        </a:spcBef>
                        <a:spcAft>
                          <a:spcPts val="0"/>
                        </a:spcAft>
                        <a:buClr>
                          <a:schemeClr val="dk1"/>
                        </a:buClr>
                        <a:buSzPts val="1100"/>
                        <a:buFont typeface="Arial"/>
                        <a:buNone/>
                      </a:pPr>
                      <a:r>
                        <a:rPr b="1" lang="en" sz="1800">
                          <a:solidFill>
                            <a:schemeClr val="dk2"/>
                          </a:solidFill>
                        </a:rPr>
                        <a:t>p ∧ q </a:t>
                      </a:r>
                      <a:endParaRPr b="1"/>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r>
              <a:tr h="381000">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381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T</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r h="100000">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c>
                  <a:txBody>
                    <a:bodyPr/>
                    <a:lstStyle/>
                    <a:p>
                      <a:pPr indent="0" lvl="0" marL="0" rtl="0" algn="ctr">
                        <a:spcBef>
                          <a:spcPts val="0"/>
                        </a:spcBef>
                        <a:spcAft>
                          <a:spcPts val="0"/>
                        </a:spcAft>
                        <a:buNone/>
                      </a:pPr>
                      <a:r>
                        <a:rPr lang="en" sz="1600"/>
                        <a:t>F</a:t>
                      </a:r>
                      <a:endParaRPr sz="1600"/>
                    </a:p>
                  </a:txBody>
                  <a:tcPr marT="91425" marB="91425"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Disjunction</a:t>
            </a:r>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3 The Truth Table for the Disjunction of Two Propositions. </a:t>
            </a:r>
            <a:endParaRPr/>
          </a:p>
          <a:p>
            <a:pPr indent="0" lvl="0" marL="0" rtl="0" algn="l">
              <a:spcBef>
                <a:spcPts val="0"/>
              </a:spcBef>
              <a:spcAft>
                <a:spcPts val="0"/>
              </a:spcAft>
              <a:buClr>
                <a:schemeClr val="dk1"/>
              </a:buClr>
              <a:buSzPts val="1800"/>
              <a:buFont typeface="Arial"/>
              <a:buNone/>
            </a:pPr>
            <a:r>
              <a:t/>
            </a:r>
            <a:endParaRPr/>
          </a:p>
          <a:p>
            <a:pPr indent="0" lvl="0" marL="0" rtl="0" algn="l">
              <a:spcBef>
                <a:spcPts val="0"/>
              </a:spcBef>
              <a:spcAft>
                <a:spcPts val="1200"/>
              </a:spcAft>
              <a:buNone/>
            </a:pPr>
            <a:r>
              <a:t/>
            </a:r>
            <a:endParaRPr/>
          </a:p>
        </p:txBody>
      </p:sp>
      <p:graphicFrame>
        <p:nvGraphicFramePr>
          <p:cNvPr id="104" name="Google Shape;104;p21"/>
          <p:cNvGraphicFramePr/>
          <p:nvPr/>
        </p:nvGraphicFramePr>
        <p:xfrm>
          <a:off x="311700" y="1973975"/>
          <a:ext cx="3000000" cy="3000000"/>
        </p:xfrm>
        <a:graphic>
          <a:graphicData uri="http://schemas.openxmlformats.org/drawingml/2006/table">
            <a:tbl>
              <a:tblPr>
                <a:noFill/>
                <a:tableStyleId>{83152F32-A0F6-4775-989F-6167FE612646}</a:tableStyleId>
              </a:tblPr>
              <a:tblGrid>
                <a:gridCol w="1473400"/>
                <a:gridCol w="1473400"/>
                <a:gridCol w="1473400"/>
              </a:tblGrid>
              <a:tr h="381000">
                <a:tc>
                  <a:txBody>
                    <a:bodyPr/>
                    <a:lstStyle/>
                    <a:p>
                      <a:pPr indent="0" lvl="0" marL="0" rtl="0" algn="ctr">
                        <a:lnSpc>
                          <a:spcPct val="115000"/>
                        </a:lnSpc>
                        <a:spcBef>
                          <a:spcPts val="1200"/>
                        </a:spcBef>
                        <a:spcAft>
                          <a:spcPts val="0"/>
                        </a:spcAft>
                        <a:buNone/>
                      </a:pPr>
                      <a:r>
                        <a:rPr b="1" lang="en" sz="1800">
                          <a:solidFill>
                            <a:schemeClr val="dk2"/>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chemeClr val="dk2"/>
                          </a:solidFill>
                        </a:rPr>
                        <a:t>p </a:t>
                      </a:r>
                      <a:r>
                        <a:rPr b="1" lang="en" sz="1800">
                          <a:solidFill>
                            <a:schemeClr val="dk2"/>
                          </a:solidFill>
                        </a:rPr>
                        <a:t>∨</a:t>
                      </a:r>
                      <a:r>
                        <a:rPr b="1" lang="en" sz="1800">
                          <a:solidFill>
                            <a:schemeClr val="dk2"/>
                          </a:solidFill>
                        </a:rPr>
                        <a:t> 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