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Lobster"/>
      <p:regular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F36E09-3AC6-4627-93A2-E3A4FC6025B0}">
  <a:tblStyle styleId="{30F36E09-3AC6-4627-93A2-E3A4FC6025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font" Target="fonts/Lobster-regular.fntdata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ade1712238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ade1712238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de1712238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de1712238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de171223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ade171223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ade171223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ade171223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ade1712238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ade1712238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de171223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de171223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de1712238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de1712238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ade1712238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ade1712238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de1712238_1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de1712238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ade17122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ade17122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ade171223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ade171223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de171223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de171223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de171223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de171223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de171223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de171223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ade171223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ade171223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de1712238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de1712238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900500"/>
            <a:ext cx="8520600" cy="84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000000"/>
                </a:solidFill>
                <a:latin typeface="Lobster"/>
                <a:ea typeface="Lobster"/>
                <a:cs typeface="Lobster"/>
                <a:sym typeface="Lobster"/>
              </a:rPr>
              <a:t>Lecture 8 </a:t>
            </a:r>
            <a:endParaRPr sz="36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463500" y="3050925"/>
            <a:ext cx="5368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rgbClr val="595959"/>
                </a:solidFill>
                <a:latin typeface="Comic Sans MS"/>
                <a:ea typeface="Comic Sans MS"/>
                <a:cs typeface="Comic Sans MS"/>
                <a:sym typeface="Comic Sans MS"/>
              </a:rPr>
              <a:t>Topics:</a:t>
            </a:r>
            <a:endParaRPr b="0" i="0" sz="1600" u="none" cap="none" strike="noStrike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rgbClr val="595959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Operations</a:t>
            </a:r>
            <a:endParaRPr b="0" i="0" sz="1600" u="none" cap="none" strike="noStrike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rgbClr val="595959"/>
                </a:solidFill>
                <a:latin typeface="Comic Sans MS"/>
                <a:ea typeface="Comic Sans MS"/>
                <a:cs typeface="Comic Sans MS"/>
                <a:sym typeface="Comic Sans MS"/>
              </a:rPr>
              <a:t>Set Identities</a:t>
            </a:r>
            <a:endParaRPr b="0" i="0" sz="1600" u="none" cap="none" strike="noStrike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Comic Sans MS"/>
              <a:buAutoNum type="arabicPeriod"/>
            </a:pPr>
            <a:r>
              <a:rPr b="0" i="0" lang="en" sz="1600" u="none" cap="none" strike="noStrike">
                <a:solidFill>
                  <a:srgbClr val="595959"/>
                </a:solidFill>
                <a:latin typeface="Comic Sans MS"/>
                <a:ea typeface="Comic Sans MS"/>
                <a:cs typeface="Comic Sans MS"/>
                <a:sym typeface="Comic Sans MS"/>
              </a:rPr>
              <a:t>De Morgan’s Law for Set Operations</a:t>
            </a:r>
            <a:endParaRPr b="0" i="0" sz="1600" u="none" cap="none" strike="noStrike">
              <a:solidFill>
                <a:srgbClr val="595959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8" name="Google Shape;128;p22"/>
          <p:cNvGraphicFramePr/>
          <p:nvPr/>
        </p:nvGraphicFramePr>
        <p:xfrm>
          <a:off x="1297850" y="3295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{30F36E09-3AC6-4627-93A2-E3A4FC6025B0}</a:tableStyleId>
              </a:tblPr>
              <a:tblGrid>
                <a:gridCol w="3274150"/>
                <a:gridCol w="3274150"/>
              </a:tblGrid>
              <a:tr h="72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</a:t>
                      </a: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Identity 	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					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83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(B ∪ C) = (A ∪ B) ∪ C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(B ∩ C) = (A ∩ B) ∩ C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Associative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(B ∩ C) = (A ∪ B) ∩ (A ∪ C)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(B ∪ C) = (A ∩ B) ∪ (A ∩ C)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Distributive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 ∩ B)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A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∪ B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6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 ∪ B)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A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∩ B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 Morgan’s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(A ∩ B) = A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(A ∪ B) = 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Absorption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Ā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U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Ā 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 ∅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Complement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10 Prove that (A ∩ B)</a:t>
            </a:r>
            <a:r>
              <a:rPr baseline="30000" lang="en"/>
              <a:t>c</a:t>
            </a:r>
            <a:r>
              <a:rPr lang="en"/>
              <a:t> = A</a:t>
            </a:r>
            <a:r>
              <a:rPr baseline="30000" lang="en"/>
              <a:t>c</a:t>
            </a:r>
            <a:r>
              <a:rPr lang="en"/>
              <a:t> ∪ B</a:t>
            </a:r>
            <a:r>
              <a:rPr baseline="30000" lang="en"/>
              <a:t>c</a:t>
            </a:r>
            <a:endParaRPr baseline="30000"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i="1" lang="en"/>
              <a:t>Do it by yourself</a:t>
            </a:r>
            <a:endParaRPr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Proof of DeMorgan’s theorem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017725"/>
            <a:ext cx="883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b="1" lang="en" sz="1400">
                <a:latin typeface="Times New Roman"/>
                <a:ea typeface="Times New Roman"/>
                <a:cs typeface="Times New Roman"/>
                <a:sym typeface="Times New Roman"/>
              </a:rPr>
              <a:t>EXAMPLE 11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Use set builder notation and logical equivalences to establish the first De Morgan law (A ∩ B)</a:t>
            </a:r>
            <a:r>
              <a:rPr baseline="30000"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= A</a:t>
            </a:r>
            <a:r>
              <a:rPr baseline="30000"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∪ B</a:t>
            </a:r>
            <a:r>
              <a:rPr baseline="30000"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Solution: We can prove this identity with the following steps.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(A ∩ B)</a:t>
            </a:r>
            <a:r>
              <a:rPr baseline="30000"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= {x ∣ x ∉ A ∩ B} by definition of complement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= {x ∣ ¬(x ∈ (A ∩ B))} by definition of does not belong symbol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= {x ∣ ¬(x ∈ A ∧ x ∈ B)} by definition of intersection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= {x ∣ ¬(x ∈ A) ∨ ¬(x ∈ B)} by the first De Morgan law for logical equivalences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= {x ∣ x ∉ A ∨ x ∉ B} by definition of does not belong symbol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= {x ∣ x ∈ A</a:t>
            </a:r>
            <a:r>
              <a:rPr baseline="30000"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∨ x ∈ B</a:t>
            </a:r>
            <a:r>
              <a:rPr baseline="30000"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} by definition of complement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= {x ∣ x ∈ A</a:t>
            </a:r>
            <a:r>
              <a:rPr baseline="30000"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∪ B</a:t>
            </a:r>
            <a:r>
              <a:rPr baseline="30000"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} by definition of union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2571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= A</a:t>
            </a:r>
            <a:r>
              <a:rPr baseline="30000"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∪ B</a:t>
            </a:r>
            <a:r>
              <a:rPr baseline="30000" lang="en" sz="1400"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by meaning of set builder notation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Union and Intersection of several sets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3700" y="1296500"/>
            <a:ext cx="3639125" cy="272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8100" y="1296502"/>
            <a:ext cx="3212900" cy="286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5"/>
          <p:cNvSpPr txBox="1"/>
          <p:nvPr/>
        </p:nvSpPr>
        <p:spPr>
          <a:xfrm>
            <a:off x="1675325" y="2110050"/>
            <a:ext cx="7377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        B                                     A                         B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5"/>
          <p:cNvSpPr txBox="1"/>
          <p:nvPr/>
        </p:nvSpPr>
        <p:spPr>
          <a:xfrm>
            <a:off x="2410025" y="3233075"/>
            <a:ext cx="664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                                                          C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25"/>
          <p:cNvSpPr/>
          <p:nvPr/>
        </p:nvSpPr>
        <p:spPr>
          <a:xfrm>
            <a:off x="813700" y="1296475"/>
            <a:ext cx="3424200" cy="272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5"/>
          <p:cNvSpPr/>
          <p:nvPr/>
        </p:nvSpPr>
        <p:spPr>
          <a:xfrm>
            <a:off x="4602450" y="1296475"/>
            <a:ext cx="3424200" cy="2729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5"/>
          <p:cNvSpPr txBox="1"/>
          <p:nvPr/>
        </p:nvSpPr>
        <p:spPr>
          <a:xfrm>
            <a:off x="2981825" y="1333038"/>
            <a:ext cx="4764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U                                                                  U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1034200" y="4163550"/>
            <a:ext cx="298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(a) A U B U C is shaded.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25"/>
          <p:cNvSpPr txBox="1"/>
          <p:nvPr/>
        </p:nvSpPr>
        <p:spPr>
          <a:xfrm>
            <a:off x="4937800" y="4163550"/>
            <a:ext cx="2983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(b) A ∩ B ∩ C is shaded.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311700" y="23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Ex 13: Use a membership table to show that A ∩ (B ∪ C) = (A ∩ B) ∪ (A ∩ C).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0" name="Google Shape;160;p26"/>
          <p:cNvGraphicFramePr/>
          <p:nvPr/>
        </p:nvGraphicFramePr>
        <p:xfrm>
          <a:off x="834925" y="81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{30F36E09-3AC6-4627-93A2-E3A4FC6025B0}</a:tableStyleId>
              </a:tblPr>
              <a:tblGrid>
                <a:gridCol w="955400"/>
                <a:gridCol w="955400"/>
                <a:gridCol w="955400"/>
                <a:gridCol w="955400"/>
                <a:gridCol w="1146425"/>
                <a:gridCol w="764375"/>
                <a:gridCol w="955400"/>
                <a:gridCol w="955400"/>
              </a:tblGrid>
              <a:tr h="6020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 U C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(B ∪ C)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(A ∩ B)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 ∩ C).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>
                          <a:solidFill>
                            <a:schemeClr val="dk2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 ∩ B) ∪ (A ∩ C)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  <a:tr h="414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FE2F3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idx="1" type="body"/>
          </p:nvPr>
        </p:nvSpPr>
        <p:spPr>
          <a:xfrm>
            <a:off x="458650" y="863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EXAMPLE 14 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Let A, B, and C be sets.   Let A, B, and C be sets.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Show that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∪ (B ∩ C)) 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(C 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∪ B 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∩ A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We have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(A ∪ (B ∩ C)) 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∩ (B ∩ C) 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by the first De Morgan law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∩ (B 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∪ C 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by the second De Morgan law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(B 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∪ C 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∩ A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by the commutative law for intersections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=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(C 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∪ B 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∩ A</a:t>
            </a:r>
            <a:r>
              <a:rPr baseline="30000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by the commutative law for unions. 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Union and intersection of a collection of sets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Definition 6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The union of a collection of sets is the set that contains those elements that are members of at least one set in the collection.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use the notation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∪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∪ ⋯ ∪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⋃</a:t>
            </a:r>
            <a:r>
              <a:rPr baseline="30000" lang="en" sz="25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en" sz="2500">
                <a:latin typeface="Times New Roman"/>
                <a:ea typeface="Times New Roman"/>
                <a:cs typeface="Times New Roman"/>
                <a:sym typeface="Times New Roman"/>
              </a:rPr>
              <a:t>i = 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to denote the union of the sets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… ,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Definition 7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The intersection of a collection of sets is the set that contains those elements that are members of all the sets in the collection.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We use the notation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∩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∩ ⋯ ∩ 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= </a:t>
            </a:r>
            <a:r>
              <a:rPr lang="en" sz="2800">
                <a:latin typeface="Times New Roman"/>
                <a:ea typeface="Times New Roman"/>
                <a:cs typeface="Times New Roman"/>
                <a:sym typeface="Times New Roman"/>
              </a:rPr>
              <a:t>∩</a:t>
            </a:r>
            <a:r>
              <a:rPr baseline="30000" lang="en" sz="2800"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aseline="-25000" lang="en" sz="2800">
                <a:latin typeface="Times New Roman"/>
                <a:ea typeface="Times New Roman"/>
                <a:cs typeface="Times New Roman"/>
                <a:sym typeface="Times New Roman"/>
              </a:rPr>
              <a:t>i=1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-25000" lang="en"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/>
        </p:nvSpPr>
        <p:spPr>
          <a:xfrm>
            <a:off x="311700" y="1900500"/>
            <a:ext cx="8520600" cy="8418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Lobster"/>
                <a:ea typeface="Lobster"/>
                <a:cs typeface="Lobster"/>
                <a:sym typeface="Lobster"/>
              </a:rPr>
              <a:t>The end</a:t>
            </a:r>
            <a:endParaRPr sz="3600">
              <a:solidFill>
                <a:srgbClr val="000000"/>
              </a:solidFill>
              <a:latin typeface="Lobster"/>
              <a:ea typeface="Lobster"/>
              <a:cs typeface="Lobster"/>
              <a:sym typeface="Lobs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674625" y="367400"/>
            <a:ext cx="418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2.2 Set Operations</a:t>
            </a:r>
            <a:endParaRPr sz="1800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881825" y="1071750"/>
            <a:ext cx="7773900" cy="4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 1: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Let A and B be sets. The union of the sets A and B, denoted by A ∪ B, is the set that contains those elements that are either in A or in B, or in both. An element x belongs to the union of the sets A and B if and only if x belongs to A or x belongs to B. </a:t>
            </a:r>
            <a:endParaRPr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tells us that </a:t>
            </a: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∪ B = {x ∣ x ∈ A ∨ x ∈ B}.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union of the sets {1, 3, 5} and {1, 2, 3} is the set {1, 2, 3, 5}; that is, </a:t>
            </a: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{1, 3, 5}∪{1, 2, 3} = {1, 2, 3, 5}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3: </a:t>
            </a:r>
            <a:r>
              <a:rPr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intersection of the sets {1, 3, 5} and {1, 2, 3} is the set {1, 3}; that is, </a:t>
            </a: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{1, 3, 5}∩{1, 2, 3}={1, 3}.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Venn Diagram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8575" y="1449325"/>
            <a:ext cx="3655075" cy="256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5700" y="1522829"/>
            <a:ext cx="3358600" cy="24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471650" y="1349275"/>
            <a:ext cx="3762000" cy="2762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572000" y="1349275"/>
            <a:ext cx="3762000" cy="2762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1058075" y="4261750"/>
            <a:ext cx="22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 ∪ B is shaded.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5341275" y="4261750"/>
            <a:ext cx="277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A ∩ B is shaded.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453475" y="1449325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7729800" y="1449325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215925" y="2499775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938975" y="2499775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5341275" y="2499775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7022350" y="2499775"/>
            <a:ext cx="51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1075875" y="1469150"/>
            <a:ext cx="7256700" cy="29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Definition 3: 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Two sets are called disjoint if their intersection is the empty set.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EXAMPLE 5: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Let A = {1, 3, 5, 7, 9} and B = {2, 4, 6, 8, 10}. Because A ∩ B = ∅, A and B are disjoint.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8964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Disjoint Set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Principle of inclusion–exclusion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125">
                <a:latin typeface="Times New Roman"/>
                <a:ea typeface="Times New Roman"/>
                <a:cs typeface="Times New Roman"/>
                <a:sym typeface="Times New Roman"/>
              </a:rPr>
              <a:t>We are often interested in finding the cardinality of a union of two finite sets A and B. Note that </a:t>
            </a:r>
            <a:r>
              <a:rPr b="1" lang="en" sz="2125">
                <a:latin typeface="Times New Roman"/>
                <a:ea typeface="Times New Roman"/>
                <a:cs typeface="Times New Roman"/>
                <a:sym typeface="Times New Roman"/>
              </a:rPr>
              <a:t>|A| + |B| </a:t>
            </a:r>
            <a:r>
              <a:rPr lang="en" sz="2125">
                <a:latin typeface="Times New Roman"/>
                <a:ea typeface="Times New Roman"/>
                <a:cs typeface="Times New Roman"/>
                <a:sym typeface="Times New Roman"/>
              </a:rPr>
              <a:t>counts each element that is in A but not in B or in B but not in A exactly once, and Be careful not to overcount! each element that is in both A and B exactly twice. Thus, if the number of elements that are in both A and B is subtracted from |A| + |B|, elements in A ∩ B will be counted only once.</a:t>
            </a:r>
            <a:endParaRPr sz="21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25">
                <a:latin typeface="Times New Roman"/>
                <a:ea typeface="Times New Roman"/>
                <a:cs typeface="Times New Roman"/>
                <a:sym typeface="Times New Roman"/>
              </a:rPr>
              <a:t> Hence, </a:t>
            </a:r>
            <a:r>
              <a:rPr b="1" lang="en" sz="2125">
                <a:latin typeface="Times New Roman"/>
                <a:ea typeface="Times New Roman"/>
                <a:cs typeface="Times New Roman"/>
                <a:sym typeface="Times New Roman"/>
              </a:rPr>
              <a:t>|A ∪ B| = |A| + |B| − |A ∩ B|. </a:t>
            </a:r>
            <a:endParaRPr b="1" sz="21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25">
                <a:latin typeface="Times New Roman"/>
                <a:ea typeface="Times New Roman"/>
                <a:cs typeface="Times New Roman"/>
                <a:sym typeface="Times New Roman"/>
              </a:rPr>
              <a:t>The generalization of this result to unions of an arbitrary number of sets is called the principle of </a:t>
            </a:r>
            <a:r>
              <a:rPr b="1" lang="en" sz="2125">
                <a:latin typeface="Times New Roman"/>
                <a:ea typeface="Times New Roman"/>
                <a:cs typeface="Times New Roman"/>
                <a:sym typeface="Times New Roman"/>
              </a:rPr>
              <a:t>inclusion–exclusion.</a:t>
            </a:r>
            <a:r>
              <a:rPr lang="en" sz="2125">
                <a:latin typeface="Times New Roman"/>
                <a:ea typeface="Times New Roman"/>
                <a:cs typeface="Times New Roman"/>
                <a:sym typeface="Times New Roman"/>
              </a:rPr>
              <a:t> The principle of inclusion–exclusion is an important technique used in enumeration. We will discuss this principle and other counting techniques in detail in Chapters 6 and 8. </a:t>
            </a:r>
            <a:endParaRPr sz="21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Difference of two sets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Definition 4: </a:t>
            </a:r>
            <a:r>
              <a:rPr lang="en"/>
              <a:t>Let A and B be sets. The difference of A and B, denoted by A − B, is the set containing those elements that are in A but not in B. The difference of A and B is also called the complement of B with respect to A.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Remark: The difference of sets A and B is sometimes denoted by </a:t>
            </a:r>
            <a:r>
              <a:rPr b="1" lang="en"/>
              <a:t>A∖B</a:t>
            </a:r>
            <a:r>
              <a:rPr lang="en"/>
              <a:t>. An element x belongs to the difference of A and B if and only if x ∈ A and x ∉ B. This tells us that </a:t>
            </a:r>
            <a:r>
              <a:rPr b="1" lang="en"/>
              <a:t>A − B = {x ∣ x ∈ A ∧ x ∉ B}. 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EXAMPLE 6:</a:t>
            </a:r>
            <a:r>
              <a:rPr lang="en"/>
              <a:t> The difference of {1, 3, 5} and {1, 2, 3} is the set {5};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that is, {1, 3, 5} − {1, 2, 3} = {5}. This is different from the difference of {1, 2, 3} and {1, 3, 5}, which is the set {2}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Complement of a set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Definition 5: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Let U be the universal set. The complement of the set A, denoted by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, is the complement of A with respect to U.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Therefore, the complement of the set A is U − A.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Remark: The definition of the complement of A depends on a particular universal set U. This definition makes sense for any superset U of A. If we want to identify the universal set U, we would write “the complement of A with respect to the set U.” An element belongs to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if and only if 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x ∉ A.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This tells us that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aseline="30000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r>
              <a:rPr b="1" lang="en" sz="2000">
                <a:latin typeface="Times New Roman"/>
                <a:ea typeface="Times New Roman"/>
                <a:cs typeface="Times New Roman"/>
                <a:sym typeface="Times New Roman"/>
              </a:rPr>
              <a:t> = {x ∈ U ∣ x ∉ A}</a:t>
            </a: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2160275" y="2395400"/>
            <a:ext cx="7009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Venn Diagram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31" y="1426181"/>
            <a:ext cx="4025475" cy="2541675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0"/>
          <p:cNvSpPr/>
          <p:nvPr/>
        </p:nvSpPr>
        <p:spPr>
          <a:xfrm>
            <a:off x="749475" y="1426175"/>
            <a:ext cx="3630000" cy="2725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0"/>
          <p:cNvSpPr/>
          <p:nvPr/>
        </p:nvSpPr>
        <p:spPr>
          <a:xfrm>
            <a:off x="4752150" y="1426175"/>
            <a:ext cx="3630000" cy="2725500"/>
          </a:xfrm>
          <a:prstGeom prst="rect">
            <a:avLst/>
          </a:prstGeom>
          <a:solidFill>
            <a:srgbClr val="D9EAD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0"/>
          <p:cNvSpPr/>
          <p:nvPr/>
        </p:nvSpPr>
        <p:spPr>
          <a:xfrm>
            <a:off x="5651400" y="1927513"/>
            <a:ext cx="1831500" cy="15390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1734100" y="2615825"/>
            <a:ext cx="2233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                      B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0"/>
          <p:cNvSpPr txBox="1"/>
          <p:nvPr/>
        </p:nvSpPr>
        <p:spPr>
          <a:xfrm>
            <a:off x="6436700" y="2466175"/>
            <a:ext cx="86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3672150" y="1511100"/>
            <a:ext cx="579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  </a:t>
            </a:r>
            <a:r>
              <a:rPr lang="en" sz="1800">
                <a:solidFill>
                  <a:schemeClr val="dk2"/>
                </a:solidFill>
              </a:rPr>
              <a:t>                                                         </a:t>
            </a:r>
            <a:r>
              <a:rPr b="1"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</a:t>
            </a:r>
            <a:endParaRPr b="1"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675975" y="4217675"/>
            <a:ext cx="377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Venn diagram for the difference of A and B 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752150" y="4217675"/>
            <a:ext cx="3849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Venn diagram for the complement of the set A.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283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2.2.2 Set Identities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aphicFrame>
        <p:nvGraphicFramePr>
          <p:cNvPr id="123" name="Google Shape;123;p21"/>
          <p:cNvGraphicFramePr/>
          <p:nvPr/>
        </p:nvGraphicFramePr>
        <p:xfrm>
          <a:off x="1297850" y="8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{30F36E09-3AC6-4627-93A2-E3A4FC6025B0}</a:tableStyleId>
              </a:tblPr>
              <a:tblGrid>
                <a:gridCol w="3274150"/>
                <a:gridCol w="3274150"/>
              </a:tblGrid>
              <a:tr h="723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Identity 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			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EAD3"/>
                    </a:solidFill>
                  </a:tcPr>
                </a:tc>
              </a:tr>
              <a:tr h="8349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U = A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∅ = 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Identity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U = U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∅ = ∅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Domination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A = A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A = 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Idempotent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9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(A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r>
                        <a:rPr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r>
                        <a:rPr baseline="30000" lang="en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 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= 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Complementation law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∪ B = B ∪ A 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 ∩ B = B ∩ A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Commutative laws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