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Lobster"/>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Lobster-regular.fnt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572a923e4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26572a923e4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572a923e4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26572a923e4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572a923e4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26572a923e4_0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572a923e4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26572a923e4_0_1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572a923e4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26572a923e4_0_2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572a923e4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26572a923e4_0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572a923e4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26572a923e4_0_2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572a923e4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26572a923e4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6572a923e4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26572a923e4_0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572a923e4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26572a923e4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572a923e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26572a923e4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572a923e4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26572a923e4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572a923e4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26572a923e4_0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572a923e4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26572a923e4_0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572a923e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26572a923e4_0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sp>
        <p:nvSpPr>
          <p:cNvPr id="55" name="Google Shape;55;p1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56" name="Google Shape;5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7" name="Shape 57"/>
        <p:cNvGrpSpPr/>
        <p:nvPr/>
      </p:nvGrpSpPr>
      <p:grpSpPr>
        <a:xfrm>
          <a:off x="0" y="0"/>
          <a:ext cx="0" cy="0"/>
          <a:chOff x="0" y="0"/>
          <a:chExt cx="0" cy="0"/>
        </a:xfrm>
      </p:grpSpPr>
      <p:sp>
        <p:nvSpPr>
          <p:cNvPr id="58" name="Google Shape;5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59" name="Google Shape;59;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60" name="Google Shape;6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1" name="Shape 61"/>
        <p:cNvGrpSpPr/>
        <p:nvPr/>
      </p:nvGrpSpPr>
      <p:grpSpPr>
        <a:xfrm>
          <a:off x="0" y="0"/>
          <a:ext cx="0" cy="0"/>
          <a:chOff x="0" y="0"/>
          <a:chExt cx="0" cy="0"/>
        </a:xfrm>
      </p:grpSpPr>
      <p:sp>
        <p:nvSpPr>
          <p:cNvPr id="62" name="Google Shape;62;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63" name="Google Shape;63;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5" name="Shape 65"/>
        <p:cNvGrpSpPr/>
        <p:nvPr/>
      </p:nvGrpSpPr>
      <p:grpSpPr>
        <a:xfrm>
          <a:off x="0" y="0"/>
          <a:ext cx="0" cy="0"/>
          <a:chOff x="0" y="0"/>
          <a:chExt cx="0" cy="0"/>
        </a:xfrm>
      </p:grpSpPr>
      <p:sp>
        <p:nvSpPr>
          <p:cNvPr id="66" name="Google Shape;66;p1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67" name="Google Shape;6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0" name="Google Shape;70;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71" name="Google Shape;71;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5" name="Google Shape;7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8" name="Google Shape;78;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0"/>
              </a:spcBef>
              <a:spcAft>
                <a:spcPts val="0"/>
              </a:spcAft>
              <a:buSzPts val="1400"/>
              <a:buChar char="○"/>
              <a:defRPr/>
            </a:lvl2pPr>
            <a:lvl3pPr indent="-317500" lvl="2" marL="1371600" rtl="0" algn="ctr">
              <a:lnSpc>
                <a:spcPct val="115000"/>
              </a:lnSpc>
              <a:spcBef>
                <a:spcPts val="0"/>
              </a:spcBef>
              <a:spcAft>
                <a:spcPts val="0"/>
              </a:spcAft>
              <a:buSzPts val="1400"/>
              <a:buChar char="■"/>
              <a:defRPr/>
            </a:lvl3pPr>
            <a:lvl4pPr indent="-317500" lvl="3" marL="1828800" rtl="0" algn="ctr">
              <a:lnSpc>
                <a:spcPct val="115000"/>
              </a:lnSpc>
              <a:spcBef>
                <a:spcPts val="0"/>
              </a:spcBef>
              <a:spcAft>
                <a:spcPts val="0"/>
              </a:spcAft>
              <a:buSzPts val="1400"/>
              <a:buChar char="●"/>
              <a:defRPr/>
            </a:lvl4pPr>
            <a:lvl5pPr indent="-317500" lvl="4" marL="2286000" rtl="0" algn="ctr">
              <a:lnSpc>
                <a:spcPct val="115000"/>
              </a:lnSpc>
              <a:spcBef>
                <a:spcPts val="0"/>
              </a:spcBef>
              <a:spcAft>
                <a:spcPts val="0"/>
              </a:spcAft>
              <a:buSzPts val="1400"/>
              <a:buChar char="○"/>
              <a:defRPr/>
            </a:lvl5pPr>
            <a:lvl6pPr indent="-317500" lvl="5" marL="2743200" rtl="0" algn="ctr">
              <a:lnSpc>
                <a:spcPct val="115000"/>
              </a:lnSpc>
              <a:spcBef>
                <a:spcPts val="0"/>
              </a:spcBef>
              <a:spcAft>
                <a:spcPts val="0"/>
              </a:spcAft>
              <a:buSzPts val="1400"/>
              <a:buChar char="■"/>
              <a:defRPr/>
            </a:lvl6pPr>
            <a:lvl7pPr indent="-317500" lvl="6" marL="3200400" rtl="0" algn="ctr">
              <a:lnSpc>
                <a:spcPct val="115000"/>
              </a:lnSpc>
              <a:spcBef>
                <a:spcPts val="0"/>
              </a:spcBef>
              <a:spcAft>
                <a:spcPts val="0"/>
              </a:spcAft>
              <a:buSzPts val="1400"/>
              <a:buChar char="●"/>
              <a:defRPr/>
            </a:lvl7pPr>
            <a:lvl8pPr indent="-317500" lvl="7" marL="3657600" rtl="0" algn="ctr">
              <a:lnSpc>
                <a:spcPct val="115000"/>
              </a:lnSpc>
              <a:spcBef>
                <a:spcPts val="0"/>
              </a:spcBef>
              <a:spcAft>
                <a:spcPts val="0"/>
              </a:spcAft>
              <a:buSzPts val="1400"/>
              <a:buChar char="○"/>
              <a:defRPr/>
            </a:lvl8pPr>
            <a:lvl9pPr indent="-317500" lvl="8" marL="4114800" rtl="0" algn="ctr">
              <a:lnSpc>
                <a:spcPct val="115000"/>
              </a:lnSpc>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777700"/>
            <a:ext cx="8520600" cy="1964700"/>
          </a:xfrm>
          <a:prstGeom prst="rect">
            <a:avLst/>
          </a:prstGeom>
          <a:solidFill>
            <a:srgbClr val="B6D7A8"/>
          </a:solid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latin typeface="Lobster"/>
                <a:ea typeface="Lobster"/>
                <a:cs typeface="Lobster"/>
                <a:sym typeface="Lobster"/>
              </a:rPr>
              <a:t>Lecture 12</a:t>
            </a:r>
            <a:endParaRPr>
              <a:latin typeface="Lobster"/>
              <a:ea typeface="Lobster"/>
              <a:cs typeface="Lobster"/>
              <a:sym typeface="Lobster"/>
            </a:endParaRPr>
          </a:p>
          <a:p>
            <a:pPr indent="0" lvl="0" marL="3200400" rtl="0" algn="l">
              <a:spcBef>
                <a:spcPts val="0"/>
              </a:spcBef>
              <a:spcAft>
                <a:spcPts val="0"/>
              </a:spcAft>
              <a:buClr>
                <a:srgbClr val="000000"/>
              </a:buClr>
              <a:buSzPts val="3111"/>
              <a:buFont typeface="Arial"/>
              <a:buNone/>
            </a:pPr>
            <a:r>
              <a:rPr lang="en">
                <a:latin typeface="Lobster"/>
                <a:ea typeface="Lobster"/>
                <a:cs typeface="Lobster"/>
                <a:sym typeface="Lobster"/>
              </a:rPr>
              <a:t>Matrices</a:t>
            </a:r>
            <a:endParaRPr>
              <a:latin typeface="Lobster"/>
              <a:ea typeface="Lobster"/>
              <a:cs typeface="Lobster"/>
              <a:sym typeface="Lobster"/>
            </a:endParaRPr>
          </a:p>
        </p:txBody>
      </p:sp>
      <p:sp>
        <p:nvSpPr>
          <p:cNvPr id="100" name="Google Shape;100;p25"/>
          <p:cNvSpPr txBox="1"/>
          <p:nvPr/>
        </p:nvSpPr>
        <p:spPr>
          <a:xfrm>
            <a:off x="3643675" y="2742300"/>
            <a:ext cx="53688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Comic Sans MS"/>
                <a:ea typeface="Comic Sans MS"/>
                <a:cs typeface="Comic Sans MS"/>
                <a:sym typeface="Comic Sans MS"/>
              </a:rPr>
              <a:t>Topics:</a:t>
            </a:r>
            <a:endParaRPr b="0" i="0" sz="1600" u="none" cap="none" strike="noStrike">
              <a:solidFill>
                <a:schemeClr val="dk2"/>
              </a:solidFill>
              <a:latin typeface="Comic Sans MS"/>
              <a:ea typeface="Comic Sans MS"/>
              <a:cs typeface="Comic Sans MS"/>
              <a:sym typeface="Comic Sans MS"/>
            </a:endParaRPr>
          </a:p>
          <a:p>
            <a:pPr indent="-330200" lvl="0" marL="457200" marR="0" rtl="0" algn="l">
              <a:lnSpc>
                <a:spcPct val="100000"/>
              </a:lnSpc>
              <a:spcBef>
                <a:spcPts val="0"/>
              </a:spcBef>
              <a:spcAft>
                <a:spcPts val="0"/>
              </a:spcAft>
              <a:buClr>
                <a:schemeClr val="dk2"/>
              </a:buClr>
              <a:buSzPts val="1600"/>
              <a:buFont typeface="Comic Sans MS"/>
              <a:buAutoNum type="arabicPeriod"/>
            </a:pPr>
            <a:r>
              <a:rPr b="0" i="0" lang="en" sz="1600" u="none" cap="none" strike="noStrike">
                <a:solidFill>
                  <a:schemeClr val="dk2"/>
                </a:solidFill>
                <a:latin typeface="Comic Sans MS"/>
                <a:ea typeface="Comic Sans MS"/>
                <a:cs typeface="Comic Sans MS"/>
                <a:sym typeface="Comic Sans MS"/>
              </a:rPr>
              <a:t>Matrices</a:t>
            </a:r>
            <a:endParaRPr b="0" i="0" sz="1600" u="none" cap="none" strike="noStrike">
              <a:solidFill>
                <a:schemeClr val="dk2"/>
              </a:solidFill>
              <a:latin typeface="Comic Sans MS"/>
              <a:ea typeface="Comic Sans MS"/>
              <a:cs typeface="Comic Sans MS"/>
              <a:sym typeface="Comic Sans MS"/>
            </a:endParaRPr>
          </a:p>
          <a:p>
            <a:pPr indent="-330200" lvl="0" marL="457200" marR="0" rtl="0" algn="l">
              <a:lnSpc>
                <a:spcPct val="100000"/>
              </a:lnSpc>
              <a:spcBef>
                <a:spcPts val="0"/>
              </a:spcBef>
              <a:spcAft>
                <a:spcPts val="0"/>
              </a:spcAft>
              <a:buClr>
                <a:schemeClr val="dk2"/>
              </a:buClr>
              <a:buSzPts val="1600"/>
              <a:buFont typeface="Comic Sans MS"/>
              <a:buAutoNum type="arabicPeriod"/>
            </a:pPr>
            <a:r>
              <a:rPr b="0" i="0" lang="en" sz="1600" u="none" cap="none" strike="noStrike">
                <a:solidFill>
                  <a:schemeClr val="dk2"/>
                </a:solidFill>
                <a:latin typeface="Comic Sans MS"/>
                <a:ea typeface="Comic Sans MS"/>
                <a:cs typeface="Comic Sans MS"/>
                <a:sym typeface="Comic Sans MS"/>
              </a:rPr>
              <a:t>Matrix Operations</a:t>
            </a:r>
            <a:endParaRPr b="0" i="0" sz="1600" u="none" cap="none" strike="noStrike">
              <a:solidFill>
                <a:schemeClr val="dk2"/>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60" name="Google Shape;160;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Multiplying a matrix by an appropriately sized identity matrix does not change this matrix. In other words, when A is an m × n matrix, we have </a:t>
            </a:r>
            <a:endParaRPr/>
          </a:p>
          <a:p>
            <a:pPr indent="45720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rPr lang="en"/>
              <a:t>Powers of square matrices can be defined because matrix multiplication is associative. When A is an n × n matrix, we have </a:t>
            </a:r>
            <a:endParaRPr/>
          </a:p>
          <a:p>
            <a:pPr indent="0" lvl="0" marL="0" rtl="0" algn="l">
              <a:lnSpc>
                <a:spcPct val="115000"/>
              </a:lnSpc>
              <a:spcBef>
                <a:spcPts val="1200"/>
              </a:spcBef>
              <a:spcAft>
                <a:spcPts val="1200"/>
              </a:spcAft>
              <a:buSzPts val="1800"/>
              <a:buNone/>
            </a:pPr>
            <a:r>
              <a:t/>
            </a:r>
            <a:endParaRPr/>
          </a:p>
        </p:txBody>
      </p:sp>
      <p:pic>
        <p:nvPicPr>
          <p:cNvPr id="161" name="Google Shape;161;p34"/>
          <p:cNvPicPr preferRelativeResize="0"/>
          <p:nvPr/>
        </p:nvPicPr>
        <p:blipFill>
          <a:blip r:embed="rId3">
            <a:alphaModFix/>
          </a:blip>
          <a:stretch>
            <a:fillRect/>
          </a:stretch>
        </p:blipFill>
        <p:spPr>
          <a:xfrm>
            <a:off x="813525" y="1866075"/>
            <a:ext cx="2023800" cy="492850"/>
          </a:xfrm>
          <a:prstGeom prst="rect">
            <a:avLst/>
          </a:prstGeom>
          <a:noFill/>
          <a:ln>
            <a:noFill/>
          </a:ln>
        </p:spPr>
      </p:pic>
      <p:pic>
        <p:nvPicPr>
          <p:cNvPr id="162" name="Google Shape;162;p34"/>
          <p:cNvPicPr preferRelativeResize="0"/>
          <p:nvPr/>
        </p:nvPicPr>
        <p:blipFill>
          <a:blip r:embed="rId4">
            <a:alphaModFix/>
          </a:blip>
          <a:stretch>
            <a:fillRect/>
          </a:stretch>
        </p:blipFill>
        <p:spPr>
          <a:xfrm>
            <a:off x="881900" y="3087775"/>
            <a:ext cx="3238500" cy="742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Transpose</a:t>
            </a:r>
            <a:endParaRPr/>
          </a:p>
        </p:txBody>
      </p:sp>
      <p:sp>
        <p:nvSpPr>
          <p:cNvPr id="168" name="Google Shape;168;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a:t>Definition: </a:t>
            </a:r>
            <a:r>
              <a:rPr lang="en"/>
              <a:t>Let A = [a</a:t>
            </a:r>
            <a:r>
              <a:rPr baseline="-25000" lang="en"/>
              <a:t>ij</a:t>
            </a:r>
            <a:r>
              <a:rPr lang="en"/>
              <a:t>] be an m × n matrix. The transpose of A, denoted by A</a:t>
            </a:r>
            <a:r>
              <a:rPr baseline="30000" lang="en"/>
              <a:t>t</a:t>
            </a:r>
            <a:r>
              <a:rPr lang="en"/>
              <a:t> , is the n × m matrix obtained by interchanging the rows and columns of A. In other words, if A</a:t>
            </a:r>
            <a:r>
              <a:rPr baseline="30000" lang="en"/>
              <a:t>t </a:t>
            </a:r>
            <a:r>
              <a:rPr lang="en"/>
              <a:t>= [b</a:t>
            </a:r>
            <a:r>
              <a:rPr baseline="-25000" lang="en"/>
              <a:t>ij</a:t>
            </a:r>
            <a:r>
              <a:rPr lang="en"/>
              <a:t>], then b</a:t>
            </a:r>
            <a:r>
              <a:rPr baseline="-25000" lang="en"/>
              <a:t>ij</a:t>
            </a:r>
            <a:r>
              <a:rPr lang="en"/>
              <a:t> = a</a:t>
            </a:r>
            <a:r>
              <a:rPr baseline="-25000" lang="en"/>
              <a:t>ji</a:t>
            </a:r>
            <a:r>
              <a:rPr lang="en"/>
              <a:t> for i = 1, 2, … , n and j = 1, 2, … , m.</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rPr b="1" lang="en"/>
              <a:t>Example:</a:t>
            </a:r>
            <a:endParaRPr b="1"/>
          </a:p>
          <a:p>
            <a:pPr indent="0" lvl="0" marL="0" rtl="0" algn="l">
              <a:lnSpc>
                <a:spcPct val="115000"/>
              </a:lnSpc>
              <a:spcBef>
                <a:spcPts val="1200"/>
              </a:spcBef>
              <a:spcAft>
                <a:spcPts val="0"/>
              </a:spcAft>
              <a:buSzPts val="1800"/>
              <a:buNone/>
            </a:pPr>
            <a:r>
              <a:t/>
            </a:r>
            <a:endParaRPr b="1"/>
          </a:p>
        </p:txBody>
      </p:sp>
      <p:pic>
        <p:nvPicPr>
          <p:cNvPr id="169" name="Google Shape;169;p35"/>
          <p:cNvPicPr preferRelativeResize="0"/>
          <p:nvPr/>
        </p:nvPicPr>
        <p:blipFill>
          <a:blip r:embed="rId3">
            <a:alphaModFix/>
          </a:blip>
          <a:stretch>
            <a:fillRect/>
          </a:stretch>
        </p:blipFill>
        <p:spPr>
          <a:xfrm>
            <a:off x="1378325" y="2781038"/>
            <a:ext cx="6096000" cy="1038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rgbClr val="000000"/>
              </a:buClr>
              <a:buSzPct val="111111"/>
              <a:buFont typeface="Arial"/>
              <a:buNone/>
            </a:pPr>
            <a:r>
              <a:rPr lang="en"/>
              <a:t>Symmetric Matrix</a:t>
            </a:r>
            <a:endParaRPr/>
          </a:p>
        </p:txBody>
      </p:sp>
      <p:sp>
        <p:nvSpPr>
          <p:cNvPr id="175" name="Google Shape;175;p36"/>
          <p:cNvSpPr txBox="1"/>
          <p:nvPr>
            <p:ph idx="1" type="body"/>
          </p:nvPr>
        </p:nvSpPr>
        <p:spPr>
          <a:xfrm>
            <a:off x="311700" y="12220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946"/>
              <a:buNone/>
            </a:pPr>
            <a:r>
              <a:rPr b="1" lang="en"/>
              <a:t>Definition: </a:t>
            </a:r>
            <a:r>
              <a:rPr lang="en"/>
              <a:t>A square matrix A is called symmetric if A = A</a:t>
            </a:r>
            <a:r>
              <a:rPr baseline="30000" lang="en"/>
              <a:t>t </a:t>
            </a:r>
            <a:r>
              <a:rPr lang="en"/>
              <a:t>. Thus, A = [a</a:t>
            </a:r>
            <a:r>
              <a:rPr baseline="-25000" lang="en"/>
              <a:t>ij</a:t>
            </a:r>
            <a:r>
              <a:rPr lang="en"/>
              <a:t>] is symmetric if a</a:t>
            </a:r>
            <a:r>
              <a:rPr baseline="-25000" lang="en"/>
              <a:t>ij</a:t>
            </a:r>
            <a:r>
              <a:rPr lang="en"/>
              <a:t> = a</a:t>
            </a:r>
            <a:r>
              <a:rPr baseline="-25000" lang="en"/>
              <a:t>ji</a:t>
            </a:r>
            <a:r>
              <a:rPr lang="en"/>
              <a:t> for all i and j with 1 ≤ i ≤ n and 1 ≤ j ≤ n.</a:t>
            </a:r>
            <a:endParaRPr/>
          </a:p>
          <a:p>
            <a:pPr indent="0" lvl="0" marL="0" rtl="0" algn="l">
              <a:lnSpc>
                <a:spcPct val="115000"/>
              </a:lnSpc>
              <a:spcBef>
                <a:spcPts val="1200"/>
              </a:spcBef>
              <a:spcAft>
                <a:spcPts val="0"/>
              </a:spcAft>
              <a:buSzPts val="1946"/>
              <a:buNone/>
            </a:pPr>
            <a:r>
              <a:rPr lang="en"/>
              <a:t>Note that a matrix is symmetric if and only if it is square and it is symmetric with respect to its main diagonal (which consists of entries that are in the ith row and ith column for some i). </a:t>
            </a:r>
            <a:endParaRPr/>
          </a:p>
          <a:p>
            <a:pPr indent="0" lvl="0" marL="0" rtl="0" algn="l">
              <a:lnSpc>
                <a:spcPct val="115000"/>
              </a:lnSpc>
              <a:spcBef>
                <a:spcPts val="1200"/>
              </a:spcBef>
              <a:spcAft>
                <a:spcPts val="0"/>
              </a:spcAft>
              <a:buSzPts val="1946"/>
              <a:buNone/>
            </a:pPr>
            <a:r>
              <a:rPr b="1" lang="en"/>
              <a:t>Example:</a:t>
            </a:r>
            <a:endParaRPr b="1"/>
          </a:p>
          <a:p>
            <a:pPr indent="457200" lvl="0" marL="0" rtl="0" algn="l">
              <a:lnSpc>
                <a:spcPct val="115000"/>
              </a:lnSpc>
              <a:spcBef>
                <a:spcPts val="1200"/>
              </a:spcBef>
              <a:spcAft>
                <a:spcPts val="1200"/>
              </a:spcAft>
              <a:buSzPts val="1946"/>
              <a:buNone/>
            </a:pPr>
            <a:r>
              <a:t/>
            </a:r>
            <a:endParaRPr/>
          </a:p>
        </p:txBody>
      </p:sp>
      <p:pic>
        <p:nvPicPr>
          <p:cNvPr id="176" name="Google Shape;176;p36"/>
          <p:cNvPicPr preferRelativeResize="0"/>
          <p:nvPr/>
        </p:nvPicPr>
        <p:blipFill>
          <a:blip r:embed="rId3">
            <a:alphaModFix/>
          </a:blip>
          <a:stretch>
            <a:fillRect/>
          </a:stretch>
        </p:blipFill>
        <p:spPr>
          <a:xfrm>
            <a:off x="1395700" y="3536575"/>
            <a:ext cx="3752850" cy="102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Zero–One Matrices</a:t>
            </a:r>
            <a:endParaRPr/>
          </a:p>
        </p:txBody>
      </p:sp>
      <p:sp>
        <p:nvSpPr>
          <p:cNvPr id="182" name="Google Shape;182;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matrix all of whose entries are either 0 or 1 is called a zero–one matrix. Zero–one matrices are often used to represent discrete structures. Algorithms using these structures are based on Boolean arithmetic with zero–one matrices. This arithmetic is based on the Boolean operations ∧ and ∨, which operate on pairs of bits, defined by </a:t>
            </a:r>
            <a:endParaRPr/>
          </a:p>
          <a:p>
            <a:pPr indent="0" lvl="0" marL="0" rtl="0" algn="l">
              <a:lnSpc>
                <a:spcPct val="115000"/>
              </a:lnSpc>
              <a:spcBef>
                <a:spcPts val="1200"/>
              </a:spcBef>
              <a:spcAft>
                <a:spcPts val="1200"/>
              </a:spcAft>
              <a:buSzPts val="1800"/>
              <a:buNone/>
            </a:pPr>
            <a:r>
              <a:t/>
            </a:r>
            <a:endParaRPr/>
          </a:p>
        </p:txBody>
      </p:sp>
      <p:pic>
        <p:nvPicPr>
          <p:cNvPr id="183" name="Google Shape;183;p37"/>
          <p:cNvPicPr preferRelativeResize="0"/>
          <p:nvPr/>
        </p:nvPicPr>
        <p:blipFill>
          <a:blip r:embed="rId3">
            <a:alphaModFix/>
          </a:blip>
          <a:stretch>
            <a:fillRect/>
          </a:stretch>
        </p:blipFill>
        <p:spPr>
          <a:xfrm>
            <a:off x="828413" y="2924175"/>
            <a:ext cx="3609975" cy="1581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Join and Meet</a:t>
            </a:r>
            <a:endParaRPr/>
          </a:p>
        </p:txBody>
      </p:sp>
      <p:sp>
        <p:nvSpPr>
          <p:cNvPr id="189" name="Google Shape;189;p38"/>
          <p:cNvSpPr txBox="1"/>
          <p:nvPr/>
        </p:nvSpPr>
        <p:spPr>
          <a:xfrm>
            <a:off x="338425" y="1214725"/>
            <a:ext cx="7541700" cy="29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Definition: </a:t>
            </a:r>
            <a:r>
              <a:rPr lang="en" sz="1800">
                <a:solidFill>
                  <a:schemeClr val="dk2"/>
                </a:solidFill>
              </a:rPr>
              <a:t>Let A = [a</a:t>
            </a:r>
            <a:r>
              <a:rPr baseline="-25000" lang="en" sz="1800">
                <a:solidFill>
                  <a:schemeClr val="dk2"/>
                </a:solidFill>
              </a:rPr>
              <a:t>ij</a:t>
            </a:r>
            <a:r>
              <a:rPr lang="en" sz="1800">
                <a:solidFill>
                  <a:schemeClr val="dk2"/>
                </a:solidFill>
              </a:rPr>
              <a:t>] and B = [b</a:t>
            </a:r>
            <a:r>
              <a:rPr baseline="-25000" lang="en" sz="1800">
                <a:solidFill>
                  <a:schemeClr val="dk2"/>
                </a:solidFill>
              </a:rPr>
              <a:t>ij</a:t>
            </a:r>
            <a:r>
              <a:rPr lang="en" sz="1800">
                <a:solidFill>
                  <a:schemeClr val="dk2"/>
                </a:solidFill>
              </a:rPr>
              <a:t>] be m×n zero–one matrices. Then the join of A and B is the zero–one matrix with (i,j)th entry a</a:t>
            </a:r>
            <a:r>
              <a:rPr baseline="-25000" lang="en" sz="1800">
                <a:solidFill>
                  <a:schemeClr val="dk2"/>
                </a:solidFill>
              </a:rPr>
              <a:t>ij</a:t>
            </a:r>
            <a:r>
              <a:rPr lang="en" sz="1800">
                <a:solidFill>
                  <a:schemeClr val="dk2"/>
                </a:solidFill>
              </a:rPr>
              <a:t> ∨ b</a:t>
            </a:r>
            <a:r>
              <a:rPr baseline="-25000" lang="en" sz="1800">
                <a:solidFill>
                  <a:schemeClr val="dk2"/>
                </a:solidFill>
              </a:rPr>
              <a:t>ij</a:t>
            </a:r>
            <a:r>
              <a:rPr lang="en" sz="1800">
                <a:solidFill>
                  <a:schemeClr val="dk2"/>
                </a:solidFill>
              </a:rPr>
              <a:t>. The join of A and B is denoted by A ∨ B. The meet of A and B is the zero–one matrix with(i,j)th entry a</a:t>
            </a:r>
            <a:r>
              <a:rPr baseline="-25000" lang="en" sz="1800">
                <a:solidFill>
                  <a:schemeClr val="dk2"/>
                </a:solidFill>
              </a:rPr>
              <a:t>ij</a:t>
            </a:r>
            <a:r>
              <a:rPr lang="en" sz="1800">
                <a:solidFill>
                  <a:schemeClr val="dk2"/>
                </a:solidFill>
              </a:rPr>
              <a:t> ∧ b</a:t>
            </a:r>
            <a:r>
              <a:rPr baseline="-25000" lang="en" sz="1800">
                <a:solidFill>
                  <a:schemeClr val="dk2"/>
                </a:solidFill>
              </a:rPr>
              <a:t>ij</a:t>
            </a:r>
            <a:r>
              <a:rPr lang="en" sz="1800">
                <a:solidFill>
                  <a:schemeClr val="dk2"/>
                </a:solidFill>
              </a:rPr>
              <a:t>. The meet of A and B is denoted by A ∧ B.</a:t>
            </a:r>
            <a:endParaRPr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11111"/>
              <a:buFont typeface="Arial"/>
              <a:buNone/>
            </a:pPr>
            <a:r>
              <a:rPr lang="en"/>
              <a:t>Join and Meet</a:t>
            </a:r>
            <a:endParaRPr/>
          </a:p>
        </p:txBody>
      </p:sp>
      <p:sp>
        <p:nvSpPr>
          <p:cNvPr id="195" name="Google Shape;195;p39"/>
          <p:cNvSpPr txBox="1"/>
          <p:nvPr/>
        </p:nvSpPr>
        <p:spPr>
          <a:xfrm>
            <a:off x="383250" y="1304350"/>
            <a:ext cx="8520600" cy="316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Example:</a:t>
            </a:r>
            <a:endParaRPr b="1" sz="1800">
              <a:solidFill>
                <a:schemeClr val="dk2"/>
              </a:solidFill>
            </a:endParaRPr>
          </a:p>
        </p:txBody>
      </p:sp>
      <p:pic>
        <p:nvPicPr>
          <p:cNvPr id="196" name="Google Shape;196;p39"/>
          <p:cNvPicPr preferRelativeResize="0"/>
          <p:nvPr/>
        </p:nvPicPr>
        <p:blipFill>
          <a:blip r:embed="rId3">
            <a:alphaModFix/>
          </a:blip>
          <a:stretch>
            <a:fillRect/>
          </a:stretch>
        </p:blipFill>
        <p:spPr>
          <a:xfrm>
            <a:off x="1604425" y="1386025"/>
            <a:ext cx="4112825" cy="1127025"/>
          </a:xfrm>
          <a:prstGeom prst="rect">
            <a:avLst/>
          </a:prstGeom>
          <a:noFill/>
          <a:ln>
            <a:noFill/>
          </a:ln>
        </p:spPr>
      </p:pic>
      <p:pic>
        <p:nvPicPr>
          <p:cNvPr id="197" name="Google Shape;197;p39"/>
          <p:cNvPicPr preferRelativeResize="0"/>
          <p:nvPr/>
        </p:nvPicPr>
        <p:blipFill>
          <a:blip r:embed="rId4">
            <a:alphaModFix/>
          </a:blip>
          <a:stretch>
            <a:fillRect/>
          </a:stretch>
        </p:blipFill>
        <p:spPr>
          <a:xfrm>
            <a:off x="1604425" y="2571748"/>
            <a:ext cx="5169274" cy="2495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Matrices</a:t>
            </a:r>
            <a:endParaRPr/>
          </a:p>
        </p:txBody>
      </p:sp>
      <p:sp>
        <p:nvSpPr>
          <p:cNvPr id="106" name="Google Shape;106;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a:t>Definition:</a:t>
            </a:r>
            <a:r>
              <a:rPr lang="en"/>
              <a:t> A </a:t>
            </a:r>
            <a:r>
              <a:rPr i="1" lang="en"/>
              <a:t>matrix </a:t>
            </a:r>
            <a:r>
              <a:rPr lang="en"/>
              <a:t>is a rectangular array of numbers. A matrix with m rows and n columns is called an </a:t>
            </a:r>
            <a:r>
              <a:rPr i="1" lang="en"/>
              <a:t>m × n</a:t>
            </a:r>
            <a:r>
              <a:rPr lang="en"/>
              <a:t> matrix. The plural of matrix is matrices. A matrix with the same number of rows as columns is called square. Two matrices are equal if they have the same number of rows and the same number of columns and the corresponding entries in every position are equal.</a:t>
            </a:r>
            <a:endParaRPr/>
          </a:p>
          <a:p>
            <a:pPr indent="0" lvl="0" marL="0" rtl="0" algn="l">
              <a:lnSpc>
                <a:spcPct val="115000"/>
              </a:lnSpc>
              <a:spcBef>
                <a:spcPts val="1200"/>
              </a:spcBef>
              <a:spcAft>
                <a:spcPts val="0"/>
              </a:spcAft>
              <a:buSzPts val="1800"/>
              <a:buNone/>
            </a:pPr>
            <a:r>
              <a:t/>
            </a:r>
            <a:endParaRPr b="1"/>
          </a:p>
          <a:p>
            <a:pPr indent="0" lvl="0" marL="0" rtl="0" algn="l">
              <a:lnSpc>
                <a:spcPct val="115000"/>
              </a:lnSpc>
              <a:spcBef>
                <a:spcPts val="1200"/>
              </a:spcBef>
              <a:spcAft>
                <a:spcPts val="0"/>
              </a:spcAft>
              <a:buSzPts val="1800"/>
              <a:buNone/>
            </a:pPr>
            <a:r>
              <a:rPr b="1" lang="en"/>
              <a:t>Example:</a:t>
            </a:r>
            <a:endParaRPr/>
          </a:p>
          <a:p>
            <a:pPr indent="0" lvl="0" marL="0" rtl="0" algn="l">
              <a:lnSpc>
                <a:spcPct val="115000"/>
              </a:lnSpc>
              <a:spcBef>
                <a:spcPts val="1200"/>
              </a:spcBef>
              <a:spcAft>
                <a:spcPts val="0"/>
              </a:spcAft>
              <a:buSzPts val="1800"/>
              <a:buNone/>
            </a:pPr>
            <a:r>
              <a:t/>
            </a:r>
            <a:endParaRPr/>
          </a:p>
        </p:txBody>
      </p:sp>
      <p:pic>
        <p:nvPicPr>
          <p:cNvPr id="107" name="Google Shape;107;p26"/>
          <p:cNvPicPr preferRelativeResize="0"/>
          <p:nvPr/>
        </p:nvPicPr>
        <p:blipFill>
          <a:blip r:embed="rId3">
            <a:alphaModFix/>
          </a:blip>
          <a:stretch>
            <a:fillRect/>
          </a:stretch>
        </p:blipFill>
        <p:spPr>
          <a:xfrm>
            <a:off x="1634375" y="3147713"/>
            <a:ext cx="3714750" cy="933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11111"/>
              <a:buFont typeface="Arial"/>
              <a:buNone/>
            </a:pPr>
            <a:r>
              <a:rPr lang="en"/>
              <a:t>Matrices</a:t>
            </a:r>
            <a:endParaRPr/>
          </a:p>
          <a:p>
            <a:pPr indent="0" lvl="0" marL="0" rtl="0" algn="l">
              <a:lnSpc>
                <a:spcPct val="100000"/>
              </a:lnSpc>
              <a:spcBef>
                <a:spcPts val="0"/>
              </a:spcBef>
              <a:spcAft>
                <a:spcPts val="0"/>
              </a:spcAft>
              <a:buSzPct val="111111"/>
              <a:buNone/>
            </a:pPr>
            <a:r>
              <a:t/>
            </a:r>
            <a:endParaRPr/>
          </a:p>
        </p:txBody>
      </p:sp>
      <p:sp>
        <p:nvSpPr>
          <p:cNvPr id="113" name="Google Shape;113;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29032"/>
              <a:buNone/>
            </a:pPr>
            <a:r>
              <a:rPr lang="en"/>
              <a:t>Let m and n be positive integers and let </a:t>
            </a:r>
            <a:endParaRPr/>
          </a:p>
          <a:p>
            <a:pPr indent="0" lvl="0" marL="0" rtl="0" algn="l">
              <a:lnSpc>
                <a:spcPct val="115000"/>
              </a:lnSpc>
              <a:spcBef>
                <a:spcPts val="0"/>
              </a:spcBef>
              <a:spcAft>
                <a:spcPts val="0"/>
              </a:spcAft>
              <a:buSzPct val="129032"/>
              <a:buNone/>
            </a:pPr>
            <a:r>
              <a:t/>
            </a:r>
            <a:endParaRPr/>
          </a:p>
          <a:p>
            <a:pPr indent="0" lvl="0" marL="0" rtl="0" algn="l">
              <a:lnSpc>
                <a:spcPct val="115000"/>
              </a:lnSpc>
              <a:spcBef>
                <a:spcPts val="0"/>
              </a:spcBef>
              <a:spcAft>
                <a:spcPts val="0"/>
              </a:spcAft>
              <a:buSzPct val="129032"/>
              <a:buNone/>
            </a:pPr>
            <a:r>
              <a:t/>
            </a:r>
            <a:endParaRPr/>
          </a:p>
          <a:p>
            <a:pPr indent="457200" lvl="0" marL="457200" rtl="0" algn="l">
              <a:lnSpc>
                <a:spcPct val="115000"/>
              </a:lnSpc>
              <a:spcBef>
                <a:spcPts val="1200"/>
              </a:spcBef>
              <a:spcAft>
                <a:spcPts val="0"/>
              </a:spcAft>
              <a:buSzPct val="129032"/>
              <a:buNone/>
            </a:pPr>
            <a:r>
              <a:t/>
            </a:r>
            <a:endParaRPr baseline="-25000"/>
          </a:p>
          <a:p>
            <a:pPr indent="457200" lvl="0" marL="457200" rtl="0" algn="l">
              <a:lnSpc>
                <a:spcPct val="115000"/>
              </a:lnSpc>
              <a:spcBef>
                <a:spcPts val="1200"/>
              </a:spcBef>
              <a:spcAft>
                <a:spcPts val="0"/>
              </a:spcAft>
              <a:buSzPct val="129032"/>
              <a:buNone/>
            </a:pPr>
            <a:r>
              <a:rPr lang="en"/>
              <a:t> </a:t>
            </a:r>
            <a:endParaRPr/>
          </a:p>
          <a:p>
            <a:pPr indent="0" lvl="0" marL="457200" rtl="0" algn="l">
              <a:lnSpc>
                <a:spcPct val="115000"/>
              </a:lnSpc>
              <a:spcBef>
                <a:spcPts val="1200"/>
              </a:spcBef>
              <a:spcAft>
                <a:spcPts val="0"/>
              </a:spcAft>
              <a:buSzPct val="129032"/>
              <a:buNone/>
            </a:pPr>
            <a:r>
              <a:t/>
            </a:r>
            <a:endParaRPr/>
          </a:p>
          <a:p>
            <a:pPr indent="0" lvl="0" marL="0" rtl="0" algn="l">
              <a:lnSpc>
                <a:spcPct val="115000"/>
              </a:lnSpc>
              <a:spcBef>
                <a:spcPts val="1200"/>
              </a:spcBef>
              <a:spcAft>
                <a:spcPts val="0"/>
              </a:spcAft>
              <a:buSzPct val="129032"/>
              <a:buNone/>
            </a:pPr>
            <a:r>
              <a:rPr lang="en"/>
              <a:t>The ith row of A is the 1 × n matrix [a</a:t>
            </a:r>
            <a:r>
              <a:rPr baseline="-25000" lang="en"/>
              <a:t>i1</a:t>
            </a:r>
            <a:r>
              <a:rPr lang="en"/>
              <a:t>, a</a:t>
            </a:r>
            <a:r>
              <a:rPr baseline="-25000" lang="en"/>
              <a:t>i2</a:t>
            </a:r>
            <a:r>
              <a:rPr lang="en"/>
              <a:t>, … , a</a:t>
            </a:r>
            <a:r>
              <a:rPr baseline="-25000" lang="en"/>
              <a:t>in</a:t>
            </a:r>
            <a:r>
              <a:rPr lang="en"/>
              <a:t>]. </a:t>
            </a:r>
            <a:endParaRPr/>
          </a:p>
          <a:p>
            <a:pPr indent="0" lvl="0" marL="457200" rtl="0" algn="l">
              <a:lnSpc>
                <a:spcPct val="115000"/>
              </a:lnSpc>
              <a:spcBef>
                <a:spcPts val="1200"/>
              </a:spcBef>
              <a:spcAft>
                <a:spcPts val="0"/>
              </a:spcAft>
              <a:buSzPct val="129032"/>
              <a:buNone/>
            </a:pPr>
            <a:r>
              <a:t/>
            </a:r>
            <a:endParaRPr/>
          </a:p>
          <a:p>
            <a:pPr indent="0" lvl="0" marL="457200" rtl="0" algn="l">
              <a:lnSpc>
                <a:spcPct val="115000"/>
              </a:lnSpc>
              <a:spcBef>
                <a:spcPts val="1200"/>
              </a:spcBef>
              <a:spcAft>
                <a:spcPts val="1200"/>
              </a:spcAft>
              <a:buSzPct val="129032"/>
              <a:buNone/>
            </a:pPr>
            <a:r>
              <a:t/>
            </a:r>
            <a:endParaRPr/>
          </a:p>
        </p:txBody>
      </p:sp>
      <p:pic>
        <p:nvPicPr>
          <p:cNvPr id="114" name="Google Shape;114;p27"/>
          <p:cNvPicPr preferRelativeResize="0"/>
          <p:nvPr/>
        </p:nvPicPr>
        <p:blipFill>
          <a:blip r:embed="rId3">
            <a:alphaModFix/>
          </a:blip>
          <a:stretch>
            <a:fillRect/>
          </a:stretch>
        </p:blipFill>
        <p:spPr>
          <a:xfrm>
            <a:off x="1579200" y="1568000"/>
            <a:ext cx="2614050" cy="1372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11111"/>
              <a:buFont typeface="Arial"/>
              <a:buNone/>
            </a:pPr>
            <a:r>
              <a:rPr lang="en"/>
              <a:t>Matrices</a:t>
            </a:r>
            <a:endParaRPr/>
          </a:p>
          <a:p>
            <a:pPr indent="0" lvl="0" marL="0" rtl="0" algn="l">
              <a:lnSpc>
                <a:spcPct val="100000"/>
              </a:lnSpc>
              <a:spcBef>
                <a:spcPts val="0"/>
              </a:spcBef>
              <a:spcAft>
                <a:spcPts val="0"/>
              </a:spcAft>
              <a:buSzPct val="111111"/>
              <a:buNone/>
            </a:pPr>
            <a:r>
              <a:t/>
            </a:r>
            <a:endParaRPr/>
          </a:p>
        </p:txBody>
      </p:sp>
      <p:sp>
        <p:nvSpPr>
          <p:cNvPr id="120" name="Google Shape;120;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1200"/>
              </a:spcBef>
              <a:spcAft>
                <a:spcPts val="0"/>
              </a:spcAft>
              <a:buSzPts val="2323"/>
              <a:buNone/>
            </a:pPr>
            <a:r>
              <a:rPr lang="en"/>
              <a:t>The jth column of A is the m × 1 matrix</a:t>
            </a:r>
            <a:endParaRPr/>
          </a:p>
          <a:p>
            <a:pPr indent="0" lvl="0" marL="457200" rtl="0" algn="l">
              <a:lnSpc>
                <a:spcPct val="115000"/>
              </a:lnSpc>
              <a:spcBef>
                <a:spcPts val="1200"/>
              </a:spcBef>
              <a:spcAft>
                <a:spcPts val="0"/>
              </a:spcAft>
              <a:buSzPts val="2323"/>
              <a:buNone/>
            </a:pPr>
            <a:r>
              <a:t/>
            </a:r>
            <a:endParaRPr/>
          </a:p>
          <a:p>
            <a:pPr indent="0" lvl="0" marL="457200" rtl="0" algn="l">
              <a:lnSpc>
                <a:spcPct val="115000"/>
              </a:lnSpc>
              <a:spcBef>
                <a:spcPts val="1200"/>
              </a:spcBef>
              <a:spcAft>
                <a:spcPts val="0"/>
              </a:spcAft>
              <a:buSzPts val="2323"/>
              <a:buNone/>
            </a:pPr>
            <a:r>
              <a:t/>
            </a:r>
            <a:endParaRPr/>
          </a:p>
          <a:p>
            <a:pPr indent="0" lvl="0" marL="0" rtl="0" algn="l">
              <a:lnSpc>
                <a:spcPct val="115000"/>
              </a:lnSpc>
              <a:spcBef>
                <a:spcPts val="1200"/>
              </a:spcBef>
              <a:spcAft>
                <a:spcPts val="0"/>
              </a:spcAft>
              <a:buSzPts val="2323"/>
              <a:buNone/>
            </a:pPr>
            <a:r>
              <a:t/>
            </a:r>
            <a:endParaRPr/>
          </a:p>
          <a:p>
            <a:pPr indent="0" lvl="0" marL="457200" rtl="0" algn="l">
              <a:lnSpc>
                <a:spcPct val="115000"/>
              </a:lnSpc>
              <a:spcBef>
                <a:spcPts val="1200"/>
              </a:spcBef>
              <a:spcAft>
                <a:spcPts val="1200"/>
              </a:spcAft>
              <a:buSzPts val="2323"/>
              <a:buNone/>
            </a:pPr>
            <a:r>
              <a:rPr lang="en"/>
              <a:t> The (i, j)th element or entry of A is the element a</a:t>
            </a:r>
            <a:r>
              <a:rPr baseline="-25000" lang="en"/>
              <a:t>ij</a:t>
            </a:r>
            <a:r>
              <a:rPr lang="en"/>
              <a:t>, that is, the number in the ith row and jth column of A. A convenient shorthand notation for expressing the matrix A is to write A = [a</a:t>
            </a:r>
            <a:r>
              <a:rPr baseline="-25000" lang="en"/>
              <a:t>ij</a:t>
            </a:r>
            <a:r>
              <a:rPr lang="en"/>
              <a:t>], which indicates that A is the matrix with its (i, j)th element equal to a</a:t>
            </a:r>
            <a:r>
              <a:rPr baseline="-25000" lang="en"/>
              <a:t>ij</a:t>
            </a:r>
            <a:r>
              <a:rPr lang="en"/>
              <a:t>. </a:t>
            </a:r>
            <a:endParaRPr/>
          </a:p>
        </p:txBody>
      </p:sp>
      <p:pic>
        <p:nvPicPr>
          <p:cNvPr id="121" name="Google Shape;121;p28"/>
          <p:cNvPicPr preferRelativeResize="0"/>
          <p:nvPr/>
        </p:nvPicPr>
        <p:blipFill>
          <a:blip r:embed="rId3">
            <a:alphaModFix/>
          </a:blip>
          <a:stretch>
            <a:fillRect/>
          </a:stretch>
        </p:blipFill>
        <p:spPr>
          <a:xfrm>
            <a:off x="1304350" y="1587300"/>
            <a:ext cx="701350" cy="1308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Matrix Arithmetic</a:t>
            </a:r>
            <a:endParaRPr/>
          </a:p>
        </p:txBody>
      </p:sp>
      <p:sp>
        <p:nvSpPr>
          <p:cNvPr id="127" name="Google Shape;127;p29"/>
          <p:cNvSpPr txBox="1"/>
          <p:nvPr>
            <p:ph idx="1" type="body"/>
          </p:nvPr>
        </p:nvSpPr>
        <p:spPr>
          <a:xfrm>
            <a:off x="311700" y="1208150"/>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a:t>Definition:</a:t>
            </a:r>
            <a:r>
              <a:rPr lang="en"/>
              <a:t> Let A = [a</a:t>
            </a:r>
            <a:r>
              <a:rPr baseline="-25000" lang="en"/>
              <a:t>ij</a:t>
            </a:r>
            <a:r>
              <a:rPr lang="en"/>
              <a:t>] and B = [b</a:t>
            </a:r>
            <a:r>
              <a:rPr baseline="-25000" lang="en"/>
              <a:t>ij</a:t>
            </a:r>
            <a:r>
              <a:rPr lang="en"/>
              <a:t>] be m × n matrices. The sum of A and B, denoted by A + B, is the m × n matrix that has a</a:t>
            </a:r>
            <a:r>
              <a:rPr baseline="-25000" lang="en"/>
              <a:t>ij</a:t>
            </a:r>
            <a:r>
              <a:rPr lang="en"/>
              <a:t> + b</a:t>
            </a:r>
            <a:r>
              <a:rPr baseline="-25000" lang="en"/>
              <a:t>ij</a:t>
            </a:r>
            <a:r>
              <a:rPr lang="en"/>
              <a:t> as its (i, j)th element. In other words, A + B = [a</a:t>
            </a:r>
            <a:r>
              <a:rPr baseline="-25000" lang="en"/>
              <a:t>ij</a:t>
            </a:r>
            <a:r>
              <a:rPr lang="en"/>
              <a:t> + b</a:t>
            </a:r>
            <a:r>
              <a:rPr baseline="-25000" lang="en"/>
              <a:t>ij</a:t>
            </a:r>
            <a:r>
              <a:rPr lang="en"/>
              <a:t>]. </a:t>
            </a:r>
            <a:endParaRPr/>
          </a:p>
          <a:p>
            <a:pPr indent="0" lvl="0" marL="0" rtl="0" algn="l">
              <a:lnSpc>
                <a:spcPct val="115000"/>
              </a:lnSpc>
              <a:spcBef>
                <a:spcPts val="0"/>
              </a:spcBef>
              <a:spcAft>
                <a:spcPts val="0"/>
              </a:spcAft>
              <a:buSzPts val="1800"/>
              <a:buNone/>
            </a:pPr>
            <a:r>
              <a:rPr lang="en"/>
              <a:t>The sum of two matrices of the same size is obtained by adding elements in the corresponding positions. Matrices of different sizes cannot be added, because such matrices will not both have entries in some of their positions. </a:t>
            </a:r>
            <a:endParaRPr/>
          </a:p>
          <a:p>
            <a:pPr indent="0" lvl="0" marL="0" rtl="0" algn="l">
              <a:lnSpc>
                <a:spcPct val="115000"/>
              </a:lnSpc>
              <a:spcBef>
                <a:spcPts val="1200"/>
              </a:spcBef>
              <a:spcAft>
                <a:spcPts val="0"/>
              </a:spcAft>
              <a:buSzPts val="1800"/>
              <a:buNone/>
            </a:pPr>
            <a:r>
              <a:rPr b="1" lang="en"/>
              <a:t>Example:</a:t>
            </a:r>
            <a:r>
              <a:rPr lang="en"/>
              <a:t> </a:t>
            </a:r>
            <a:endParaRPr/>
          </a:p>
          <a:p>
            <a:pPr indent="457200" lvl="0" marL="0" rtl="0" algn="l">
              <a:lnSpc>
                <a:spcPct val="115000"/>
              </a:lnSpc>
              <a:spcBef>
                <a:spcPts val="1200"/>
              </a:spcBef>
              <a:spcAft>
                <a:spcPts val="1200"/>
              </a:spcAft>
              <a:buSzPts val="1800"/>
              <a:buNone/>
            </a:pPr>
            <a:r>
              <a:t/>
            </a:r>
            <a:endParaRPr/>
          </a:p>
        </p:txBody>
      </p:sp>
      <p:pic>
        <p:nvPicPr>
          <p:cNvPr id="128" name="Google Shape;128;p29"/>
          <p:cNvPicPr preferRelativeResize="0"/>
          <p:nvPr/>
        </p:nvPicPr>
        <p:blipFill>
          <a:blip r:embed="rId3">
            <a:alphaModFix/>
          </a:blip>
          <a:stretch>
            <a:fillRect/>
          </a:stretch>
        </p:blipFill>
        <p:spPr>
          <a:xfrm>
            <a:off x="931750" y="3700438"/>
            <a:ext cx="6496050" cy="1171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Matrix Product</a:t>
            </a:r>
            <a:endParaRPr/>
          </a:p>
        </p:txBody>
      </p:sp>
      <p:sp>
        <p:nvSpPr>
          <p:cNvPr id="134" name="Google Shape;134;p30"/>
          <p:cNvSpPr txBox="1"/>
          <p:nvPr>
            <p:ph idx="1" type="body"/>
          </p:nvPr>
        </p:nvSpPr>
        <p:spPr>
          <a:xfrm>
            <a:off x="311700" y="1152475"/>
            <a:ext cx="8520600" cy="3990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2323"/>
              <a:buNone/>
            </a:pPr>
            <a:r>
              <a:rPr b="1" lang="en"/>
              <a:t>Definition:</a:t>
            </a:r>
            <a:r>
              <a:rPr lang="en"/>
              <a:t> Let A be an </a:t>
            </a:r>
            <a:r>
              <a:rPr i="1" lang="en"/>
              <a:t>m × k</a:t>
            </a:r>
            <a:r>
              <a:rPr lang="en"/>
              <a:t> matrix and B be a </a:t>
            </a:r>
            <a:r>
              <a:rPr i="1" lang="en"/>
              <a:t>k × n</a:t>
            </a:r>
            <a:r>
              <a:rPr lang="en"/>
              <a:t> matrix. The product of A and B, denoted by AB, is the </a:t>
            </a:r>
            <a:r>
              <a:rPr i="1" lang="en"/>
              <a:t>m × n</a:t>
            </a:r>
            <a:r>
              <a:rPr lang="en"/>
              <a:t> matrix with its (i, j)th entry equal to the sum of the products of the corresponding elements from the ith row of A and the jth column of B. In other words, if AB = [c</a:t>
            </a:r>
            <a:r>
              <a:rPr baseline="-25000" lang="en"/>
              <a:t>ij</a:t>
            </a:r>
            <a:r>
              <a:rPr lang="en"/>
              <a:t>], then </a:t>
            </a:r>
            <a:endParaRPr/>
          </a:p>
          <a:p>
            <a:pPr indent="457200" lvl="0" marL="0" rtl="0" algn="l">
              <a:lnSpc>
                <a:spcPct val="115000"/>
              </a:lnSpc>
              <a:spcBef>
                <a:spcPts val="0"/>
              </a:spcBef>
              <a:spcAft>
                <a:spcPts val="0"/>
              </a:spcAft>
              <a:buSzPts val="2323"/>
              <a:buNone/>
            </a:pPr>
            <a:r>
              <a:rPr lang="en"/>
              <a:t>c</a:t>
            </a:r>
            <a:r>
              <a:rPr baseline="-25000" lang="en"/>
              <a:t>ij</a:t>
            </a:r>
            <a:r>
              <a:rPr lang="en"/>
              <a:t> = a</a:t>
            </a:r>
            <a:r>
              <a:rPr baseline="-25000" lang="en"/>
              <a:t>i1</a:t>
            </a:r>
            <a:r>
              <a:rPr lang="en"/>
              <a:t>b</a:t>
            </a:r>
            <a:r>
              <a:rPr baseline="-25000" lang="en"/>
              <a:t>1j</a:t>
            </a:r>
            <a:r>
              <a:rPr lang="en"/>
              <a:t> + a</a:t>
            </a:r>
            <a:r>
              <a:rPr baseline="-25000" lang="en"/>
              <a:t>i2</a:t>
            </a:r>
            <a:r>
              <a:rPr lang="en"/>
              <a:t>b</a:t>
            </a:r>
            <a:r>
              <a:rPr baseline="-25000" lang="en"/>
              <a:t>2j</a:t>
            </a:r>
            <a:r>
              <a:rPr lang="en"/>
              <a:t> + ⋯ + a</a:t>
            </a:r>
            <a:r>
              <a:rPr baseline="-25000" lang="en"/>
              <a:t>ik</a:t>
            </a:r>
            <a:r>
              <a:rPr lang="en"/>
              <a:t>b</a:t>
            </a:r>
            <a:r>
              <a:rPr baseline="-25000" lang="en"/>
              <a:t>kj</a:t>
            </a:r>
            <a:r>
              <a:rPr lang="en"/>
              <a:t>. </a:t>
            </a:r>
            <a:endParaRPr/>
          </a:p>
          <a:p>
            <a:pPr indent="457200" lvl="0" marL="0" rtl="0" algn="l">
              <a:lnSpc>
                <a:spcPct val="115000"/>
              </a:lnSpc>
              <a:spcBef>
                <a:spcPts val="0"/>
              </a:spcBef>
              <a:spcAft>
                <a:spcPts val="0"/>
              </a:spcAft>
              <a:buSzPts val="2323"/>
              <a:buNone/>
            </a:pPr>
            <a:r>
              <a:t/>
            </a:r>
            <a:endParaRPr/>
          </a:p>
          <a:p>
            <a:pPr indent="0" lvl="0" marL="0" rtl="0" algn="l">
              <a:lnSpc>
                <a:spcPct val="115000"/>
              </a:lnSpc>
              <a:spcBef>
                <a:spcPts val="0"/>
              </a:spcBef>
              <a:spcAft>
                <a:spcPts val="0"/>
              </a:spcAft>
              <a:buSzPts val="2323"/>
              <a:buNone/>
            </a:pPr>
            <a:r>
              <a:rPr b="1" lang="en"/>
              <a:t>Example:</a:t>
            </a:r>
            <a:endParaRPr b="1"/>
          </a:p>
          <a:p>
            <a:pPr indent="0" lvl="0" marL="0" rtl="0" algn="l">
              <a:lnSpc>
                <a:spcPct val="115000"/>
              </a:lnSpc>
              <a:spcBef>
                <a:spcPts val="0"/>
              </a:spcBef>
              <a:spcAft>
                <a:spcPts val="0"/>
              </a:spcAft>
              <a:buSzPts val="2323"/>
              <a:buNone/>
            </a:pPr>
            <a:r>
              <a:t/>
            </a:r>
            <a:endParaRPr b="1"/>
          </a:p>
          <a:p>
            <a:pPr indent="0" lvl="0" marL="0" rtl="0" algn="l">
              <a:lnSpc>
                <a:spcPct val="115000"/>
              </a:lnSpc>
              <a:spcBef>
                <a:spcPts val="0"/>
              </a:spcBef>
              <a:spcAft>
                <a:spcPts val="0"/>
              </a:spcAft>
              <a:buSzPts val="2323"/>
              <a:buNone/>
            </a:pPr>
            <a:r>
              <a:t/>
            </a:r>
            <a:endParaRPr/>
          </a:p>
          <a:p>
            <a:pPr indent="0" lvl="0" marL="0" rtl="0" algn="l">
              <a:lnSpc>
                <a:spcPct val="115000"/>
              </a:lnSpc>
              <a:spcBef>
                <a:spcPts val="0"/>
              </a:spcBef>
              <a:spcAft>
                <a:spcPts val="0"/>
              </a:spcAft>
              <a:buSzPts val="2323"/>
              <a:buNone/>
            </a:pPr>
            <a:r>
              <a:t/>
            </a:r>
            <a:endParaRPr/>
          </a:p>
          <a:p>
            <a:pPr indent="0" lvl="0" marL="0" rtl="0" algn="l">
              <a:lnSpc>
                <a:spcPct val="115000"/>
              </a:lnSpc>
              <a:spcBef>
                <a:spcPts val="0"/>
              </a:spcBef>
              <a:spcAft>
                <a:spcPts val="0"/>
              </a:spcAft>
              <a:buSzPts val="2323"/>
              <a:buNone/>
            </a:pPr>
            <a:r>
              <a:t/>
            </a:r>
            <a:endParaRPr/>
          </a:p>
        </p:txBody>
      </p:sp>
      <p:pic>
        <p:nvPicPr>
          <p:cNvPr id="135" name="Google Shape;135;p30"/>
          <p:cNvPicPr preferRelativeResize="0"/>
          <p:nvPr/>
        </p:nvPicPr>
        <p:blipFill>
          <a:blip r:embed="rId3">
            <a:alphaModFix/>
          </a:blip>
          <a:stretch>
            <a:fillRect/>
          </a:stretch>
        </p:blipFill>
        <p:spPr>
          <a:xfrm>
            <a:off x="2052925" y="3253750"/>
            <a:ext cx="3978074" cy="1715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Matrix Product</a:t>
            </a:r>
            <a:endParaRPr/>
          </a:p>
        </p:txBody>
      </p:sp>
      <p:sp>
        <p:nvSpPr>
          <p:cNvPr id="141" name="Google Shape;141;p31"/>
          <p:cNvSpPr txBox="1"/>
          <p:nvPr>
            <p:ph idx="1" type="body"/>
          </p:nvPr>
        </p:nvSpPr>
        <p:spPr>
          <a:xfrm>
            <a:off x="311700" y="1304375"/>
            <a:ext cx="8520600" cy="3839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2323"/>
              <a:buNone/>
            </a:pPr>
            <a:r>
              <a:t/>
            </a:r>
            <a:endParaRPr/>
          </a:p>
          <a:p>
            <a:pPr indent="0" lvl="0" marL="0" rtl="0" algn="l">
              <a:lnSpc>
                <a:spcPct val="115000"/>
              </a:lnSpc>
              <a:spcBef>
                <a:spcPts val="0"/>
              </a:spcBef>
              <a:spcAft>
                <a:spcPts val="0"/>
              </a:spcAft>
              <a:buSzPts val="2323"/>
              <a:buNone/>
            </a:pPr>
            <a:r>
              <a:rPr lang="en"/>
              <a:t>The product of two matrices is not defined when the number of columns in the first matrix and the number of rows in the second matrix are not the same.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11111"/>
              <a:buFont typeface="Arial"/>
              <a:buNone/>
            </a:pPr>
            <a:r>
              <a:rPr lang="en"/>
              <a:t>Matrix Product</a:t>
            </a:r>
            <a:endParaRPr/>
          </a:p>
        </p:txBody>
      </p:sp>
      <p:pic>
        <p:nvPicPr>
          <p:cNvPr id="147" name="Google Shape;147;p32"/>
          <p:cNvPicPr preferRelativeResize="0"/>
          <p:nvPr/>
        </p:nvPicPr>
        <p:blipFill>
          <a:blip r:embed="rId3">
            <a:alphaModFix/>
          </a:blip>
          <a:stretch>
            <a:fillRect/>
          </a:stretch>
        </p:blipFill>
        <p:spPr>
          <a:xfrm>
            <a:off x="1929650" y="1322525"/>
            <a:ext cx="4608994" cy="3820975"/>
          </a:xfrm>
          <a:prstGeom prst="rect">
            <a:avLst/>
          </a:prstGeom>
          <a:noFill/>
          <a:ln>
            <a:noFill/>
          </a:ln>
        </p:spPr>
      </p:pic>
      <p:sp>
        <p:nvSpPr>
          <p:cNvPr id="148" name="Google Shape;148;p32"/>
          <p:cNvSpPr txBox="1"/>
          <p:nvPr/>
        </p:nvSpPr>
        <p:spPr>
          <a:xfrm>
            <a:off x="607350" y="1225925"/>
            <a:ext cx="1524000" cy="8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Example:</a:t>
            </a:r>
            <a:endParaRPr b="1"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Identity Matrix</a:t>
            </a:r>
            <a:endParaRPr/>
          </a:p>
        </p:txBody>
      </p:sp>
      <p:pic>
        <p:nvPicPr>
          <p:cNvPr id="154" name="Google Shape;154;p33"/>
          <p:cNvPicPr preferRelativeResize="0"/>
          <p:nvPr/>
        </p:nvPicPr>
        <p:blipFill>
          <a:blip r:embed="rId3">
            <a:alphaModFix/>
          </a:blip>
          <a:stretch>
            <a:fillRect/>
          </a:stretch>
        </p:blipFill>
        <p:spPr>
          <a:xfrm>
            <a:off x="311700" y="1192525"/>
            <a:ext cx="8639175" cy="2667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