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Lobster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jRNEhRp3haFXypUTcj+eBTVPD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0402cd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0402cd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50402cdae_0_0"/>
          <p:cNvSpPr txBox="1">
            <a:spLocks noGrp="1"/>
          </p:cNvSpPr>
          <p:nvPr>
            <p:ph type="title"/>
          </p:nvPr>
        </p:nvSpPr>
        <p:spPr>
          <a:xfrm>
            <a:off x="311700" y="1650150"/>
            <a:ext cx="8520600" cy="841800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1" name="Google Shape;61;g2650402cdae_0_0"/>
          <p:cNvSpPr txBox="1"/>
          <p:nvPr/>
        </p:nvSpPr>
        <p:spPr>
          <a:xfrm>
            <a:off x="4303700" y="2678725"/>
            <a:ext cx="486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Arithmetic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Congruence Relation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4.1.4 Modular Arithmetic (Continued)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24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 algn="just">
                  <a:buSzPct val="108108"/>
                  <a:buNone/>
                </a:pPr>
                <a:r>
                  <a:rPr lang="en-US" b="1" dirty="0"/>
                  <a:t>COROLLARY 2:</a:t>
                </a:r>
                <a:r>
                  <a:rPr lang="en-US" dirty="0"/>
                  <a:t> </a:t>
                </a:r>
                <a:r>
                  <a:rPr lang="en-US" sz="1700" dirty="0"/>
                  <a:t>Let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700" dirty="0"/>
                  <a:t> be a positive integer and let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00" dirty="0"/>
                  <a:t> be integers.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7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700" i="0" dirty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17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ar-AE" sz="17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7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ar-AE" sz="17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ar-AE" sz="1700" i="0" dirty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ar-AE" sz="17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7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ar-AE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1700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m:rPr>
                        <m:lit/>
                      </m:rPr>
                      <a:rPr lang="en-US" sz="17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7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700" dirty="0"/>
                  <a:t>.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SzPct val="108108"/>
                  <a:buNone/>
                </a:pPr>
                <a:r>
                  <a:rPr lang="en-US" u="sng" dirty="0"/>
                  <a:t>Proof:</a:t>
                </a:r>
                <a:r>
                  <a:rPr lang="en-US" dirty="0"/>
                  <a:t> By the definitions of 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of congruence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know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Hence, Theorem 5 tells us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SzPct val="108108"/>
                  <a:buNone/>
                </a:pPr>
                <a:r>
                  <a:rPr lang="en-US" b="1" dirty="0"/>
                  <a:t>Example 7:</a:t>
                </a:r>
                <a:r>
                  <a:rPr lang="en-US" dirty="0"/>
                  <a:t> Find the value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193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600"/>
                  </a:spcBef>
                  <a:spcAft>
                    <a:spcPts val="1200"/>
                  </a:spcAft>
                  <a:buSzPct val="108108"/>
                  <a:buNone/>
                </a:pPr>
                <a:r>
                  <a:rPr lang="en-US" u="sng" dirty="0"/>
                  <a:t>Solution: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193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, we will first evaluate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193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dirty="0"/>
                  <a:t>.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193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6859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6859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221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193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6859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193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. Next, 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4096</m:t>
                    </m:r>
                  </m:oMath>
                </a14:m>
                <a:r>
                  <a:rPr lang="en-US" dirty="0"/>
                  <a:t>.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4096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178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4096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193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5" name="Google Shape;115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24325"/>
              </a:xfrm>
              <a:prstGeom prst="rect">
                <a:avLst/>
              </a:prstGeom>
              <a:blipFill>
                <a:blip r:embed="rId3"/>
                <a:stretch>
                  <a:fillRect l="-429" t="-8347" r="-4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4.1.5 Arithmetic Modulo 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Google Shape;121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" dirty="0"/>
                  <a:t>We can define arithmetic operations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dirty="0"/>
                  <a:t>, the set of nonnegative integers less than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dirty="0"/>
                  <a:t>, that is,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0,1, … ,</m:t>
                        </m:r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" dirty="0"/>
                  <a:t>. In particular, we define addition of these integers,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dirty="0"/>
                  <a:t>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dirty="0"/>
                  <a:t>, where the addition on the right-hand side of this equation is the ordinary addition of integers, and we define multiplication of these integers,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dirty="0"/>
                  <a:t>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dirty="0"/>
                  <a:t>, where the multiplication on the right-hand side of this equation is the ordinary multiplication of integers. The operations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dirty="0"/>
                  <a:t> are called addition and multiplication modulo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dirty="0"/>
                  <a:t> and when we use these operations, we are said to be doing arithmetic modulo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21" name="Google Shape;121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4.1.5 Arithmetic Modulo m (Continued)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Google Shape;127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/>
                  <a:t>Example 8:</a:t>
                </a:r>
                <a:r>
                  <a:rPr lang="en-US" dirty="0"/>
                  <a:t> Use the definition of addition and multiplication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u="sng" dirty="0"/>
                  <a:t>Solution:</a:t>
                </a:r>
                <a:r>
                  <a:rPr lang="en-US" dirty="0"/>
                  <a:t> Using the definition of addition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, we find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-US" dirty="0"/>
                  <a:t>Properties of closure, associativity, commutativity satisfy, identity elements and additive inverses, distributivity</a:t>
                </a:r>
                <a:endParaRPr dirty="0"/>
              </a:p>
            </p:txBody>
          </p:sp>
        </mc:Choice>
        <mc:Fallback xmlns="">
          <p:sp>
            <p:nvSpPr>
              <p:cNvPr id="127" name="Google Shape;127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 Divisibility and Modular Arithmetic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685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>
                  <a:lnSpc>
                    <a:spcPct val="100000"/>
                  </a:lnSpc>
                  <a:buSzPct val="108108"/>
                  <a:buNone/>
                </a:pPr>
                <a:r>
                  <a:rPr lang="en-US" sz="1470" b="1" dirty="0"/>
                  <a:t>Definition 1:</a:t>
                </a:r>
                <a:r>
                  <a:rPr lang="en-US" sz="1470" dirty="0"/>
                  <a:t> If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70" dirty="0"/>
                  <a:t> and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 are integers with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70" dirty="0"/>
                  <a:t>, we say that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70" dirty="0"/>
                  <a:t> divides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 if there is an integer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70" dirty="0"/>
                  <a:t> such that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sz="1470" dirty="0"/>
                  <a:t> (or equivalently,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7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7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47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470" dirty="0"/>
                  <a:t> is an integer). When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70" dirty="0"/>
                  <a:t> divides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 we say that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70" dirty="0"/>
                  <a:t> is a factor or divisor of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, and that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 is a multiple of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70" dirty="0"/>
                  <a:t>. The notation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 denotes that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70" dirty="0"/>
                  <a:t> divides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. We write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sz="147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70"/>
                      <m:t>∤</m:t>
                    </m:r>
                    <m:r>
                      <m:rPr>
                        <m:nor/>
                      </m:rPr>
                      <a:rPr lang="en-US" sz="1470" b="0" i="0" smtClean="0"/>
                      <m:t> 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 when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70" dirty="0"/>
                  <a:t> does not divide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70" dirty="0"/>
                  <a:t>.</a:t>
                </a:r>
              </a:p>
              <a:p>
                <a:pPr marL="0" lvl="0" indent="0" algn="just">
                  <a:lnSpc>
                    <a:spcPct val="100000"/>
                  </a:lnSpc>
                  <a:spcBef>
                    <a:spcPts val="500"/>
                  </a:spcBef>
                  <a:buSzPct val="108108"/>
                  <a:buNone/>
                </a:pPr>
                <a:r>
                  <a:rPr lang="en-US" sz="1470" b="1" dirty="0"/>
                  <a:t>Example 1:</a:t>
                </a:r>
                <a:r>
                  <a:rPr lang="en-US" sz="1470" dirty="0"/>
                  <a:t> Determine whether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470" dirty="0"/>
                  <a:t> and whether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1470" dirty="0"/>
                  <a:t>. Solution: We see that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147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70"/>
                      <m:t>∤</m:t>
                    </m:r>
                    <m:r>
                      <a:rPr lang="en-US" sz="147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470" dirty="0"/>
                  <a:t>,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7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7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7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470" dirty="0"/>
                  <a:t> is not an integer. On the other hand,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1470" dirty="0"/>
                  <a:t>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7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7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147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70" dirty="0"/>
                  <a:t>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400"/>
                  </a:spcBef>
                  <a:buSzPct val="108108"/>
                  <a:buNone/>
                </a:pPr>
                <a:r>
                  <a:rPr lang="en-US" sz="1470" b="1" dirty="0"/>
                  <a:t>Example 2:</a:t>
                </a:r>
                <a:r>
                  <a:rPr lang="en-US" sz="1470" dirty="0"/>
                  <a:t> Let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70" dirty="0"/>
                  <a:t> and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70" dirty="0"/>
                  <a:t> be positive integers. How many positive integers not exceeding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70" dirty="0"/>
                  <a:t> are divisible by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70" dirty="0"/>
                  <a:t>?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400"/>
                  </a:spcBef>
                  <a:spcAft>
                    <a:spcPts val="1200"/>
                  </a:spcAft>
                  <a:buSzPct val="108108"/>
                  <a:buNone/>
                </a:pPr>
                <a:r>
                  <a:rPr lang="en-US" sz="1470" u="sng" dirty="0"/>
                  <a:t>Solution:</a:t>
                </a:r>
                <a:r>
                  <a:rPr lang="en-US" sz="1470" dirty="0"/>
                  <a:t> The positive integers divisible by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70" dirty="0"/>
                  <a:t> are all the integers of the form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r>
                  <a:rPr lang="en-US" sz="1470" dirty="0"/>
                  <a:t>, where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70" dirty="0"/>
                  <a:t> is a positive integer. Hence, the number of positive integers divisible by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70" dirty="0"/>
                  <a:t> that do not exceed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70" dirty="0"/>
                  <a:t> equals the number of integers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70" dirty="0"/>
                  <a:t> with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70" dirty="0"/>
                  <a:t>, or with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47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7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47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1470" dirty="0"/>
                  <a:t>. Therefore, there are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7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7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7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7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70" dirty="0"/>
                  <a:t> positive integers not exceeding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70" dirty="0"/>
                  <a:t> that are divisible by </a:t>
                </a:r>
                <a14:m>
                  <m:oMath xmlns:m="http://schemas.openxmlformats.org/officeDocument/2006/math">
                    <m:r>
                      <a:rPr lang="en-US" sz="147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70" dirty="0"/>
                  <a:t>.</a:t>
                </a:r>
                <a:endParaRPr sz="1470" dirty="0"/>
              </a:p>
            </p:txBody>
          </p:sp>
        </mc:Choice>
        <mc:Fallback xmlns="">
          <p:sp>
            <p:nvSpPr>
              <p:cNvPr id="67" name="Google Shape;6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685248"/>
              </a:xfrm>
              <a:prstGeom prst="rect">
                <a:avLst/>
              </a:prstGeom>
              <a:blipFill>
                <a:blip r:embed="rId3"/>
                <a:stretch>
                  <a:fillRect l="-286" r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 Divisibility and Modular Arithmetic (Continued)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" b="1" dirty="0"/>
                  <a:t>THEOREM 1:</a:t>
                </a:r>
                <a:r>
                  <a:rPr lang="en" dirty="0"/>
                  <a:t> Let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" dirty="0"/>
                  <a:t>,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 be integers, where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" dirty="0"/>
                  <a:t>. Then (i) if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, then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dirty="0"/>
                  <a:t>; (ii) if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" dirty="0"/>
                  <a:t>, then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" dirty="0"/>
                  <a:t> for all integers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; (iii) if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, then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.</a:t>
                </a:r>
                <a:endParaRPr dirty="0"/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" u="sng" dirty="0"/>
                  <a:t>Proof:</a:t>
                </a:r>
                <a:r>
                  <a:rPr lang="en" dirty="0"/>
                  <a:t> We will give a direct proof of (i). Suppose that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. Then, from the definition of divisibility, it follows that there are integers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" dirty="0"/>
                  <a:t> with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" dirty="0"/>
                  <a:t>. Hence,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dirty="0"/>
                  <a:t>. Therefore,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dirty="0"/>
                  <a:t> divides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. This establishes part (i) of the theorem. The proofs of parts (ii) and (iii) are left as Exercises 3 and 4.</a:t>
                </a:r>
                <a:endParaRPr dirty="0"/>
              </a:p>
            </p:txBody>
          </p:sp>
        </mc:Choice>
        <mc:Fallback xmlns="">
          <p:sp>
            <p:nvSpPr>
              <p:cNvPr id="73" name="Google Shape;73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4.1 Divisibility and Modular Arithmetic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" b="1" dirty="0"/>
                  <a:t>COROLLARY 1:</a:t>
                </a:r>
                <a:r>
                  <a:rPr lang="en" dirty="0"/>
                  <a:t> If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" dirty="0"/>
                  <a:t>,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 are integers, where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" dirty="0"/>
                  <a:t>, such that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dirty="0"/>
                  <a:t>, then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𝑛𝑐</m:t>
                    </m:r>
                  </m:oMath>
                </a14:m>
                <a:r>
                  <a:rPr lang="en" dirty="0"/>
                  <a:t> whenever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dirty="0"/>
                  <a:t> are integers.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" u="sng" dirty="0"/>
                  <a:t>Proof:</a:t>
                </a:r>
                <a:r>
                  <a:rPr lang="en" dirty="0"/>
                  <a:t> We will give a direct proof. By part (ii) of Theorem 1 we see that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𝑚𝑏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𝑛𝑐</m:t>
                    </m:r>
                  </m:oMath>
                </a14:m>
                <a:r>
                  <a:rPr lang="en" dirty="0"/>
                  <a:t> whenever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dirty="0"/>
                  <a:t> are integers. By part (i) of Theorem 1 it follows that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𝑛𝑐</m:t>
                    </m:r>
                  </m:oMath>
                </a14:m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79" name="Google Shape;79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4.1.3 The Division Algorithm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/>
                  <a:t>When an integer is divided by a positive integer, there is a quotient and a remainder, as the division algorithm shows.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sz="1050" dirty="0"/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/>
                  <a:t>THEOREM 2: THE DIVISION ALGORITHM: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an integer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 positive integer. Then there are unique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-US" b="1" dirty="0"/>
                  <a:t>Definition 2:</a:t>
                </a:r>
                <a:r>
                  <a:rPr lang="en-US" dirty="0"/>
                  <a:t> In the equality given in the division algorithm,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called the divisor,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called the dividend,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called the quotient,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called the remainder. This notation is used to express the quotient and remainder: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85" name="Google Shape;85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4.1.3 The Division Algorithm (Continued)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" b="1" dirty="0"/>
                  <a:t>Example 3:</a:t>
                </a:r>
                <a:r>
                  <a:rPr lang="en" dirty="0"/>
                  <a:t> What are the quotient and remainder when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en" dirty="0"/>
                  <a:t> is divided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" dirty="0"/>
                  <a:t>?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" sz="300" dirty="0"/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" u="sng" dirty="0"/>
                  <a:t>Solution:</a:t>
                </a:r>
                <a:r>
                  <a:rPr lang="en" dirty="0"/>
                  <a:t> We have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101=11⋅9+2</m:t>
                    </m:r>
                  </m:oMath>
                </a14:m>
                <a:r>
                  <a:rPr lang="en" dirty="0"/>
                  <a:t>. Hence, the quotient when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en" dirty="0"/>
                  <a:t> is divided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" dirty="0"/>
                  <a:t> is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9 = 101 </m:t>
                    </m:r>
                    <m:r>
                      <m:rPr>
                        <m:sty m:val="p"/>
                      </m:rPr>
                      <a:rPr lang="en" i="0" dirty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" dirty="0"/>
                  <a:t>, and the remainder is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2=101 </m:t>
                    </m:r>
                    <m:r>
                      <m:rPr>
                        <m:sty m:val="p"/>
                      </m:rPr>
                      <a:rPr lang="e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" dirty="0"/>
                  <a:t>.</a:t>
                </a:r>
                <a:endParaRPr dirty="0"/>
              </a:p>
              <a:p>
                <a:pPr marL="0" lvl="0" indent="0" algn="just" rtl="0">
                  <a:lnSpc>
                    <a:spcPct val="100000"/>
                  </a:lnSpc>
                  <a:spcBef>
                    <a:spcPts val="1200"/>
                  </a:spcBef>
                  <a:buSzPts val="1800"/>
                  <a:buNone/>
                </a:pPr>
                <a:r>
                  <a:rPr lang="en" b="1" dirty="0"/>
                  <a:t>Example 4:</a:t>
                </a:r>
                <a:r>
                  <a:rPr lang="en" dirty="0"/>
                  <a:t> What are the quotient and remainder when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" dirty="0"/>
                  <a:t> is divided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" dirty="0"/>
                  <a:t>?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400"/>
                  </a:spcBef>
                  <a:spcAft>
                    <a:spcPts val="400"/>
                  </a:spcAft>
                  <a:buSzPts val="1800"/>
                  <a:buNone/>
                </a:pPr>
                <a:r>
                  <a:rPr lang="en" u="sng" dirty="0"/>
                  <a:t>Solution:</a:t>
                </a:r>
                <a:r>
                  <a:rPr lang="en" dirty="0"/>
                  <a:t> We have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−11=3(−4)+1</m:t>
                    </m:r>
                  </m:oMath>
                </a14:m>
                <a:r>
                  <a:rPr lang="en" dirty="0"/>
                  <a:t>. Hence, the quotient when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−11</m:t>
                    </m:r>
                  </m:oMath>
                </a14:m>
                <a:r>
                  <a:rPr lang="en" dirty="0"/>
                  <a:t> is divided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" dirty="0"/>
                  <a:t> is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−4=−11 </m:t>
                    </m:r>
                    <m:r>
                      <m:rPr>
                        <m:sty m:val="p"/>
                      </m:rPr>
                      <a:rPr lang="en" i="0" dirty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" dirty="0"/>
                  <a:t>, and the remainder is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1=−11</m:t>
                    </m:r>
                  </m:oMath>
                </a14:m>
                <a:r>
                  <a:rPr lang="en" dirty="0"/>
                  <a:t> mod 3. Note that the remainder cannot be negative. Consequently, the remainder is not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" dirty="0"/>
                  <a:t>, even though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= 3(−3) − 2</m:t>
                    </m:r>
                  </m:oMath>
                </a14:m>
                <a:r>
                  <a:rPr lang="en" dirty="0"/>
                  <a:t>, because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= −2</m:t>
                    </m:r>
                  </m:oMath>
                </a14:m>
                <a:r>
                  <a:rPr lang="en" dirty="0"/>
                  <a:t> does not satisfy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" dirty="0"/>
                  <a:t>. ◂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400"/>
                  </a:spcBef>
                  <a:buSzPts val="1800"/>
                  <a:buNone/>
                </a:pPr>
                <a:r>
                  <a:rPr lang="en" dirty="0"/>
                  <a:t>Note that the integer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dirty="0"/>
                  <a:t> is divisible by the integer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" dirty="0"/>
                  <a:t> if and only if the remainder is zero when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dirty="0"/>
                  <a:t> is divided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91" name="Google Shape;91;p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4.1.4 Modular Arithmetic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/>
                  <a:t>Definition 3: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integers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 positive integer,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congruent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We use the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indicate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congruent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congruence and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its modulus (pl. moduli).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not congruent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Although both notations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include “mod”, they represent fundamentally different concepts. The first represents a relation on the set of integers, whereas the second represents a function. However, the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function are closely related, as described in Theorem 3.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-US" b="1" dirty="0"/>
                  <a:t>THEOREM 3: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be integers,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a positive integer.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</a:t>
                </a:r>
                <a:endParaRPr dirty="0"/>
              </a:p>
            </p:txBody>
          </p:sp>
        </mc:Choice>
        <mc:Fallback xmlns="">
          <p:sp>
            <p:nvSpPr>
              <p:cNvPr id="97" name="Google Shape;9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4.1.4 Modular Arithmetic (Continued)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103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400"/>
                  </a:spcAft>
                  <a:buSzPts val="1800"/>
                  <a:buNone/>
                </a:pPr>
                <a:r>
                  <a:rPr lang="en-US" b="1" dirty="0"/>
                  <a:t>Example 5:</a:t>
                </a:r>
                <a:r>
                  <a:rPr lang="en-US" dirty="0"/>
                  <a:t> Determine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dirty="0"/>
                  <a:t> is congruent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and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are congruent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u="sng" dirty="0"/>
                  <a:t>Solution:</a:t>
                </a:r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However,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is not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400"/>
                  </a:spcAft>
                  <a:buSzPts val="1800"/>
                  <a:buNone/>
                </a:pPr>
                <a:r>
                  <a:rPr lang="en-US" b="1" dirty="0"/>
                  <a:t>THEOREM 4: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a positive integer. The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congruent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if and only if there is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lvl="0" indent="0" algn="just" rtl="0">
                  <a:lnSpc>
                    <a:spcPct val="115000"/>
                  </a:lnSpc>
                  <a:spcAft>
                    <a:spcPts val="1200"/>
                  </a:spcAft>
                  <a:buSzPts val="1800"/>
                  <a:buNone/>
                </a:pPr>
                <a:r>
                  <a:rPr lang="en-US" u="sng" dirty="0"/>
                  <a:t>Proof: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, by the definition of congruence (Definition 3), we know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 This means that there is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US" dirty="0"/>
                  <a:t>. Conversely, if there is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ar-AE" i="0" dirty="0">
                    <a:latin typeface="+mj-lt"/>
                  </a:rPr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03" name="Google Shape;103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4.1.4 Modular Arithmetic (Continued)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Google Shape;109;p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b="1" dirty="0"/>
                  <a:t>THEOREM 5: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a positive integer.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ar-AE" i="0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u="sng" dirty="0"/>
                  <a:t>Proof:</a:t>
                </a:r>
                <a:r>
                  <a:rPr lang="en-US" dirty="0"/>
                  <a:t> We use a direct proof.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by Theorem 4 there are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𝑠𝑡𝑚</m:t>
                        </m:r>
                      </m:e>
                    </m:d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SzPts val="1800"/>
                  <a:buNone/>
                </a:pPr>
                <a:r>
                  <a:rPr lang="en-US" b="1" dirty="0"/>
                  <a:t>Example 6:</a:t>
                </a:r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it follows from Theorem 5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09" name="Google Shape;109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1823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Lobster</vt:lpstr>
      <vt:lpstr>Cambria Math</vt:lpstr>
      <vt:lpstr>Comic Sans MS</vt:lpstr>
      <vt:lpstr>Arial</vt:lpstr>
      <vt:lpstr>Simple Light</vt:lpstr>
      <vt:lpstr>Lecture 14</vt:lpstr>
      <vt:lpstr>4.1 Divisibility and Modular Arithmetic</vt:lpstr>
      <vt:lpstr>4.1 Divisibility and Modular Arithmetic (Continued)</vt:lpstr>
      <vt:lpstr>4.1 Divisibility and Modular Arithmetic (Continued)</vt:lpstr>
      <vt:lpstr>4.1.3 The Division Algorithm</vt:lpstr>
      <vt:lpstr>4.1.3 The Division Algorithm (Continued)</vt:lpstr>
      <vt:lpstr>4.1.4 Modular Arithmetic</vt:lpstr>
      <vt:lpstr>4.1.4 Modular Arithmetic (Continued)</vt:lpstr>
      <vt:lpstr>4.1.4 Modular Arithmetic (Continued)</vt:lpstr>
      <vt:lpstr>4.1.4 Modular Arithmetic (Continued)</vt:lpstr>
      <vt:lpstr>4.1.5 Arithmetic Modulo m</vt:lpstr>
      <vt:lpstr>4.1.5 Arithmetic Modulo m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cp:lastModifiedBy>Rabeeb Ibrat</cp:lastModifiedBy>
  <cp:revision>3</cp:revision>
  <dcterms:modified xsi:type="dcterms:W3CDTF">2024-01-11T17:37:07Z</dcterms:modified>
</cp:coreProperties>
</file>