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9144000" cy="5143500" type="screen16x9"/>
  <p:notesSz cx="6858000" cy="9144000"/>
  <p:embeddedFontLst>
    <p:embeddedFont>
      <p:font typeface="Cambria Math" panose="02040503050406030204" pitchFamily="18" charset="0"/>
      <p:regular r:id="rId22"/>
    </p:embeddedFont>
    <p:embeddedFont>
      <p:font typeface="Comic Sans MS" panose="030F0702030302020204" pitchFamily="66" charset="0"/>
      <p:regular r:id="rId23"/>
      <p:bold r:id="rId24"/>
      <p:italic r:id="rId25"/>
      <p:boldItalic r:id="rId26"/>
    </p:embeddedFont>
    <p:embeddedFont>
      <p:font typeface="Lobster" panose="00000500000000000000" pitchFamily="2"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1" roundtripDataSignature="AMtx7mijRNEhRp3haFXypUTcj+eBTVPD7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2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72"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71"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650402cda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650402cda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6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6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7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6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6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6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6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7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7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7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7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7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7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7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7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650402cdae_0_6"/>
          <p:cNvSpPr txBox="1">
            <a:spLocks noGrp="1"/>
          </p:cNvSpPr>
          <p:nvPr>
            <p:ph type="title"/>
          </p:nvPr>
        </p:nvSpPr>
        <p:spPr>
          <a:xfrm>
            <a:off x="311700" y="1650150"/>
            <a:ext cx="8520600" cy="841800"/>
          </a:xfrm>
          <a:prstGeom prst="rect">
            <a:avLst/>
          </a:prstGeom>
          <a:solidFill>
            <a:srgbClr val="D0E0E3"/>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Lobster"/>
                <a:ea typeface="Lobster"/>
                <a:cs typeface="Lobster"/>
                <a:sym typeface="Lobster"/>
              </a:rPr>
              <a:t>Lecture 15</a:t>
            </a:r>
            <a:endParaRPr>
              <a:latin typeface="Lobster"/>
              <a:ea typeface="Lobster"/>
              <a:cs typeface="Lobster"/>
              <a:sym typeface="Lobster"/>
            </a:endParaRPr>
          </a:p>
        </p:txBody>
      </p:sp>
      <p:sp>
        <p:nvSpPr>
          <p:cNvPr id="133" name="Google Shape;133;g2650402cdae_0_6"/>
          <p:cNvSpPr txBox="1"/>
          <p:nvPr/>
        </p:nvSpPr>
        <p:spPr>
          <a:xfrm>
            <a:off x="4144375" y="2667325"/>
            <a:ext cx="48681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latin typeface="Comic Sans MS"/>
                <a:ea typeface="Comic Sans MS"/>
                <a:cs typeface="Comic Sans MS"/>
                <a:sym typeface="Comic Sans MS"/>
              </a:rPr>
              <a:t>Topics:</a:t>
            </a:r>
            <a:endParaRPr sz="1600">
              <a:solidFill>
                <a:schemeClr val="dk2"/>
              </a:solidFill>
              <a:latin typeface="Comic Sans MS"/>
              <a:ea typeface="Comic Sans MS"/>
              <a:cs typeface="Comic Sans MS"/>
              <a:sym typeface="Comic Sans MS"/>
            </a:endParaRPr>
          </a:p>
          <a:p>
            <a:pPr marL="457200" lvl="0" indent="-330200" algn="l" rtl="0">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Logic of Integer Representation</a:t>
            </a:r>
            <a:endParaRPr sz="1600">
              <a:solidFill>
                <a:schemeClr val="dk2"/>
              </a:solidFill>
              <a:latin typeface="Comic Sans MS"/>
              <a:ea typeface="Comic Sans MS"/>
              <a:cs typeface="Comic Sans MS"/>
              <a:sym typeface="Comic Sans MS"/>
            </a:endParaRPr>
          </a:p>
          <a:p>
            <a:pPr marL="457200" lvl="0" indent="-330200" algn="l" rtl="0">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Decimal and Hexadecimal Representations</a:t>
            </a:r>
            <a:endParaRPr sz="1600">
              <a:solidFill>
                <a:schemeClr val="dk2"/>
              </a:solidFill>
              <a:latin typeface="Comic Sans MS"/>
              <a:ea typeface="Comic Sans MS"/>
              <a:cs typeface="Comic Sans MS"/>
              <a:sym typeface="Comic Sans MS"/>
            </a:endParaRPr>
          </a:p>
          <a:p>
            <a:pPr marL="457200" lvl="0" indent="-330200" algn="l" rtl="0">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Binary Representation</a:t>
            </a:r>
            <a:endParaRPr sz="1600">
              <a:solidFill>
                <a:schemeClr val="dk2"/>
              </a:solidFill>
              <a:latin typeface="Comic Sans MS"/>
              <a:ea typeface="Comic Sans MS"/>
              <a:cs typeface="Comic Sans MS"/>
              <a:sym typeface="Comic Sans MS"/>
            </a:endParaRPr>
          </a:p>
          <a:p>
            <a:pPr marL="457200" lvl="0" indent="-330200" algn="l" rtl="0">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Binary Addition Algorithm</a:t>
            </a:r>
            <a:endParaRPr sz="1600">
              <a:solidFill>
                <a:schemeClr val="dk2"/>
              </a:solidFill>
              <a:latin typeface="Comic Sans MS"/>
              <a:ea typeface="Comic Sans MS"/>
              <a:cs typeface="Comic Sans MS"/>
              <a:sym typeface="Comic Sans MS"/>
            </a:endParaRPr>
          </a:p>
          <a:p>
            <a:pPr marL="457200" lvl="0" indent="-330200" algn="l" rtl="0">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Binary Multiplication Algorithm</a:t>
            </a:r>
            <a:endParaRPr sz="1600">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87" name="Google Shape;18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just" rtl="0">
                  <a:lnSpc>
                    <a:spcPct val="115000"/>
                  </a:lnSpc>
                  <a:spcBef>
                    <a:spcPts val="0"/>
                  </a:spcBef>
                  <a:spcAft>
                    <a:spcPts val="400"/>
                  </a:spcAft>
                  <a:buSzPct val="142857"/>
                  <a:buNone/>
                </a:pPr>
                <a:r>
                  <a:rPr lang="en-US" b="1" dirty="0"/>
                  <a:t>ALGORITHM 3:</a:t>
                </a:r>
                <a:r>
                  <a:rPr lang="en-US" dirty="0"/>
                  <a:t> Multiplication of Integers. </a:t>
                </a:r>
              </a:p>
              <a:p>
                <a:pPr marL="0" lvl="0" indent="0" algn="just" rtl="0">
                  <a:lnSpc>
                    <a:spcPct val="115000"/>
                  </a:lnSpc>
                  <a:spcBef>
                    <a:spcPts val="400"/>
                  </a:spcBef>
                  <a:spcAft>
                    <a:spcPts val="0"/>
                  </a:spcAft>
                  <a:buSzPct val="142857"/>
                  <a:buNone/>
                </a:pPr>
                <a:r>
                  <a:rPr lang="en-US" dirty="0"/>
                  <a:t>procedure multiply(</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oMath>
                </a14:m>
                <a:r>
                  <a:rPr lang="en-US" dirty="0"/>
                  <a:t>: positive integers) {the binary expansions of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are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𝑛</m:t>
                                </m:r>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respectively} </a:t>
                </a:r>
              </a:p>
              <a:p>
                <a:pPr marL="0" lvl="0" indent="0" algn="just" rtl="0">
                  <a:lnSpc>
                    <a:spcPct val="115000"/>
                  </a:lnSpc>
                  <a:spcBef>
                    <a:spcPts val="400"/>
                  </a:spcBef>
                  <a:spcAft>
                    <a:spcPts val="0"/>
                  </a:spcAft>
                  <a:buSzPct val="142857"/>
                  <a:buNone/>
                </a:pPr>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p>
              <a:p>
                <a:pPr marL="0" lvl="0" indent="0" algn="just" rtl="0">
                  <a:lnSpc>
                    <a:spcPct val="115000"/>
                  </a:lnSpc>
                  <a:spcBef>
                    <a:spcPts val="400"/>
                  </a:spcBef>
                  <a:spcAft>
                    <a:spcPts val="0"/>
                  </a:spcAft>
                  <a:buSzPct val="142857"/>
                  <a:buNone/>
                </a:pPr>
                <a:r>
                  <a:rPr lang="en-US" dirty="0"/>
                  <a:t>if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b="0" i="1" dirty="0" smtClean="0">
                            <a:latin typeface="Cambria Math" panose="02040503050406030204" pitchFamily="18" charset="0"/>
                          </a:rPr>
                          <m:t>𝑗</m:t>
                        </m:r>
                      </m:sub>
                    </m:sSub>
                    <m:r>
                      <a:rPr lang="en-US" i="1" dirty="0">
                        <a:latin typeface="Cambria Math" panose="02040503050406030204" pitchFamily="18" charset="0"/>
                      </a:rPr>
                      <m:t>=1</m:t>
                    </m:r>
                  </m:oMath>
                </a14:m>
                <a:r>
                  <a:rPr lang="en-US" dirty="0"/>
                  <a:t> then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m:t>
                    </m:r>
                    <m:r>
                      <a:rPr lang="en-US" i="1" dirty="0">
                        <a:latin typeface="Cambria Math" panose="02040503050406030204" pitchFamily="18" charset="0"/>
                      </a:rPr>
                      <m:t>𝑎</m:t>
                    </m:r>
                  </m:oMath>
                </a14:m>
                <a:r>
                  <a:rPr lang="en-US" dirty="0"/>
                  <a:t> shifted </a:t>
                </a:r>
                <a14:m>
                  <m:oMath xmlns:m="http://schemas.openxmlformats.org/officeDocument/2006/math">
                    <m:r>
                      <a:rPr lang="en-US" i="1" dirty="0" smtClean="0">
                        <a:latin typeface="Cambria Math" panose="02040503050406030204" pitchFamily="18" charset="0"/>
                      </a:rPr>
                      <m:t>𝑗</m:t>
                    </m:r>
                  </m:oMath>
                </a14:m>
                <a:r>
                  <a:rPr lang="en-US" dirty="0"/>
                  <a:t> places </a:t>
                </a:r>
              </a:p>
              <a:p>
                <a:pPr marL="0" lvl="0" indent="457200" algn="just" rtl="0">
                  <a:lnSpc>
                    <a:spcPct val="115000"/>
                  </a:lnSpc>
                  <a:spcBef>
                    <a:spcPts val="400"/>
                  </a:spcBef>
                  <a:spcAft>
                    <a:spcPts val="0"/>
                  </a:spcAft>
                  <a:buSzPct val="142857"/>
                  <a:buNone/>
                </a:pPr>
                <a:r>
                  <a:rPr lang="en-US" dirty="0"/>
                  <a:t>else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m:t>
                    </m:r>
                    <m:r>
                      <a:rPr lang="en-US" i="1" dirty="0">
                        <a:latin typeface="Cambria Math" panose="02040503050406030204" pitchFamily="18" charset="0"/>
                      </a:rPr>
                      <m:t>0</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0</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i="1" dirty="0" smtClean="0">
                        <a:latin typeface="Cambria Math" panose="02040503050406030204" pitchFamily="18" charset="0"/>
                      </a:rPr>
                      <m:t>,</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oMath>
                </a14:m>
                <a:r>
                  <a:rPr lang="en-US" dirty="0"/>
                  <a:t> are the partial products} </a:t>
                </a:r>
              </a:p>
              <a:p>
                <a:pPr marL="0" lvl="0" indent="457200" algn="just" rtl="0">
                  <a:lnSpc>
                    <a:spcPct val="115000"/>
                  </a:lnSpc>
                  <a:spcBef>
                    <a:spcPts val="400"/>
                  </a:spcBef>
                  <a:spcAft>
                    <a:spcPts val="0"/>
                  </a:spcAft>
                  <a:buSzPct val="142857"/>
                  <a:buNone/>
                </a:pP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≔0</m:t>
                    </m:r>
                  </m:oMath>
                </a14:m>
                <a:r>
                  <a:rPr lang="en-US" dirty="0"/>
                  <a:t> </a:t>
                </a:r>
              </a:p>
              <a:p>
                <a:pPr marL="0" lvl="0" indent="457200" algn="just" rtl="0">
                  <a:lnSpc>
                    <a:spcPct val="115000"/>
                  </a:lnSpc>
                  <a:spcBef>
                    <a:spcPts val="400"/>
                  </a:spcBef>
                  <a:spcAft>
                    <a:spcPts val="0"/>
                  </a:spcAft>
                  <a:buSzPct val="142857"/>
                  <a:buNone/>
                </a:pPr>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p>
              <a:p>
                <a:pPr marL="457200" lvl="0" indent="457200" algn="just" rtl="0">
                  <a:lnSpc>
                    <a:spcPct val="115000"/>
                  </a:lnSpc>
                  <a:spcBef>
                    <a:spcPts val="400"/>
                  </a:spcBef>
                  <a:spcAft>
                    <a:spcPts val="0"/>
                  </a:spcAft>
                  <a:buSzPct val="142857"/>
                  <a:buNone/>
                </a:pP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m:t>
                    </m:r>
                  </m:oMath>
                </a14:m>
                <a:r>
                  <a:rPr lang="en-US" dirty="0"/>
                  <a:t>add</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𝑗</m:t>
                        </m:r>
                      </m:sub>
                    </m:sSub>
                    <m:r>
                      <a:rPr lang="en-US" i="1" dirty="0">
                        <a:latin typeface="Cambria Math" panose="02040503050406030204" pitchFamily="18" charset="0"/>
                      </a:rPr>
                      <m:t>)</m:t>
                    </m:r>
                  </m:oMath>
                </a14:m>
                <a:r>
                  <a:rPr lang="en-US" dirty="0"/>
                  <a:t> </a:t>
                </a:r>
              </a:p>
              <a:p>
                <a:pPr marL="0" lvl="0" indent="0" algn="just" rtl="0">
                  <a:lnSpc>
                    <a:spcPct val="115000"/>
                  </a:lnSpc>
                  <a:spcBef>
                    <a:spcPts val="400"/>
                  </a:spcBef>
                  <a:buClr>
                    <a:schemeClr val="dk1"/>
                  </a:buClr>
                  <a:buSzPct val="61110"/>
                  <a:buFont typeface="Arial"/>
                  <a:buNone/>
                </a:pPr>
                <a:r>
                  <a:rPr lang="en-US" dirty="0"/>
                  <a:t>return </a:t>
                </a:r>
                <a14:m>
                  <m:oMath xmlns:m="http://schemas.openxmlformats.org/officeDocument/2006/math">
                    <m:r>
                      <a:rPr lang="en-US" i="1" dirty="0" smtClean="0">
                        <a:latin typeface="Cambria Math" panose="02040503050406030204" pitchFamily="18" charset="0"/>
                      </a:rPr>
                      <m:t>𝑝</m:t>
                    </m:r>
                  </m:oMath>
                </a14:m>
                <a:r>
                  <a:rPr lang="en-US" dirty="0"/>
                  <a:t>  {</a:t>
                </a:r>
                <a14:m>
                  <m:oMath xmlns:m="http://schemas.openxmlformats.org/officeDocument/2006/math">
                    <m:r>
                      <a:rPr lang="en-US" i="1" dirty="0" smtClean="0">
                        <a:latin typeface="Cambria Math" panose="02040503050406030204" pitchFamily="18" charset="0"/>
                      </a:rPr>
                      <m:t>𝑝</m:t>
                    </m:r>
                  </m:oMath>
                </a14:m>
                <a:r>
                  <a:rPr lang="en-US" dirty="0"/>
                  <a:t> is the value of </a:t>
                </a:r>
                <a14:m>
                  <m:oMath xmlns:m="http://schemas.openxmlformats.org/officeDocument/2006/math">
                    <m:r>
                      <a:rPr lang="en-US" i="1" dirty="0" smtClean="0">
                        <a:latin typeface="Cambria Math" panose="02040503050406030204" pitchFamily="18" charset="0"/>
                      </a:rPr>
                      <m:t>𝑎𝑏</m:t>
                    </m:r>
                  </m:oMath>
                </a14:m>
                <a:r>
                  <a:rPr lang="en-US" dirty="0"/>
                  <a:t>}</a:t>
                </a:r>
                <a:endParaRPr dirty="0"/>
              </a:p>
            </p:txBody>
          </p:sp>
        </mc:Choice>
        <mc:Fallback xmlns="">
          <p:sp>
            <p:nvSpPr>
              <p:cNvPr id="187" name="Google Shape;187;p21"/>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429" r="-501"/>
                </a:stretch>
              </a:blipFill>
              <a:ln>
                <a:noFill/>
              </a:ln>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93" name="Google Shape;193;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just" rtl="0">
                  <a:lnSpc>
                    <a:spcPct val="115000"/>
                  </a:lnSpc>
                  <a:spcBef>
                    <a:spcPts val="0"/>
                  </a:spcBef>
                  <a:buSzPct val="117647"/>
                  <a:buNone/>
                </a:pPr>
                <a:r>
                  <a:rPr lang="en" b="1" dirty="0"/>
                  <a:t>EXAMPLE 7:</a:t>
                </a:r>
                <a:r>
                  <a:rPr lang="en" dirty="0"/>
                  <a:t> Find the octal and hexadecimal expansions of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11 1110 1011 1100</m:t>
                            </m:r>
                          </m:e>
                        </m:d>
                      </m:e>
                      <m:sub>
                        <m:r>
                          <a:rPr lang="en-US" b="0" i="1" dirty="0" smtClean="0">
                            <a:latin typeface="Cambria Math" panose="02040503050406030204" pitchFamily="18" charset="0"/>
                          </a:rPr>
                          <m:t>2</m:t>
                        </m:r>
                      </m:sub>
                    </m:sSub>
                  </m:oMath>
                </a14:m>
                <a:r>
                  <a:rPr lang="en" dirty="0"/>
                  <a:t> and the binary expansions of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765</m:t>
                            </m:r>
                          </m:e>
                        </m:d>
                      </m:e>
                      <m:sub>
                        <m:r>
                          <a:rPr lang="en" i="1" dirty="0" smtClean="0">
                            <a:latin typeface="Cambria Math" panose="02040503050406030204" pitchFamily="18" charset="0"/>
                          </a:rPr>
                          <m:t>8</m:t>
                        </m:r>
                      </m:sub>
                    </m:sSub>
                  </m:oMath>
                </a14:m>
                <a:r>
                  <a:rPr lang="en" dirty="0"/>
                  <a:t> and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𝐴</m:t>
                            </m:r>
                            <m:r>
                              <a:rPr lang="en" i="1" dirty="0" smtClean="0">
                                <a:latin typeface="Cambria Math" panose="02040503050406030204" pitchFamily="18" charset="0"/>
                              </a:rPr>
                              <m:t>8</m:t>
                            </m:r>
                            <m:r>
                              <a:rPr lang="en" i="1" dirty="0" smtClean="0">
                                <a:latin typeface="Cambria Math" panose="02040503050406030204" pitchFamily="18" charset="0"/>
                              </a:rPr>
                              <m:t>𝐷</m:t>
                            </m:r>
                          </m:e>
                        </m:d>
                      </m:e>
                      <m:sub>
                        <m:r>
                          <a:rPr lang="en" i="1" dirty="0" smtClean="0">
                            <a:latin typeface="Cambria Math" panose="02040503050406030204" pitchFamily="18" charset="0"/>
                          </a:rPr>
                          <m:t>16</m:t>
                        </m:r>
                      </m:sub>
                    </m:sSub>
                  </m:oMath>
                </a14:m>
                <a:r>
                  <a:rPr lang="en" dirty="0"/>
                  <a:t>. </a:t>
                </a:r>
              </a:p>
              <a:p>
                <a:pPr marL="0" lvl="0" indent="0" algn="just" rtl="0">
                  <a:lnSpc>
                    <a:spcPct val="115000"/>
                  </a:lnSpc>
                  <a:spcBef>
                    <a:spcPts val="400"/>
                  </a:spcBef>
                  <a:buSzPct val="117647"/>
                  <a:buNone/>
                </a:pPr>
                <a:r>
                  <a:rPr lang="en" u="sng" dirty="0"/>
                  <a:t>Solution:</a:t>
                </a:r>
                <a:r>
                  <a:rPr lang="en" dirty="0"/>
                  <a:t> To convert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11 1110 1011 1100</m:t>
                            </m:r>
                          </m:e>
                        </m:d>
                      </m:e>
                      <m:sub>
                        <m:r>
                          <a:rPr lang="en-US" b="0" i="1" dirty="0" smtClean="0">
                            <a:latin typeface="Cambria Math" panose="02040503050406030204" pitchFamily="18" charset="0"/>
                          </a:rPr>
                          <m:t>2</m:t>
                        </m:r>
                      </m:sub>
                    </m:sSub>
                  </m:oMath>
                </a14:m>
                <a:r>
                  <a:rPr lang="en" dirty="0"/>
                  <a:t> into octal notation we group the binary digits into blocks of three, adding initial zeros at the start of the leftmost block if necessary. These blocks, from left to right, are </a:t>
                </a:r>
                <a14:m>
                  <m:oMath xmlns:m="http://schemas.openxmlformats.org/officeDocument/2006/math">
                    <m:r>
                      <a:rPr lang="en" i="1" dirty="0" smtClean="0">
                        <a:latin typeface="Cambria Math" panose="02040503050406030204" pitchFamily="18" charset="0"/>
                      </a:rPr>
                      <m:t>011, 111, 010, 111</m:t>
                    </m:r>
                  </m:oMath>
                </a14:m>
                <a:r>
                  <a:rPr lang="en" dirty="0"/>
                  <a:t>, and </a:t>
                </a:r>
                <a14:m>
                  <m:oMath xmlns:m="http://schemas.openxmlformats.org/officeDocument/2006/math">
                    <m:r>
                      <a:rPr lang="en" i="1" dirty="0" smtClean="0">
                        <a:latin typeface="Cambria Math" panose="02040503050406030204" pitchFamily="18" charset="0"/>
                      </a:rPr>
                      <m:t>100</m:t>
                    </m:r>
                  </m:oMath>
                </a14:m>
                <a:r>
                  <a:rPr lang="en" dirty="0"/>
                  <a:t>, corresponding to </a:t>
                </a:r>
                <a14:m>
                  <m:oMath xmlns:m="http://schemas.openxmlformats.org/officeDocument/2006/math">
                    <m:r>
                      <a:rPr lang="en" i="1" dirty="0" smtClean="0">
                        <a:latin typeface="Cambria Math" panose="02040503050406030204" pitchFamily="18" charset="0"/>
                      </a:rPr>
                      <m:t>3, 7, 2, 7</m:t>
                    </m:r>
                  </m:oMath>
                </a14:m>
                <a:r>
                  <a:rPr lang="en" dirty="0"/>
                  <a:t>, and </a:t>
                </a:r>
                <a14:m>
                  <m:oMath xmlns:m="http://schemas.openxmlformats.org/officeDocument/2006/math">
                    <m:r>
                      <a:rPr lang="en" i="1" dirty="0" smtClean="0">
                        <a:latin typeface="Cambria Math" panose="02040503050406030204" pitchFamily="18" charset="0"/>
                      </a:rPr>
                      <m:t>4</m:t>
                    </m:r>
                  </m:oMath>
                </a14:m>
                <a:r>
                  <a:rPr lang="en" dirty="0"/>
                  <a:t>, respectively. Consequently,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11 1110 1011 1100</m:t>
                            </m:r>
                          </m:e>
                        </m:d>
                      </m:e>
                      <m:sub>
                        <m:r>
                          <a:rPr lang="en" i="1" dirty="0" smtClean="0">
                            <a:latin typeface="Cambria Math" panose="02040503050406030204" pitchFamily="18" charset="0"/>
                          </a:rPr>
                          <m:t>2</m:t>
                        </m:r>
                      </m:sub>
                    </m:sSub>
                    <m:r>
                      <a:rPr lang="en" i="1" dirty="0" smtClean="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37274</m:t>
                            </m:r>
                          </m:e>
                        </m:d>
                      </m:e>
                      <m:sub>
                        <m:r>
                          <a:rPr lang="en-US" b="0" i="1" dirty="0" smtClean="0">
                            <a:latin typeface="Cambria Math" panose="02040503050406030204" pitchFamily="18" charset="0"/>
                          </a:rPr>
                          <m:t>8</m:t>
                        </m:r>
                      </m:sub>
                    </m:sSub>
                  </m:oMath>
                </a14:m>
                <a:r>
                  <a:rPr lang="en" dirty="0"/>
                  <a:t>. To convert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11 1110 1011 1100</m:t>
                            </m:r>
                          </m:e>
                        </m:d>
                      </m:e>
                      <m:sub>
                        <m:r>
                          <a:rPr lang="en-US" b="0" i="1" dirty="0" smtClean="0">
                            <a:latin typeface="Cambria Math" panose="02040503050406030204" pitchFamily="18" charset="0"/>
                          </a:rPr>
                          <m:t>2</m:t>
                        </m:r>
                      </m:sub>
                    </m:sSub>
                  </m:oMath>
                </a14:m>
                <a:r>
                  <a:rPr lang="en" dirty="0"/>
                  <a:t> into hexadecimal notation we group the binary digits into blocks of four, adding initial zeros at the start of the leftmost block if necessary. These blocks, from left to right, are </a:t>
                </a:r>
                <a14:m>
                  <m:oMath xmlns:m="http://schemas.openxmlformats.org/officeDocument/2006/math">
                    <m:r>
                      <a:rPr lang="en" i="1" dirty="0" smtClean="0">
                        <a:latin typeface="Cambria Math" panose="02040503050406030204" pitchFamily="18" charset="0"/>
                      </a:rPr>
                      <m:t>0011, 1110, 1011</m:t>
                    </m:r>
                  </m:oMath>
                </a14:m>
                <a:r>
                  <a:rPr lang="en" dirty="0"/>
                  <a:t>, and </a:t>
                </a:r>
                <a14:m>
                  <m:oMath xmlns:m="http://schemas.openxmlformats.org/officeDocument/2006/math">
                    <m:r>
                      <a:rPr lang="en" i="1" dirty="0" smtClean="0">
                        <a:latin typeface="Cambria Math" panose="02040503050406030204" pitchFamily="18" charset="0"/>
                      </a:rPr>
                      <m:t>1100</m:t>
                    </m:r>
                  </m:oMath>
                </a14:m>
                <a:r>
                  <a:rPr lang="en" dirty="0"/>
                  <a:t>, corresponding to the hexadecimal digits </a:t>
                </a:r>
                <a14:m>
                  <m:oMath xmlns:m="http://schemas.openxmlformats.org/officeDocument/2006/math">
                    <m:r>
                      <a:rPr lang="en" i="1" dirty="0" smtClean="0">
                        <a:latin typeface="Cambria Math" panose="02040503050406030204" pitchFamily="18" charset="0"/>
                      </a:rPr>
                      <m:t>3, </m:t>
                    </m:r>
                    <m:r>
                      <a:rPr lang="en" i="1" dirty="0" smtClean="0">
                        <a:latin typeface="Cambria Math" panose="02040503050406030204" pitchFamily="18" charset="0"/>
                      </a:rPr>
                      <m:t>𝐸</m:t>
                    </m:r>
                    <m:r>
                      <a:rPr lang="en" i="1" dirty="0" smtClean="0">
                        <a:latin typeface="Cambria Math" panose="02040503050406030204" pitchFamily="18" charset="0"/>
                      </a:rPr>
                      <m:t>, </m:t>
                    </m:r>
                    <m:r>
                      <a:rPr lang="en" i="1" dirty="0" smtClean="0">
                        <a:latin typeface="Cambria Math" panose="02040503050406030204" pitchFamily="18" charset="0"/>
                      </a:rPr>
                      <m:t>𝐵</m:t>
                    </m:r>
                  </m:oMath>
                </a14:m>
                <a:r>
                  <a:rPr lang="en" dirty="0"/>
                  <a:t>, and </a:t>
                </a:r>
                <a14:m>
                  <m:oMath xmlns:m="http://schemas.openxmlformats.org/officeDocument/2006/math">
                    <m:r>
                      <a:rPr lang="en" i="1" dirty="0" smtClean="0">
                        <a:latin typeface="Cambria Math" panose="02040503050406030204" pitchFamily="18" charset="0"/>
                      </a:rPr>
                      <m:t>𝐶</m:t>
                    </m:r>
                  </m:oMath>
                </a14:m>
                <a:r>
                  <a:rPr lang="en" dirty="0"/>
                  <a:t>, respectively. Consequently,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11 1110 1011 1100</m:t>
                            </m:r>
                          </m:e>
                        </m:d>
                      </m:e>
                      <m:sub>
                        <m:r>
                          <a:rPr lang="en-US" b="0" i="1" dirty="0" smtClean="0">
                            <a:latin typeface="Cambria Math" panose="02040503050406030204" pitchFamily="18" charset="0"/>
                          </a:rPr>
                          <m:t>2</m:t>
                        </m:r>
                      </m:sub>
                    </m:sSub>
                    <m:r>
                      <a:rPr lang="en" i="1" dirty="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 i="1" dirty="0">
                                <a:latin typeface="Cambria Math" panose="02040503050406030204" pitchFamily="18" charset="0"/>
                              </a:rPr>
                            </m:ctrlPr>
                          </m:dPr>
                          <m:e>
                            <m:r>
                              <a:rPr lang="en" i="1" dirty="0">
                                <a:latin typeface="Cambria Math" panose="02040503050406030204" pitchFamily="18" charset="0"/>
                              </a:rPr>
                              <m:t>3</m:t>
                            </m:r>
                            <m:r>
                              <a:rPr lang="en" i="1" dirty="0">
                                <a:latin typeface="Cambria Math" panose="02040503050406030204" pitchFamily="18" charset="0"/>
                              </a:rPr>
                              <m:t>𝐸𝐵𝐶</m:t>
                            </m:r>
                          </m:e>
                        </m:d>
                      </m:e>
                      <m:sub>
                        <m:r>
                          <a:rPr lang="en-US" b="0" i="1" dirty="0" smtClean="0">
                            <a:latin typeface="Cambria Math" panose="02040503050406030204" pitchFamily="18" charset="0"/>
                          </a:rPr>
                          <m:t>16</m:t>
                        </m:r>
                      </m:sub>
                    </m:sSub>
                  </m:oMath>
                </a14:m>
                <a:r>
                  <a:rPr lang="en" dirty="0"/>
                  <a:t>. To convert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765</m:t>
                            </m:r>
                          </m:e>
                        </m:d>
                      </m:e>
                      <m:sub>
                        <m:r>
                          <a:rPr lang="en-US" b="0" i="1" dirty="0" smtClean="0">
                            <a:latin typeface="Cambria Math" panose="02040503050406030204" pitchFamily="18" charset="0"/>
                          </a:rPr>
                          <m:t>8</m:t>
                        </m:r>
                      </m:sub>
                    </m:sSub>
                  </m:oMath>
                </a14:m>
                <a:r>
                  <a:rPr lang="en" dirty="0"/>
                  <a:t> into binary notation, we replace each octal digit by a block of three binary digits. These blocks are </a:t>
                </a:r>
                <a14:m>
                  <m:oMath xmlns:m="http://schemas.openxmlformats.org/officeDocument/2006/math">
                    <m:r>
                      <a:rPr lang="en" i="1" dirty="0" smtClean="0">
                        <a:latin typeface="Cambria Math" panose="02040503050406030204" pitchFamily="18" charset="0"/>
                      </a:rPr>
                      <m:t>111, 110</m:t>
                    </m:r>
                  </m:oMath>
                </a14:m>
                <a:r>
                  <a:rPr lang="en" dirty="0"/>
                  <a:t>, and </a:t>
                </a:r>
                <a14:m>
                  <m:oMath xmlns:m="http://schemas.openxmlformats.org/officeDocument/2006/math">
                    <m:r>
                      <a:rPr lang="en" i="1" dirty="0" smtClean="0">
                        <a:latin typeface="Cambria Math" panose="02040503050406030204" pitchFamily="18" charset="0"/>
                      </a:rPr>
                      <m:t>101</m:t>
                    </m:r>
                  </m:oMath>
                </a14:m>
                <a:r>
                  <a:rPr lang="en" dirty="0"/>
                  <a:t>. Hence,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765</m:t>
                            </m:r>
                          </m:e>
                        </m:d>
                      </m:e>
                      <m:sub>
                        <m:r>
                          <a:rPr lang="en-US" b="0" i="1" dirty="0" smtClean="0">
                            <a:latin typeface="Cambria Math" panose="02040503050406030204" pitchFamily="18" charset="0"/>
                          </a:rPr>
                          <m:t>8</m:t>
                        </m:r>
                      </m:sub>
                    </m:sSub>
                    <m:r>
                      <a:rPr lang="en" i="1" dirty="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 i="1" dirty="0">
                                <a:latin typeface="Cambria Math" panose="02040503050406030204" pitchFamily="18" charset="0"/>
                              </a:rPr>
                            </m:ctrlPr>
                          </m:dPr>
                          <m:e>
                            <m:r>
                              <a:rPr lang="en" i="1" dirty="0">
                                <a:latin typeface="Cambria Math" panose="02040503050406030204" pitchFamily="18" charset="0"/>
                              </a:rPr>
                              <m:t>1 1111 0101</m:t>
                            </m:r>
                          </m:e>
                        </m:d>
                      </m:e>
                      <m:sub>
                        <m:r>
                          <a:rPr lang="en-US" b="0" i="1" dirty="0" smtClean="0">
                            <a:latin typeface="Cambria Math" panose="02040503050406030204" pitchFamily="18" charset="0"/>
                          </a:rPr>
                          <m:t>2</m:t>
                        </m:r>
                      </m:sub>
                    </m:sSub>
                  </m:oMath>
                </a14:m>
                <a:r>
                  <a:rPr lang="en" dirty="0"/>
                  <a:t>. To convert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𝐴</m:t>
                            </m:r>
                            <m:r>
                              <a:rPr lang="en" i="1" dirty="0" smtClean="0">
                                <a:latin typeface="Cambria Math" panose="02040503050406030204" pitchFamily="18" charset="0"/>
                              </a:rPr>
                              <m:t>8</m:t>
                            </m:r>
                            <m:r>
                              <a:rPr lang="en" i="1" dirty="0" smtClean="0">
                                <a:latin typeface="Cambria Math" panose="02040503050406030204" pitchFamily="18" charset="0"/>
                              </a:rPr>
                              <m:t>𝐷</m:t>
                            </m:r>
                          </m:e>
                        </m:d>
                      </m:e>
                      <m:sub>
                        <m:r>
                          <a:rPr lang="en-US" b="0" i="1" dirty="0" smtClean="0">
                            <a:latin typeface="Cambria Math" panose="02040503050406030204" pitchFamily="18" charset="0"/>
                          </a:rPr>
                          <m:t>16</m:t>
                        </m:r>
                      </m:sub>
                    </m:sSub>
                  </m:oMath>
                </a14:m>
                <a:r>
                  <a:rPr lang="en" dirty="0"/>
                  <a:t> into binary notation, we replace each hexadecimal digit by a block of four binary digits. These blocks are </a:t>
                </a:r>
                <a14:m>
                  <m:oMath xmlns:m="http://schemas.openxmlformats.org/officeDocument/2006/math">
                    <m:r>
                      <a:rPr lang="en" i="1" dirty="0" smtClean="0">
                        <a:latin typeface="Cambria Math" panose="02040503050406030204" pitchFamily="18" charset="0"/>
                      </a:rPr>
                      <m:t>1010, 1000</m:t>
                    </m:r>
                  </m:oMath>
                </a14:m>
                <a:r>
                  <a:rPr lang="en" dirty="0"/>
                  <a:t>, and </a:t>
                </a:r>
                <a14:m>
                  <m:oMath xmlns:m="http://schemas.openxmlformats.org/officeDocument/2006/math">
                    <m:r>
                      <a:rPr lang="en" i="1" dirty="0" smtClean="0">
                        <a:latin typeface="Cambria Math" panose="02040503050406030204" pitchFamily="18" charset="0"/>
                      </a:rPr>
                      <m:t>1101</m:t>
                    </m:r>
                  </m:oMath>
                </a14:m>
                <a:r>
                  <a:rPr lang="en" dirty="0"/>
                  <a:t>. Hence, </a:t>
                </a:r>
                <a14:m>
                  <m:oMath xmlns:m="http://schemas.openxmlformats.org/officeDocument/2006/math">
                    <m:sSub>
                      <m:sSubPr>
                        <m:ctrlPr>
                          <a:rPr lang="en-US" b="0" i="1" dirty="0" smtClean="0">
                            <a:latin typeface="Cambria Math" panose="02040503050406030204" pitchFamily="18" charset="0"/>
                          </a:rPr>
                        </m:ctrlPr>
                      </m:sSubPr>
                      <m:e>
                        <m:d>
                          <m:dPr>
                            <m:ctrlPr>
                              <a:rPr lang="en" i="1" dirty="0" smtClean="0">
                                <a:latin typeface="Cambria Math" panose="02040503050406030204" pitchFamily="18" charset="0"/>
                              </a:rPr>
                            </m:ctrlPr>
                          </m:dPr>
                          <m:e>
                            <m:r>
                              <a:rPr lang="en" i="1" dirty="0" smtClean="0">
                                <a:latin typeface="Cambria Math" panose="02040503050406030204" pitchFamily="18" charset="0"/>
                              </a:rPr>
                              <m:t>𝐴</m:t>
                            </m:r>
                            <m:r>
                              <a:rPr lang="en" i="1" dirty="0" smtClean="0">
                                <a:latin typeface="Cambria Math" panose="02040503050406030204" pitchFamily="18" charset="0"/>
                              </a:rPr>
                              <m:t>8</m:t>
                            </m:r>
                            <m:r>
                              <a:rPr lang="en" i="1" dirty="0" smtClean="0">
                                <a:latin typeface="Cambria Math" panose="02040503050406030204" pitchFamily="18" charset="0"/>
                              </a:rPr>
                              <m:t>𝐷</m:t>
                            </m:r>
                          </m:e>
                        </m:d>
                      </m:e>
                      <m:sub>
                        <m:r>
                          <a:rPr lang="en-US" b="0" i="1" dirty="0" smtClean="0">
                            <a:latin typeface="Cambria Math" panose="02040503050406030204" pitchFamily="18" charset="0"/>
                          </a:rPr>
                          <m:t>16</m:t>
                        </m:r>
                      </m:sub>
                    </m:sSub>
                    <m:r>
                      <a:rPr lang="en" i="1" dirty="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 i="1" dirty="0">
                                <a:latin typeface="Cambria Math" panose="02040503050406030204" pitchFamily="18" charset="0"/>
                              </a:rPr>
                            </m:ctrlPr>
                          </m:dPr>
                          <m:e>
                            <m:r>
                              <a:rPr lang="en" i="1" dirty="0">
                                <a:latin typeface="Cambria Math" panose="02040503050406030204" pitchFamily="18" charset="0"/>
                              </a:rPr>
                              <m:t>1010 1000 1101</m:t>
                            </m:r>
                          </m:e>
                        </m:d>
                      </m:e>
                      <m:sub>
                        <m:r>
                          <a:rPr lang="en-US" b="0" i="1" dirty="0" smtClean="0">
                            <a:latin typeface="Cambria Math" panose="02040503050406030204" pitchFamily="18" charset="0"/>
                          </a:rPr>
                          <m:t>2</m:t>
                        </m:r>
                      </m:sub>
                    </m:sSub>
                  </m:oMath>
                </a14:m>
                <a:r>
                  <a:rPr lang="en" dirty="0"/>
                  <a:t>.</a:t>
                </a:r>
                <a:endParaRPr dirty="0"/>
              </a:p>
            </p:txBody>
          </p:sp>
        </mc:Choice>
        <mc:Fallback xmlns="">
          <p:sp>
            <p:nvSpPr>
              <p:cNvPr id="193" name="Google Shape;193;p22"/>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286" r="-286"/>
                </a:stretch>
              </a:blipFill>
              <a:ln>
                <a:noFill/>
              </a:ln>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Integer Operations</a:t>
            </a:r>
            <a:endParaRPr dirty="0"/>
          </a:p>
        </p:txBody>
      </p:sp>
      <mc:AlternateContent xmlns:mc="http://schemas.openxmlformats.org/markup-compatibility/2006" xmlns:a14="http://schemas.microsoft.com/office/drawing/2010/main">
        <mc:Choice Requires="a14">
          <p:sp>
            <p:nvSpPr>
              <p:cNvPr id="199" name="Google Shape;199;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just" rtl="0">
                  <a:lnSpc>
                    <a:spcPct val="115000"/>
                  </a:lnSpc>
                  <a:spcBef>
                    <a:spcPts val="400"/>
                  </a:spcBef>
                  <a:spcAft>
                    <a:spcPts val="0"/>
                  </a:spcAft>
                  <a:buSzPct val="142857"/>
                  <a:buNone/>
                </a:pPr>
                <a:r>
                  <a:rPr lang="en-US" b="1" dirty="0"/>
                  <a:t>ALGORITHM 2:</a:t>
                </a:r>
                <a:r>
                  <a:rPr lang="en-US" dirty="0"/>
                  <a:t> Addition of Integers.   </a:t>
                </a:r>
              </a:p>
              <a:p>
                <a:pPr marL="0" lvl="0" indent="0" algn="just">
                  <a:spcBef>
                    <a:spcPts val="400"/>
                  </a:spcBef>
                  <a:buClr>
                    <a:schemeClr val="dk1"/>
                  </a:buClr>
                  <a:buSzPct val="61110"/>
                  <a:buNone/>
                </a:pPr>
                <a:r>
                  <a:rPr lang="en-US" dirty="0"/>
                  <a:t>procedure add(</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oMath>
                </a14:m>
                <a:r>
                  <a:rPr lang="en-US" dirty="0"/>
                  <a:t>: positive integers)  {the binary expansions of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are </a:t>
                </a:r>
                <a14:m>
                  <m:oMath xmlns:m="http://schemas.openxmlformats.org/officeDocument/2006/math">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−1 </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𝑛</m:t>
                                </m:r>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a:t>
                </a:r>
              </a:p>
              <a:p>
                <a:pPr marL="0" lvl="0" indent="0" algn="just" rtl="0">
                  <a:lnSpc>
                    <a:spcPct val="115000"/>
                  </a:lnSpc>
                  <a:spcBef>
                    <a:spcPts val="4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≔0</m:t>
                    </m:r>
                  </m:oMath>
                </a14:m>
                <a:r>
                  <a:rPr lang="en-US" dirty="0"/>
                  <a:t> </a:t>
                </a:r>
              </a:p>
              <a:p>
                <a:pPr marL="0" lvl="0" indent="0" algn="just" rtl="0">
                  <a:lnSpc>
                    <a:spcPct val="115000"/>
                  </a:lnSpc>
                  <a:spcBef>
                    <a:spcPts val="400"/>
                  </a:spcBef>
                  <a:spcAft>
                    <a:spcPts val="0"/>
                  </a:spcAft>
                  <a:buClr>
                    <a:schemeClr val="dk1"/>
                  </a:buClr>
                  <a:buSzPct val="61110"/>
                  <a:buFont typeface="Arial"/>
                  <a:buNone/>
                </a:pPr>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m:t>
                    </m:r>
                    <m:d>
                      <m:dPr>
                        <m:begChr m:val="⌊"/>
                        <m:endChr m:val="⌋"/>
                        <m:ctrlPr>
                          <a:rPr lang="en-US" b="0" i="1" dirty="0">
                            <a:latin typeface="Cambria Math" panose="02040503050406030204" pitchFamily="18" charset="0"/>
                          </a:rPr>
                        </m:ctrlPr>
                      </m:dPr>
                      <m:e>
                        <m:d>
                          <m:dPr>
                            <m:ctrlPr>
                              <a:rPr lang="en-US" b="0"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𝑗</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𝑗</m:t>
                                </m:r>
                              </m:sub>
                            </m:sSub>
                            <m:r>
                              <a:rPr lang="en-US" i="1" dirty="0">
                                <a:latin typeface="Cambria Math" panose="02040503050406030204" pitchFamily="18" charset="0"/>
                              </a:rPr>
                              <m:t>+</m:t>
                            </m:r>
                            <m:r>
                              <a:rPr lang="en-US" i="1" dirty="0">
                                <a:latin typeface="Cambria Math" panose="02040503050406030204" pitchFamily="18" charset="0"/>
                              </a:rPr>
                              <m:t>𝑐</m:t>
                            </m:r>
                          </m:e>
                        </m:d>
                        <m:r>
                          <m:rPr>
                            <m:lit/>
                          </m:rPr>
                          <a:rPr lang="en-US" b="0" i="1" dirty="0" smtClean="0">
                            <a:latin typeface="Cambria Math" panose="02040503050406030204" pitchFamily="18" charset="0"/>
                          </a:rPr>
                          <m:t>/</m:t>
                        </m:r>
                        <m:r>
                          <a:rPr lang="en-US" i="1" dirty="0">
                            <a:latin typeface="Cambria Math" panose="02040503050406030204" pitchFamily="18" charset="0"/>
                          </a:rPr>
                          <m:t>2</m:t>
                        </m:r>
                      </m:e>
                    </m:d>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𝑗</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𝑗</m:t>
                        </m:r>
                      </m:sub>
                    </m:sSub>
                    <m:r>
                      <a:rPr lang="en-US" i="1" dirty="0">
                        <a:latin typeface="Cambria Math" panose="02040503050406030204" pitchFamily="18" charset="0"/>
                      </a:rPr>
                      <m:t>+</m:t>
                    </m:r>
                    <m:r>
                      <a:rPr lang="en-US" i="1" dirty="0">
                        <a:latin typeface="Cambria Math" panose="02040503050406030204" pitchFamily="18" charset="0"/>
                      </a:rPr>
                      <m:t>𝑐</m:t>
                    </m:r>
                    <m:r>
                      <a:rPr lang="en-US" i="1" dirty="0">
                        <a:latin typeface="Cambria Math" panose="02040503050406030204" pitchFamily="18" charset="0"/>
                      </a:rPr>
                      <m:t>−2</m:t>
                    </m:r>
                    <m:r>
                      <a:rPr lang="en-US" i="1" dirty="0">
                        <a:latin typeface="Cambria Math" panose="02040503050406030204" pitchFamily="18" charset="0"/>
                      </a:rPr>
                      <m:t>𝑑</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a:latin typeface="Cambria Math" panose="02040503050406030204" pitchFamily="18" charset="0"/>
                      </a:rPr>
                      <m:t>𝑑</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m:t>
                    </m:r>
                    <m:r>
                      <a:rPr lang="en-US" i="1" dirty="0">
                        <a:latin typeface="Cambria Math" panose="02040503050406030204" pitchFamily="18" charset="0"/>
                      </a:rPr>
                      <m:t>𝑐</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return </a:t>
                </a:r>
                <a14:m>
                  <m:oMath xmlns:m="http://schemas.openxmlformats.org/officeDocument/2006/math">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0</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r>
                      <a:rPr lang="en-US" i="1" dirty="0">
                        <a:latin typeface="Cambria Math" panose="02040503050406030204" pitchFamily="18" charset="0"/>
                      </a:rPr>
                      <m:t>…</m:t>
                    </m:r>
                    <m:r>
                      <a:rPr lang="en-US" i="1" dirty="0" smtClean="0">
                        <a:latin typeface="Cambria Math" panose="02040503050406030204" pitchFamily="18" charset="0"/>
                      </a:rPr>
                      <m:t>,</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𝑛</m:t>
                        </m:r>
                      </m:sub>
                    </m:sSub>
                    <m:r>
                      <a:rPr lang="en-US" i="1" dirty="0">
                        <a:latin typeface="Cambria Math" panose="02040503050406030204" pitchFamily="18" charset="0"/>
                      </a:rPr>
                      <m:t>)</m:t>
                    </m:r>
                  </m:oMath>
                </a14:m>
                <a:r>
                  <a:rPr lang="en-US" dirty="0"/>
                  <a:t>  {the binary expansion of the sum is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𝑛</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r>
                              <a:rPr lang="en-US" i="1" dirty="0" smtClean="0">
                                <a:latin typeface="Cambria Math" panose="02040503050406030204" pitchFamily="18" charset="0"/>
                              </a:rPr>
                              <m:t>…</m:t>
                            </m:r>
                            <m:r>
                              <a:rPr lang="en-US" i="1" dirty="0">
                                <a:latin typeface="Cambria Math" panose="02040503050406030204" pitchFamily="18" charset="0"/>
                              </a:rPr>
                              <m:t>𝑠</m:t>
                            </m:r>
                            <m:r>
                              <a:rPr lang="en-US" i="1" baseline="-25000" dirty="0">
                                <a:latin typeface="Cambria Math" panose="02040503050406030204" pitchFamily="18" charset="0"/>
                              </a:rPr>
                              <m:t>0</m:t>
                            </m:r>
                          </m:e>
                        </m:d>
                      </m:e>
                      <m:sub>
                        <m:r>
                          <a:rPr lang="en-US" b="0" i="1" dirty="0" smtClean="0">
                            <a:latin typeface="Cambria Math" panose="02040503050406030204" pitchFamily="18" charset="0"/>
                          </a:rPr>
                          <m:t>2</m:t>
                        </m:r>
                      </m:sub>
                    </m:sSub>
                  </m:oMath>
                </a14:m>
                <a:r>
                  <a:rPr lang="en-US" dirty="0"/>
                  <a:t>}</a:t>
                </a:r>
                <a:endParaRPr dirty="0"/>
              </a:p>
            </p:txBody>
          </p:sp>
        </mc:Choice>
        <mc:Fallback xmlns="">
          <p:sp>
            <p:nvSpPr>
              <p:cNvPr id="199" name="Google Shape;199;p23"/>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429" r="-501"/>
                </a:stretch>
              </a:blipFill>
              <a:ln>
                <a:noFill/>
              </a:ln>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Integer Operations (Continued)</a:t>
            </a:r>
            <a:endParaRPr dirty="0"/>
          </a:p>
        </p:txBody>
      </p:sp>
      <mc:AlternateContent xmlns:mc="http://schemas.openxmlformats.org/markup-compatibility/2006" xmlns:a14="http://schemas.microsoft.com/office/drawing/2010/main">
        <mc:Choice Requires="a14">
          <p:sp>
            <p:nvSpPr>
              <p:cNvPr id="205" name="Google Shape;205;p24"/>
              <p:cNvSpPr txBox="1">
                <a:spLocks noGrp="1"/>
              </p:cNvSpPr>
              <p:nvPr>
                <p:ph type="body" idx="1"/>
              </p:nvPr>
            </p:nvSpPr>
            <p:spPr>
              <a:xfrm>
                <a:off x="311700" y="1152475"/>
                <a:ext cx="8520600" cy="3482048"/>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lnSpc>
                    <a:spcPct val="115000"/>
                  </a:lnSpc>
                  <a:spcBef>
                    <a:spcPts val="400"/>
                  </a:spcBef>
                  <a:spcAft>
                    <a:spcPts val="400"/>
                  </a:spcAft>
                  <a:buClr>
                    <a:schemeClr val="dk1"/>
                  </a:buClr>
                  <a:buSzPct val="61110"/>
                  <a:buFont typeface="Arial"/>
                  <a:buNone/>
                </a:pPr>
                <a:r>
                  <a:rPr lang="en-US" b="1" dirty="0"/>
                  <a:t>ALGORITHM 3:</a:t>
                </a:r>
                <a:r>
                  <a:rPr lang="en-US" dirty="0"/>
                  <a:t> Multiplication of Integers.</a:t>
                </a:r>
              </a:p>
              <a:p>
                <a:pPr marL="0" lvl="0" indent="0" algn="just">
                  <a:spcBef>
                    <a:spcPts val="400"/>
                  </a:spcBef>
                  <a:buSzPct val="181818"/>
                  <a:buNone/>
                </a:pPr>
                <a:r>
                  <a:rPr lang="en-US" dirty="0"/>
                  <a:t>procedure multiply(</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oMath>
                </a14:m>
                <a:r>
                  <a:rPr lang="en-US" dirty="0"/>
                  <a:t>: positive integers)  {the binary expansions of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are </a:t>
                </a:r>
                <a14:m>
                  <m:oMath xmlns:m="http://schemas.openxmlformats.org/officeDocument/2006/math">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𝑛</m:t>
                                </m:r>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𝑛</m:t>
                                </m:r>
                                <m:r>
                                  <a:rPr lang="en-US" i="1" dirty="0">
                                    <a:latin typeface="Cambria Math" panose="02040503050406030204" pitchFamily="18" charset="0"/>
                                  </a:rPr>
                                  <m:t>−2</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1</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e>
                      <m:sub>
                        <m:r>
                          <a:rPr lang="en-US" i="1" dirty="0">
                            <a:latin typeface="Cambria Math" panose="02040503050406030204" pitchFamily="18" charset="0"/>
                          </a:rPr>
                          <m:t>2</m:t>
                        </m:r>
                      </m:sub>
                    </m:sSub>
                  </m:oMath>
                </a14:m>
                <a:r>
                  <a:rPr lang="en-US" dirty="0"/>
                  <a:t>}</a:t>
                </a:r>
              </a:p>
              <a:p>
                <a:pPr marL="0" lvl="0" indent="0" algn="just" rtl="0">
                  <a:lnSpc>
                    <a:spcPct val="115000"/>
                  </a:lnSpc>
                  <a:spcBef>
                    <a:spcPts val="400"/>
                  </a:spcBef>
                  <a:spcAft>
                    <a:spcPts val="0"/>
                  </a:spcAft>
                  <a:buClr>
                    <a:schemeClr val="dk1"/>
                  </a:buClr>
                  <a:buSzPct val="61110"/>
                  <a:buFont typeface="Arial"/>
                  <a:buNone/>
                </a:pPr>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if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b="0" i="1" dirty="0" smtClean="0">
                            <a:latin typeface="Cambria Math" panose="02040503050406030204" pitchFamily="18" charset="0"/>
                          </a:rPr>
                          <m:t>𝑗</m:t>
                        </m:r>
                      </m:sub>
                    </m:sSub>
                    <m:r>
                      <a:rPr lang="en-US" i="1" dirty="0">
                        <a:latin typeface="Cambria Math" panose="02040503050406030204" pitchFamily="18" charset="0"/>
                      </a:rPr>
                      <m:t>=1</m:t>
                    </m:r>
                  </m:oMath>
                </a14:m>
                <a:r>
                  <a:rPr lang="en-US" dirty="0"/>
                  <a:t> then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m:t>
                    </m:r>
                    <m:r>
                      <a:rPr lang="en-US" i="1" dirty="0">
                        <a:latin typeface="Cambria Math" panose="02040503050406030204" pitchFamily="18" charset="0"/>
                      </a:rPr>
                      <m:t>𝑎</m:t>
                    </m:r>
                  </m:oMath>
                </a14:m>
                <a:r>
                  <a:rPr lang="en-US" dirty="0"/>
                  <a:t> shifted </a:t>
                </a:r>
                <a14:m>
                  <m:oMath xmlns:m="http://schemas.openxmlformats.org/officeDocument/2006/math">
                    <m:r>
                      <a:rPr lang="en-US" i="1" dirty="0" smtClean="0">
                        <a:latin typeface="Cambria Math" panose="02040503050406030204" pitchFamily="18" charset="0"/>
                      </a:rPr>
                      <m:t>𝑗</m:t>
                    </m:r>
                  </m:oMath>
                </a14:m>
                <a:r>
                  <a:rPr lang="en-US" dirty="0"/>
                  <a:t> places</a:t>
                </a:r>
              </a:p>
              <a:p>
                <a:pPr marL="0" lvl="0" indent="0" algn="just" rtl="0">
                  <a:lnSpc>
                    <a:spcPct val="115000"/>
                  </a:lnSpc>
                  <a:spcBef>
                    <a:spcPts val="400"/>
                  </a:spcBef>
                  <a:spcAft>
                    <a:spcPts val="0"/>
                  </a:spcAft>
                  <a:buClr>
                    <a:schemeClr val="dk1"/>
                  </a:buClr>
                  <a:buSzPct val="61110"/>
                  <a:buFont typeface="Arial"/>
                  <a:buNone/>
                </a:pPr>
                <a:r>
                  <a:rPr lang="en-US" dirty="0"/>
                  <a:t>    else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m:t>
                    </m:r>
                    <m:r>
                      <a:rPr lang="en-US" i="1" dirty="0">
                        <a:latin typeface="Cambria Math" panose="02040503050406030204" pitchFamily="18" charset="0"/>
                      </a:rPr>
                      <m:t>0</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0</m:t>
                        </m:r>
                      </m:sub>
                    </m:sSub>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b="0" i="1" dirty="0" smtClean="0">
                            <a:latin typeface="Cambria Math" panose="02040503050406030204" pitchFamily="18" charset="0"/>
                          </a:rPr>
                          <m:t>1</m:t>
                        </m:r>
                      </m:sub>
                    </m:sSub>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𝑐</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oMath>
                </a14:m>
                <a:r>
                  <a:rPr lang="en-US" dirty="0"/>
                  <a:t> are the partial products}</a:t>
                </a:r>
              </a:p>
              <a:p>
                <a:pPr marL="0" lvl="0" indent="0" algn="just" rtl="0">
                  <a:lnSpc>
                    <a:spcPct val="115000"/>
                  </a:lnSpc>
                  <a:spcBef>
                    <a:spcPts val="4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≔0</m:t>
                    </m:r>
                  </m:oMath>
                </a14:m>
                <a:r>
                  <a:rPr lang="en-US" dirty="0"/>
                  <a:t> </a:t>
                </a:r>
              </a:p>
              <a:p>
                <a:pPr marL="0" lvl="0" indent="0" algn="just" rtl="0">
                  <a:lnSpc>
                    <a:spcPct val="115000"/>
                  </a:lnSpc>
                  <a:spcBef>
                    <a:spcPts val="400"/>
                  </a:spcBef>
                  <a:spcAft>
                    <a:spcPts val="0"/>
                  </a:spcAft>
                  <a:buClr>
                    <a:schemeClr val="dk1"/>
                  </a:buClr>
                  <a:buSzPct val="61110"/>
                  <a:buFont typeface="Arial"/>
                  <a:buNone/>
                </a:pPr>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a:t>
                </a:r>
                <a14:m>
                  <m:oMath xmlns:m="http://schemas.openxmlformats.org/officeDocument/2006/math">
                    <m:r>
                      <a:rPr lang="en-US" i="1" dirty="0" smtClean="0">
                        <a:latin typeface="Cambria Math" panose="02040503050406030204" pitchFamily="18" charset="0"/>
                      </a:rPr>
                      <m:t>𝑝</m:t>
                    </m:r>
                  </m:oMath>
                </a14:m>
                <a:r>
                  <a:rPr lang="en-US" dirty="0"/>
                  <a:t> := add(</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𝑐</m:t>
                        </m:r>
                      </m:e>
                      <m:sub>
                        <m:r>
                          <a:rPr lang="en-US" i="1" dirty="0" smtClean="0">
                            <a:latin typeface="Cambria Math" panose="02040503050406030204" pitchFamily="18" charset="0"/>
                          </a:rPr>
                          <m:t>𝑗</m:t>
                        </m:r>
                      </m:sub>
                    </m:sSub>
                  </m:oMath>
                </a14:m>
                <a:r>
                  <a:rPr lang="en-US" dirty="0"/>
                  <a:t>)</a:t>
                </a:r>
              </a:p>
              <a:p>
                <a:pPr marL="0" lvl="0" indent="0" algn="just" rtl="0">
                  <a:lnSpc>
                    <a:spcPct val="115000"/>
                  </a:lnSpc>
                  <a:spcBef>
                    <a:spcPts val="400"/>
                  </a:spcBef>
                  <a:spcAft>
                    <a:spcPts val="0"/>
                  </a:spcAft>
                  <a:buClr>
                    <a:schemeClr val="dk1"/>
                  </a:buClr>
                  <a:buSzPct val="61110"/>
                  <a:buFont typeface="Arial"/>
                  <a:buNone/>
                </a:pPr>
                <a:r>
                  <a:rPr lang="en-US" dirty="0"/>
                  <a:t>return </a:t>
                </a:r>
                <a14:m>
                  <m:oMath xmlns:m="http://schemas.openxmlformats.org/officeDocument/2006/math">
                    <m:r>
                      <a:rPr lang="en-US" i="1" dirty="0" smtClean="0">
                        <a:latin typeface="Cambria Math" panose="02040503050406030204" pitchFamily="18" charset="0"/>
                      </a:rPr>
                      <m:t>𝑝</m:t>
                    </m:r>
                  </m:oMath>
                </a14:m>
                <a:r>
                  <a:rPr lang="en-US" dirty="0"/>
                  <a:t>  {</a:t>
                </a:r>
                <a14:m>
                  <m:oMath xmlns:m="http://schemas.openxmlformats.org/officeDocument/2006/math">
                    <m:r>
                      <a:rPr lang="en-US" i="1" dirty="0" smtClean="0">
                        <a:latin typeface="Cambria Math" panose="02040503050406030204" pitchFamily="18" charset="0"/>
                      </a:rPr>
                      <m:t>𝑝</m:t>
                    </m:r>
                  </m:oMath>
                </a14:m>
                <a:r>
                  <a:rPr lang="en-US" dirty="0"/>
                  <a:t> is the value of </a:t>
                </a:r>
                <a14:m>
                  <m:oMath xmlns:m="http://schemas.openxmlformats.org/officeDocument/2006/math">
                    <m:r>
                      <a:rPr lang="en-US" i="1" dirty="0" smtClean="0">
                        <a:latin typeface="Cambria Math" panose="02040503050406030204" pitchFamily="18" charset="0"/>
                      </a:rPr>
                      <m:t>𝑎𝑏</m:t>
                    </m:r>
                  </m:oMath>
                </a14:m>
                <a:r>
                  <a:rPr lang="en-US" dirty="0"/>
                  <a:t>}</a:t>
                </a:r>
                <a:endParaRPr dirty="0"/>
              </a:p>
            </p:txBody>
          </p:sp>
        </mc:Choice>
        <mc:Fallback xmlns="">
          <p:sp>
            <p:nvSpPr>
              <p:cNvPr id="205" name="Google Shape;205;p24"/>
              <p:cNvSpPr txBox="1">
                <a:spLocks noGrp="1" noRot="1" noChangeAspect="1" noMove="1" noResize="1" noEditPoints="1" noAdjustHandles="1" noChangeArrowheads="1" noChangeShapeType="1" noTextEdit="1"/>
              </p:cNvSpPr>
              <p:nvPr>
                <p:ph type="body" idx="1"/>
              </p:nvPr>
            </p:nvSpPr>
            <p:spPr>
              <a:xfrm>
                <a:off x="311700" y="1152475"/>
                <a:ext cx="8520600" cy="3482048"/>
              </a:xfrm>
              <a:prstGeom prst="rect">
                <a:avLst/>
              </a:prstGeom>
              <a:blipFill>
                <a:blip r:embed="rId3"/>
                <a:stretch>
                  <a:fillRect l="-429" r="-501" b="-525"/>
                </a:stretch>
              </a:blipFill>
              <a:ln>
                <a:noFill/>
              </a:ln>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4.2.4 Modular Exponentiation</a:t>
            </a:r>
            <a:endParaRPr dirty="0"/>
          </a:p>
        </p:txBody>
      </p:sp>
      <mc:AlternateContent xmlns:mc="http://schemas.openxmlformats.org/markup-compatibility/2006" xmlns:a14="http://schemas.microsoft.com/office/drawing/2010/main">
        <mc:Choice Requires="a14">
          <p:sp>
            <p:nvSpPr>
              <p:cNvPr id="211" name="Google Shape;211;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400"/>
                  </a:spcBef>
                  <a:spcAft>
                    <a:spcPts val="0"/>
                  </a:spcAft>
                  <a:buClr>
                    <a:schemeClr val="dk1"/>
                  </a:buClr>
                  <a:buSzPct val="61110"/>
                  <a:buFont typeface="Arial"/>
                  <a:buNone/>
                </a:pPr>
                <a:r>
                  <a:rPr lang="en-US" dirty="0"/>
                  <a:t>Before we present an algorithm for fast modular exponentiation based on the binary expansion of the exponent, first observe that we can avoid using large amount of memory if we compute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1" dirty="0" smtClean="0">
                        <a:latin typeface="Cambria Math" panose="02040503050406030204" pitchFamily="18" charset="0"/>
                      </a:rPr>
                      <m:t> </m:t>
                    </m:r>
                    <m:r>
                      <a:rPr lang="en-US" i="1" dirty="0" smtClean="0">
                        <a:latin typeface="Cambria Math" panose="02040503050406030204" pitchFamily="18" charset="0"/>
                      </a:rPr>
                      <m:t>𝑚</m:t>
                    </m:r>
                  </m:oMath>
                </a14:m>
                <a:r>
                  <a:rPr lang="en-US" dirty="0"/>
                  <a:t> by successively computing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𝑘</m:t>
                        </m:r>
                      </m:sub>
                    </m:sSub>
                    <m:r>
                      <a:rPr lang="en-US"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1" dirty="0" smtClean="0">
                        <a:latin typeface="Cambria Math" panose="02040503050406030204" pitchFamily="18" charset="0"/>
                      </a:rPr>
                      <m:t> </m:t>
                    </m:r>
                    <m:r>
                      <a:rPr lang="en-US" i="1" dirty="0" smtClean="0">
                        <a:latin typeface="Cambria Math" panose="02040503050406030204" pitchFamily="18" charset="0"/>
                      </a:rPr>
                      <m:t>𝑚</m:t>
                    </m:r>
                  </m:oMath>
                </a14:m>
                <a:r>
                  <a:rPr lang="en-US" dirty="0"/>
                  <a:t> for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 2,…,</m:t>
                    </m:r>
                    <m:r>
                      <a:rPr lang="en-US" i="1" dirty="0" smtClean="0">
                        <a:latin typeface="Cambria Math" panose="02040503050406030204" pitchFamily="18" charset="0"/>
                      </a:rPr>
                      <m:t>𝑛</m:t>
                    </m:r>
                  </m:oMath>
                </a14:m>
                <a:r>
                  <a:rPr lang="en-US" dirty="0"/>
                  <a:t> using the fact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𝑏</m:t>
                        </m:r>
                      </m:e>
                      <m:sup>
                        <m:r>
                          <a:rPr lang="en-US" b="0" i="1" dirty="0" smtClean="0">
                            <a:latin typeface="Cambria Math" panose="02040503050406030204" pitchFamily="18" charset="0"/>
                          </a:rPr>
                          <m:t>𝑘</m:t>
                        </m:r>
                        <m:r>
                          <a:rPr lang="en-US" b="0" i="1" dirty="0" smtClean="0">
                            <a:latin typeface="Cambria Math" panose="02040503050406030204" pitchFamily="18" charset="0"/>
                          </a:rPr>
                          <m:t>+1</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m:t>
                    </m:r>
                    <m:r>
                      <a:rPr lang="en-US" i="1" dirty="0">
                        <a:latin typeface="Cambria Math" panose="02040503050406030204" pitchFamily="18" charset="0"/>
                      </a:rPr>
                      <m:t>𝑚</m:t>
                    </m:r>
                    <m:r>
                      <a:rPr lang="en-US" i="1" dirty="0">
                        <a:latin typeface="Cambria Math" panose="02040503050406030204" pitchFamily="18" charset="0"/>
                      </a:rPr>
                      <m:t> = </m:t>
                    </m:r>
                    <m:r>
                      <a:rPr lang="en-US" i="1" dirty="0">
                        <a:latin typeface="Cambria Math" panose="02040503050406030204" pitchFamily="18" charset="0"/>
                      </a:rPr>
                      <m:t>𝑏</m:t>
                    </m:r>
                    <m:d>
                      <m:dPr>
                        <m:ctrlPr>
                          <a:rPr lang="en-US" i="1" dirty="0">
                            <a:latin typeface="Cambria Math" panose="02040503050406030204" pitchFamily="18" charset="0"/>
                          </a:rPr>
                        </m:ctrlPr>
                      </m:dPr>
                      <m:e>
                        <m:sSup>
                          <m:sSupPr>
                            <m:ctrlPr>
                              <a:rPr lang="en-US" b="0" i="1" dirty="0" smtClean="0">
                                <a:latin typeface="Cambria Math" panose="02040503050406030204" pitchFamily="18" charset="0"/>
                              </a:rPr>
                            </m:ctrlPr>
                          </m:sSupPr>
                          <m:e>
                            <m:r>
                              <a:rPr lang="en-US" i="1" dirty="0">
                                <a:latin typeface="Cambria Math" panose="02040503050406030204" pitchFamily="18" charset="0"/>
                              </a:rPr>
                              <m:t>𝑏</m:t>
                            </m:r>
                          </m:e>
                          <m:sup>
                            <m:r>
                              <a:rPr lang="en-US" b="0" i="1" dirty="0" smtClean="0">
                                <a:latin typeface="Cambria Math" panose="02040503050406030204" pitchFamily="18" charset="0"/>
                              </a:rPr>
                              <m:t>𝑘</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m:t>
                        </m:r>
                        <m:r>
                          <a:rPr lang="en-US" i="1" dirty="0">
                            <a:latin typeface="Cambria Math" panose="02040503050406030204" pitchFamily="18" charset="0"/>
                          </a:rPr>
                          <m:t>𝑚</m:t>
                        </m:r>
                      </m:e>
                    </m:d>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m:t>
                    </m:r>
                    <m:r>
                      <a:rPr lang="en-US" i="1" dirty="0">
                        <a:latin typeface="Cambria Math" panose="02040503050406030204" pitchFamily="18" charset="0"/>
                      </a:rPr>
                      <m:t>𝑚</m:t>
                    </m:r>
                  </m:oMath>
                </a14:m>
                <a:r>
                  <a:rPr lang="en-US" dirty="0"/>
                  <a:t> (by Corollary 2 of Theorem 5 of Section 4.1). (Recall that </a:t>
                </a:r>
                <a14:m>
                  <m:oMath xmlns:m="http://schemas.openxmlformats.org/officeDocument/2006/math">
                    <m:r>
                      <a:rPr lang="en-US" i="1" dirty="0" smtClean="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&lt;</m:t>
                    </m:r>
                    <m:r>
                      <a:rPr lang="en-US" i="1" dirty="0">
                        <a:latin typeface="Cambria Math" panose="02040503050406030204" pitchFamily="18" charset="0"/>
                      </a:rPr>
                      <m:t>𝑚</m:t>
                    </m:r>
                  </m:oMath>
                </a14:m>
                <a:r>
                  <a:rPr lang="en-US" dirty="0"/>
                  <a:t>.) However, this approach is impractical because it requires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multiplications of integers and </a:t>
                </a:r>
                <a14:m>
                  <m:oMath xmlns:m="http://schemas.openxmlformats.org/officeDocument/2006/math">
                    <m:r>
                      <a:rPr lang="en-US" i="1" dirty="0" smtClean="0">
                        <a:latin typeface="Cambria Math" panose="02040503050406030204" pitchFamily="18" charset="0"/>
                      </a:rPr>
                      <m:t>𝑛</m:t>
                    </m:r>
                  </m:oMath>
                </a14:m>
                <a:r>
                  <a:rPr lang="en-US" dirty="0"/>
                  <a:t> might be huge.</a:t>
                </a:r>
                <a:endParaRPr dirty="0"/>
              </a:p>
            </p:txBody>
          </p:sp>
        </mc:Choice>
        <mc:Fallback xmlns="">
          <p:sp>
            <p:nvSpPr>
              <p:cNvPr id="211" name="Google Shape;211;p25"/>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
        <p:nvSpPr>
          <p:cNvPr id="2" name="Google Shape;212;p25">
            <a:extLst>
              <a:ext uri="{FF2B5EF4-FFF2-40B4-BE49-F238E27FC236}">
                <a16:creationId xmlns:a16="http://schemas.microsoft.com/office/drawing/2014/main" id="{157083B3-DF8F-E99E-2CD2-FCFA97CA7C1F}"/>
              </a:ext>
            </a:extLst>
          </p:cNvPr>
          <p:cNvSpPr txBox="1"/>
          <p:nvPr/>
        </p:nvSpPr>
        <p:spPr>
          <a:xfrm>
            <a:off x="5998477" y="143525"/>
            <a:ext cx="3070200" cy="431100"/>
          </a:xfrm>
          <a:prstGeom prst="rect">
            <a:avLst/>
          </a:prstGeom>
          <a:solidFill>
            <a:srgbClr val="FFE59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2"/>
                </a:solidFill>
                <a:latin typeface="Comic Sans MS"/>
                <a:ea typeface="Comic Sans MS"/>
                <a:cs typeface="Comic Sans MS"/>
                <a:sym typeface="Comic Sans MS"/>
              </a:rPr>
              <a:t>Self Study and Homework</a:t>
            </a:r>
            <a:endParaRPr sz="1600" dirty="0">
              <a:solidFill>
                <a:schemeClr val="dk2"/>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4.2.4 Modular Exponentiation (Continued)</a:t>
            </a:r>
            <a:endParaRPr dirty="0"/>
          </a:p>
        </p:txBody>
      </p:sp>
      <mc:AlternateContent xmlns:mc="http://schemas.openxmlformats.org/markup-compatibility/2006" xmlns:a14="http://schemas.microsoft.com/office/drawing/2010/main">
        <mc:Choice Requires="a14">
          <p:sp>
            <p:nvSpPr>
              <p:cNvPr id="218" name="Google Shape;218;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a:spcBef>
                    <a:spcPts val="400"/>
                  </a:spcBef>
                  <a:buClr>
                    <a:schemeClr val="dk1"/>
                  </a:buClr>
                  <a:buSzPct val="61110"/>
                  <a:buNone/>
                </a:pPr>
                <a:r>
                  <a:rPr lang="en-US" dirty="0"/>
                  <a:t>To motivate the fast modular exponentiation algorithm, we illustrate its basic idea. We will explain how to use the binary expansion of </a:t>
                </a:r>
                <a14:m>
                  <m:oMath xmlns:m="http://schemas.openxmlformats.org/officeDocument/2006/math">
                    <m:r>
                      <a:rPr lang="en-US" i="1" dirty="0" smtClean="0">
                        <a:latin typeface="Cambria Math" panose="02040503050406030204" pitchFamily="18" charset="0"/>
                      </a:rPr>
                      <m:t>𝑛</m:t>
                    </m:r>
                  </m:oMath>
                </a14:m>
                <a:r>
                  <a:rPr lang="en-US" dirty="0"/>
                  <a:t>, say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to compute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𝑛</m:t>
                        </m:r>
                      </m:sub>
                    </m:sSub>
                  </m:oMath>
                </a14:m>
                <a:r>
                  <a:rPr lang="en-US" dirty="0"/>
                  <a:t>. First, note that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𝑏</m:t>
                        </m:r>
                      </m:e>
                      <m:sup>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𝑘</m:t>
                            </m:r>
                            <m:r>
                              <a:rPr lang="en-US" i="1" dirty="0">
                                <a:latin typeface="Cambria Math" panose="02040503050406030204" pitchFamily="18" charset="0"/>
                              </a:rPr>
                              <m:t>−1</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𝑘</m:t>
                            </m:r>
                            <m:r>
                              <a:rPr lang="en-US" i="1" dirty="0">
                                <a:latin typeface="Cambria Math" panose="02040503050406030204" pitchFamily="18" charset="0"/>
                              </a:rPr>
                              <m:t>−1</m:t>
                            </m:r>
                          </m:sup>
                        </m:s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sup>
                    </m:sSup>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𝑏</m:t>
                        </m:r>
                      </m:e>
                      <m:sup>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𝑘</m:t>
                            </m:r>
                            <m:r>
                              <a:rPr lang="en-US" i="1" dirty="0">
                                <a:latin typeface="Cambria Math" panose="02040503050406030204" pitchFamily="18" charset="0"/>
                              </a:rPr>
                              <m:t>−1</m:t>
                            </m:r>
                          </m:sub>
                        </m:sSub>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𝑘</m:t>
                            </m:r>
                            <m:r>
                              <a:rPr lang="en-US" i="1" dirty="0">
                                <a:latin typeface="Cambria Math" panose="02040503050406030204" pitchFamily="18" charset="0"/>
                              </a:rPr>
                              <m:t>−1</m:t>
                            </m:r>
                          </m:sup>
                        </m:sSup>
                      </m:sup>
                    </m:sSup>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𝑏</m:t>
                        </m:r>
                      </m:e>
                      <m:sup>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1</m:t>
                            </m:r>
                          </m:sub>
                        </m:sSub>
                        <m:r>
                          <a:rPr lang="en-US" i="1" dirty="0">
                            <a:latin typeface="Cambria Math" panose="02040503050406030204" pitchFamily="18" charset="0"/>
                          </a:rPr>
                          <m:t>⋅2</m:t>
                        </m:r>
                      </m:sup>
                    </m:sSup>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𝑏</m:t>
                        </m:r>
                      </m:e>
                      <m:sup>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sup>
                    </m:sSup>
                  </m:oMath>
                </a14:m>
                <a:endParaRPr lang="en-US" dirty="0"/>
              </a:p>
            </p:txBody>
          </p:sp>
        </mc:Choice>
        <mc:Fallback xmlns="">
          <p:sp>
            <p:nvSpPr>
              <p:cNvPr id="218" name="Google Shape;218;p26"/>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1359"/>
                </a:stretch>
              </a:blipFill>
              <a:ln>
                <a:noFill/>
              </a:ln>
            </p:spPr>
            <p:txBody>
              <a:bodyPr/>
              <a:lstStyle/>
              <a:p>
                <a:r>
                  <a:rPr lang="en-US">
                    <a:noFill/>
                  </a:rPr>
                  <a:t> </a:t>
                </a:r>
              </a:p>
            </p:txBody>
          </p:sp>
        </mc:Fallback>
      </mc:AlternateContent>
      <p:sp>
        <p:nvSpPr>
          <p:cNvPr id="2" name="Google Shape;212;p25">
            <a:extLst>
              <a:ext uri="{FF2B5EF4-FFF2-40B4-BE49-F238E27FC236}">
                <a16:creationId xmlns:a16="http://schemas.microsoft.com/office/drawing/2014/main" id="{C11E771F-4E3E-6F71-766E-C6F5FEDB205B}"/>
              </a:ext>
            </a:extLst>
          </p:cNvPr>
          <p:cNvSpPr txBox="1"/>
          <p:nvPr/>
        </p:nvSpPr>
        <p:spPr>
          <a:xfrm>
            <a:off x="5998477" y="143525"/>
            <a:ext cx="3070200" cy="431100"/>
          </a:xfrm>
          <a:prstGeom prst="rect">
            <a:avLst/>
          </a:prstGeom>
          <a:solidFill>
            <a:srgbClr val="FFE59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2"/>
                </a:solidFill>
                <a:latin typeface="Comic Sans MS"/>
                <a:ea typeface="Comic Sans MS"/>
                <a:cs typeface="Comic Sans MS"/>
                <a:sym typeface="Comic Sans MS"/>
              </a:rPr>
              <a:t>Self Study and Homework</a:t>
            </a:r>
            <a:endParaRPr sz="1600" dirty="0">
              <a:solidFill>
                <a:schemeClr val="dk2"/>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4.2.4 Modular Exponentiation (Continued)</a:t>
            </a:r>
            <a:endParaRPr dirty="0"/>
          </a:p>
        </p:txBody>
      </p:sp>
      <mc:AlternateContent xmlns:mc="http://schemas.openxmlformats.org/markup-compatibility/2006" xmlns:a14="http://schemas.microsoft.com/office/drawing/2010/main">
        <mc:Choice Requires="a14">
          <p:sp>
            <p:nvSpPr>
              <p:cNvPr id="225" name="Google Shape;225;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ts val="1100"/>
                  <a:buFont typeface="Arial"/>
                  <a:buNone/>
                </a:pPr>
                <a:r>
                  <a:rPr lang="en-US" dirty="0"/>
                  <a:t>For example, to compute </a:t>
                </a:r>
                <a14:m>
                  <m:oMath xmlns:m="http://schemas.openxmlformats.org/officeDocument/2006/math">
                    <m:r>
                      <a:rPr lang="en-US" i="1" dirty="0" smtClean="0">
                        <a:latin typeface="Cambria Math" panose="02040503050406030204" pitchFamily="18" charset="0"/>
                      </a:rPr>
                      <m:t>311</m:t>
                    </m:r>
                  </m:oMath>
                </a14:m>
                <a:r>
                  <a:rPr lang="en-US" dirty="0"/>
                  <a:t> we first note that </a:t>
                </a:r>
                <a14:m>
                  <m:oMath xmlns:m="http://schemas.openxmlformats.org/officeDocument/2006/math">
                    <m:r>
                      <a:rPr lang="en-US" i="1" dirty="0" smtClean="0">
                        <a:latin typeface="Cambria Math" panose="02040503050406030204" pitchFamily="18" charset="0"/>
                      </a:rPr>
                      <m:t>11=</m:t>
                    </m:r>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1011</m:t>
                            </m:r>
                          </m:e>
                        </m:d>
                      </m:e>
                      <m:sub>
                        <m:r>
                          <a:rPr lang="en-US" i="1" dirty="0" smtClean="0">
                            <a:latin typeface="Cambria Math" panose="02040503050406030204" pitchFamily="18" charset="0"/>
                          </a:rPr>
                          <m:t>2</m:t>
                        </m:r>
                      </m:sub>
                    </m:sSub>
                  </m:oMath>
                </a14:m>
                <a:r>
                  <a:rPr lang="en-US" dirty="0"/>
                  <a:t>, so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m:t>
                        </m:r>
                      </m:e>
                      <m:sup>
                        <m:r>
                          <a:rPr lang="en-US" b="0" i="1" dirty="0" smtClean="0">
                            <a:latin typeface="Cambria Math" panose="02040503050406030204" pitchFamily="18" charset="0"/>
                          </a:rPr>
                          <m:t>11</m:t>
                        </m:r>
                      </m:sup>
                    </m:sSup>
                    <m:r>
                      <a:rPr lang="en-US" i="1" baseline="30000" dirty="0" smtClean="0">
                        <a:latin typeface="Cambria Math" panose="02040503050406030204" pitchFamily="18" charset="0"/>
                      </a:rPr>
                      <m:t> </m:t>
                    </m:r>
                    <m:r>
                      <a:rPr lang="en-US" i="1" dirty="0">
                        <a:latin typeface="Cambria Math" panose="02040503050406030204" pitchFamily="18" charset="0"/>
                      </a:rPr>
                      <m:t>=</m:t>
                    </m:r>
                    <m:r>
                      <a:rPr lang="en-US" i="1" dirty="0" smtClean="0">
                        <a:latin typeface="Cambria Math" panose="02040503050406030204" pitchFamily="18" charset="0"/>
                      </a:rPr>
                      <m:t>383231</m:t>
                    </m:r>
                  </m:oMath>
                </a14:m>
                <a:r>
                  <a:rPr lang="en-US" dirty="0"/>
                  <a:t>. By successively squaring, we find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m:t>
                        </m:r>
                      </m:e>
                      <m:sup>
                        <m:r>
                          <a:rPr lang="en-US" b="0" i="1" dirty="0" smtClean="0">
                            <a:latin typeface="Cambria Math" panose="02040503050406030204" pitchFamily="18" charset="0"/>
                          </a:rPr>
                          <m:t>2</m:t>
                        </m:r>
                      </m:sup>
                    </m:sSup>
                    <m:r>
                      <a:rPr lang="en-US" i="1" dirty="0">
                        <a:latin typeface="Cambria Math" panose="02040503050406030204" pitchFamily="18" charset="0"/>
                      </a:rPr>
                      <m:t>=9, </m:t>
                    </m:r>
                    <m:sSup>
                      <m:sSupPr>
                        <m:ctrlPr>
                          <a:rPr lang="en-US" b="0" i="1" dirty="0" smtClean="0">
                            <a:latin typeface="Cambria Math" panose="02040503050406030204" pitchFamily="18" charset="0"/>
                          </a:rPr>
                        </m:ctrlPr>
                      </m:sSupPr>
                      <m:e>
                        <m:r>
                          <a:rPr lang="en-US" i="1" dirty="0">
                            <a:latin typeface="Cambria Math" panose="02040503050406030204" pitchFamily="18" charset="0"/>
                          </a:rPr>
                          <m:t>3</m:t>
                        </m:r>
                      </m:e>
                      <m:sup>
                        <m:r>
                          <a:rPr lang="en-US" b="0" i="1" dirty="0" smtClean="0">
                            <a:latin typeface="Cambria Math" panose="02040503050406030204" pitchFamily="18" charset="0"/>
                          </a:rPr>
                          <m:t>4</m:t>
                        </m:r>
                      </m:sup>
                    </m:sSup>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9</m:t>
                        </m:r>
                      </m:e>
                      <m:sup>
                        <m:r>
                          <a:rPr lang="en-US" b="0" i="1" dirty="0" smtClean="0">
                            <a:latin typeface="Cambria Math" panose="02040503050406030204" pitchFamily="18" charset="0"/>
                          </a:rPr>
                          <m:t>2</m:t>
                        </m:r>
                      </m:sup>
                    </m:sSup>
                    <m:r>
                      <a:rPr lang="en-US" i="1" dirty="0">
                        <a:latin typeface="Cambria Math" panose="02040503050406030204" pitchFamily="18" charset="0"/>
                      </a:rPr>
                      <m:t>=81</m:t>
                    </m:r>
                  </m:oMath>
                </a14:m>
                <a:r>
                  <a:rPr lang="en-US" dirty="0"/>
                  <a:t>, and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m:t>
                        </m:r>
                      </m:e>
                      <m:sup>
                        <m:r>
                          <a:rPr lang="en-US" b="0" i="1" dirty="0" smtClean="0">
                            <a:latin typeface="Cambria Math" panose="02040503050406030204" pitchFamily="18" charset="0"/>
                          </a:rPr>
                          <m:t>8</m:t>
                        </m:r>
                      </m:sup>
                    </m:sSup>
                    <m:r>
                      <a:rPr lang="en-US" i="1" dirty="0">
                        <a:latin typeface="Cambria Math" panose="02040503050406030204" pitchFamily="18" charset="0"/>
                      </a:rPr>
                      <m:t>= </m:t>
                    </m:r>
                    <m:sSup>
                      <m:sSupPr>
                        <m:ctrlPr>
                          <a:rPr lang="en-US" b="0" i="1" dirty="0" smtClean="0">
                            <a:latin typeface="Cambria Math" panose="02040503050406030204" pitchFamily="18" charset="0"/>
                          </a:rPr>
                        </m:ctrlPr>
                      </m:sSupPr>
                      <m:e>
                        <m:d>
                          <m:dPr>
                            <m:ctrlPr>
                              <a:rPr lang="en-US" i="1" dirty="0">
                                <a:latin typeface="Cambria Math" panose="02040503050406030204" pitchFamily="18" charset="0"/>
                              </a:rPr>
                            </m:ctrlPr>
                          </m:dPr>
                          <m:e>
                            <m:r>
                              <a:rPr lang="en-US" i="1" dirty="0">
                                <a:latin typeface="Cambria Math" panose="02040503050406030204" pitchFamily="18" charset="0"/>
                              </a:rPr>
                              <m:t>81</m:t>
                            </m:r>
                          </m:e>
                        </m:d>
                      </m:e>
                      <m:sup>
                        <m:r>
                          <a:rPr lang="en-US" b="0" i="1" dirty="0" smtClean="0">
                            <a:latin typeface="Cambria Math" panose="02040503050406030204" pitchFamily="18" charset="0"/>
                          </a:rPr>
                          <m:t>2</m:t>
                        </m:r>
                      </m:sup>
                    </m:sSup>
                    <m:r>
                      <a:rPr lang="en-US" i="1" dirty="0">
                        <a:latin typeface="Cambria Math" panose="02040503050406030204" pitchFamily="18" charset="0"/>
                      </a:rPr>
                      <m:t>=6561</m:t>
                    </m:r>
                  </m:oMath>
                </a14:m>
                <a:r>
                  <a:rPr lang="en-US" dirty="0"/>
                  <a:t>.</a:t>
                </a:r>
              </a:p>
              <a:p>
                <a:pPr marL="0" lvl="0" indent="0" algn="just">
                  <a:spcBef>
                    <a:spcPts val="1200"/>
                  </a:spcBef>
                  <a:buClr>
                    <a:schemeClr val="dk1"/>
                  </a:buClr>
                  <a:buSzPts val="1100"/>
                  <a:buNone/>
                </a:pPr>
                <a:r>
                  <a:rPr lang="en-US" dirty="0"/>
                  <a:t>Consequently,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m:t>
                        </m:r>
                      </m:e>
                      <m:sup>
                        <m:r>
                          <a:rPr lang="en-US" b="0" i="1" dirty="0" smtClean="0">
                            <a:latin typeface="Cambria Math" panose="02040503050406030204" pitchFamily="18" charset="0"/>
                          </a:rPr>
                          <m:t>11</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3</m:t>
                        </m:r>
                      </m:e>
                      <m:sup>
                        <m:r>
                          <a:rPr lang="en-US" i="1" dirty="0">
                            <a:latin typeface="Cambria Math" panose="02040503050406030204" pitchFamily="18" charset="0"/>
                          </a:rPr>
                          <m:t>8</m:t>
                        </m:r>
                      </m:sup>
                    </m:sSup>
                    <m:sSup>
                      <m:sSupPr>
                        <m:ctrlPr>
                          <a:rPr lang="en-US" i="1" dirty="0">
                            <a:latin typeface="Cambria Math" panose="02040503050406030204" pitchFamily="18" charset="0"/>
                          </a:rPr>
                        </m:ctrlPr>
                      </m:sSupPr>
                      <m:e>
                        <m:r>
                          <a:rPr lang="en-US" i="1" dirty="0">
                            <a:latin typeface="Cambria Math" panose="02040503050406030204" pitchFamily="18" charset="0"/>
                          </a:rPr>
                          <m:t>3</m:t>
                        </m:r>
                      </m:e>
                      <m:sup>
                        <m:r>
                          <a:rPr lang="en-US" i="1" dirty="0">
                            <a:latin typeface="Cambria Math" panose="02040503050406030204" pitchFamily="18" charset="0"/>
                          </a:rPr>
                          <m:t>2</m:t>
                        </m:r>
                      </m:sup>
                    </m:sSup>
                    <m:sSup>
                      <m:sSupPr>
                        <m:ctrlPr>
                          <a:rPr lang="en-US" i="1" dirty="0">
                            <a:latin typeface="Cambria Math" panose="02040503050406030204" pitchFamily="18" charset="0"/>
                          </a:rPr>
                        </m:ctrlPr>
                      </m:sSupPr>
                      <m:e>
                        <m:r>
                          <a:rPr lang="en-US" i="1" dirty="0">
                            <a:latin typeface="Cambria Math" panose="02040503050406030204" pitchFamily="18" charset="0"/>
                          </a:rPr>
                          <m:t>3</m:t>
                        </m:r>
                      </m:e>
                      <m:sup>
                        <m:r>
                          <a:rPr lang="en-US" i="1" dirty="0">
                            <a:latin typeface="Cambria Math" panose="02040503050406030204" pitchFamily="18" charset="0"/>
                          </a:rPr>
                          <m:t>1</m:t>
                        </m:r>
                      </m:sup>
                    </m:sSup>
                  </m:oMath>
                </a14:m>
                <a:endParaRPr lang="en-US" baseline="30000" dirty="0"/>
              </a:p>
            </p:txBody>
          </p:sp>
        </mc:Choice>
        <mc:Fallback xmlns="">
          <p:sp>
            <p:nvSpPr>
              <p:cNvPr id="225" name="Google Shape;225;p27"/>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a:stretch>
              </a:blipFill>
              <a:ln>
                <a:noFill/>
              </a:ln>
            </p:spPr>
            <p:txBody>
              <a:bodyPr/>
              <a:lstStyle/>
              <a:p>
                <a:r>
                  <a:rPr lang="en-US">
                    <a:noFill/>
                  </a:rPr>
                  <a:t> </a:t>
                </a:r>
              </a:p>
            </p:txBody>
          </p:sp>
        </mc:Fallback>
      </mc:AlternateContent>
      <p:sp>
        <p:nvSpPr>
          <p:cNvPr id="2" name="Google Shape;212;p25">
            <a:extLst>
              <a:ext uri="{FF2B5EF4-FFF2-40B4-BE49-F238E27FC236}">
                <a16:creationId xmlns:a16="http://schemas.microsoft.com/office/drawing/2014/main" id="{A5F149D3-B3B5-B7C0-B31A-FD4EC7B585C5}"/>
              </a:ext>
            </a:extLst>
          </p:cNvPr>
          <p:cNvSpPr txBox="1"/>
          <p:nvPr/>
        </p:nvSpPr>
        <p:spPr>
          <a:xfrm>
            <a:off x="5998477" y="143525"/>
            <a:ext cx="3070200" cy="431100"/>
          </a:xfrm>
          <a:prstGeom prst="rect">
            <a:avLst/>
          </a:prstGeom>
          <a:solidFill>
            <a:srgbClr val="FFE59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2"/>
                </a:solidFill>
                <a:latin typeface="Comic Sans MS"/>
                <a:ea typeface="Comic Sans MS"/>
                <a:cs typeface="Comic Sans MS"/>
                <a:sym typeface="Comic Sans MS"/>
              </a:rPr>
              <a:t>Self Study and Homework</a:t>
            </a:r>
            <a:endParaRPr sz="1600" dirty="0">
              <a:solidFill>
                <a:schemeClr val="dk2"/>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4.2.4 Modular Exponentiation (Continued)</a:t>
            </a:r>
            <a:endParaRPr dirty="0"/>
          </a:p>
        </p:txBody>
      </p:sp>
      <mc:AlternateContent xmlns:mc="http://schemas.openxmlformats.org/markup-compatibility/2006" xmlns:a14="http://schemas.microsoft.com/office/drawing/2010/main">
        <mc:Choice Requires="a14">
          <p:sp>
            <p:nvSpPr>
              <p:cNvPr id="232" name="Google Shape;232;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400"/>
                  </a:spcBef>
                  <a:spcAft>
                    <a:spcPts val="0"/>
                  </a:spcAft>
                  <a:buClr>
                    <a:schemeClr val="dk1"/>
                  </a:buClr>
                  <a:buSzPct val="61110"/>
                  <a:buFont typeface="Arial"/>
                  <a:buNone/>
                </a:pPr>
                <a:r>
                  <a:rPr lang="en-US" b="1" dirty="0"/>
                  <a:t>ALGORITHM 5:</a:t>
                </a:r>
                <a:r>
                  <a:rPr lang="en-US" dirty="0"/>
                  <a:t> Fast Modular Exponentiation.</a:t>
                </a:r>
              </a:p>
              <a:p>
                <a:pPr marL="0" lvl="0" indent="0" algn="just" rtl="0">
                  <a:lnSpc>
                    <a:spcPct val="115000"/>
                  </a:lnSpc>
                  <a:spcBef>
                    <a:spcPts val="400"/>
                  </a:spcBef>
                  <a:spcAft>
                    <a:spcPts val="0"/>
                  </a:spcAft>
                  <a:buClr>
                    <a:schemeClr val="dk1"/>
                  </a:buClr>
                  <a:buSzPct val="61110"/>
                  <a:buFont typeface="Arial"/>
                  <a:buNone/>
                </a:pPr>
                <a:r>
                  <a:rPr lang="en-US" dirty="0"/>
                  <a:t>procedure modular exponentiation(</a:t>
                </a:r>
                <a14:m>
                  <m:oMath xmlns:m="http://schemas.openxmlformats.org/officeDocument/2006/math">
                    <m:r>
                      <a:rPr lang="en-US" i="1" dirty="0" smtClean="0">
                        <a:latin typeface="Cambria Math" panose="02040503050406030204" pitchFamily="18" charset="0"/>
                      </a:rPr>
                      <m:t>𝑏</m:t>
                    </m:r>
                  </m:oMath>
                </a14:m>
                <a:r>
                  <a:rPr lang="en-US" dirty="0"/>
                  <a:t>: integer,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a:t>
                </a:r>
                <a14:m>
                  <m:oMath xmlns:m="http://schemas.openxmlformats.org/officeDocument/2006/math">
                    <m:r>
                      <a:rPr lang="en-US" i="1" dirty="0" smtClean="0">
                        <a:latin typeface="Cambria Math" panose="02040503050406030204" pitchFamily="18" charset="0"/>
                      </a:rPr>
                      <m:t>𝑚</m:t>
                    </m:r>
                  </m:oMath>
                </a14:m>
                <a:r>
                  <a:rPr lang="en-US" dirty="0"/>
                  <a:t>: positive integers)</a:t>
                </a:r>
              </a:p>
              <a:p>
                <a:pPr marL="0" lvl="0" indent="0" algn="just" rtl="0">
                  <a:lnSpc>
                    <a:spcPct val="115000"/>
                  </a:lnSpc>
                  <a:spcBef>
                    <a:spcPts val="4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≔1</m:t>
                    </m:r>
                  </m:oMath>
                </a14:m>
                <a:r>
                  <a:rPr lang="en-US" dirty="0"/>
                  <a:t> </a:t>
                </a:r>
              </a:p>
              <a:p>
                <a:pPr marL="0" lvl="0" indent="0" algn="just" rtl="0">
                  <a:lnSpc>
                    <a:spcPct val="115000"/>
                  </a:lnSpc>
                  <a:spcBef>
                    <a:spcPts val="400"/>
                  </a:spcBef>
                  <a:spcAft>
                    <a:spcPts val="0"/>
                  </a:spcAft>
                  <a:buClr>
                    <a:schemeClr val="dk1"/>
                  </a:buClr>
                  <a:buSzPct val="61110"/>
                  <a:buFont typeface="Arial"/>
                  <a:buNone/>
                </a:pP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 ≔ </m:t>
                    </m:r>
                    <m:r>
                      <a:rPr lang="en-US" i="1" dirty="0" smtClean="0">
                        <a:latin typeface="Cambria Math" panose="02040503050406030204" pitchFamily="18" charset="0"/>
                      </a:rPr>
                      <m:t>𝑏</m:t>
                    </m:r>
                    <m:r>
                      <a:rPr lang="en-US"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1" dirty="0" smtClean="0">
                        <a:latin typeface="Cambria Math" panose="02040503050406030204" pitchFamily="18" charset="0"/>
                      </a:rPr>
                      <m:t> </m:t>
                    </m:r>
                    <m:r>
                      <a:rPr lang="en-US" i="1" dirty="0" smtClean="0">
                        <a:latin typeface="Cambria Math" panose="02040503050406030204" pitchFamily="18" charset="0"/>
                      </a:rPr>
                      <m:t>𝑚</m:t>
                    </m:r>
                  </m:oMath>
                </a14:m>
                <a:r>
                  <a:rPr lang="en-US" dirty="0"/>
                  <a:t> </a:t>
                </a:r>
              </a:p>
              <a:p>
                <a:pPr marL="0" lvl="0" indent="0" algn="just" rtl="0">
                  <a:lnSpc>
                    <a:spcPct val="115000"/>
                  </a:lnSpc>
                  <a:spcBef>
                    <a:spcPts val="400"/>
                  </a:spcBef>
                  <a:spcAft>
                    <a:spcPts val="0"/>
                  </a:spcAft>
                  <a:buClr>
                    <a:schemeClr val="dk1"/>
                  </a:buClr>
                  <a:buSzPct val="61110"/>
                  <a:buFont typeface="Arial"/>
                  <a:buNone/>
                </a:pPr>
                <a:r>
                  <a:rPr lang="en-US" dirty="0"/>
                  <a:t>for </a:t>
                </a: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if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=1</m:t>
                    </m:r>
                  </m:oMath>
                </a14:m>
                <a:r>
                  <a:rPr lang="en-US" dirty="0"/>
                  <a:t> then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m:rPr>
                        <m:sty m:val="p"/>
                      </m:rPr>
                      <a:rPr lang="en-US" i="0" dirty="0" smtClean="0">
                        <a:latin typeface="Cambria Math" panose="02040503050406030204" pitchFamily="18" charset="0"/>
                      </a:rPr>
                      <m:t>power</m:t>
                    </m:r>
                    <m:r>
                      <a:rPr lang="en-US"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1" dirty="0" smtClean="0">
                        <a:latin typeface="Cambria Math" panose="02040503050406030204" pitchFamily="18" charset="0"/>
                      </a:rPr>
                      <m:t> </m:t>
                    </m:r>
                    <m:r>
                      <a:rPr lang="en-US" i="1" dirty="0" smtClean="0">
                        <a:latin typeface="Cambria Math" panose="02040503050406030204" pitchFamily="18" charset="0"/>
                      </a:rPr>
                      <m:t>𝑚</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d>
                      <m:dPr>
                        <m:ctrlPr>
                          <a:rPr lang="en-US" i="1" dirty="0">
                            <a:latin typeface="Cambria Math" panose="02040503050406030204" pitchFamily="18" charset="0"/>
                          </a:rPr>
                        </m:ctrlPr>
                      </m:dPr>
                      <m:e>
                        <m:r>
                          <m:rPr>
                            <m:sty m:val="p"/>
                          </m:rPr>
                          <a:rPr lang="en-US" i="0" dirty="0">
                            <a:latin typeface="Cambria Math" panose="02040503050406030204" pitchFamily="18" charset="0"/>
                          </a:rPr>
                          <m:t>power</m:t>
                        </m:r>
                        <m:r>
                          <a:rPr lang="en-US" i="1" dirty="0">
                            <a:latin typeface="Cambria Math" panose="02040503050406030204" pitchFamily="18" charset="0"/>
                          </a:rPr>
                          <m:t>⋅</m:t>
                        </m:r>
                        <m:r>
                          <m:rPr>
                            <m:sty m:val="p"/>
                          </m:rPr>
                          <a:rPr lang="en-US" i="0" dirty="0">
                            <a:latin typeface="Cambria Math" panose="02040503050406030204" pitchFamily="18" charset="0"/>
                          </a:rPr>
                          <m:t>power</m:t>
                        </m:r>
                      </m:e>
                    </m:d>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m:t>
                    </m:r>
                    <m:r>
                      <a:rPr lang="en-US" i="1" dirty="0">
                        <a:latin typeface="Cambria Math" panose="02040503050406030204" pitchFamily="18" charset="0"/>
                      </a:rPr>
                      <m:t>𝑚</m:t>
                    </m:r>
                  </m:oMath>
                </a14:m>
                <a:endParaRPr lang="en-US" dirty="0"/>
              </a:p>
              <a:p>
                <a:pPr marL="0" lvl="0" indent="0" algn="just" rtl="0">
                  <a:lnSpc>
                    <a:spcPct val="115000"/>
                  </a:lnSpc>
                  <a:spcBef>
                    <a:spcPts val="400"/>
                  </a:spcBef>
                  <a:spcAft>
                    <a:spcPts val="0"/>
                  </a:spcAft>
                  <a:buClr>
                    <a:schemeClr val="dk1"/>
                  </a:buClr>
                  <a:buSzPct val="61110"/>
                  <a:buFont typeface="Arial"/>
                  <a:buNone/>
                </a:pPr>
                <a:r>
                  <a:rPr lang="en-US" dirty="0"/>
                  <a:t>return </a:t>
                </a:r>
                <a14:m>
                  <m:oMath xmlns:m="http://schemas.openxmlformats.org/officeDocument/2006/math">
                    <m:r>
                      <a:rPr lang="en-US" i="1" dirty="0" smtClean="0">
                        <a:latin typeface="Cambria Math" panose="02040503050406030204" pitchFamily="18" charset="0"/>
                      </a:rPr>
                      <m:t>𝑥</m:t>
                    </m:r>
                  </m:oMath>
                </a14:m>
                <a:r>
                  <a:rPr lang="en-US" dirty="0"/>
                  <a:t>  {</a:t>
                </a:r>
                <a14:m>
                  <m:oMath xmlns:m="http://schemas.openxmlformats.org/officeDocument/2006/math">
                    <m:r>
                      <a:rPr lang="en-US" i="1" dirty="0" smtClean="0">
                        <a:latin typeface="Cambria Math" panose="02040503050406030204" pitchFamily="18" charset="0"/>
                      </a:rPr>
                      <m:t>𝑥</m:t>
                    </m:r>
                  </m:oMath>
                </a14:m>
                <a:r>
                  <a:rPr lang="en-US" dirty="0"/>
                  <a:t> equals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b="0" i="1" dirty="0" smtClean="0">
                            <a:latin typeface="Cambria Math" panose="02040503050406030204" pitchFamily="18" charset="0"/>
                          </a:rPr>
                          <m:t>𝑛</m:t>
                        </m:r>
                      </m:sub>
                    </m:sSub>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m:t>
                    </m:r>
                    <m:r>
                      <a:rPr lang="en-US" i="1" dirty="0">
                        <a:latin typeface="Cambria Math" panose="02040503050406030204" pitchFamily="18" charset="0"/>
                      </a:rPr>
                      <m:t>𝑚</m:t>
                    </m:r>
                  </m:oMath>
                </a14:m>
                <a:r>
                  <a:rPr lang="en-US" dirty="0"/>
                  <a:t>}</a:t>
                </a:r>
                <a:endParaRPr dirty="0"/>
              </a:p>
            </p:txBody>
          </p:sp>
        </mc:Choice>
        <mc:Fallback xmlns="">
          <p:sp>
            <p:nvSpPr>
              <p:cNvPr id="232" name="Google Shape;232;p28"/>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
        <p:nvSpPr>
          <p:cNvPr id="2" name="Google Shape;212;p25">
            <a:extLst>
              <a:ext uri="{FF2B5EF4-FFF2-40B4-BE49-F238E27FC236}">
                <a16:creationId xmlns:a16="http://schemas.microsoft.com/office/drawing/2014/main" id="{CC0FAF1E-28A1-7B01-D922-88C1F20CE60D}"/>
              </a:ext>
            </a:extLst>
          </p:cNvPr>
          <p:cNvSpPr txBox="1"/>
          <p:nvPr/>
        </p:nvSpPr>
        <p:spPr>
          <a:xfrm>
            <a:off x="5998477" y="143525"/>
            <a:ext cx="3070200" cy="431100"/>
          </a:xfrm>
          <a:prstGeom prst="rect">
            <a:avLst/>
          </a:prstGeom>
          <a:solidFill>
            <a:srgbClr val="FFE59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2"/>
                </a:solidFill>
                <a:latin typeface="Comic Sans MS"/>
                <a:ea typeface="Comic Sans MS"/>
                <a:cs typeface="Comic Sans MS"/>
                <a:sym typeface="Comic Sans MS"/>
              </a:rPr>
              <a:t>Self Study and Homework</a:t>
            </a:r>
            <a:endParaRPr sz="1600" dirty="0">
              <a:solidFill>
                <a:schemeClr val="dk2"/>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4.2.4 Modular Exponentiation (Continued)</a:t>
            </a:r>
            <a:endParaRPr dirty="0"/>
          </a:p>
        </p:txBody>
      </p:sp>
      <mc:AlternateContent xmlns:mc="http://schemas.openxmlformats.org/markup-compatibility/2006" xmlns:a14="http://schemas.microsoft.com/office/drawing/2010/main">
        <mc:Choice Requires="a14">
          <p:sp>
            <p:nvSpPr>
              <p:cNvPr id="239" name="Google Shape;239;p2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400"/>
                  </a:spcBef>
                  <a:spcAft>
                    <a:spcPts val="500"/>
                  </a:spcAft>
                  <a:buClr>
                    <a:schemeClr val="dk1"/>
                  </a:buClr>
                  <a:buSzPct val="61110"/>
                  <a:buFont typeface="Arial"/>
                  <a:buNone/>
                </a:pPr>
                <a:r>
                  <a:rPr lang="en-US" b="1" dirty="0"/>
                  <a:t>EXAMPLE 12:</a:t>
                </a:r>
                <a:r>
                  <a:rPr lang="en-US" dirty="0"/>
                  <a:t> Use Algorithm 5 to find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m:t>
                        </m:r>
                      </m:e>
                      <m:sup>
                        <m:r>
                          <a:rPr lang="en-US" b="0" i="1" dirty="0" smtClean="0">
                            <a:latin typeface="Cambria Math" panose="02040503050406030204" pitchFamily="18" charset="0"/>
                          </a:rPr>
                          <m:t>644</m:t>
                        </m:r>
                      </m:sup>
                    </m:sSup>
                    <m:r>
                      <a:rPr lang="en-US"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1" dirty="0" smtClean="0">
                        <a:latin typeface="Cambria Math" panose="02040503050406030204" pitchFamily="18" charset="0"/>
                      </a:rPr>
                      <m:t> 645</m:t>
                    </m:r>
                  </m:oMath>
                </a14:m>
                <a:r>
                  <a:rPr lang="en-US" dirty="0"/>
                  <a:t>.</a:t>
                </a:r>
              </a:p>
              <a:p>
                <a:pPr marL="0" lvl="0" indent="0" algn="just">
                  <a:spcBef>
                    <a:spcPts val="400"/>
                  </a:spcBef>
                  <a:buClr>
                    <a:schemeClr val="dk1"/>
                  </a:buClr>
                  <a:buSzPct val="61110"/>
                  <a:buNone/>
                </a:pPr>
                <a:r>
                  <a:rPr lang="en-US" u="sng" dirty="0"/>
                  <a:t>Solution:</a:t>
                </a:r>
                <a:r>
                  <a:rPr lang="en-US" dirty="0"/>
                  <a:t> Algorithm 5 initially sets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=3</m:t>
                    </m:r>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645=3</m:t>
                    </m:r>
                  </m:oMath>
                </a14:m>
                <a:r>
                  <a:rPr lang="en-US" dirty="0"/>
                  <a:t>. In the computation of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m:t>
                        </m:r>
                      </m:e>
                      <m:sup>
                        <m:r>
                          <a:rPr lang="en-US" b="0" i="1" dirty="0" smtClean="0">
                            <a:latin typeface="Cambria Math" panose="02040503050406030204" pitchFamily="18" charset="0"/>
                          </a:rPr>
                          <m:t>644</m:t>
                        </m:r>
                      </m:sup>
                    </m:sSup>
                    <m:r>
                      <a:rPr lang="en-US" b="0" i="0" dirty="0" smtClean="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645</m:t>
                    </m:r>
                  </m:oMath>
                </a14:m>
                <a:r>
                  <a:rPr lang="en-US" dirty="0"/>
                  <a:t>, this algorithm determines </a:t>
                </a:r>
                <a14:m>
                  <m:oMath xmlns:m="http://schemas.openxmlformats.org/officeDocument/2006/math">
                    <m:sSup>
                      <m:sSupPr>
                        <m:ctrlPr>
                          <a:rPr lang="en-US" b="0" i="1" dirty="0" smtClean="0">
                            <a:latin typeface="Cambria Math" panose="02040503050406030204" pitchFamily="18" charset="0"/>
                          </a:rPr>
                        </m:ctrlPr>
                      </m:sSupPr>
                      <m:e>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m:t>
                            </m:r>
                          </m:e>
                          <m:sup>
                            <m:r>
                              <a:rPr lang="en-US" b="0" i="1" dirty="0" smtClean="0">
                                <a:latin typeface="Cambria Math" panose="02040503050406030204" pitchFamily="18" charset="0"/>
                              </a:rPr>
                              <m:t>2</m:t>
                            </m:r>
                          </m:sup>
                        </m:sSup>
                      </m:e>
                      <m:sup>
                        <m:r>
                          <a:rPr lang="en-US" b="0" i="1" dirty="0" smtClean="0">
                            <a:latin typeface="Cambria Math" panose="02040503050406030204" pitchFamily="18" charset="0"/>
                          </a:rPr>
                          <m:t>𝑗</m:t>
                        </m:r>
                      </m:sup>
                    </m:sSup>
                    <m:r>
                      <a:rPr lang="en-US" b="0" i="0" dirty="0" smtClean="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645</m:t>
                    </m:r>
                  </m:oMath>
                </a14:m>
                <a:r>
                  <a:rPr lang="en-US" dirty="0"/>
                  <a:t> 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=1,2,…,9</m:t>
                    </m:r>
                  </m:oMath>
                </a14:m>
                <a:r>
                  <a:rPr lang="en-US" dirty="0"/>
                  <a:t> by successively squaring and reducing modulo </a:t>
                </a:r>
                <a14:m>
                  <m:oMath xmlns:m="http://schemas.openxmlformats.org/officeDocument/2006/math">
                    <m:r>
                      <a:rPr lang="en-US" i="1" dirty="0" smtClean="0">
                        <a:latin typeface="Cambria Math" panose="02040503050406030204" pitchFamily="18" charset="0"/>
                      </a:rPr>
                      <m:t>645</m:t>
                    </m:r>
                  </m:oMath>
                </a14:m>
                <a:r>
                  <a:rPr lang="en-US" dirty="0"/>
                  <a:t>. If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𝑗</m:t>
                        </m:r>
                      </m:sub>
                    </m:sSub>
                    <m:r>
                      <a:rPr lang="en-US" i="1" dirty="0">
                        <a:latin typeface="Cambria Math" panose="02040503050406030204" pitchFamily="18" charset="0"/>
                      </a:rPr>
                      <m:t>=1</m:t>
                    </m:r>
                  </m:oMath>
                </a14:m>
                <a:r>
                  <a:rPr lang="en-US" dirty="0"/>
                  <a:t> (where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𝑗</m:t>
                        </m:r>
                      </m:sub>
                    </m:sSub>
                  </m:oMath>
                </a14:m>
                <a:r>
                  <a:rPr lang="en-US" dirty="0"/>
                  <a:t> is the bit in the </a:t>
                </a:r>
                <a14:m>
                  <m:oMath xmlns:m="http://schemas.openxmlformats.org/officeDocument/2006/math">
                    <m:r>
                      <a:rPr lang="en-US" i="1" dirty="0" smtClean="0">
                        <a:latin typeface="Cambria Math" panose="02040503050406030204" pitchFamily="18" charset="0"/>
                      </a:rPr>
                      <m:t>𝑗</m:t>
                    </m:r>
                  </m:oMath>
                </a14:m>
                <a:r>
                  <a:rPr lang="en-US" dirty="0"/>
                  <a:t>th position in the binary expansion of </a:t>
                </a:r>
                <a14:m>
                  <m:oMath xmlns:m="http://schemas.openxmlformats.org/officeDocument/2006/math">
                    <m:r>
                      <a:rPr lang="en-US" i="1" dirty="0" smtClean="0">
                        <a:latin typeface="Cambria Math" panose="02040503050406030204" pitchFamily="18" charset="0"/>
                      </a:rPr>
                      <m:t>644</m:t>
                    </m:r>
                  </m:oMath>
                </a14:m>
                <a:r>
                  <a:rPr lang="en-US" dirty="0"/>
                  <a:t>, which is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1010000100</m:t>
                            </m:r>
                          </m:e>
                        </m:d>
                      </m:e>
                      <m:sub>
                        <m:r>
                          <a:rPr lang="en-US" i="1" dirty="0" smtClean="0">
                            <a:latin typeface="Cambria Math" panose="02040503050406030204" pitchFamily="18" charset="0"/>
                          </a:rPr>
                          <m:t>2</m:t>
                        </m:r>
                      </m:sub>
                    </m:sSub>
                  </m:oMath>
                </a14:m>
                <a:r>
                  <a:rPr lang="en-US" dirty="0"/>
                  <a:t>, it multiplies the current value of </a:t>
                </a:r>
                <a14:m>
                  <m:oMath xmlns:m="http://schemas.openxmlformats.org/officeDocument/2006/math">
                    <m:r>
                      <a:rPr lang="en-US" i="1" dirty="0" smtClean="0">
                        <a:latin typeface="Cambria Math" panose="02040503050406030204" pitchFamily="18" charset="0"/>
                      </a:rPr>
                      <m:t>𝑥</m:t>
                    </m:r>
                  </m:oMath>
                </a14:m>
                <a:r>
                  <a:rPr lang="en-US" dirty="0"/>
                  <a:t> by </a:t>
                </a:r>
                <a14:m>
                  <m:oMath xmlns:m="http://schemas.openxmlformats.org/officeDocument/2006/math">
                    <m:sSup>
                      <m:sSupPr>
                        <m:ctrlPr>
                          <a:rPr lang="en-US" i="1" dirty="0">
                            <a:latin typeface="Cambria Math" panose="02040503050406030204" pitchFamily="18" charset="0"/>
                          </a:rPr>
                        </m:ctrlPr>
                      </m:sSupPr>
                      <m:e>
                        <m:sSup>
                          <m:sSupPr>
                            <m:ctrlPr>
                              <a:rPr lang="en-US" i="1" dirty="0">
                                <a:latin typeface="Cambria Math" panose="02040503050406030204" pitchFamily="18" charset="0"/>
                              </a:rPr>
                            </m:ctrlPr>
                          </m:sSupPr>
                          <m:e>
                            <m:r>
                              <a:rPr lang="en-US" i="1" dirty="0">
                                <a:latin typeface="Cambria Math" panose="02040503050406030204" pitchFamily="18" charset="0"/>
                              </a:rPr>
                              <m:t>3</m:t>
                            </m:r>
                          </m:e>
                          <m:sup>
                            <m:r>
                              <a:rPr lang="en-US" i="1" dirty="0">
                                <a:latin typeface="Cambria Math" panose="02040503050406030204" pitchFamily="18" charset="0"/>
                              </a:rPr>
                              <m:t>2</m:t>
                            </m:r>
                          </m:sup>
                        </m:sSup>
                      </m:e>
                      <m:sup>
                        <m:r>
                          <a:rPr lang="en-US" i="1" dirty="0">
                            <a:latin typeface="Cambria Math" panose="02040503050406030204" pitchFamily="18" charset="0"/>
                          </a:rPr>
                          <m:t>𝑗</m:t>
                        </m:r>
                      </m:sup>
                    </m:sSup>
                    <m:r>
                      <a:rPr lang="en-US" dirty="0">
                        <a:latin typeface="Cambria Math" panose="02040503050406030204" pitchFamily="18" charset="0"/>
                      </a:rPr>
                      <m:t> </m:t>
                    </m:r>
                    <m:r>
                      <m:rPr>
                        <m:sty m:val="p"/>
                      </m:rPr>
                      <a:rPr lang="en-US" dirty="0">
                        <a:latin typeface="Cambria Math" panose="02040503050406030204" pitchFamily="18" charset="0"/>
                      </a:rPr>
                      <m:t>mod</m:t>
                    </m:r>
                    <m:r>
                      <a:rPr lang="en-US" i="1" dirty="0">
                        <a:latin typeface="Cambria Math" panose="02040503050406030204" pitchFamily="18" charset="0"/>
                      </a:rPr>
                      <m:t> 645</m:t>
                    </m:r>
                  </m:oMath>
                </a14:m>
                <a:r>
                  <a:rPr lang="en-US" dirty="0"/>
                  <a:t> and reduces the result modulo </a:t>
                </a:r>
                <a14:m>
                  <m:oMath xmlns:m="http://schemas.openxmlformats.org/officeDocument/2006/math">
                    <m:r>
                      <a:rPr lang="en-US" i="1" dirty="0" smtClean="0">
                        <a:latin typeface="Cambria Math" panose="02040503050406030204" pitchFamily="18" charset="0"/>
                      </a:rPr>
                      <m:t>645</m:t>
                    </m:r>
                  </m:oMath>
                </a14:m>
                <a:r>
                  <a:rPr lang="en-US" dirty="0"/>
                  <a:t>. Here are the steps used:</a:t>
                </a:r>
              </a:p>
            </p:txBody>
          </p:sp>
        </mc:Choice>
        <mc:Fallback xmlns="">
          <p:sp>
            <p:nvSpPr>
              <p:cNvPr id="239" name="Google Shape;239;p29"/>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
        <p:nvSpPr>
          <p:cNvPr id="2" name="Google Shape;212;p25">
            <a:extLst>
              <a:ext uri="{FF2B5EF4-FFF2-40B4-BE49-F238E27FC236}">
                <a16:creationId xmlns:a16="http://schemas.microsoft.com/office/drawing/2014/main" id="{423D6D05-533B-3125-6007-42B776FF65AD}"/>
              </a:ext>
            </a:extLst>
          </p:cNvPr>
          <p:cNvSpPr txBox="1"/>
          <p:nvPr/>
        </p:nvSpPr>
        <p:spPr>
          <a:xfrm>
            <a:off x="5998477" y="143525"/>
            <a:ext cx="3070200" cy="431100"/>
          </a:xfrm>
          <a:prstGeom prst="rect">
            <a:avLst/>
          </a:prstGeom>
          <a:solidFill>
            <a:srgbClr val="FFE59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2"/>
                </a:solidFill>
                <a:latin typeface="Comic Sans MS"/>
                <a:ea typeface="Comic Sans MS"/>
                <a:cs typeface="Comic Sans MS"/>
                <a:sym typeface="Comic Sans MS"/>
              </a:rPr>
              <a:t>Self Study and Homework</a:t>
            </a:r>
            <a:endParaRPr sz="1600" dirty="0">
              <a:solidFill>
                <a:schemeClr val="dk2"/>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4.2.4 Modular Exponentiation (Continued)</a:t>
            </a:r>
            <a:endParaRPr dirty="0"/>
          </a:p>
        </p:txBody>
      </p:sp>
      <mc:AlternateContent xmlns:mc="http://schemas.openxmlformats.org/markup-compatibility/2006" xmlns:a14="http://schemas.microsoft.com/office/drawing/2010/main">
        <mc:Choice Requires="a14">
          <p:sp>
            <p:nvSpPr>
              <p:cNvPr id="246" name="Google Shape;246;p30"/>
              <p:cNvSpPr txBox="1">
                <a:spLocks noGrp="1"/>
              </p:cNvSpPr>
              <p:nvPr>
                <p:ph type="body" idx="1"/>
              </p:nvPr>
            </p:nvSpPr>
            <p:spPr>
              <a:xfrm>
                <a:off x="311700" y="1152474"/>
                <a:ext cx="8520600" cy="3599575"/>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4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=0</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i="1" dirty="0">
                        <a:latin typeface="Cambria Math" panose="02040503050406030204" pitchFamily="18" charset="0"/>
                      </a:rPr>
                      <m:t>=0</m:t>
                    </m:r>
                  </m:oMath>
                </a14:m>
                <a:r>
                  <a:rPr lang="en-US" dirty="0"/>
                  <a:t>, we have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=32 </m:t>
                    </m:r>
                    <m:r>
                      <m:rPr>
                        <m:sty m:val="p"/>
                      </m:rPr>
                      <a:rPr lang="en-US" i="0" dirty="0" smtClean="0">
                        <a:latin typeface="Cambria Math" panose="02040503050406030204" pitchFamily="18" charset="0"/>
                      </a:rPr>
                      <m:t>mod</m:t>
                    </m:r>
                    <m:r>
                      <a:rPr lang="en-US" i="1" dirty="0" smtClean="0">
                        <a:latin typeface="Cambria Math" panose="02040503050406030204" pitchFamily="18" charset="0"/>
                      </a:rPr>
                      <m:t> 645=9 </m:t>
                    </m:r>
                    <m:r>
                      <m:rPr>
                        <m:sty m:val="p"/>
                      </m:rPr>
                      <a:rPr lang="en-US" i="0" dirty="0" smtClean="0">
                        <a:latin typeface="Cambria Math" panose="02040503050406030204" pitchFamily="18" charset="0"/>
                      </a:rPr>
                      <m:t>mod</m:t>
                    </m:r>
                    <m:r>
                      <a:rPr lang="en-US" i="1" dirty="0" smtClean="0">
                        <a:latin typeface="Cambria Math" panose="02040503050406030204" pitchFamily="18" charset="0"/>
                      </a:rPr>
                      <m:t> 645=9</m:t>
                    </m:r>
                  </m:oMath>
                </a14:m>
                <a:r>
                  <a:rPr lang="en-US" dirty="0"/>
                  <a:t>;</a:t>
                </a:r>
              </a:p>
              <a:p>
                <a:pPr marL="0" lvl="0" indent="0">
                  <a:spcBef>
                    <a:spcPts val="400"/>
                  </a:spcBef>
                  <a:buClr>
                    <a:schemeClr val="dk1"/>
                  </a:buClr>
                  <a:buSzPct val="61110"/>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=1</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i="1" dirty="0">
                        <a:latin typeface="Cambria Math" panose="02040503050406030204" pitchFamily="18" charset="0"/>
                      </a:rPr>
                      <m:t>=0</m:t>
                    </m:r>
                  </m:oMath>
                </a14:m>
                <a:r>
                  <a:rPr lang="en-US" dirty="0"/>
                  <a:t>, we have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9</m:t>
                        </m:r>
                      </m:e>
                      <m:sup>
                        <m:r>
                          <a:rPr lang="en-US" b="0" i="1" dirty="0" smtClean="0">
                            <a:latin typeface="Cambria Math" panose="02040503050406030204" pitchFamily="18" charset="0"/>
                          </a:rPr>
                          <m:t>2</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645=81 </m:t>
                    </m:r>
                    <m:r>
                      <m:rPr>
                        <m:sty m:val="p"/>
                      </m:rPr>
                      <a:rPr lang="en-US" i="0" dirty="0">
                        <a:latin typeface="Cambria Math" panose="02040503050406030204" pitchFamily="18" charset="0"/>
                      </a:rPr>
                      <m:t>mod</m:t>
                    </m:r>
                    <m:r>
                      <a:rPr lang="en-US" i="1" dirty="0">
                        <a:latin typeface="Cambria Math" panose="02040503050406030204" pitchFamily="18" charset="0"/>
                      </a:rPr>
                      <m:t> 645=81</m:t>
                    </m:r>
                  </m:oMath>
                </a14:m>
                <a:r>
                  <a:rPr lang="en-US" dirty="0"/>
                  <a:t>;</a:t>
                </a:r>
              </a:p>
              <a:p>
                <a:pPr marL="0" lvl="0" indent="0">
                  <a:spcBef>
                    <a:spcPts val="400"/>
                  </a:spcBef>
                  <a:buClr>
                    <a:schemeClr val="dk1"/>
                  </a:buClr>
                  <a:buSzPct val="61110"/>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=2</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2</m:t>
                        </m:r>
                      </m:sub>
                    </m:sSub>
                    <m:r>
                      <a:rPr lang="en-US" i="1" dirty="0">
                        <a:latin typeface="Cambria Math" panose="02040503050406030204" pitchFamily="18" charset="0"/>
                      </a:rPr>
                      <m:t>=1</m:t>
                    </m:r>
                  </m:oMath>
                </a14:m>
                <a:r>
                  <a:rPr lang="en-US" dirty="0"/>
                  <a:t>, we have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=1⋅81 </m:t>
                    </m:r>
                    <m:r>
                      <m:rPr>
                        <m:sty m:val="p"/>
                      </m:rPr>
                      <a:rPr lang="en-US" i="0" dirty="0">
                        <a:latin typeface="Cambria Math" panose="02040503050406030204" pitchFamily="18" charset="0"/>
                      </a:rPr>
                      <m:t>mod</m:t>
                    </m:r>
                    <m:r>
                      <a:rPr lang="en-US" i="1" dirty="0">
                        <a:latin typeface="Cambria Math" panose="02040503050406030204" pitchFamily="18" charset="0"/>
                      </a:rPr>
                      <m:t> 645=81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81</m:t>
                        </m:r>
                      </m:e>
                      <m:sup>
                        <m:r>
                          <a:rPr lang="en-US" b="0" i="1" dirty="0" smtClean="0">
                            <a:latin typeface="Cambria Math" panose="02040503050406030204" pitchFamily="18" charset="0"/>
                          </a:rPr>
                          <m:t>2</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645=6561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645=111</m:t>
                    </m:r>
                  </m:oMath>
                </a14:m>
                <a:r>
                  <a:rPr lang="en-US" dirty="0"/>
                  <a:t>;</a:t>
                </a:r>
              </a:p>
              <a:p>
                <a:pPr marL="0" lvl="0" indent="0">
                  <a:spcBef>
                    <a:spcPts val="400"/>
                  </a:spcBef>
                  <a:buClr>
                    <a:schemeClr val="dk1"/>
                  </a:buClr>
                  <a:buSzPct val="61110"/>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=3</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3</m:t>
                        </m:r>
                      </m:sub>
                    </m:sSub>
                    <m:r>
                      <a:rPr lang="en-US" i="1" dirty="0">
                        <a:latin typeface="Cambria Math" panose="02040503050406030204" pitchFamily="18" charset="0"/>
                      </a:rPr>
                      <m:t>=0</m:t>
                    </m:r>
                  </m:oMath>
                </a14:m>
                <a:r>
                  <a:rPr lang="en-US" dirty="0"/>
                  <a:t>, we have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=81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111</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0" dirty="0" smtClean="0">
                        <a:latin typeface="Cambria Math" panose="02040503050406030204" pitchFamily="18" charset="0"/>
                      </a:rPr>
                      <m:t> </m:t>
                    </m:r>
                    <m:r>
                      <a:rPr lang="en-US" i="1" dirty="0" smtClean="0">
                        <a:latin typeface="Cambria Math" panose="02040503050406030204" pitchFamily="18" charset="0"/>
                      </a:rPr>
                      <m:t>645=12,321 </m:t>
                    </m:r>
                    <m:r>
                      <m:rPr>
                        <m:sty m:val="p"/>
                      </m:rPr>
                      <a:rPr lang="en-US" i="0" dirty="0" smtClean="0">
                        <a:latin typeface="Cambria Math" panose="02040503050406030204" pitchFamily="18" charset="0"/>
                      </a:rPr>
                      <m:t>mod</m:t>
                    </m:r>
                    <m:r>
                      <a:rPr lang="en-US" i="0" dirty="0" smtClean="0">
                        <a:latin typeface="Cambria Math" panose="02040503050406030204" pitchFamily="18" charset="0"/>
                      </a:rPr>
                      <m:t> </m:t>
                    </m:r>
                    <m:r>
                      <a:rPr lang="en-US" i="1" dirty="0" smtClean="0">
                        <a:latin typeface="Cambria Math" panose="02040503050406030204" pitchFamily="18" charset="0"/>
                      </a:rPr>
                      <m:t>645=66</m:t>
                    </m:r>
                  </m:oMath>
                </a14:m>
                <a:r>
                  <a:rPr lang="en-US" dirty="0"/>
                  <a:t>;</a:t>
                </a:r>
              </a:p>
              <a:p>
                <a:pPr marL="0" lvl="0" indent="0">
                  <a:spcBef>
                    <a:spcPts val="400"/>
                  </a:spcBef>
                  <a:buClr>
                    <a:schemeClr val="dk1"/>
                  </a:buClr>
                  <a:buSzPct val="61110"/>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=4</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4</m:t>
                        </m:r>
                      </m:sub>
                    </m:sSub>
                    <m:r>
                      <a:rPr lang="en-US" i="1" dirty="0">
                        <a:latin typeface="Cambria Math" panose="02040503050406030204" pitchFamily="18" charset="0"/>
                      </a:rPr>
                      <m:t>=0</m:t>
                    </m:r>
                  </m:oMath>
                </a14:m>
                <a:r>
                  <a:rPr lang="en-US" dirty="0"/>
                  <a:t>, we have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=81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66</m:t>
                        </m:r>
                      </m:e>
                      <m:sup>
                        <m:r>
                          <a:rPr lang="en-US" b="0" i="1" dirty="0" smtClean="0">
                            <a:latin typeface="Cambria Math" panose="02040503050406030204" pitchFamily="18" charset="0"/>
                          </a:rPr>
                          <m:t>2</m:t>
                        </m:r>
                      </m:sup>
                    </m:sSup>
                    <m:r>
                      <a:rPr lang="en-US" b="0" i="1" dirty="0" smtClean="0">
                        <a:latin typeface="Cambria Math" panose="02040503050406030204" pitchFamily="18" charset="0"/>
                      </a:rPr>
                      <m:t>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645=4356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645=486</m:t>
                    </m:r>
                  </m:oMath>
                </a14:m>
                <a:r>
                  <a:rPr lang="en-US" dirty="0"/>
                  <a:t>;</a:t>
                </a:r>
              </a:p>
              <a:p>
                <a:pPr marL="0" lvl="0" indent="0">
                  <a:spcBef>
                    <a:spcPts val="400"/>
                  </a:spcBef>
                  <a:buClr>
                    <a:schemeClr val="dk1"/>
                  </a:buClr>
                  <a:buSzPct val="61110"/>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=5</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5</m:t>
                        </m:r>
                      </m:sub>
                    </m:sSub>
                    <m:r>
                      <a:rPr lang="en-US" i="1" dirty="0" smtClean="0">
                        <a:latin typeface="Cambria Math" panose="02040503050406030204" pitchFamily="18" charset="0"/>
                      </a:rPr>
                      <m:t>=</m:t>
                    </m:r>
                    <m:r>
                      <a:rPr lang="en-US" i="1" dirty="0">
                        <a:latin typeface="Cambria Math" panose="02040503050406030204" pitchFamily="18" charset="0"/>
                      </a:rPr>
                      <m:t>0</m:t>
                    </m:r>
                  </m:oMath>
                </a14:m>
                <a:r>
                  <a:rPr lang="en-US" dirty="0"/>
                  <a:t>, we have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=81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486</m:t>
                        </m:r>
                      </m:e>
                      <m:sup>
                        <m:r>
                          <a:rPr lang="en-US" b="0" i="1" dirty="0" smtClean="0">
                            <a:latin typeface="Cambria Math" panose="02040503050406030204" pitchFamily="18" charset="0"/>
                          </a:rPr>
                          <m:t>2</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645=236,196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645=126</m:t>
                    </m:r>
                  </m:oMath>
                </a14:m>
                <a:r>
                  <a:rPr lang="en-US" dirty="0"/>
                  <a:t>;</a:t>
                </a:r>
              </a:p>
              <a:p>
                <a:pPr marL="0" lvl="0" indent="0">
                  <a:spcBef>
                    <a:spcPts val="400"/>
                  </a:spcBef>
                  <a:buClr>
                    <a:schemeClr val="dk1"/>
                  </a:buClr>
                  <a:buSzPct val="61110"/>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=6</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a</m:t>
                        </m:r>
                      </m:e>
                      <m:sub>
                        <m:r>
                          <a:rPr lang="en-US" b="0" i="0" dirty="0" smtClean="0">
                            <a:latin typeface="Cambria Math" panose="02040503050406030204" pitchFamily="18" charset="0"/>
                          </a:rPr>
                          <m:t>6</m:t>
                        </m:r>
                      </m:sub>
                    </m:sSub>
                    <m:r>
                      <a:rPr lang="en-US" i="1" dirty="0" smtClean="0">
                        <a:latin typeface="Cambria Math" panose="02040503050406030204" pitchFamily="18" charset="0"/>
                      </a:rPr>
                      <m:t>=</m:t>
                    </m:r>
                    <m:r>
                      <a:rPr lang="en-US" i="1" dirty="0">
                        <a:latin typeface="Cambria Math" panose="02040503050406030204" pitchFamily="18" charset="0"/>
                      </a:rPr>
                      <m:t>0</m:t>
                    </m:r>
                  </m:oMath>
                </a14:m>
                <a:r>
                  <a:rPr lang="en-US" dirty="0"/>
                  <a:t>, we have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=81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12</m:t>
                        </m:r>
                      </m:e>
                      <m:sup>
                        <m:r>
                          <a:rPr lang="en-US" b="0" i="1" dirty="0" smtClean="0">
                            <a:latin typeface="Cambria Math" panose="02040503050406030204" pitchFamily="18" charset="0"/>
                          </a:rPr>
                          <m:t>62</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645=15,876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645=396</m:t>
                    </m:r>
                  </m:oMath>
                </a14:m>
                <a:r>
                  <a:rPr lang="en-US" dirty="0"/>
                  <a:t>;</a:t>
                </a:r>
              </a:p>
              <a:p>
                <a:pPr marL="0" lvl="0" indent="0" algn="l" rtl="0">
                  <a:lnSpc>
                    <a:spcPct val="115000"/>
                  </a:lnSpc>
                  <a:spcBef>
                    <a:spcPts val="4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=7</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7</m:t>
                        </m:r>
                      </m:sub>
                    </m:sSub>
                    <m:r>
                      <a:rPr lang="en-US" i="1" dirty="0">
                        <a:latin typeface="Cambria Math" panose="02040503050406030204" pitchFamily="18" charset="0"/>
                      </a:rPr>
                      <m:t>=1</m:t>
                    </m:r>
                  </m:oMath>
                </a14:m>
                <a:r>
                  <a:rPr lang="en-US" dirty="0"/>
                  <a:t>, we find that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81⋅396</m:t>
                        </m:r>
                      </m:e>
                    </m:d>
                    <m:r>
                      <a:rPr lang="en-US"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0" dirty="0" smtClean="0">
                        <a:latin typeface="Cambria Math" panose="02040503050406030204" pitchFamily="18" charset="0"/>
                      </a:rPr>
                      <m:t> </m:t>
                    </m:r>
                    <m:r>
                      <a:rPr lang="en-US" i="1" dirty="0" smtClean="0">
                        <a:latin typeface="Cambria Math" panose="02040503050406030204" pitchFamily="18" charset="0"/>
                      </a:rPr>
                      <m:t>645=471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39</m:t>
                        </m:r>
                      </m:e>
                      <m:sup>
                        <m:r>
                          <a:rPr lang="en-US" b="0" i="1" dirty="0" smtClean="0">
                            <a:latin typeface="Cambria Math" panose="02040503050406030204" pitchFamily="18" charset="0"/>
                          </a:rPr>
                          <m:t>62</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645=156,816</m:t>
                    </m:r>
                    <m:r>
                      <a:rPr lang="en-US" b="0" i="0" dirty="0" smtClean="0">
                        <a:latin typeface="Cambria Math" panose="02040503050406030204" pitchFamily="18" charset="0"/>
                      </a:rPr>
                      <m:t>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645=81</m:t>
                    </m:r>
                  </m:oMath>
                </a14:m>
                <a:r>
                  <a:rPr lang="en-US" dirty="0"/>
                  <a:t>;</a:t>
                </a:r>
              </a:p>
              <a:p>
                <a:pPr marL="0" lvl="0" indent="0">
                  <a:spcBef>
                    <a:spcPts val="400"/>
                  </a:spcBef>
                  <a:buClr>
                    <a:schemeClr val="dk1"/>
                  </a:buClr>
                  <a:buSzPct val="61110"/>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=8</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8</m:t>
                        </m:r>
                      </m:sub>
                    </m:sSub>
                    <m:r>
                      <a:rPr lang="en-US" i="1" dirty="0">
                        <a:latin typeface="Cambria Math" panose="02040503050406030204" pitchFamily="18" charset="0"/>
                      </a:rPr>
                      <m:t>=0</m:t>
                    </m:r>
                  </m:oMath>
                </a14:m>
                <a:r>
                  <a:rPr lang="en-US" dirty="0"/>
                  <a:t>, we have </a:t>
                </a:r>
                <a14:m>
                  <m:oMath xmlns:m="http://schemas.openxmlformats.org/officeDocument/2006/math">
                    <m:r>
                      <a:rPr lang="en-US" i="1" dirty="0">
                        <a:latin typeface="Cambria Math" panose="02040503050406030204" pitchFamily="18" charset="0"/>
                      </a:rPr>
                      <m:t>𝑥</m:t>
                    </m:r>
                    <m:r>
                      <a:rPr lang="en-US" i="1" dirty="0">
                        <a:latin typeface="Cambria Math" panose="02040503050406030204" pitchFamily="18" charset="0"/>
                      </a:rPr>
                      <m:t>=471</m:t>
                    </m:r>
                  </m:oMath>
                </a14:m>
                <a:r>
                  <a:rPr lang="en-US" dirty="0"/>
                  <a:t> and </a:t>
                </a:r>
                <a14:m>
                  <m:oMath xmlns:m="http://schemas.openxmlformats.org/officeDocument/2006/math">
                    <m:r>
                      <m:rPr>
                        <m:sty m:val="p"/>
                      </m:rPr>
                      <a:rPr lang="en-US" i="0" dirty="0" smtClean="0">
                        <a:latin typeface="Cambria Math" panose="02040503050406030204" pitchFamily="18" charset="0"/>
                      </a:rPr>
                      <m:t>power</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81</m:t>
                        </m:r>
                      </m:e>
                      <m:sup>
                        <m:r>
                          <a:rPr lang="en-US" b="0" i="1" dirty="0" smtClean="0">
                            <a:latin typeface="Cambria Math" panose="02040503050406030204" pitchFamily="18" charset="0"/>
                          </a:rPr>
                          <m:t>2</m:t>
                        </m:r>
                      </m:sup>
                    </m:sSup>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645=6561 </m:t>
                    </m:r>
                    <m:r>
                      <m:rPr>
                        <m:sty m:val="p"/>
                      </m:rPr>
                      <a:rPr lang="en-US" i="0" dirty="0">
                        <a:latin typeface="Cambria Math" panose="02040503050406030204" pitchFamily="18" charset="0"/>
                      </a:rPr>
                      <m:t>mod</m:t>
                    </m:r>
                    <m:r>
                      <a:rPr lang="en-US" i="0" dirty="0">
                        <a:latin typeface="Cambria Math" panose="02040503050406030204" pitchFamily="18" charset="0"/>
                      </a:rPr>
                      <m:t> </m:t>
                    </m:r>
                    <m:r>
                      <a:rPr lang="en-US" i="1" dirty="0">
                        <a:latin typeface="Cambria Math" panose="02040503050406030204" pitchFamily="18" charset="0"/>
                      </a:rPr>
                      <m:t>645=111</m:t>
                    </m:r>
                  </m:oMath>
                </a14:m>
                <a:r>
                  <a:rPr lang="en-US" dirty="0"/>
                  <a:t>;</a:t>
                </a:r>
              </a:p>
              <a:p>
                <a:pPr marL="0" lvl="0" indent="0" algn="l" rtl="0">
                  <a:lnSpc>
                    <a:spcPct val="115000"/>
                  </a:lnSpc>
                  <a:spcBef>
                    <a:spcPts val="4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𝑖</m:t>
                    </m:r>
                    <m:r>
                      <a:rPr lang="en-US" i="1" dirty="0" smtClean="0">
                        <a:latin typeface="Cambria Math" panose="02040503050406030204" pitchFamily="18" charset="0"/>
                      </a:rPr>
                      <m:t>=9</m:t>
                    </m:r>
                  </m:oMath>
                </a14:m>
                <a:r>
                  <a:rPr lang="en-US" dirty="0"/>
                  <a:t>: Because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9</m:t>
                        </m:r>
                      </m:sub>
                    </m:sSub>
                    <m:r>
                      <a:rPr lang="en-US" i="1" dirty="0">
                        <a:latin typeface="Cambria Math" panose="02040503050406030204" pitchFamily="18" charset="0"/>
                      </a:rPr>
                      <m:t>=1</m:t>
                    </m:r>
                  </m:oMath>
                </a14:m>
                <a:r>
                  <a:rPr lang="en-US" dirty="0"/>
                  <a:t>, we find that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471⋅111</m:t>
                        </m:r>
                      </m:e>
                    </m:d>
                    <m:r>
                      <a:rPr lang="en-US" i="1" dirty="0" smtClean="0">
                        <a:latin typeface="Cambria Math" panose="02040503050406030204" pitchFamily="18" charset="0"/>
                      </a:rPr>
                      <m:t> </m:t>
                    </m:r>
                    <m:r>
                      <m:rPr>
                        <m:sty m:val="p"/>
                      </m:rPr>
                      <a:rPr lang="en-US" i="0" dirty="0" smtClean="0">
                        <a:latin typeface="Cambria Math" panose="02040503050406030204" pitchFamily="18" charset="0"/>
                      </a:rPr>
                      <m:t>mod</m:t>
                    </m:r>
                    <m:r>
                      <a:rPr lang="en-US" i="0" dirty="0" smtClean="0">
                        <a:latin typeface="Cambria Math" panose="02040503050406030204" pitchFamily="18" charset="0"/>
                      </a:rPr>
                      <m:t> </m:t>
                    </m:r>
                    <m:r>
                      <a:rPr lang="en-US" i="1" dirty="0" smtClean="0">
                        <a:latin typeface="Cambria Math" panose="02040503050406030204" pitchFamily="18" charset="0"/>
                      </a:rPr>
                      <m:t>645=36</m:t>
                    </m:r>
                  </m:oMath>
                </a14:m>
                <a:r>
                  <a:rPr lang="en-US" dirty="0"/>
                  <a:t>.</a:t>
                </a:r>
                <a:endParaRPr dirty="0"/>
              </a:p>
            </p:txBody>
          </p:sp>
        </mc:Choice>
        <mc:Fallback xmlns="">
          <p:sp>
            <p:nvSpPr>
              <p:cNvPr id="246" name="Google Shape;246;p30"/>
              <p:cNvSpPr txBox="1">
                <a:spLocks noGrp="1" noRot="1" noChangeAspect="1" noMove="1" noResize="1" noEditPoints="1" noAdjustHandles="1" noChangeArrowheads="1" noChangeShapeType="1" noTextEdit="1"/>
              </p:cNvSpPr>
              <p:nvPr>
                <p:ph type="body" idx="1"/>
              </p:nvPr>
            </p:nvSpPr>
            <p:spPr>
              <a:xfrm>
                <a:off x="311700" y="1152474"/>
                <a:ext cx="8520600" cy="3599575"/>
              </a:xfrm>
              <a:prstGeom prst="rect">
                <a:avLst/>
              </a:prstGeom>
              <a:blipFill>
                <a:blip r:embed="rId3"/>
                <a:stretch>
                  <a:fillRect/>
                </a:stretch>
              </a:blipFill>
              <a:ln>
                <a:noFill/>
              </a:ln>
            </p:spPr>
            <p:txBody>
              <a:bodyPr/>
              <a:lstStyle/>
              <a:p>
                <a:r>
                  <a:rPr lang="en-US">
                    <a:noFill/>
                  </a:rPr>
                  <a:t> </a:t>
                </a:r>
              </a:p>
            </p:txBody>
          </p:sp>
        </mc:Fallback>
      </mc:AlternateContent>
      <p:sp>
        <p:nvSpPr>
          <p:cNvPr id="2" name="Google Shape;212;p25">
            <a:extLst>
              <a:ext uri="{FF2B5EF4-FFF2-40B4-BE49-F238E27FC236}">
                <a16:creationId xmlns:a16="http://schemas.microsoft.com/office/drawing/2014/main" id="{1EED7CAC-BC6A-3F06-6731-6C361B2F3294}"/>
              </a:ext>
            </a:extLst>
          </p:cNvPr>
          <p:cNvSpPr txBox="1"/>
          <p:nvPr/>
        </p:nvSpPr>
        <p:spPr>
          <a:xfrm>
            <a:off x="5998477" y="143525"/>
            <a:ext cx="3070200" cy="431100"/>
          </a:xfrm>
          <a:prstGeom prst="rect">
            <a:avLst/>
          </a:prstGeom>
          <a:solidFill>
            <a:srgbClr val="FFE599"/>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a:solidFill>
                  <a:schemeClr val="dk2"/>
                </a:solidFill>
                <a:latin typeface="Comic Sans MS"/>
                <a:ea typeface="Comic Sans MS"/>
                <a:cs typeface="Comic Sans MS"/>
                <a:sym typeface="Comic Sans MS"/>
              </a:rPr>
              <a:t>Self Study and Homework</a:t>
            </a:r>
            <a:endParaRPr sz="1600" dirty="0">
              <a:solidFill>
                <a:schemeClr val="dk2"/>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4.2 Integer Representations and Algorithms</a:t>
            </a:r>
            <a:endParaRPr/>
          </a:p>
        </p:txBody>
      </p:sp>
      <mc:AlternateContent xmlns:mc="http://schemas.openxmlformats.org/markup-compatibility/2006" xmlns:a14="http://schemas.microsoft.com/office/drawing/2010/main">
        <mc:Choice Requires="a14">
          <p:sp>
            <p:nvSpPr>
              <p:cNvPr id="139" name="Google Shape;139;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dirty="0"/>
                  <a:t>Integers can be expressed using any integer greater than one as a base, as we will show in this section. Although we commonly use decimal (base </a:t>
                </a:r>
                <a14:m>
                  <m:oMath xmlns:m="http://schemas.openxmlformats.org/officeDocument/2006/math">
                    <m:r>
                      <a:rPr lang="en" i="1" dirty="0" smtClean="0">
                        <a:latin typeface="Cambria Math" panose="02040503050406030204" pitchFamily="18" charset="0"/>
                      </a:rPr>
                      <m:t>10</m:t>
                    </m:r>
                  </m:oMath>
                </a14:m>
                <a:r>
                  <a:rPr lang="en" dirty="0"/>
                  <a:t>), representations, binary (base </a:t>
                </a:r>
                <a14:m>
                  <m:oMath xmlns:m="http://schemas.openxmlformats.org/officeDocument/2006/math">
                    <m:r>
                      <a:rPr lang="en" i="1" dirty="0" smtClean="0">
                        <a:latin typeface="Cambria Math" panose="02040503050406030204" pitchFamily="18" charset="0"/>
                      </a:rPr>
                      <m:t>2</m:t>
                    </m:r>
                  </m:oMath>
                </a14:m>
                <a:r>
                  <a:rPr lang="en" dirty="0"/>
                  <a:t>), octal (base </a:t>
                </a:r>
                <a14:m>
                  <m:oMath xmlns:m="http://schemas.openxmlformats.org/officeDocument/2006/math">
                    <m:r>
                      <a:rPr lang="en" i="1" dirty="0" smtClean="0">
                        <a:latin typeface="Cambria Math" panose="02040503050406030204" pitchFamily="18" charset="0"/>
                      </a:rPr>
                      <m:t>8</m:t>
                    </m:r>
                  </m:oMath>
                </a14:m>
                <a:r>
                  <a:rPr lang="en" dirty="0"/>
                  <a:t>), and hexadecimal (base </a:t>
                </a:r>
                <a14:m>
                  <m:oMath xmlns:m="http://schemas.openxmlformats.org/officeDocument/2006/math">
                    <m:r>
                      <a:rPr lang="en" i="1" dirty="0" smtClean="0">
                        <a:latin typeface="Cambria Math" panose="02040503050406030204" pitchFamily="18" charset="0"/>
                      </a:rPr>
                      <m:t>16</m:t>
                    </m:r>
                  </m:oMath>
                </a14:m>
                <a:r>
                  <a:rPr lang="en" dirty="0"/>
                  <a:t>) representations are often used, especially in computer science. Given a base </a:t>
                </a:r>
                <a14:m>
                  <m:oMath xmlns:m="http://schemas.openxmlformats.org/officeDocument/2006/math">
                    <m:r>
                      <a:rPr lang="en" i="1" dirty="0" smtClean="0">
                        <a:latin typeface="Cambria Math" panose="02040503050406030204" pitchFamily="18" charset="0"/>
                      </a:rPr>
                      <m:t>𝑏</m:t>
                    </m:r>
                  </m:oMath>
                </a14:m>
                <a:r>
                  <a:rPr lang="en" dirty="0"/>
                  <a:t> and an integer </a:t>
                </a:r>
                <a14:m>
                  <m:oMath xmlns:m="http://schemas.openxmlformats.org/officeDocument/2006/math">
                    <m:r>
                      <a:rPr lang="en" i="1" dirty="0" smtClean="0">
                        <a:latin typeface="Cambria Math" panose="02040503050406030204" pitchFamily="18" charset="0"/>
                      </a:rPr>
                      <m:t>𝑛</m:t>
                    </m:r>
                  </m:oMath>
                </a14:m>
                <a:r>
                  <a:rPr lang="en" dirty="0"/>
                  <a:t>, we will show how to construct the base </a:t>
                </a:r>
                <a14:m>
                  <m:oMath xmlns:m="http://schemas.openxmlformats.org/officeDocument/2006/math">
                    <m:r>
                      <a:rPr lang="en" i="1" dirty="0" smtClean="0">
                        <a:latin typeface="Cambria Math" panose="02040503050406030204" pitchFamily="18" charset="0"/>
                      </a:rPr>
                      <m:t>𝑏</m:t>
                    </m:r>
                  </m:oMath>
                </a14:m>
                <a:r>
                  <a:rPr lang="en" dirty="0"/>
                  <a:t> representation of this integer. We will also explain how to quickly convert between binary and octal and between binary and hexadecimal notations.</a:t>
                </a:r>
                <a:endParaRPr dirty="0"/>
              </a:p>
            </p:txBody>
          </p:sp>
        </mc:Choice>
        <mc:Fallback xmlns="">
          <p:sp>
            <p:nvSpPr>
              <p:cNvPr id="139" name="Google Shape;139;p13"/>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a:stretch>
              </a:blipFill>
              <a:ln>
                <a:noFill/>
              </a:ln>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a:t>
            </a:r>
            <a:endParaRPr dirty="0"/>
          </a:p>
        </p:txBody>
      </p:sp>
      <mc:AlternateContent xmlns:mc="http://schemas.openxmlformats.org/markup-compatibility/2006" xmlns:a14="http://schemas.microsoft.com/office/drawing/2010/main">
        <mc:Choice Requires="a14">
          <p:sp>
            <p:nvSpPr>
              <p:cNvPr id="145" name="Google Shape;14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a:buNone/>
                </a:pPr>
                <a:r>
                  <a:rPr lang="en-US" dirty="0"/>
                  <a:t>In everyday life we use decimal notation to express integers. In decimal notation, an integer </a:t>
                </a:r>
                <a14:m>
                  <m:oMath xmlns:m="http://schemas.openxmlformats.org/officeDocument/2006/math">
                    <m:r>
                      <a:rPr lang="en-US" i="1" dirty="0" smtClean="0">
                        <a:latin typeface="Cambria Math" panose="02040503050406030204" pitchFamily="18" charset="0"/>
                      </a:rPr>
                      <m:t>𝑛</m:t>
                    </m:r>
                  </m:oMath>
                </a14:m>
                <a:r>
                  <a:rPr lang="en-US" dirty="0"/>
                  <a:t> is written as a sum of the form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𝑘</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10</m:t>
                        </m:r>
                      </m:e>
                      <m:sup>
                        <m:r>
                          <a:rPr lang="en-US" i="1" dirty="0" smtClean="0">
                            <a:latin typeface="Cambria Math" panose="02040503050406030204" pitchFamily="18" charset="0"/>
                          </a:rPr>
                          <m:t>𝑘</m:t>
                        </m:r>
                      </m:sup>
                    </m:sSup>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10</m:t>
                        </m:r>
                      </m:e>
                      <m:sup>
                        <m:r>
                          <a:rPr lang="en-US" i="1" dirty="0" smtClean="0">
                            <a:latin typeface="Cambria Math" panose="02040503050406030204" pitchFamily="18" charset="0"/>
                          </a:rPr>
                          <m:t>𝑘</m:t>
                        </m:r>
                        <m:r>
                          <a:rPr lang="en-US" b="0" i="1" dirty="0" smtClean="0">
                            <a:latin typeface="Cambria Math" panose="02040503050406030204" pitchFamily="18" charset="0"/>
                          </a:rPr>
                          <m:t>−1</m:t>
                        </m:r>
                      </m:sup>
                    </m:sSup>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i="1" dirty="0" smtClean="0">
                        <a:latin typeface="Cambria Math" panose="02040503050406030204" pitchFamily="18" charset="0"/>
                      </a:rPr>
                      <m:t>10+</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0</m:t>
                        </m:r>
                      </m:sub>
                    </m:sSub>
                  </m:oMath>
                </a14:m>
                <a:r>
                  <a:rPr lang="en-US" dirty="0"/>
                  <a:t>, where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𝑗</m:t>
                        </m:r>
                      </m:sub>
                    </m:sSub>
                  </m:oMath>
                </a14:m>
                <a:r>
                  <a:rPr lang="en-US" dirty="0"/>
                  <a:t> is an integer with </a:t>
                </a:r>
                <a14:m>
                  <m:oMath xmlns:m="http://schemas.openxmlformats.org/officeDocument/2006/math">
                    <m:r>
                      <a:rPr lang="en-US" i="1" dirty="0" smtClean="0">
                        <a:latin typeface="Cambria Math" panose="02040503050406030204" pitchFamily="18" charset="0"/>
                      </a:rPr>
                      <m:t>0≤</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𝑗</m:t>
                        </m:r>
                      </m:sub>
                    </m:sSub>
                    <m:r>
                      <a:rPr lang="en-US" i="1" dirty="0" smtClean="0">
                        <a:latin typeface="Cambria Math" panose="02040503050406030204" pitchFamily="18" charset="0"/>
                      </a:rPr>
                      <m:t>≤9</m:t>
                    </m:r>
                  </m:oMath>
                </a14:m>
                <a:r>
                  <a:rPr lang="en-US" dirty="0"/>
                  <a:t> 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=0,1,…,</m:t>
                    </m:r>
                    <m:r>
                      <a:rPr lang="en-US" i="1" dirty="0" smtClean="0">
                        <a:latin typeface="Cambria Math" panose="02040503050406030204" pitchFamily="18" charset="0"/>
                      </a:rPr>
                      <m:t>𝑘</m:t>
                    </m:r>
                  </m:oMath>
                </a14:m>
                <a:r>
                  <a:rPr lang="en-US" dirty="0"/>
                  <a:t>. For example, </a:t>
                </a:r>
                <a14:m>
                  <m:oMath xmlns:m="http://schemas.openxmlformats.org/officeDocument/2006/math">
                    <m:r>
                      <a:rPr lang="en-US" i="1" dirty="0" smtClean="0">
                        <a:latin typeface="Cambria Math" panose="02040503050406030204" pitchFamily="18" charset="0"/>
                      </a:rPr>
                      <m:t>965</m:t>
                    </m:r>
                  </m:oMath>
                </a14:m>
                <a:r>
                  <a:rPr lang="en-US" dirty="0"/>
                  <a:t> is used to denote </a:t>
                </a:r>
                <a14:m>
                  <m:oMath xmlns:m="http://schemas.openxmlformats.org/officeDocument/2006/math">
                    <m:r>
                      <a:rPr lang="en-US" i="1" dirty="0" smtClean="0">
                        <a:latin typeface="Cambria Math" panose="02040503050406030204" pitchFamily="18" charset="0"/>
                      </a:rPr>
                      <m:t>9⋅</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10</m:t>
                        </m:r>
                      </m:e>
                      <m:sup>
                        <m:r>
                          <a:rPr lang="en-US" i="1" dirty="0" smtClean="0">
                            <a:latin typeface="Cambria Math" panose="02040503050406030204" pitchFamily="18" charset="0"/>
                          </a:rPr>
                          <m:t>2</m:t>
                        </m:r>
                      </m:sup>
                    </m:sSup>
                    <m:r>
                      <a:rPr lang="en-US" i="1" dirty="0" smtClean="0">
                        <a:latin typeface="Cambria Math" panose="02040503050406030204" pitchFamily="18" charset="0"/>
                      </a:rPr>
                      <m:t>+6⋅10+5</m:t>
                    </m:r>
                  </m:oMath>
                </a14:m>
                <a:r>
                  <a:rPr lang="en-US" dirty="0"/>
                  <a:t>. However, it is often convenient to use bases other than </a:t>
                </a:r>
                <a14:m>
                  <m:oMath xmlns:m="http://schemas.openxmlformats.org/officeDocument/2006/math">
                    <m:r>
                      <a:rPr lang="en-US" i="1" dirty="0" smtClean="0">
                        <a:latin typeface="Cambria Math" panose="02040503050406030204" pitchFamily="18" charset="0"/>
                      </a:rPr>
                      <m:t>10</m:t>
                    </m:r>
                  </m:oMath>
                </a14:m>
                <a:r>
                  <a:rPr lang="en-US" dirty="0"/>
                  <a:t>.</a:t>
                </a:r>
              </a:p>
              <a:p>
                <a:pPr marL="0" lvl="0" indent="0" algn="just" rtl="0">
                  <a:lnSpc>
                    <a:spcPct val="115000"/>
                  </a:lnSpc>
                  <a:spcBef>
                    <a:spcPts val="1200"/>
                  </a:spcBef>
                  <a:spcAft>
                    <a:spcPts val="1200"/>
                  </a:spcAft>
                  <a:buSzPts val="1800"/>
                  <a:buNone/>
                </a:pPr>
                <a:r>
                  <a:rPr lang="en-US" b="1" dirty="0"/>
                  <a:t>THEOREM 1:</a:t>
                </a:r>
                <a:r>
                  <a:rPr lang="en-US" dirty="0"/>
                  <a:t> Let </a:t>
                </a:r>
                <a14:m>
                  <m:oMath xmlns:m="http://schemas.openxmlformats.org/officeDocument/2006/math">
                    <m:r>
                      <a:rPr lang="en-US" i="1" dirty="0" smtClean="0">
                        <a:latin typeface="Cambria Math" panose="02040503050406030204" pitchFamily="18" charset="0"/>
                      </a:rPr>
                      <m:t>𝑏</m:t>
                    </m:r>
                  </m:oMath>
                </a14:m>
                <a:r>
                  <a:rPr lang="en-US" dirty="0"/>
                  <a:t> be an integer greater than </a:t>
                </a:r>
                <a14:m>
                  <m:oMath xmlns:m="http://schemas.openxmlformats.org/officeDocument/2006/math">
                    <m:r>
                      <a:rPr lang="en-US" i="1" dirty="0" smtClean="0">
                        <a:latin typeface="Cambria Math" panose="02040503050406030204" pitchFamily="18" charset="0"/>
                      </a:rPr>
                      <m:t>1</m:t>
                    </m:r>
                  </m:oMath>
                </a14:m>
                <a:r>
                  <a:rPr lang="en-US" dirty="0"/>
                  <a:t>. Then if </a:t>
                </a:r>
                <a14:m>
                  <m:oMath xmlns:m="http://schemas.openxmlformats.org/officeDocument/2006/math">
                    <m:r>
                      <a:rPr lang="en-US" i="1" dirty="0" smtClean="0">
                        <a:latin typeface="Cambria Math" panose="02040503050406030204" pitchFamily="18" charset="0"/>
                      </a:rPr>
                      <m:t>𝑛</m:t>
                    </m:r>
                  </m:oMath>
                </a14:m>
                <a:r>
                  <a:rPr lang="en-US" dirty="0"/>
                  <a:t> is a positive integer, it can be expressed uniquely in the form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𝑘</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r>
                      <a:rPr lang="en-US" i="1" dirty="0" smtClean="0">
                        <a:latin typeface="Cambria Math" panose="02040503050406030204" pitchFamily="18" charset="0"/>
                      </a:rPr>
                      <m:t>𝑏</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0</m:t>
                        </m:r>
                      </m:sub>
                    </m:sSub>
                  </m:oMath>
                </a14:m>
                <a:r>
                  <a:rPr lang="en-US" dirty="0"/>
                  <a:t>, where </a:t>
                </a:r>
                <a14:m>
                  <m:oMath xmlns:m="http://schemas.openxmlformats.org/officeDocument/2006/math">
                    <m:r>
                      <a:rPr lang="en-US" i="1" dirty="0" smtClean="0">
                        <a:latin typeface="Cambria Math" panose="02040503050406030204" pitchFamily="18" charset="0"/>
                      </a:rPr>
                      <m:t>𝑘</m:t>
                    </m:r>
                  </m:oMath>
                </a14:m>
                <a:r>
                  <a:rPr lang="en-US" dirty="0"/>
                  <a:t> is a nonnegative integer,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𝑘</m:t>
                        </m:r>
                      </m:sub>
                    </m:sSub>
                  </m:oMath>
                </a14:m>
                <a:r>
                  <a:rPr lang="en-US" dirty="0"/>
                  <a:t> are nonnegative integers less than </a:t>
                </a:r>
                <a14:m>
                  <m:oMath xmlns:m="http://schemas.openxmlformats.org/officeDocument/2006/math">
                    <m:r>
                      <a:rPr lang="en-US" i="1" dirty="0" smtClean="0">
                        <a:latin typeface="Cambria Math" panose="02040503050406030204" pitchFamily="18" charset="0"/>
                      </a:rPr>
                      <m:t>𝑏</m:t>
                    </m:r>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𝑘</m:t>
                        </m:r>
                      </m:sub>
                    </m:sSub>
                    <m:r>
                      <a:rPr lang="en-US" i="1" dirty="0">
                        <a:latin typeface="Cambria Math" panose="02040503050406030204" pitchFamily="18" charset="0"/>
                      </a:rPr>
                      <m:t>≠0</m:t>
                    </m:r>
                  </m:oMath>
                </a14:m>
                <a:r>
                  <a:rPr lang="en-US" dirty="0"/>
                  <a:t>.</a:t>
                </a:r>
                <a:endParaRPr dirty="0"/>
              </a:p>
            </p:txBody>
          </p:sp>
        </mc:Choice>
        <mc:Fallback xmlns="">
          <p:sp>
            <p:nvSpPr>
              <p:cNvPr id="145" name="Google Shape;145;p1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51" name="Google Shape;15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800"/>
                  <a:buNone/>
                </a:pPr>
                <a:r>
                  <a:rPr lang="en-US" sz="1600" b="1" dirty="0"/>
                  <a:t>EXAMPLE 1:</a:t>
                </a:r>
                <a:r>
                  <a:rPr lang="en-US" sz="1600" dirty="0"/>
                  <a:t> What is the decimal expansion of the integer that has </a:t>
                </a:r>
                <a14:m>
                  <m:oMath xmlns:m="http://schemas.openxmlformats.org/officeDocument/2006/math">
                    <m:sSub>
                      <m:sSubPr>
                        <m:ctrlPr>
                          <a:rPr lang="en-US" sz="1600" b="0" i="1" dirty="0" smtClean="0">
                            <a:latin typeface="Cambria Math" panose="02040503050406030204" pitchFamily="18" charset="0"/>
                          </a:rPr>
                        </m:ctrlPr>
                      </m:sSubPr>
                      <m:e>
                        <m:d>
                          <m:dPr>
                            <m:ctrlPr>
                              <a:rPr lang="en-US" sz="1600" i="1" dirty="0" smtClean="0">
                                <a:latin typeface="Cambria Math" panose="02040503050406030204" pitchFamily="18" charset="0"/>
                              </a:rPr>
                            </m:ctrlPr>
                          </m:dPr>
                          <m:e>
                            <m:r>
                              <a:rPr lang="en-US" sz="1600" i="1" dirty="0" smtClean="0">
                                <a:latin typeface="Cambria Math" panose="02040503050406030204" pitchFamily="18" charset="0"/>
                              </a:rPr>
                              <m:t>1 0101 1111</m:t>
                            </m:r>
                          </m:e>
                        </m:d>
                      </m:e>
                      <m:sub>
                        <m:r>
                          <a:rPr lang="en-US" sz="1600" b="0" i="1" dirty="0" smtClean="0">
                            <a:latin typeface="Cambria Math" panose="02040503050406030204" pitchFamily="18" charset="0"/>
                          </a:rPr>
                          <m:t>2</m:t>
                        </m:r>
                      </m:sub>
                    </m:sSub>
                  </m:oMath>
                </a14:m>
                <a:r>
                  <a:rPr lang="en-US" sz="1600" dirty="0"/>
                  <a:t> as its binary expansion? </a:t>
                </a:r>
              </a:p>
              <a:p>
                <a:pPr marL="0" lvl="0" indent="0" algn="just" rtl="0">
                  <a:lnSpc>
                    <a:spcPct val="115000"/>
                  </a:lnSpc>
                  <a:spcBef>
                    <a:spcPts val="0"/>
                  </a:spcBef>
                  <a:spcAft>
                    <a:spcPts val="0"/>
                  </a:spcAft>
                  <a:buSzPts val="1800"/>
                  <a:buNone/>
                </a:pPr>
                <a:r>
                  <a:rPr lang="en-US" sz="1600" u="sng" dirty="0"/>
                  <a:t>Solution:</a:t>
                </a:r>
                <a:r>
                  <a:rPr lang="en-US" sz="1600" dirty="0"/>
                  <a:t> We have </a:t>
                </a:r>
                <a14:m>
                  <m:oMath xmlns:m="http://schemas.openxmlformats.org/officeDocument/2006/math">
                    <m:sSub>
                      <m:sSubPr>
                        <m:ctrlPr>
                          <a:rPr lang="en-US" sz="1600" b="0" i="1" dirty="0" smtClean="0">
                            <a:latin typeface="Cambria Math" panose="02040503050406030204" pitchFamily="18" charset="0"/>
                          </a:rPr>
                        </m:ctrlPr>
                      </m:sSubPr>
                      <m:e>
                        <m:d>
                          <m:dPr>
                            <m:ctrlPr>
                              <a:rPr lang="en-US" sz="1600" i="1" dirty="0" smtClean="0">
                                <a:latin typeface="Cambria Math" panose="02040503050406030204" pitchFamily="18" charset="0"/>
                              </a:rPr>
                            </m:ctrlPr>
                          </m:dPr>
                          <m:e>
                            <m:r>
                              <a:rPr lang="en-US" sz="1600" i="1" dirty="0" smtClean="0">
                                <a:latin typeface="Cambria Math" panose="02040503050406030204" pitchFamily="18" charset="0"/>
                              </a:rPr>
                              <m:t>1 0101 1111</m:t>
                            </m:r>
                          </m:e>
                        </m:d>
                      </m:e>
                      <m:sub>
                        <m:r>
                          <a:rPr lang="en-US" sz="1600" b="0" i="1" dirty="0" smtClean="0">
                            <a:latin typeface="Cambria Math" panose="02040503050406030204" pitchFamily="18" charset="0"/>
                          </a:rPr>
                          <m:t>2</m:t>
                        </m:r>
                      </m:sub>
                    </m:sSub>
                    <m:r>
                      <a:rPr lang="en-US" sz="1600" i="1" dirty="0">
                        <a:latin typeface="Cambria Math" panose="02040503050406030204" pitchFamily="18" charset="0"/>
                      </a:rPr>
                      <m:t>=1⋅</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8</m:t>
                        </m:r>
                      </m:sup>
                    </m:sSup>
                    <m:r>
                      <a:rPr lang="en-US" sz="1600" i="1" dirty="0" smtClean="0">
                        <a:latin typeface="Cambria Math" panose="02040503050406030204" pitchFamily="18" charset="0"/>
                      </a:rPr>
                      <m:t>+</m:t>
                    </m:r>
                    <m:r>
                      <a:rPr lang="en-US" sz="1600" i="1" dirty="0">
                        <a:latin typeface="Cambria Math" panose="02040503050406030204" pitchFamily="18" charset="0"/>
                      </a:rPr>
                      <m:t>0⋅</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7</m:t>
                        </m:r>
                      </m:sup>
                    </m:sSup>
                    <m:r>
                      <a:rPr lang="en-US" sz="1600" i="1" dirty="0">
                        <a:latin typeface="Cambria Math" panose="02040503050406030204" pitchFamily="18" charset="0"/>
                      </a:rPr>
                      <m:t>+1⋅</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6</m:t>
                        </m:r>
                      </m:sup>
                    </m:sSup>
                    <m:r>
                      <a:rPr lang="en-US" sz="1600" i="1" dirty="0" smtClean="0">
                        <a:latin typeface="Cambria Math" panose="02040503050406030204" pitchFamily="18" charset="0"/>
                      </a:rPr>
                      <m:t>+</m:t>
                    </m:r>
                    <m:r>
                      <a:rPr lang="en-US" sz="1600" i="1" dirty="0">
                        <a:latin typeface="Cambria Math" panose="02040503050406030204" pitchFamily="18" charset="0"/>
                      </a:rPr>
                      <m:t>0⋅</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5</m:t>
                        </m:r>
                      </m:sup>
                    </m:sSup>
                    <m:r>
                      <a:rPr lang="en-US" sz="1600" i="1" dirty="0">
                        <a:latin typeface="Cambria Math" panose="02040503050406030204" pitchFamily="18" charset="0"/>
                      </a:rPr>
                      <m:t>+1⋅</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4</m:t>
                        </m:r>
                      </m:sup>
                    </m:sSup>
                    <m:r>
                      <a:rPr lang="en-US" sz="1600" i="1" dirty="0" smtClean="0">
                        <a:latin typeface="Cambria Math" panose="02040503050406030204" pitchFamily="18" charset="0"/>
                      </a:rPr>
                      <m:t>+</m:t>
                    </m:r>
                    <m:r>
                      <a:rPr lang="en-US" sz="1600" i="1" dirty="0">
                        <a:latin typeface="Cambria Math" panose="02040503050406030204" pitchFamily="18" charset="0"/>
                      </a:rPr>
                      <m:t>1⋅</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3</m:t>
                        </m:r>
                      </m:sup>
                    </m:sSup>
                    <m:r>
                      <a:rPr lang="en-US" sz="1600" i="1" dirty="0">
                        <a:latin typeface="Cambria Math" panose="02040503050406030204" pitchFamily="18" charset="0"/>
                      </a:rPr>
                      <m:t>+1⋅</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2</m:t>
                        </m:r>
                      </m:sup>
                    </m:sSup>
                    <m:r>
                      <a:rPr lang="en-US" sz="1600" i="1" dirty="0">
                        <a:latin typeface="Cambria Math" panose="02040503050406030204" pitchFamily="18" charset="0"/>
                      </a:rPr>
                      <m:t>+1⋅</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1</m:t>
                        </m:r>
                      </m:sup>
                    </m:sSup>
                    <m:r>
                      <a:rPr lang="en-US" sz="1600" i="1" dirty="0">
                        <a:latin typeface="Cambria Math" panose="02040503050406030204" pitchFamily="18" charset="0"/>
                      </a:rPr>
                      <m:t>+1⋅</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2</m:t>
                        </m:r>
                      </m:e>
                      <m:sup>
                        <m:r>
                          <a:rPr lang="en-US" sz="1600" b="0" i="1" dirty="0" smtClean="0">
                            <a:latin typeface="Cambria Math" panose="02040503050406030204" pitchFamily="18" charset="0"/>
                          </a:rPr>
                          <m:t>0</m:t>
                        </m:r>
                      </m:sup>
                    </m:sSup>
                    <m:r>
                      <a:rPr lang="en-US" sz="1600" i="1" dirty="0">
                        <a:latin typeface="Cambria Math" panose="02040503050406030204" pitchFamily="18" charset="0"/>
                      </a:rPr>
                      <m:t>=351</m:t>
                    </m:r>
                  </m:oMath>
                </a14:m>
                <a:r>
                  <a:rPr lang="en-US" sz="1600" dirty="0"/>
                  <a:t>.</a:t>
                </a:r>
              </a:p>
              <a:p>
                <a:pPr marL="0" lvl="0" indent="0" algn="just" rtl="0">
                  <a:lnSpc>
                    <a:spcPct val="115000"/>
                  </a:lnSpc>
                  <a:spcBef>
                    <a:spcPts val="1200"/>
                  </a:spcBef>
                  <a:spcAft>
                    <a:spcPts val="0"/>
                  </a:spcAft>
                  <a:buSzPts val="1800"/>
                  <a:buNone/>
                </a:pPr>
                <a:r>
                  <a:rPr lang="en-US" sz="1600" b="1" dirty="0"/>
                  <a:t>EXAMPLE 2:</a:t>
                </a:r>
                <a:r>
                  <a:rPr lang="en-US" sz="1600" dirty="0"/>
                  <a:t> What is the decimal expansion of the number with octal expansion </a:t>
                </a:r>
                <a14:m>
                  <m:oMath xmlns:m="http://schemas.openxmlformats.org/officeDocument/2006/math">
                    <m:sSub>
                      <m:sSubPr>
                        <m:ctrlPr>
                          <a:rPr lang="en-US" sz="1600" b="0" i="1" dirty="0" smtClean="0">
                            <a:latin typeface="Cambria Math" panose="02040503050406030204" pitchFamily="18" charset="0"/>
                          </a:rPr>
                        </m:ctrlPr>
                      </m:sSubPr>
                      <m:e>
                        <m:d>
                          <m:dPr>
                            <m:ctrlPr>
                              <a:rPr lang="en-US" sz="1600" i="1" dirty="0" smtClean="0">
                                <a:latin typeface="Cambria Math" panose="02040503050406030204" pitchFamily="18" charset="0"/>
                              </a:rPr>
                            </m:ctrlPr>
                          </m:dPr>
                          <m:e>
                            <m:r>
                              <a:rPr lang="en-US" sz="1600" i="1" dirty="0" smtClean="0">
                                <a:latin typeface="Cambria Math" panose="02040503050406030204" pitchFamily="18" charset="0"/>
                              </a:rPr>
                              <m:t>7016</m:t>
                            </m:r>
                          </m:e>
                        </m:d>
                      </m:e>
                      <m:sub>
                        <m:r>
                          <a:rPr lang="en-US" sz="1600" b="0" i="1" dirty="0" smtClean="0">
                            <a:latin typeface="Cambria Math" panose="02040503050406030204" pitchFamily="18" charset="0"/>
                          </a:rPr>
                          <m:t>8</m:t>
                        </m:r>
                      </m:sub>
                    </m:sSub>
                  </m:oMath>
                </a14:m>
                <a:r>
                  <a:rPr lang="en-US" sz="1600" dirty="0"/>
                  <a:t>? </a:t>
                </a:r>
              </a:p>
              <a:p>
                <a:pPr marL="0" lvl="0" indent="0" algn="just" rtl="0">
                  <a:lnSpc>
                    <a:spcPct val="115000"/>
                  </a:lnSpc>
                  <a:spcAft>
                    <a:spcPts val="0"/>
                  </a:spcAft>
                  <a:buSzPts val="1800"/>
                  <a:buNone/>
                </a:pPr>
                <a:r>
                  <a:rPr lang="en-US" sz="1600" u="sng" dirty="0"/>
                  <a:t>Solution:</a:t>
                </a:r>
                <a:r>
                  <a:rPr lang="en-US" sz="1600" dirty="0"/>
                  <a:t> Using the definition of a base </a:t>
                </a:r>
                <a14:m>
                  <m:oMath xmlns:m="http://schemas.openxmlformats.org/officeDocument/2006/math">
                    <m:r>
                      <a:rPr lang="en-US" sz="1600" i="1" dirty="0" smtClean="0">
                        <a:latin typeface="Cambria Math" panose="02040503050406030204" pitchFamily="18" charset="0"/>
                      </a:rPr>
                      <m:t>𝑏</m:t>
                    </m:r>
                  </m:oMath>
                </a14:m>
                <a:r>
                  <a:rPr lang="en-US" sz="1600" dirty="0"/>
                  <a:t> expansion with </a:t>
                </a:r>
                <a14:m>
                  <m:oMath xmlns:m="http://schemas.openxmlformats.org/officeDocument/2006/math">
                    <m:r>
                      <a:rPr lang="en-US" sz="1600" i="1" dirty="0" smtClean="0">
                        <a:latin typeface="Cambria Math" panose="02040503050406030204" pitchFamily="18" charset="0"/>
                      </a:rPr>
                      <m:t>𝑏</m:t>
                    </m:r>
                    <m:r>
                      <a:rPr lang="en-US" sz="1600" i="1" dirty="0" smtClean="0">
                        <a:latin typeface="Cambria Math" panose="02040503050406030204" pitchFamily="18" charset="0"/>
                      </a:rPr>
                      <m:t>=8</m:t>
                    </m:r>
                  </m:oMath>
                </a14:m>
                <a:r>
                  <a:rPr lang="en-US" sz="1600" dirty="0"/>
                  <a:t> tells us that </a:t>
                </a:r>
                <a14:m>
                  <m:oMath xmlns:m="http://schemas.openxmlformats.org/officeDocument/2006/math">
                    <m:sSub>
                      <m:sSubPr>
                        <m:ctrlPr>
                          <a:rPr lang="en-US" sz="1600" b="0" i="1" dirty="0" smtClean="0">
                            <a:latin typeface="Cambria Math" panose="02040503050406030204" pitchFamily="18" charset="0"/>
                          </a:rPr>
                        </m:ctrlPr>
                      </m:sSubPr>
                      <m:e>
                        <m:d>
                          <m:dPr>
                            <m:ctrlPr>
                              <a:rPr lang="en-US" sz="1600" i="1" dirty="0" smtClean="0">
                                <a:latin typeface="Cambria Math" panose="02040503050406030204" pitchFamily="18" charset="0"/>
                              </a:rPr>
                            </m:ctrlPr>
                          </m:dPr>
                          <m:e>
                            <m:r>
                              <a:rPr lang="en-US" sz="1600" i="1" dirty="0" smtClean="0">
                                <a:latin typeface="Cambria Math" panose="02040503050406030204" pitchFamily="18" charset="0"/>
                              </a:rPr>
                              <m:t>7016</m:t>
                            </m:r>
                          </m:e>
                        </m:d>
                      </m:e>
                      <m:sub>
                        <m:r>
                          <a:rPr lang="en-US" sz="1600" i="1" dirty="0" smtClean="0">
                            <a:latin typeface="Cambria Math" panose="02040503050406030204" pitchFamily="18" charset="0"/>
                          </a:rPr>
                          <m:t>8</m:t>
                        </m:r>
                      </m:sub>
                    </m:sSub>
                    <m:r>
                      <a:rPr lang="en-US" sz="1600" i="1" dirty="0" smtClean="0">
                        <a:latin typeface="Cambria Math" panose="02040503050406030204" pitchFamily="18" charset="0"/>
                      </a:rPr>
                      <m:t>=7⋅</m:t>
                    </m:r>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8</m:t>
                        </m:r>
                      </m:e>
                      <m:sup>
                        <m:r>
                          <a:rPr lang="en-US" sz="1600" b="0" i="1" dirty="0" smtClean="0">
                            <a:latin typeface="Cambria Math" panose="02040503050406030204" pitchFamily="18" charset="0"/>
                          </a:rPr>
                          <m:t>3</m:t>
                        </m:r>
                      </m:sup>
                    </m:sSup>
                    <m:r>
                      <a:rPr lang="en-US" sz="1600" i="1" dirty="0">
                        <a:latin typeface="Cambria Math" panose="02040503050406030204" pitchFamily="18" charset="0"/>
                      </a:rPr>
                      <m:t>+0⋅</m:t>
                    </m:r>
                    <m:sSup>
                      <m:sSupPr>
                        <m:ctrlPr>
                          <a:rPr lang="en-US" sz="1600" b="0" i="1" dirty="0" smtClean="0">
                            <a:latin typeface="Cambria Math" panose="02040503050406030204" pitchFamily="18" charset="0"/>
                          </a:rPr>
                        </m:ctrlPr>
                      </m:sSupPr>
                      <m:e>
                        <m:r>
                          <a:rPr lang="en-US" sz="1600" i="1" dirty="0">
                            <a:latin typeface="Cambria Math" panose="02040503050406030204" pitchFamily="18" charset="0"/>
                          </a:rPr>
                          <m:t>8</m:t>
                        </m:r>
                      </m:e>
                      <m:sup>
                        <m:r>
                          <a:rPr lang="en-US" sz="1600" b="0" i="1" dirty="0" smtClean="0">
                            <a:latin typeface="Cambria Math" panose="02040503050406030204" pitchFamily="18" charset="0"/>
                          </a:rPr>
                          <m:t>2</m:t>
                        </m:r>
                      </m:sup>
                    </m:sSup>
                    <m:r>
                      <a:rPr lang="en-US" sz="1600" i="1" dirty="0">
                        <a:latin typeface="Cambria Math" panose="02040503050406030204" pitchFamily="18" charset="0"/>
                      </a:rPr>
                      <m:t>+1⋅8+6=3598</m:t>
                    </m:r>
                  </m:oMath>
                </a14:m>
                <a:r>
                  <a:rPr lang="en-US" sz="1600" dirty="0"/>
                  <a:t>.</a:t>
                </a:r>
              </a:p>
              <a:p>
                <a:pPr marL="0" lvl="0" indent="0" algn="just" rtl="0">
                  <a:lnSpc>
                    <a:spcPct val="115000"/>
                  </a:lnSpc>
                  <a:spcBef>
                    <a:spcPts val="1200"/>
                  </a:spcBef>
                  <a:spcAft>
                    <a:spcPts val="1200"/>
                  </a:spcAft>
                  <a:buSzPts val="1800"/>
                  <a:buNone/>
                </a:pPr>
                <a:r>
                  <a:rPr lang="en-US" sz="1600" dirty="0"/>
                  <a:t>Sixteen different digits are required for hexadecimal expansions. Usually, the hexadecimal digits used are </a:t>
                </a:r>
                <a14:m>
                  <m:oMath xmlns:m="http://schemas.openxmlformats.org/officeDocument/2006/math">
                    <m:r>
                      <a:rPr lang="en-US" sz="1600" i="1" dirty="0" smtClean="0">
                        <a:latin typeface="Cambria Math" panose="02040503050406030204" pitchFamily="18" charset="0"/>
                      </a:rPr>
                      <m:t>0,1,2,3,4,5,6,7,8,9,</m:t>
                    </m:r>
                    <m:r>
                      <a:rPr lang="en-US" sz="1600" i="1" dirty="0" smtClean="0">
                        <a:latin typeface="Cambria Math" panose="02040503050406030204" pitchFamily="18" charset="0"/>
                      </a:rPr>
                      <m:t>𝐴</m:t>
                    </m:r>
                    <m:r>
                      <a:rPr lang="en-US" sz="1600" i="1" dirty="0" smtClean="0">
                        <a:latin typeface="Cambria Math" panose="02040503050406030204" pitchFamily="18" charset="0"/>
                      </a:rPr>
                      <m:t>,</m:t>
                    </m:r>
                    <m:r>
                      <a:rPr lang="en-US" sz="1600" i="1" dirty="0" smtClean="0">
                        <a:latin typeface="Cambria Math" panose="02040503050406030204" pitchFamily="18" charset="0"/>
                      </a:rPr>
                      <m:t>𝐵</m:t>
                    </m:r>
                    <m:r>
                      <a:rPr lang="en-US" sz="1600" i="1" dirty="0" smtClean="0">
                        <a:latin typeface="Cambria Math" panose="02040503050406030204" pitchFamily="18" charset="0"/>
                      </a:rPr>
                      <m:t>,</m:t>
                    </m:r>
                    <m:r>
                      <a:rPr lang="en-US" sz="1600" i="1" dirty="0" smtClean="0">
                        <a:latin typeface="Cambria Math" panose="02040503050406030204" pitchFamily="18" charset="0"/>
                      </a:rPr>
                      <m:t>𝐶</m:t>
                    </m:r>
                    <m:r>
                      <a:rPr lang="en-US" sz="1600" i="1" dirty="0" smtClean="0">
                        <a:latin typeface="Cambria Math" panose="02040503050406030204" pitchFamily="18" charset="0"/>
                      </a:rPr>
                      <m:t>,</m:t>
                    </m:r>
                    <m:r>
                      <a:rPr lang="en-US" sz="1600" i="1" dirty="0" smtClean="0">
                        <a:latin typeface="Cambria Math" panose="02040503050406030204" pitchFamily="18" charset="0"/>
                      </a:rPr>
                      <m:t>𝐷</m:t>
                    </m:r>
                    <m:r>
                      <a:rPr lang="en-US" sz="1600" i="1" dirty="0" smtClean="0">
                        <a:latin typeface="Cambria Math" panose="02040503050406030204" pitchFamily="18" charset="0"/>
                      </a:rPr>
                      <m:t>,</m:t>
                    </m:r>
                    <m:r>
                      <a:rPr lang="en-US" sz="1600" i="1" dirty="0" smtClean="0">
                        <a:latin typeface="Cambria Math" panose="02040503050406030204" pitchFamily="18" charset="0"/>
                      </a:rPr>
                      <m:t>𝐸</m:t>
                    </m:r>
                  </m:oMath>
                </a14:m>
                <a:r>
                  <a:rPr lang="en-US" sz="1600" dirty="0"/>
                  <a:t>, and </a:t>
                </a:r>
                <a14:m>
                  <m:oMath xmlns:m="http://schemas.openxmlformats.org/officeDocument/2006/math">
                    <m:r>
                      <a:rPr lang="en-US" sz="1600" i="1" dirty="0" smtClean="0">
                        <a:latin typeface="Cambria Math" panose="02040503050406030204" pitchFamily="18" charset="0"/>
                      </a:rPr>
                      <m:t>𝐹</m:t>
                    </m:r>
                  </m:oMath>
                </a14:m>
                <a:r>
                  <a:rPr lang="en-US" sz="1600" dirty="0"/>
                  <a:t>, where the letters </a:t>
                </a:r>
                <a14:m>
                  <m:oMath xmlns:m="http://schemas.openxmlformats.org/officeDocument/2006/math">
                    <m:r>
                      <a:rPr lang="en-US" sz="1600" i="1" dirty="0" smtClean="0">
                        <a:latin typeface="Cambria Math" panose="02040503050406030204" pitchFamily="18" charset="0"/>
                      </a:rPr>
                      <m:t>𝐴</m:t>
                    </m:r>
                  </m:oMath>
                </a14:m>
                <a:r>
                  <a:rPr lang="en-US" sz="1600" dirty="0"/>
                  <a:t> through </a:t>
                </a:r>
                <a14:m>
                  <m:oMath xmlns:m="http://schemas.openxmlformats.org/officeDocument/2006/math">
                    <m:r>
                      <a:rPr lang="en-US" sz="1600" i="1" dirty="0" smtClean="0">
                        <a:latin typeface="Cambria Math" panose="02040503050406030204" pitchFamily="18" charset="0"/>
                      </a:rPr>
                      <m:t>𝐹</m:t>
                    </m:r>
                  </m:oMath>
                </a14:m>
                <a:r>
                  <a:rPr lang="en-US" sz="1600" dirty="0"/>
                  <a:t> represent the digits corresponding to the numbers </a:t>
                </a:r>
                <a14:m>
                  <m:oMath xmlns:m="http://schemas.openxmlformats.org/officeDocument/2006/math">
                    <m:r>
                      <a:rPr lang="en-US" sz="1600" i="1" dirty="0" smtClean="0">
                        <a:latin typeface="Cambria Math" panose="02040503050406030204" pitchFamily="18" charset="0"/>
                      </a:rPr>
                      <m:t>10</m:t>
                    </m:r>
                  </m:oMath>
                </a14:m>
                <a:r>
                  <a:rPr lang="en-US" sz="1600" dirty="0"/>
                  <a:t> through </a:t>
                </a:r>
                <a14:m>
                  <m:oMath xmlns:m="http://schemas.openxmlformats.org/officeDocument/2006/math">
                    <m:r>
                      <a:rPr lang="en-US" sz="1600" i="1" dirty="0" smtClean="0">
                        <a:latin typeface="Cambria Math" panose="02040503050406030204" pitchFamily="18" charset="0"/>
                      </a:rPr>
                      <m:t>15</m:t>
                    </m:r>
                  </m:oMath>
                </a14:m>
                <a:r>
                  <a:rPr lang="en-US" sz="1600" dirty="0"/>
                  <a:t> (in decimal notation).</a:t>
                </a:r>
                <a:endParaRPr sz="1600" dirty="0"/>
              </a:p>
            </p:txBody>
          </p:sp>
        </mc:Choice>
        <mc:Fallback xmlns="">
          <p:sp>
            <p:nvSpPr>
              <p:cNvPr id="151" name="Google Shape;151;p15"/>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358" r="-429"/>
                </a:stretch>
              </a:blipFill>
              <a:ln>
                <a:noFill/>
              </a:ln>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57" name="Google Shape;157;p16"/>
              <p:cNvSpPr txBox="1">
                <a:spLocks noGrp="1"/>
              </p:cNvSpPr>
              <p:nvPr>
                <p:ph type="body" idx="1"/>
              </p:nvPr>
            </p:nvSpPr>
            <p:spPr>
              <a:xfrm>
                <a:off x="311700" y="1152475"/>
                <a:ext cx="8520600" cy="3638356"/>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n-US" b="1" dirty="0"/>
                  <a:t>EXAMPLE 3:</a:t>
                </a:r>
                <a:r>
                  <a:rPr lang="en-US" dirty="0"/>
                  <a:t> What is the decimal expansion of the number with hexadecimal expansion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2</m:t>
                            </m:r>
                            <m:r>
                              <a:rPr lang="en-US" i="1" dirty="0" smtClean="0">
                                <a:latin typeface="Cambria Math" panose="02040503050406030204" pitchFamily="18" charset="0"/>
                              </a:rPr>
                              <m:t>𝐴𝐸</m:t>
                            </m:r>
                            <m:r>
                              <a:rPr lang="en-US" i="1" dirty="0" smtClean="0">
                                <a:latin typeface="Cambria Math" panose="02040503050406030204" pitchFamily="18" charset="0"/>
                              </a:rPr>
                              <m:t>0</m:t>
                            </m:r>
                            <m:r>
                              <a:rPr lang="en-US" i="1" dirty="0" smtClean="0">
                                <a:latin typeface="Cambria Math" panose="02040503050406030204" pitchFamily="18" charset="0"/>
                              </a:rPr>
                              <m:t>𝐵</m:t>
                            </m:r>
                          </m:e>
                        </m:d>
                      </m:e>
                      <m:sub>
                        <m:r>
                          <a:rPr lang="en-US" b="0" i="1" dirty="0" smtClean="0">
                            <a:latin typeface="Cambria Math" panose="02040503050406030204" pitchFamily="18" charset="0"/>
                          </a:rPr>
                          <m:t>16</m:t>
                        </m:r>
                      </m:sub>
                    </m:sSub>
                  </m:oMath>
                </a14:m>
                <a:r>
                  <a:rPr lang="en-US" dirty="0"/>
                  <a:t>? </a:t>
                </a:r>
              </a:p>
              <a:p>
                <a:pPr marL="0" lvl="0" indent="0" algn="just" rtl="0">
                  <a:lnSpc>
                    <a:spcPct val="115000"/>
                  </a:lnSpc>
                  <a:spcBef>
                    <a:spcPts val="0"/>
                  </a:spcBef>
                  <a:spcAft>
                    <a:spcPts val="0"/>
                  </a:spcAft>
                  <a:buSzPts val="1800"/>
                  <a:buNone/>
                </a:pPr>
                <a:r>
                  <a:rPr lang="en-US" u="sng" dirty="0"/>
                  <a:t>Solution:</a:t>
                </a:r>
                <a:r>
                  <a:rPr lang="en-US" dirty="0"/>
                  <a:t> Using the definition of a base </a:t>
                </a:r>
                <a14:m>
                  <m:oMath xmlns:m="http://schemas.openxmlformats.org/officeDocument/2006/math">
                    <m:r>
                      <a:rPr lang="en-US" i="1" dirty="0" smtClean="0">
                        <a:latin typeface="Cambria Math" panose="02040503050406030204" pitchFamily="18" charset="0"/>
                      </a:rPr>
                      <m:t>𝑏</m:t>
                    </m:r>
                  </m:oMath>
                </a14:m>
                <a:r>
                  <a:rPr lang="en-US" dirty="0"/>
                  <a:t> expansion with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=16</m:t>
                    </m:r>
                  </m:oMath>
                </a14:m>
                <a:r>
                  <a:rPr lang="en-US" dirty="0"/>
                  <a:t> tells us that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2</m:t>
                            </m:r>
                            <m:r>
                              <a:rPr lang="en-US" i="1" dirty="0" smtClean="0">
                                <a:latin typeface="Cambria Math" panose="02040503050406030204" pitchFamily="18" charset="0"/>
                              </a:rPr>
                              <m:t>𝐴𝐸</m:t>
                            </m:r>
                            <m:r>
                              <a:rPr lang="en-US" i="1" dirty="0" smtClean="0">
                                <a:latin typeface="Cambria Math" panose="02040503050406030204" pitchFamily="18" charset="0"/>
                              </a:rPr>
                              <m:t>0</m:t>
                            </m:r>
                            <m:r>
                              <a:rPr lang="en-US" i="1" dirty="0" smtClean="0">
                                <a:latin typeface="Cambria Math" panose="02040503050406030204" pitchFamily="18" charset="0"/>
                              </a:rPr>
                              <m:t>𝐵</m:t>
                            </m:r>
                          </m:e>
                        </m:d>
                      </m:e>
                      <m:sub>
                        <m:r>
                          <a:rPr lang="en-US" i="1" dirty="0" smtClean="0">
                            <a:latin typeface="Cambria Math" panose="02040503050406030204" pitchFamily="18" charset="0"/>
                          </a:rPr>
                          <m:t>16</m:t>
                        </m:r>
                      </m:sub>
                    </m:sSub>
                    <m:r>
                      <a:rPr lang="en-US" i="1" dirty="0" smtClean="0">
                        <a:latin typeface="Cambria Math" panose="02040503050406030204" pitchFamily="18" charset="0"/>
                      </a:rPr>
                      <m:t>=2⋅</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16</m:t>
                        </m:r>
                      </m:e>
                      <m:sup>
                        <m:r>
                          <a:rPr lang="en-US" b="0" i="1" dirty="0" smtClean="0">
                            <a:latin typeface="Cambria Math" panose="02040503050406030204" pitchFamily="18" charset="0"/>
                          </a:rPr>
                          <m:t>4</m:t>
                        </m:r>
                      </m:sup>
                    </m:sSup>
                    <m:r>
                      <a:rPr lang="en-US" i="1" dirty="0">
                        <a:latin typeface="Cambria Math" panose="02040503050406030204" pitchFamily="18" charset="0"/>
                      </a:rPr>
                      <m:t>+10⋅</m:t>
                    </m:r>
                    <m:sSup>
                      <m:sSupPr>
                        <m:ctrlPr>
                          <a:rPr lang="en-US" b="0" i="1" dirty="0" smtClean="0">
                            <a:latin typeface="Cambria Math" panose="02040503050406030204" pitchFamily="18" charset="0"/>
                          </a:rPr>
                        </m:ctrlPr>
                      </m:sSupPr>
                      <m:e>
                        <m:r>
                          <a:rPr lang="en-US" i="1" dirty="0">
                            <a:latin typeface="Cambria Math" panose="02040503050406030204" pitchFamily="18" charset="0"/>
                          </a:rPr>
                          <m:t>16</m:t>
                        </m:r>
                      </m:e>
                      <m:sup>
                        <m:r>
                          <a:rPr lang="en-US" b="0" i="1" dirty="0" smtClean="0">
                            <a:latin typeface="Cambria Math" panose="02040503050406030204" pitchFamily="18" charset="0"/>
                          </a:rPr>
                          <m:t>3</m:t>
                        </m:r>
                      </m:sup>
                    </m:sSup>
                    <m:r>
                      <a:rPr lang="en-US" i="1" dirty="0">
                        <a:latin typeface="Cambria Math" panose="02040503050406030204" pitchFamily="18" charset="0"/>
                      </a:rPr>
                      <m:t>+14⋅</m:t>
                    </m:r>
                    <m:sSup>
                      <m:sSupPr>
                        <m:ctrlPr>
                          <a:rPr lang="en-US" b="0" i="1" dirty="0" smtClean="0">
                            <a:latin typeface="Cambria Math" panose="02040503050406030204" pitchFamily="18" charset="0"/>
                          </a:rPr>
                        </m:ctrlPr>
                      </m:sSupPr>
                      <m:e>
                        <m:r>
                          <a:rPr lang="en-US" i="1" dirty="0">
                            <a:latin typeface="Cambria Math" panose="02040503050406030204" pitchFamily="18" charset="0"/>
                          </a:rPr>
                          <m:t>16</m:t>
                        </m:r>
                      </m:e>
                      <m:sup>
                        <m:r>
                          <a:rPr lang="en-US" b="0" i="1" dirty="0" smtClean="0">
                            <a:latin typeface="Cambria Math" panose="02040503050406030204" pitchFamily="18" charset="0"/>
                          </a:rPr>
                          <m:t>2</m:t>
                        </m:r>
                      </m:sup>
                    </m:sSup>
                    <m:r>
                      <a:rPr lang="en-US" i="1" dirty="0">
                        <a:latin typeface="Cambria Math" panose="02040503050406030204" pitchFamily="18" charset="0"/>
                      </a:rPr>
                      <m:t>+0⋅16+11=175627</m:t>
                    </m:r>
                  </m:oMath>
                </a14:m>
                <a:r>
                  <a:rPr lang="en-US" dirty="0"/>
                  <a:t>.</a:t>
                </a:r>
              </a:p>
              <a:p>
                <a:pPr marL="0" lvl="0" indent="0" algn="just" rtl="0">
                  <a:lnSpc>
                    <a:spcPct val="115000"/>
                  </a:lnSpc>
                  <a:spcBef>
                    <a:spcPts val="1200"/>
                  </a:spcBef>
                  <a:spcAft>
                    <a:spcPts val="400"/>
                  </a:spcAft>
                  <a:buSzPts val="1800"/>
                  <a:buNone/>
                </a:pPr>
                <a:r>
                  <a:rPr lang="en-US" b="1" dirty="0"/>
                  <a:t>EXAMPLE 4:</a:t>
                </a:r>
                <a:r>
                  <a:rPr lang="en-US" dirty="0"/>
                  <a:t> Find the octal expansion of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12345</m:t>
                            </m:r>
                          </m:e>
                        </m:d>
                      </m:e>
                      <m:sub>
                        <m:r>
                          <a:rPr lang="en-US" b="0" i="1" dirty="0" smtClean="0">
                            <a:latin typeface="Cambria Math" panose="02040503050406030204" pitchFamily="18" charset="0"/>
                          </a:rPr>
                          <m:t>10</m:t>
                        </m:r>
                      </m:sub>
                    </m:sSub>
                  </m:oMath>
                </a14:m>
                <a:r>
                  <a:rPr lang="en-US" dirty="0"/>
                  <a:t>. </a:t>
                </a:r>
              </a:p>
              <a:p>
                <a:pPr marL="0" lvl="0" indent="0" algn="just" rtl="0">
                  <a:lnSpc>
                    <a:spcPct val="115000"/>
                  </a:lnSpc>
                  <a:buSzPts val="1800"/>
                  <a:buNone/>
                </a:pPr>
                <a:r>
                  <a:rPr lang="en-US" u="sng" dirty="0"/>
                  <a:t>Extra Solution:</a:t>
                </a:r>
                <a:r>
                  <a:rPr lang="en-US" dirty="0"/>
                  <a:t> First, divide </a:t>
                </a:r>
                <a14:m>
                  <m:oMath xmlns:m="http://schemas.openxmlformats.org/officeDocument/2006/math">
                    <m:r>
                      <a:rPr lang="en-US" i="1" dirty="0" smtClean="0">
                        <a:latin typeface="Cambria Math" panose="02040503050406030204" pitchFamily="18" charset="0"/>
                      </a:rPr>
                      <m:t>12345</m:t>
                    </m:r>
                  </m:oMath>
                </a14:m>
                <a:r>
                  <a:rPr lang="en-US" dirty="0"/>
                  <a:t> by </a:t>
                </a:r>
                <a14:m>
                  <m:oMath xmlns:m="http://schemas.openxmlformats.org/officeDocument/2006/math">
                    <m:r>
                      <a:rPr lang="en-US" i="1" dirty="0" smtClean="0">
                        <a:latin typeface="Cambria Math" panose="02040503050406030204" pitchFamily="18" charset="0"/>
                      </a:rPr>
                      <m:t>8</m:t>
                    </m:r>
                  </m:oMath>
                </a14:m>
                <a:r>
                  <a:rPr lang="en-US" dirty="0"/>
                  <a:t> to obtain </a:t>
                </a:r>
                <a14:m>
                  <m:oMath xmlns:m="http://schemas.openxmlformats.org/officeDocument/2006/math">
                    <m:r>
                      <a:rPr lang="en-US" i="1" dirty="0" smtClean="0">
                        <a:latin typeface="Cambria Math" panose="02040503050406030204" pitchFamily="18" charset="0"/>
                      </a:rPr>
                      <m:t>12345</m:t>
                    </m:r>
                    <m:r>
                      <a:rPr lang="en-US" i="1" dirty="0">
                        <a:latin typeface="Cambria Math" panose="02040503050406030204" pitchFamily="18" charset="0"/>
                      </a:rPr>
                      <m:t>=8⋅1543+1</m:t>
                    </m:r>
                    <m:r>
                      <a:rPr lang="en-US" b="0" i="1" dirty="0" smtClean="0">
                        <a:latin typeface="Cambria Math" panose="02040503050406030204" pitchFamily="18" charset="0"/>
                      </a:rPr>
                      <m:t>⋅</m:t>
                    </m:r>
                    <m:r>
                      <a:rPr lang="en-US" i="1" dirty="0">
                        <a:latin typeface="Cambria Math" panose="02040503050406030204" pitchFamily="18" charset="0"/>
                      </a:rPr>
                      <m:t>262</m:t>
                    </m:r>
                  </m:oMath>
                </a14:m>
                <a:r>
                  <a:rPr lang="en-US" dirty="0"/>
                  <a:t>. Successively dividing quotients by </a:t>
                </a:r>
                <a14:m>
                  <m:oMath xmlns:m="http://schemas.openxmlformats.org/officeDocument/2006/math">
                    <m:r>
                      <a:rPr lang="en-US" i="1" dirty="0" smtClean="0">
                        <a:latin typeface="Cambria Math" panose="02040503050406030204" pitchFamily="18" charset="0"/>
                      </a:rPr>
                      <m:t>8</m:t>
                    </m:r>
                  </m:oMath>
                </a14:m>
                <a:r>
                  <a:rPr lang="en-US" dirty="0"/>
                  <a:t> gives </a:t>
                </a:r>
                <a14:m>
                  <m:oMath xmlns:m="http://schemas.openxmlformats.org/officeDocument/2006/math">
                    <m:r>
                      <a:rPr lang="en-US" i="1" dirty="0" smtClean="0">
                        <a:latin typeface="Cambria Math" panose="02040503050406030204" pitchFamily="18" charset="0"/>
                      </a:rPr>
                      <m:t>1543=8⋅192+7, </m:t>
                    </m:r>
                    <m:r>
                      <a:rPr lang="en-US" b="0" i="1" dirty="0" smtClean="0">
                        <a:latin typeface="Cambria Math" panose="02040503050406030204" pitchFamily="18" charset="0"/>
                      </a:rPr>
                      <m:t> </m:t>
                    </m:r>
                    <m:r>
                      <a:rPr lang="en-US" i="1" dirty="0" smtClean="0">
                        <a:latin typeface="Cambria Math" panose="02040503050406030204" pitchFamily="18" charset="0"/>
                      </a:rPr>
                      <m:t>192=8⋅24+0</m:t>
                    </m:r>
                    <m:r>
                      <a:rPr lang="en-US" b="0" i="1" dirty="0" smtClean="0">
                        <a:latin typeface="Cambria Math" panose="02040503050406030204" pitchFamily="18" charset="0"/>
                      </a:rPr>
                      <m:t>,  </m:t>
                    </m:r>
                    <m:r>
                      <a:rPr lang="en-US" i="1" dirty="0" smtClean="0">
                        <a:latin typeface="Cambria Math" panose="02040503050406030204" pitchFamily="18" charset="0"/>
                      </a:rPr>
                      <m:t>24=8⋅3+0, </m:t>
                    </m:r>
                    <m:r>
                      <a:rPr lang="en-US" b="0" i="1" dirty="0" smtClean="0">
                        <a:latin typeface="Cambria Math" panose="02040503050406030204" pitchFamily="18" charset="0"/>
                      </a:rPr>
                      <m:t> </m:t>
                    </m:r>
                    <m:r>
                      <a:rPr lang="en-US" i="1" dirty="0" smtClean="0">
                        <a:latin typeface="Cambria Math" panose="02040503050406030204" pitchFamily="18" charset="0"/>
                      </a:rPr>
                      <m:t>3=8⋅0+3</m:t>
                    </m:r>
                  </m:oMath>
                </a14:m>
                <a:r>
                  <a:rPr lang="en-US" dirty="0"/>
                  <a:t>. The successive remainders that we have found, </a:t>
                </a:r>
                <a14:m>
                  <m:oMath xmlns:m="http://schemas.openxmlformats.org/officeDocument/2006/math">
                    <m:r>
                      <a:rPr lang="en-US" i="1" dirty="0" smtClean="0">
                        <a:latin typeface="Cambria Math" panose="02040503050406030204" pitchFamily="18" charset="0"/>
                      </a:rPr>
                      <m:t>1,7,0,</m:t>
                    </m:r>
                    <m:r>
                      <a:rPr lang="en-US" b="0" i="1" dirty="0" smtClean="0">
                        <a:latin typeface="Cambria Math" panose="02040503050406030204" pitchFamily="18" charset="0"/>
                      </a:rPr>
                      <m:t>0</m:t>
                    </m:r>
                    <m:r>
                      <a:rPr lang="en-US" i="1" dirty="0" smtClean="0">
                        <a:latin typeface="Cambria Math" panose="02040503050406030204" pitchFamily="18" charset="0"/>
                      </a:rPr>
                      <m:t>,</m:t>
                    </m:r>
                  </m:oMath>
                </a14:m>
                <a:r>
                  <a:rPr lang="en-US" i="0" dirty="0">
                    <a:latin typeface="+mj-lt"/>
                  </a:rPr>
                  <a:t> and </a:t>
                </a:r>
                <a14:m>
                  <m:oMath xmlns:m="http://schemas.openxmlformats.org/officeDocument/2006/math">
                    <m:r>
                      <a:rPr lang="en-US" i="1" dirty="0" smtClean="0">
                        <a:latin typeface="Cambria Math" panose="02040503050406030204" pitchFamily="18" charset="0"/>
                      </a:rPr>
                      <m:t>3</m:t>
                    </m:r>
                  </m:oMath>
                </a14:m>
                <a:r>
                  <a:rPr lang="en-US" dirty="0"/>
                  <a:t>, are the digits from the right to the left of </a:t>
                </a:r>
                <a14:m>
                  <m:oMath xmlns:m="http://schemas.openxmlformats.org/officeDocument/2006/math">
                    <m:r>
                      <a:rPr lang="en-US" i="1" dirty="0" smtClean="0">
                        <a:latin typeface="Cambria Math" panose="02040503050406030204" pitchFamily="18" charset="0"/>
                      </a:rPr>
                      <m:t>12345</m:t>
                    </m:r>
                  </m:oMath>
                </a14:m>
                <a:r>
                  <a:rPr lang="en-US" dirty="0"/>
                  <a:t> in base </a:t>
                </a:r>
                <a14:m>
                  <m:oMath xmlns:m="http://schemas.openxmlformats.org/officeDocument/2006/math">
                    <m:r>
                      <a:rPr lang="en-US" i="1" dirty="0" smtClean="0">
                        <a:latin typeface="Cambria Math" panose="02040503050406030204" pitchFamily="18" charset="0"/>
                      </a:rPr>
                      <m:t>8</m:t>
                    </m:r>
                  </m:oMath>
                </a14:m>
                <a:r>
                  <a:rPr lang="en-US" dirty="0"/>
                  <a:t>. Hence,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12345</m:t>
                            </m:r>
                          </m:e>
                        </m:d>
                      </m:e>
                      <m:sub>
                        <m:r>
                          <a:rPr lang="en-US" b="0" i="1" dirty="0" smtClean="0">
                            <a:latin typeface="Cambria Math" panose="02040503050406030204" pitchFamily="18" charset="0"/>
                          </a:rPr>
                          <m:t>10</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US" i="1" dirty="0">
                                <a:latin typeface="Cambria Math" panose="02040503050406030204" pitchFamily="18" charset="0"/>
                              </a:rPr>
                            </m:ctrlPr>
                          </m:dPr>
                          <m:e>
                            <m:r>
                              <a:rPr lang="en-US" i="1" dirty="0">
                                <a:latin typeface="Cambria Math" panose="02040503050406030204" pitchFamily="18" charset="0"/>
                              </a:rPr>
                              <m:t>30071</m:t>
                            </m:r>
                          </m:e>
                        </m:d>
                      </m:e>
                      <m:sub>
                        <m:r>
                          <a:rPr lang="en-US" b="0" i="1" dirty="0" smtClean="0">
                            <a:latin typeface="Cambria Math" panose="02040503050406030204" pitchFamily="18" charset="0"/>
                          </a:rPr>
                          <m:t>8</m:t>
                        </m:r>
                      </m:sub>
                    </m:sSub>
                  </m:oMath>
                </a14:m>
                <a:r>
                  <a:rPr lang="en-US" baseline="-25000" dirty="0"/>
                  <a:t>.</a:t>
                </a:r>
                <a:endParaRPr baseline="-25000" dirty="0"/>
              </a:p>
            </p:txBody>
          </p:sp>
        </mc:Choice>
        <mc:Fallback xmlns="">
          <p:sp>
            <p:nvSpPr>
              <p:cNvPr id="157" name="Google Shape;157;p16"/>
              <p:cNvSpPr txBox="1">
                <a:spLocks noGrp="1" noRot="1" noChangeAspect="1" noMove="1" noResize="1" noEditPoints="1" noAdjustHandles="1" noChangeArrowheads="1" noChangeShapeType="1" noTextEdit="1"/>
              </p:cNvSpPr>
              <p:nvPr>
                <p:ph type="body" idx="1"/>
              </p:nvPr>
            </p:nvSpPr>
            <p:spPr>
              <a:xfrm>
                <a:off x="311700" y="1152475"/>
                <a:ext cx="8520600" cy="3638356"/>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63" name="Google Shape;163;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SzPts val="1800"/>
                  <a:buNone/>
                </a:pPr>
                <a:r>
                  <a:rPr lang="en-US" b="1" dirty="0"/>
                  <a:t>EXAMPLE 5:</a:t>
                </a:r>
                <a:r>
                  <a:rPr lang="en-US" dirty="0"/>
                  <a:t> Find the hexadecimal expansion of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177130</m:t>
                            </m:r>
                          </m:e>
                        </m:d>
                      </m:e>
                      <m:sub>
                        <m:r>
                          <a:rPr lang="en-US" b="0" i="1" dirty="0" smtClean="0">
                            <a:latin typeface="Cambria Math" panose="02040503050406030204" pitchFamily="18" charset="0"/>
                          </a:rPr>
                          <m:t>10</m:t>
                        </m:r>
                      </m:sub>
                    </m:sSub>
                  </m:oMath>
                </a14:m>
                <a:r>
                  <a:rPr lang="en-US" dirty="0"/>
                  <a:t>. </a:t>
                </a:r>
              </a:p>
              <a:p>
                <a:pPr marL="0" lvl="0" indent="0" algn="just" rtl="0">
                  <a:lnSpc>
                    <a:spcPct val="115000"/>
                  </a:lnSpc>
                  <a:spcBef>
                    <a:spcPts val="400"/>
                  </a:spcBef>
                  <a:spcAft>
                    <a:spcPts val="1200"/>
                  </a:spcAft>
                  <a:buSzPts val="1800"/>
                  <a:buNone/>
                </a:pPr>
                <a:r>
                  <a:rPr lang="en-US" u="sng" dirty="0"/>
                  <a:t>Solution:</a:t>
                </a:r>
                <a:r>
                  <a:rPr lang="en-US" dirty="0"/>
                  <a:t> First divide </a:t>
                </a:r>
                <a14:m>
                  <m:oMath xmlns:m="http://schemas.openxmlformats.org/officeDocument/2006/math">
                    <m:r>
                      <a:rPr lang="en-US" i="1" dirty="0" smtClean="0">
                        <a:latin typeface="Cambria Math" panose="02040503050406030204" pitchFamily="18" charset="0"/>
                      </a:rPr>
                      <m:t>177130</m:t>
                    </m:r>
                  </m:oMath>
                </a14:m>
                <a:r>
                  <a:rPr lang="en-US" dirty="0"/>
                  <a:t> by </a:t>
                </a:r>
                <a14:m>
                  <m:oMath xmlns:m="http://schemas.openxmlformats.org/officeDocument/2006/math">
                    <m:r>
                      <a:rPr lang="en-US" i="1" dirty="0" smtClean="0">
                        <a:latin typeface="Cambria Math" panose="02040503050406030204" pitchFamily="18" charset="0"/>
                      </a:rPr>
                      <m:t>16</m:t>
                    </m:r>
                  </m:oMath>
                </a14:m>
                <a:r>
                  <a:rPr lang="en-US" dirty="0"/>
                  <a:t> to obtain </a:t>
                </a:r>
                <a14:m>
                  <m:oMath xmlns:m="http://schemas.openxmlformats.org/officeDocument/2006/math">
                    <m:r>
                      <a:rPr lang="en-US" i="1" dirty="0" smtClean="0">
                        <a:latin typeface="Cambria Math" panose="02040503050406030204" pitchFamily="18" charset="0"/>
                      </a:rPr>
                      <m:t>177130=16⋅11070+10</m:t>
                    </m:r>
                  </m:oMath>
                </a14:m>
                <a:r>
                  <a:rPr lang="en-US" dirty="0"/>
                  <a:t>. Successively dividing quotients by </a:t>
                </a:r>
                <a14:m>
                  <m:oMath xmlns:m="http://schemas.openxmlformats.org/officeDocument/2006/math">
                    <m:r>
                      <a:rPr lang="en-US" i="1" dirty="0" smtClean="0">
                        <a:latin typeface="Cambria Math" panose="02040503050406030204" pitchFamily="18" charset="0"/>
                      </a:rPr>
                      <m:t>16</m:t>
                    </m:r>
                  </m:oMath>
                </a14:m>
                <a:r>
                  <a:rPr lang="en-US" dirty="0"/>
                  <a:t> gives </a:t>
                </a:r>
                <a14:m>
                  <m:oMath xmlns:m="http://schemas.openxmlformats.org/officeDocument/2006/math">
                    <m:r>
                      <a:rPr lang="en-US" i="1" dirty="0" smtClean="0">
                        <a:latin typeface="Cambria Math" panose="02040503050406030204" pitchFamily="18" charset="0"/>
                      </a:rPr>
                      <m:t>11070=16⋅691+14,  691=16⋅43+3,  43=16⋅2+11,  2=16⋅0+2</m:t>
                    </m:r>
                  </m:oMath>
                </a14:m>
                <a:r>
                  <a:rPr lang="en-US" dirty="0"/>
                  <a:t>. The successive remainders that we have found, </a:t>
                </a:r>
                <a14:m>
                  <m:oMath xmlns:m="http://schemas.openxmlformats.org/officeDocument/2006/math">
                    <m:r>
                      <a:rPr lang="en-US" i="1" dirty="0" smtClean="0">
                        <a:latin typeface="Cambria Math" panose="02040503050406030204" pitchFamily="18" charset="0"/>
                      </a:rPr>
                      <m:t>10, 14, 3, 11, 2</m:t>
                    </m:r>
                  </m:oMath>
                </a14:m>
                <a:r>
                  <a:rPr lang="en-US" dirty="0"/>
                  <a:t>, give us the digits from the right to the left of </a:t>
                </a:r>
                <a14:m>
                  <m:oMath xmlns:m="http://schemas.openxmlformats.org/officeDocument/2006/math">
                    <m:r>
                      <a:rPr lang="en-US" i="1" dirty="0" smtClean="0">
                        <a:latin typeface="Cambria Math" panose="02040503050406030204" pitchFamily="18" charset="0"/>
                      </a:rPr>
                      <m:t>177130</m:t>
                    </m:r>
                  </m:oMath>
                </a14:m>
                <a:r>
                  <a:rPr lang="en-US" dirty="0"/>
                  <a:t> in the hexadecimal (base </a:t>
                </a:r>
                <a14:m>
                  <m:oMath xmlns:m="http://schemas.openxmlformats.org/officeDocument/2006/math">
                    <m:r>
                      <a:rPr lang="en-US" i="1" dirty="0" smtClean="0">
                        <a:latin typeface="Cambria Math" panose="02040503050406030204" pitchFamily="18" charset="0"/>
                      </a:rPr>
                      <m:t>16</m:t>
                    </m:r>
                  </m:oMath>
                </a14:m>
                <a:r>
                  <a:rPr lang="en-US" dirty="0"/>
                  <a:t>) expansion of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177130</m:t>
                            </m:r>
                          </m:e>
                        </m:d>
                      </m:e>
                      <m:sub>
                        <m:r>
                          <a:rPr lang="en-US" b="0" i="1" dirty="0" smtClean="0">
                            <a:latin typeface="Cambria Math" panose="02040503050406030204" pitchFamily="18" charset="0"/>
                          </a:rPr>
                          <m:t>10</m:t>
                        </m:r>
                      </m:sub>
                    </m:sSub>
                  </m:oMath>
                </a14:m>
                <a:r>
                  <a:rPr lang="en-US" baseline="-25000" dirty="0"/>
                  <a:t>.</a:t>
                </a:r>
                <a:r>
                  <a:rPr lang="en-US" dirty="0"/>
                  <a:t> It follows that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177130</m:t>
                            </m:r>
                          </m:e>
                        </m:d>
                      </m:e>
                      <m:sub>
                        <m:r>
                          <a:rPr lang="en-US" b="0" i="1" dirty="0" smtClean="0">
                            <a:latin typeface="Cambria Math" panose="02040503050406030204" pitchFamily="18" charset="0"/>
                          </a:rPr>
                          <m:t>10</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US" i="1" dirty="0">
                                <a:latin typeface="Cambria Math" panose="02040503050406030204" pitchFamily="18" charset="0"/>
                              </a:rPr>
                            </m:ctrlPr>
                          </m:dPr>
                          <m:e>
                            <m:r>
                              <a:rPr lang="en-US" i="1" dirty="0">
                                <a:latin typeface="Cambria Math" panose="02040503050406030204" pitchFamily="18" charset="0"/>
                              </a:rPr>
                              <m:t>2</m:t>
                            </m:r>
                            <m:r>
                              <a:rPr lang="en-US" i="1" dirty="0">
                                <a:latin typeface="Cambria Math" panose="02040503050406030204" pitchFamily="18" charset="0"/>
                              </a:rPr>
                              <m:t>𝐵</m:t>
                            </m:r>
                            <m:r>
                              <a:rPr lang="en-US" i="1" dirty="0">
                                <a:latin typeface="Cambria Math" panose="02040503050406030204" pitchFamily="18" charset="0"/>
                              </a:rPr>
                              <m:t>3</m:t>
                            </m:r>
                            <m:r>
                              <a:rPr lang="en-US" i="1" dirty="0">
                                <a:latin typeface="Cambria Math" panose="02040503050406030204" pitchFamily="18" charset="0"/>
                              </a:rPr>
                              <m:t>𝐸𝐴</m:t>
                            </m:r>
                          </m:e>
                        </m:d>
                      </m:e>
                      <m:sub>
                        <m:r>
                          <a:rPr lang="en-US" b="0" i="1" dirty="0" smtClean="0">
                            <a:latin typeface="Cambria Math" panose="02040503050406030204" pitchFamily="18" charset="0"/>
                          </a:rPr>
                          <m:t>16</m:t>
                        </m:r>
                      </m:sub>
                    </m:sSub>
                  </m:oMath>
                </a14:m>
                <a:r>
                  <a:rPr lang="en-US" b="0" i="0" dirty="0">
                    <a:latin typeface="+mj-lt"/>
                  </a:rPr>
                  <a:t>.</a:t>
                </a:r>
                <a:endParaRPr baseline="-25000" dirty="0"/>
              </a:p>
            </p:txBody>
          </p:sp>
        </mc:Choice>
        <mc:Fallback xmlns="">
          <p:sp>
            <p:nvSpPr>
              <p:cNvPr id="163" name="Google Shape;163;p17"/>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69" name="Google Shape;169;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b="1" dirty="0"/>
                  <a:t>EXAMPLE 6:</a:t>
                </a:r>
                <a:r>
                  <a:rPr lang="en-US" dirty="0"/>
                  <a:t> Find the binary expansion of (241)</a:t>
                </a:r>
                <a:r>
                  <a:rPr lang="en-US" baseline="-25000" dirty="0"/>
                  <a:t>10</a:t>
                </a:r>
                <a:r>
                  <a:rPr lang="en-US" dirty="0"/>
                  <a:t>. </a:t>
                </a:r>
              </a:p>
              <a:p>
                <a:pPr marL="0" lvl="0" indent="0" algn="l" rtl="0">
                  <a:lnSpc>
                    <a:spcPct val="115000"/>
                  </a:lnSpc>
                  <a:spcBef>
                    <a:spcPts val="400"/>
                  </a:spcBef>
                  <a:spcAft>
                    <a:spcPts val="1200"/>
                  </a:spcAft>
                  <a:buSzPts val="1800"/>
                  <a:buNone/>
                </a:pPr>
                <a:r>
                  <a:rPr lang="en-US" u="sng" dirty="0"/>
                  <a:t>Solution:</a:t>
                </a:r>
                <a:r>
                  <a:rPr lang="en-US" dirty="0"/>
                  <a:t> First divide </a:t>
                </a:r>
                <a14:m>
                  <m:oMath xmlns:m="http://schemas.openxmlformats.org/officeDocument/2006/math">
                    <m:r>
                      <a:rPr lang="en-US" i="1" dirty="0" smtClean="0">
                        <a:latin typeface="Cambria Math" panose="02040503050406030204" pitchFamily="18" charset="0"/>
                      </a:rPr>
                      <m:t>241</m:t>
                    </m:r>
                  </m:oMath>
                </a14:m>
                <a:r>
                  <a:rPr lang="en-US" dirty="0"/>
                  <a:t> by </a:t>
                </a:r>
                <a14:m>
                  <m:oMath xmlns:m="http://schemas.openxmlformats.org/officeDocument/2006/math">
                    <m:r>
                      <a:rPr lang="en-US" i="1" dirty="0" smtClean="0">
                        <a:latin typeface="Cambria Math" panose="02040503050406030204" pitchFamily="18" charset="0"/>
                      </a:rPr>
                      <m:t>2</m:t>
                    </m:r>
                  </m:oMath>
                </a14:m>
                <a:r>
                  <a:rPr lang="en-US" dirty="0"/>
                  <a:t> to obtain </a:t>
                </a:r>
                <a14:m>
                  <m:oMath xmlns:m="http://schemas.openxmlformats.org/officeDocument/2006/math">
                    <m:r>
                      <a:rPr lang="en-US" i="1" dirty="0" smtClean="0">
                        <a:latin typeface="Cambria Math" panose="02040503050406030204" pitchFamily="18" charset="0"/>
                      </a:rPr>
                      <m:t>241=2⋅120+1</m:t>
                    </m:r>
                  </m:oMath>
                </a14:m>
                <a:r>
                  <a:rPr lang="en-US" dirty="0"/>
                  <a:t>. Successively dividing quotients by </a:t>
                </a:r>
                <a14:m>
                  <m:oMath xmlns:m="http://schemas.openxmlformats.org/officeDocument/2006/math">
                    <m:r>
                      <a:rPr lang="en-US" i="1" dirty="0" smtClean="0">
                        <a:latin typeface="Cambria Math" panose="02040503050406030204" pitchFamily="18" charset="0"/>
                      </a:rPr>
                      <m:t>2</m:t>
                    </m:r>
                  </m:oMath>
                </a14:m>
                <a:r>
                  <a:rPr lang="en-US" dirty="0"/>
                  <a:t> gives </a:t>
                </a:r>
                <a14:m>
                  <m:oMath xmlns:m="http://schemas.openxmlformats.org/officeDocument/2006/math">
                    <m:r>
                      <a:rPr lang="en-US" i="1" dirty="0" smtClean="0">
                        <a:latin typeface="Cambria Math" panose="02040503050406030204" pitchFamily="18" charset="0"/>
                      </a:rPr>
                      <m:t>120=2⋅60+0, </m:t>
                    </m:r>
                    <m:r>
                      <a:rPr lang="en-US" b="0" i="1" dirty="0" smtClean="0">
                        <a:latin typeface="Cambria Math" panose="02040503050406030204" pitchFamily="18" charset="0"/>
                      </a:rPr>
                      <m:t> </m:t>
                    </m:r>
                    <m:r>
                      <a:rPr lang="en-US" i="1" dirty="0" smtClean="0">
                        <a:latin typeface="Cambria Math" panose="02040503050406030204" pitchFamily="18" charset="0"/>
                      </a:rPr>
                      <m:t>60=2⋅30+0, </m:t>
                    </m:r>
                    <m:r>
                      <a:rPr lang="en-US" b="0" i="1" dirty="0" smtClean="0">
                        <a:latin typeface="Cambria Math" panose="02040503050406030204" pitchFamily="18" charset="0"/>
                      </a:rPr>
                      <m:t> </m:t>
                    </m:r>
                    <m:r>
                      <a:rPr lang="en-US" i="1" dirty="0" smtClean="0">
                        <a:latin typeface="Cambria Math" panose="02040503050406030204" pitchFamily="18" charset="0"/>
                      </a:rPr>
                      <m:t>30=2⋅15+0, </m:t>
                    </m:r>
                    <m:r>
                      <a:rPr lang="en-US" b="0" i="1" dirty="0" smtClean="0">
                        <a:latin typeface="Cambria Math" panose="02040503050406030204" pitchFamily="18" charset="0"/>
                      </a:rPr>
                      <m:t> </m:t>
                    </m:r>
                    <m:r>
                      <a:rPr lang="en-US" i="1" dirty="0" smtClean="0">
                        <a:latin typeface="Cambria Math" panose="02040503050406030204" pitchFamily="18" charset="0"/>
                      </a:rPr>
                      <m:t>15=2⋅7+1, </m:t>
                    </m:r>
                    <m:r>
                      <a:rPr lang="en-US" b="0" i="1" dirty="0" smtClean="0">
                        <a:latin typeface="Cambria Math" panose="02040503050406030204" pitchFamily="18" charset="0"/>
                      </a:rPr>
                      <m:t> </m:t>
                    </m:r>
                    <m:r>
                      <a:rPr lang="en-US" i="1" dirty="0" smtClean="0">
                        <a:latin typeface="Cambria Math" panose="02040503050406030204" pitchFamily="18" charset="0"/>
                      </a:rPr>
                      <m:t>7=2⋅3+1, </m:t>
                    </m:r>
                    <m:r>
                      <a:rPr lang="en-US" b="0" i="1" dirty="0" smtClean="0">
                        <a:latin typeface="Cambria Math" panose="02040503050406030204" pitchFamily="18" charset="0"/>
                      </a:rPr>
                      <m:t> </m:t>
                    </m:r>
                    <m:r>
                      <a:rPr lang="en-US" i="1" dirty="0" smtClean="0">
                        <a:latin typeface="Cambria Math" panose="02040503050406030204" pitchFamily="18" charset="0"/>
                      </a:rPr>
                      <m:t>3=2⋅1+1, </m:t>
                    </m:r>
                    <m:r>
                      <a:rPr lang="en-US" b="0" i="1" dirty="0" smtClean="0">
                        <a:latin typeface="Cambria Math" panose="02040503050406030204" pitchFamily="18" charset="0"/>
                      </a:rPr>
                      <m:t> </m:t>
                    </m:r>
                    <m:r>
                      <a:rPr lang="en-US" i="1" dirty="0" smtClean="0">
                        <a:latin typeface="Cambria Math" panose="02040503050406030204" pitchFamily="18" charset="0"/>
                      </a:rPr>
                      <m:t>1=2⋅0+1</m:t>
                    </m:r>
                  </m:oMath>
                </a14:m>
                <a:r>
                  <a:rPr lang="en-US" dirty="0"/>
                  <a:t>. The successive remainders that we have found, </a:t>
                </a:r>
                <a14:m>
                  <m:oMath xmlns:m="http://schemas.openxmlformats.org/officeDocument/2006/math">
                    <m:r>
                      <a:rPr lang="en-US" i="1" dirty="0" smtClean="0">
                        <a:latin typeface="Cambria Math" panose="02040503050406030204" pitchFamily="18" charset="0"/>
                      </a:rPr>
                      <m:t>1, 0, 0, 0, 1, 1, 1, 1</m:t>
                    </m:r>
                  </m:oMath>
                </a14:m>
                <a:r>
                  <a:rPr lang="en-US" dirty="0"/>
                  <a:t>, are the digits from the right to the left in the binary (base </a:t>
                </a:r>
                <a14:m>
                  <m:oMath xmlns:m="http://schemas.openxmlformats.org/officeDocument/2006/math">
                    <m:r>
                      <a:rPr lang="en-US" i="1" dirty="0" smtClean="0">
                        <a:latin typeface="Cambria Math" panose="02040503050406030204" pitchFamily="18" charset="0"/>
                      </a:rPr>
                      <m:t>2</m:t>
                    </m:r>
                  </m:oMath>
                </a14:m>
                <a:r>
                  <a:rPr lang="en-US" dirty="0"/>
                  <a:t>) expansion of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241</m:t>
                            </m:r>
                          </m:e>
                        </m:d>
                      </m:e>
                      <m:sub>
                        <m:r>
                          <a:rPr lang="en-US" b="0" i="1" dirty="0" smtClean="0">
                            <a:latin typeface="Cambria Math" panose="02040503050406030204" pitchFamily="18" charset="0"/>
                          </a:rPr>
                          <m:t>10</m:t>
                        </m:r>
                      </m:sub>
                    </m:sSub>
                  </m:oMath>
                </a14:m>
                <a:r>
                  <a:rPr lang="en-US" baseline="-25000" dirty="0"/>
                  <a:t>.</a:t>
                </a:r>
                <a:r>
                  <a:rPr lang="en-US" dirty="0"/>
                  <a:t> Hence,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241</m:t>
                            </m:r>
                          </m:e>
                        </m:d>
                      </m:e>
                      <m:sub>
                        <m:r>
                          <a:rPr lang="en-US" b="0" i="1" dirty="0" smtClean="0">
                            <a:latin typeface="Cambria Math" panose="02040503050406030204" pitchFamily="18" charset="0"/>
                          </a:rPr>
                          <m:t>10</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d>
                          <m:dPr>
                            <m:ctrlPr>
                              <a:rPr lang="en-US" i="1" dirty="0">
                                <a:latin typeface="Cambria Math" panose="02040503050406030204" pitchFamily="18" charset="0"/>
                              </a:rPr>
                            </m:ctrlPr>
                          </m:dPr>
                          <m:e>
                            <m:r>
                              <a:rPr lang="en-US" i="1" dirty="0">
                                <a:latin typeface="Cambria Math" panose="02040503050406030204" pitchFamily="18" charset="0"/>
                              </a:rPr>
                              <m:t>1111 0001</m:t>
                            </m:r>
                          </m:e>
                        </m:d>
                      </m:e>
                      <m:sub>
                        <m:r>
                          <a:rPr lang="en-US" b="0" i="1" dirty="0" smtClean="0">
                            <a:latin typeface="Cambria Math" panose="02040503050406030204" pitchFamily="18" charset="0"/>
                          </a:rPr>
                          <m:t>2</m:t>
                        </m:r>
                      </m:sub>
                    </m:sSub>
                  </m:oMath>
                </a14:m>
                <a:r>
                  <a:rPr lang="en-US" dirty="0"/>
                  <a:t>.</a:t>
                </a:r>
                <a:endParaRPr dirty="0"/>
              </a:p>
            </p:txBody>
          </p:sp>
        </mc:Choice>
        <mc:Fallback xmlns="">
          <p:sp>
            <p:nvSpPr>
              <p:cNvPr id="169" name="Google Shape;169;p18"/>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a:stretch>
              </a:blipFill>
              <a:ln>
                <a:noFill/>
              </a:ln>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75" name="Google Shape;175;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SzPts val="1800"/>
                  <a:buNone/>
                </a:pPr>
                <a:r>
                  <a:rPr lang="en-US" b="1" dirty="0"/>
                  <a:t>ALGORITHM 1:</a:t>
                </a:r>
                <a:r>
                  <a:rPr lang="en-US" dirty="0"/>
                  <a:t> Constructing Base </a:t>
                </a:r>
                <a14:m>
                  <m:oMath xmlns:m="http://schemas.openxmlformats.org/officeDocument/2006/math">
                    <m:r>
                      <a:rPr lang="en-US" i="1" dirty="0" smtClean="0">
                        <a:latin typeface="Cambria Math" panose="02040503050406030204" pitchFamily="18" charset="0"/>
                      </a:rPr>
                      <m:t>𝑏</m:t>
                    </m:r>
                  </m:oMath>
                </a14:m>
                <a:r>
                  <a:rPr lang="en-US" dirty="0"/>
                  <a:t> Expansions. </a:t>
                </a:r>
              </a:p>
              <a:p>
                <a:pPr marL="0" lvl="0" indent="0" algn="just" rtl="0">
                  <a:lnSpc>
                    <a:spcPct val="115000"/>
                  </a:lnSpc>
                  <a:spcBef>
                    <a:spcPts val="1200"/>
                  </a:spcBef>
                  <a:spcAft>
                    <a:spcPts val="0"/>
                  </a:spcAft>
                  <a:buSzPts val="1800"/>
                  <a:buNone/>
                </a:pPr>
                <a:r>
                  <a:rPr lang="en-US" dirty="0"/>
                  <a:t>procedure base </a:t>
                </a:r>
                <a14:m>
                  <m:oMath xmlns:m="http://schemas.openxmlformats.org/officeDocument/2006/math">
                    <m:r>
                      <a:rPr lang="en-US" i="1" dirty="0" smtClean="0">
                        <a:latin typeface="Cambria Math" panose="02040503050406030204" pitchFamily="18" charset="0"/>
                      </a:rPr>
                      <m:t>𝑏</m:t>
                    </m:r>
                  </m:oMath>
                </a14:m>
                <a:r>
                  <a:rPr lang="en-US" dirty="0"/>
                  <a:t> expansion(</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m:t>
                    </m:r>
                    <m:r>
                      <a:rPr lang="en-US" i="1" dirty="0" smtClean="0">
                        <a:latin typeface="Cambria Math" panose="02040503050406030204" pitchFamily="18" charset="0"/>
                      </a:rPr>
                      <m:t>𝑏</m:t>
                    </m:r>
                  </m:oMath>
                </a14:m>
                <a:r>
                  <a:rPr lang="en-US" dirty="0"/>
                  <a:t>: positive integers with </a:t>
                </a: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&gt;1</m:t>
                    </m:r>
                  </m:oMath>
                </a14:m>
                <a:r>
                  <a:rPr lang="en-US" dirty="0"/>
                  <a:t>) </a:t>
                </a:r>
              </a:p>
              <a:p>
                <a:pPr marL="0" lvl="0" indent="0" algn="just" rtl="0">
                  <a:lnSpc>
                    <a:spcPct val="115000"/>
                  </a:lnSpc>
                  <a:spcBef>
                    <a:spcPts val="1200"/>
                  </a:spcBef>
                  <a:spcAft>
                    <a:spcPts val="0"/>
                  </a:spcAft>
                  <a:buSzPts val="1800"/>
                  <a:buNone/>
                </a:pP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m:t>
                    </m:r>
                    <m:r>
                      <a:rPr lang="en-US" i="1" dirty="0" smtClean="0">
                        <a:latin typeface="Cambria Math" panose="02040503050406030204" pitchFamily="18" charset="0"/>
                      </a:rPr>
                      <m:t>𝑛</m:t>
                    </m:r>
                  </m:oMath>
                </a14:m>
                <a:r>
                  <a:rPr lang="en-US" dirty="0"/>
                  <a:t> </a:t>
                </a:r>
              </a:p>
              <a:p>
                <a:pPr marL="0" lvl="0" indent="0" algn="just" rtl="0">
                  <a:lnSpc>
                    <a:spcPct val="115000"/>
                  </a:lnSpc>
                  <a:spcBef>
                    <a:spcPts val="1200"/>
                  </a:spcBef>
                  <a:spcAft>
                    <a:spcPts val="0"/>
                  </a:spcAft>
                  <a:buSzPts val="1800"/>
                  <a:buNone/>
                </a:pP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≔0</m:t>
                    </m:r>
                  </m:oMath>
                </a14:m>
                <a:r>
                  <a:rPr lang="en-US" dirty="0"/>
                  <a:t> </a:t>
                </a:r>
              </a:p>
              <a:p>
                <a:pPr marL="0" lvl="0" indent="0" algn="just" rtl="0">
                  <a:lnSpc>
                    <a:spcPct val="115000"/>
                  </a:lnSpc>
                  <a:spcBef>
                    <a:spcPts val="1200"/>
                  </a:spcBef>
                  <a:spcAft>
                    <a:spcPts val="0"/>
                  </a:spcAft>
                  <a:buSzPts val="1800"/>
                  <a:buNone/>
                </a:pPr>
                <a:r>
                  <a:rPr lang="en-US" dirty="0"/>
                  <a:t>while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≠0</m:t>
                    </m:r>
                  </m:oMath>
                </a14:m>
                <a:r>
                  <a:rPr lang="en-US" dirty="0"/>
                  <a:t> </a:t>
                </a:r>
              </a:p>
              <a:p>
                <a:pPr marL="0" lvl="0" indent="457200" algn="just" rtl="0">
                  <a:lnSpc>
                    <a:spcPct val="115000"/>
                  </a:lnSpc>
                  <a:spcBef>
                    <a:spcPts val="1200"/>
                  </a:spcBef>
                  <a:spcAft>
                    <a:spcPts val="0"/>
                  </a:spcAft>
                  <a:buSzPts val="1800"/>
                  <a:buNone/>
                </a:pPr>
                <a14:m>
                  <m:oMath xmlns:m="http://schemas.openxmlformats.org/officeDocument/2006/math">
                    <m:r>
                      <a:rPr lang="en-US" i="1" dirty="0" smtClean="0">
                        <a:latin typeface="Cambria Math" panose="02040503050406030204" pitchFamily="18" charset="0"/>
                      </a:rPr>
                      <m:t>𝑎</m:t>
                    </m:r>
                    <m:r>
                      <a:rPr lang="en-US" i="1" baseline="-25000" dirty="0">
                        <a:latin typeface="Cambria Math" panose="02040503050406030204" pitchFamily="18" charset="0"/>
                      </a:rPr>
                      <m:t>𝑘</m:t>
                    </m:r>
                    <m:r>
                      <a:rPr lang="en-US" i="1" dirty="0" smtClean="0">
                        <a:latin typeface="Cambria Math" panose="02040503050406030204" pitchFamily="18" charset="0"/>
                      </a:rPr>
                      <m:t>≔</m:t>
                    </m:r>
                    <m:r>
                      <a:rPr lang="en-US" i="1" dirty="0">
                        <a:latin typeface="Cambria Math" panose="02040503050406030204" pitchFamily="18" charset="0"/>
                      </a:rPr>
                      <m:t>𝑞</m:t>
                    </m:r>
                    <m:r>
                      <a:rPr lang="en-US" i="1" dirty="0">
                        <a:latin typeface="Cambria Math" panose="02040503050406030204" pitchFamily="18" charset="0"/>
                      </a:rPr>
                      <m:t> </m:t>
                    </m:r>
                    <m:r>
                      <m:rPr>
                        <m:sty m:val="p"/>
                      </m:rPr>
                      <a:rPr lang="en-US" i="0" dirty="0">
                        <a:latin typeface="Cambria Math" panose="02040503050406030204" pitchFamily="18" charset="0"/>
                      </a:rPr>
                      <m:t>mod</m:t>
                    </m:r>
                    <m:r>
                      <a:rPr lang="en-US" i="1" dirty="0">
                        <a:latin typeface="Cambria Math" panose="02040503050406030204" pitchFamily="18" charset="0"/>
                      </a:rPr>
                      <m:t> </m:t>
                    </m:r>
                    <m:r>
                      <a:rPr lang="en-US" i="1" dirty="0">
                        <a:latin typeface="Cambria Math" panose="02040503050406030204" pitchFamily="18" charset="0"/>
                      </a:rPr>
                      <m:t>𝑏</m:t>
                    </m:r>
                  </m:oMath>
                </a14:m>
                <a:r>
                  <a:rPr lang="en-US" dirty="0"/>
                  <a:t>,  </a:t>
                </a:r>
                <a14:m>
                  <m:oMath xmlns:m="http://schemas.openxmlformats.org/officeDocument/2006/math">
                    <m:r>
                      <a:rPr lang="en-US" i="1" dirty="0" smtClean="0">
                        <a:latin typeface="Cambria Math" panose="02040503050406030204" pitchFamily="18" charset="0"/>
                      </a:rPr>
                      <m:t>𝑞</m:t>
                    </m:r>
                    <m:r>
                      <a:rPr lang="en-US" i="1" dirty="0" smtClean="0">
                        <a:latin typeface="Cambria Math" panose="02040503050406030204" pitchFamily="18" charset="0"/>
                      </a:rPr>
                      <m:t>≔</m:t>
                    </m:r>
                    <m:r>
                      <a:rPr lang="en-US" i="1" dirty="0" smtClean="0">
                        <a:latin typeface="Cambria Math" panose="02040503050406030204" pitchFamily="18" charset="0"/>
                      </a:rPr>
                      <m:t>𝑞</m:t>
                    </m:r>
                    <m:r>
                      <a:rPr lang="en-US" i="1" dirty="0" smtClean="0">
                        <a:latin typeface="Cambria Math" panose="02040503050406030204" pitchFamily="18" charset="0"/>
                      </a:rPr>
                      <m:t> </m:t>
                    </m:r>
                    <m:r>
                      <m:rPr>
                        <m:sty m:val="p"/>
                      </m:rPr>
                      <a:rPr lang="en-US" i="0" dirty="0" smtClean="0">
                        <a:latin typeface="Cambria Math" panose="02040503050406030204" pitchFamily="18" charset="0"/>
                      </a:rPr>
                      <m:t>div</m:t>
                    </m:r>
                    <m:r>
                      <a:rPr lang="en-US" i="1" dirty="0" smtClean="0">
                        <a:latin typeface="Cambria Math" panose="02040503050406030204" pitchFamily="18" charset="0"/>
                      </a:rPr>
                      <m:t> </m:t>
                    </m:r>
                    <m:r>
                      <a:rPr lang="en-US" i="1" dirty="0" smtClean="0">
                        <a:latin typeface="Cambria Math" panose="02040503050406030204" pitchFamily="18" charset="0"/>
                      </a:rPr>
                      <m:t>𝑏</m:t>
                    </m:r>
                  </m:oMath>
                </a14:m>
                <a:r>
                  <a:rPr lang="en-US" dirty="0"/>
                  <a: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+1</m:t>
                    </m:r>
                  </m:oMath>
                </a14:m>
                <a:endParaRPr lang="en-US" dirty="0"/>
              </a:p>
              <a:p>
                <a:pPr marL="0" lvl="0" indent="457200" algn="just" rtl="0">
                  <a:lnSpc>
                    <a:spcPct val="115000"/>
                  </a:lnSpc>
                  <a:spcBef>
                    <a:spcPts val="1200"/>
                  </a:spcBef>
                  <a:spcAft>
                    <a:spcPts val="1200"/>
                  </a:spcAft>
                  <a:buSzPts val="1800"/>
                  <a:buNone/>
                </a:pPr>
                <a:r>
                  <a:rPr lang="en-US" dirty="0"/>
                  <a:t>return </a:t>
                </a:r>
                <a14:m>
                  <m:oMath xmlns:m="http://schemas.openxmlformats.org/officeDocument/2006/math">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0</m:t>
                            </m:r>
                          </m:sub>
                        </m:sSub>
                      </m:e>
                    </m:d>
                  </m:oMath>
                </a14:m>
                <a:r>
                  <a:rPr lang="en-US" dirty="0"/>
                  <a:t>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𝑏</m:t>
                        </m:r>
                      </m:sub>
                    </m:sSub>
                  </m:oMath>
                </a14:m>
                <a:r>
                  <a:rPr lang="en-US" dirty="0"/>
                  <a:t> is the base </a:t>
                </a:r>
                <a14:m>
                  <m:oMath xmlns:m="http://schemas.openxmlformats.org/officeDocument/2006/math">
                    <m:r>
                      <a:rPr lang="en-US" i="1" dirty="0" smtClean="0">
                        <a:latin typeface="Cambria Math" panose="02040503050406030204" pitchFamily="18" charset="0"/>
                      </a:rPr>
                      <m:t>𝑏</m:t>
                    </m:r>
                  </m:oMath>
                </a14:m>
                <a:r>
                  <a:rPr lang="en-US" dirty="0"/>
                  <a:t> expansion of </a:t>
                </a:r>
                <a14:m>
                  <m:oMath xmlns:m="http://schemas.openxmlformats.org/officeDocument/2006/math">
                    <m:r>
                      <a:rPr lang="en-US" i="1" dirty="0" smtClean="0">
                        <a:latin typeface="Cambria Math" panose="02040503050406030204" pitchFamily="18" charset="0"/>
                      </a:rPr>
                      <m:t>𝑛</m:t>
                    </m:r>
                  </m:oMath>
                </a14:m>
                <a:r>
                  <a:rPr lang="en-US" dirty="0"/>
                  <a:t>}</a:t>
                </a:r>
                <a:endParaRPr dirty="0"/>
              </a:p>
            </p:txBody>
          </p:sp>
        </mc:Choice>
        <mc:Fallback xmlns="">
          <p:sp>
            <p:nvSpPr>
              <p:cNvPr id="175" name="Google Shape;175;p19"/>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a:stretch>
              </a:blipFill>
              <a:ln>
                <a:noFill/>
              </a:ln>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4.2.2 Representations of Integers (Continued)</a:t>
            </a:r>
            <a:endParaRPr dirty="0"/>
          </a:p>
        </p:txBody>
      </p:sp>
      <mc:AlternateContent xmlns:mc="http://schemas.openxmlformats.org/markup-compatibility/2006" xmlns:a14="http://schemas.microsoft.com/office/drawing/2010/main">
        <mc:Choice Requires="a14">
          <p:sp>
            <p:nvSpPr>
              <p:cNvPr id="181" name="Google Shape;181;p20"/>
              <p:cNvSpPr txBox="1">
                <a:spLocks noGrp="1"/>
              </p:cNvSpPr>
              <p:nvPr>
                <p:ph type="body" idx="1"/>
              </p:nvPr>
            </p:nvSpPr>
            <p:spPr>
              <a:xfrm>
                <a:off x="311700" y="1152474"/>
                <a:ext cx="8520600" cy="3693063"/>
              </a:xfrm>
              <a:prstGeom prst="rect">
                <a:avLst/>
              </a:prstGeom>
              <a:noFill/>
              <a:ln>
                <a:noFill/>
              </a:ln>
            </p:spPr>
            <p:txBody>
              <a:bodyPr spcFirstLastPara="1" wrap="square" lIns="91425" tIns="91425" rIns="91425" bIns="91425" anchor="t" anchorCtr="0">
                <a:normAutofit fontScale="77500" lnSpcReduction="20000"/>
              </a:bodyPr>
              <a:lstStyle/>
              <a:p>
                <a:pPr marL="0" lvl="0" indent="0" algn="just" rtl="0">
                  <a:lnSpc>
                    <a:spcPct val="115000"/>
                  </a:lnSpc>
                  <a:spcBef>
                    <a:spcPts val="0"/>
                  </a:spcBef>
                  <a:spcAft>
                    <a:spcPts val="0"/>
                  </a:spcAft>
                  <a:buSzPts val="1800"/>
                  <a:buNone/>
                </a:pPr>
                <a:r>
                  <a:rPr lang="en-US" b="1" dirty="0"/>
                  <a:t>ALGORITHM 2:</a:t>
                </a:r>
                <a:r>
                  <a:rPr lang="en-US" dirty="0"/>
                  <a:t> Addition of Integers. </a:t>
                </a:r>
              </a:p>
              <a:p>
                <a:pPr marL="0" lvl="0" indent="0" algn="just" rtl="0">
                  <a:lnSpc>
                    <a:spcPct val="115000"/>
                  </a:lnSpc>
                  <a:spcBef>
                    <a:spcPts val="400"/>
                  </a:spcBef>
                  <a:spcAft>
                    <a:spcPts val="0"/>
                  </a:spcAft>
                  <a:buSzPts val="1800"/>
                  <a:buNone/>
                </a:pPr>
                <a:r>
                  <a:rPr lang="en-US" dirty="0"/>
                  <a:t>procedure add(</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rPr>
                      <m:t>, </m:t>
                    </m:r>
                    <m:r>
                      <a:rPr lang="en-US" i="1" dirty="0" smtClean="0">
                        <a:latin typeface="Cambria Math" panose="02040503050406030204" pitchFamily="18" charset="0"/>
                      </a:rPr>
                      <m:t>𝑏</m:t>
                    </m:r>
                  </m:oMath>
                </a14:m>
                <a:r>
                  <a:rPr lang="en-US" dirty="0"/>
                  <a:t>: positive integers) {the binary expansions of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are </a:t>
                </a:r>
                <a14:m>
                  <m:oMath xmlns:m="http://schemas.openxmlformats.org/officeDocument/2006/math">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𝑛</m:t>
                                </m:r>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𝑛</m:t>
                                </m:r>
                                <m:r>
                                  <a:rPr lang="en-US" b="0" i="1" dirty="0" smtClean="0">
                                    <a:latin typeface="Cambria Math" panose="02040503050406030204" pitchFamily="18" charset="0"/>
                                  </a:rPr>
                                  <m:t>−2</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0</m:t>
                                </m:r>
                              </m:sub>
                            </m:sSub>
                          </m:e>
                        </m:d>
                      </m:e>
                      <m:sub>
                        <m:r>
                          <a:rPr lang="en-US" b="0" i="1" dirty="0" smtClean="0">
                            <a:latin typeface="Cambria Math" panose="02040503050406030204" pitchFamily="18" charset="0"/>
                          </a:rPr>
                          <m:t>2</m:t>
                        </m:r>
                      </m:sub>
                    </m:sSub>
                  </m:oMath>
                </a14:m>
                <a:r>
                  <a:rPr lang="en-US" dirty="0"/>
                  <a:t>, respectively} </a:t>
                </a:r>
              </a:p>
              <a:p>
                <a:pPr marL="0" lvl="0" indent="0" algn="just" rtl="0">
                  <a:lnSpc>
                    <a:spcPct val="115000"/>
                  </a:lnSpc>
                  <a:spcBef>
                    <a:spcPts val="400"/>
                  </a:spcBef>
                  <a:spcAft>
                    <a:spcPts val="0"/>
                  </a:spcAft>
                  <a:buSzPts val="1800"/>
                  <a:buNone/>
                </a:pP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≔0</m:t>
                    </m:r>
                  </m:oMath>
                </a14:m>
                <a:r>
                  <a:rPr lang="en-US" dirty="0"/>
                  <a:t> </a:t>
                </a:r>
              </a:p>
              <a:p>
                <a:pPr marL="0" lvl="0" indent="0" algn="just" rtl="0">
                  <a:lnSpc>
                    <a:spcPct val="115000"/>
                  </a:lnSpc>
                  <a:spcBef>
                    <a:spcPts val="400"/>
                  </a:spcBef>
                  <a:spcAft>
                    <a:spcPts val="0"/>
                  </a:spcAft>
                  <a:buSzPts val="1800"/>
                  <a:buNone/>
                </a:pPr>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≔0</m:t>
                    </m:r>
                  </m:oMath>
                </a14:m>
                <a:r>
                  <a:rPr lang="en-US" dirty="0"/>
                  <a:t> to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p>
              <a:p>
                <a:pPr marL="0" lvl="0" indent="0" algn="just" rtl="0">
                  <a:lnSpc>
                    <a:spcPct val="115000"/>
                  </a:lnSpc>
                  <a:spcBef>
                    <a:spcPts val="400"/>
                  </a:spcBef>
                  <a:spcAft>
                    <a:spcPts val="0"/>
                  </a:spcAft>
                  <a:buSzPts val="1800"/>
                  <a:buNone/>
                </a:pPr>
                <a:r>
                  <a:rPr lang="en-US" dirty="0"/>
                  <a:t>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m:t>
                    </m:r>
                    <m:d>
                      <m:dPr>
                        <m:begChr m:val="⌊"/>
                        <m:endChr m:val="⌋"/>
                        <m:ctrlPr>
                          <a:rPr lang="en-US" b="0" i="1" dirty="0">
                            <a:latin typeface="Cambria Math" panose="02040503050406030204" pitchFamily="18" charset="0"/>
                          </a:rPr>
                        </m:ctrlPr>
                      </m:dPr>
                      <m:e>
                        <m:d>
                          <m:dPr>
                            <m:ctrlPr>
                              <a:rPr lang="en-US" b="0"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𝑗</m:t>
                                </m:r>
                              </m:sub>
                            </m:sSub>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𝑗</m:t>
                                </m:r>
                              </m:sub>
                            </m:sSub>
                            <m:r>
                              <a:rPr lang="en-US" i="1" dirty="0">
                                <a:latin typeface="Cambria Math" panose="02040503050406030204" pitchFamily="18" charset="0"/>
                              </a:rPr>
                              <m:t>+</m:t>
                            </m:r>
                            <m:r>
                              <a:rPr lang="en-US" i="1" dirty="0">
                                <a:latin typeface="Cambria Math" panose="02040503050406030204" pitchFamily="18" charset="0"/>
                              </a:rPr>
                              <m:t>𝑐</m:t>
                            </m:r>
                          </m:e>
                        </m:d>
                        <m:r>
                          <m:rPr>
                            <m:lit/>
                          </m:rPr>
                          <a:rPr lang="en-US" b="0" i="1" dirty="0" smtClean="0">
                            <a:latin typeface="Cambria Math" panose="02040503050406030204" pitchFamily="18" charset="0"/>
                          </a:rPr>
                          <m:t>/</m:t>
                        </m:r>
                        <m:r>
                          <a:rPr lang="en-US" i="1" dirty="0">
                            <a:latin typeface="Cambria Math" panose="02040503050406030204" pitchFamily="18" charset="0"/>
                          </a:rPr>
                          <m:t>2</m:t>
                        </m:r>
                      </m:e>
                    </m:d>
                  </m:oMath>
                </a14:m>
                <a:r>
                  <a:rPr lang="en-US" dirty="0"/>
                  <a:t> </a:t>
                </a:r>
              </a:p>
              <a:p>
                <a:pPr marL="0" lvl="0" indent="0" algn="just" rtl="0">
                  <a:lnSpc>
                    <a:spcPct val="115000"/>
                  </a:lnSpc>
                  <a:spcBef>
                    <a:spcPts val="400"/>
                  </a:spcBef>
                  <a:spcAft>
                    <a:spcPts val="0"/>
                  </a:spcAft>
                  <a:buSzPts val="1800"/>
                  <a:buNone/>
                </a:pP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𝑗</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𝑗</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𝑏</m:t>
                        </m:r>
                      </m:e>
                      <m:sub>
                        <m:r>
                          <a:rPr lang="en-US" b="0" i="1" dirty="0" smtClean="0">
                            <a:latin typeface="Cambria Math" panose="02040503050406030204" pitchFamily="18" charset="0"/>
                          </a:rPr>
                          <m:t>𝑗</m:t>
                        </m:r>
                      </m:sub>
                    </m:sSub>
                    <m:r>
                      <a:rPr lang="en-US" i="1" dirty="0">
                        <a:latin typeface="Cambria Math" panose="02040503050406030204" pitchFamily="18" charset="0"/>
                      </a:rPr>
                      <m:t>+</m:t>
                    </m:r>
                    <m:r>
                      <a:rPr lang="en-US" i="1" dirty="0">
                        <a:latin typeface="Cambria Math" panose="02040503050406030204" pitchFamily="18" charset="0"/>
                      </a:rPr>
                      <m:t>𝑐</m:t>
                    </m:r>
                    <m:r>
                      <a:rPr lang="en-US" i="1" dirty="0">
                        <a:latin typeface="Cambria Math" panose="02040503050406030204" pitchFamily="18" charset="0"/>
                      </a:rPr>
                      <m:t>−2</m:t>
                    </m:r>
                    <m:r>
                      <a:rPr lang="en-US" i="1" dirty="0">
                        <a:latin typeface="Cambria Math" panose="02040503050406030204" pitchFamily="18" charset="0"/>
                      </a:rPr>
                      <m:t>𝑑</m:t>
                    </m:r>
                  </m:oMath>
                </a14:m>
                <a:r>
                  <a:rPr lang="en-US" dirty="0"/>
                  <a:t> </a:t>
                </a:r>
              </a:p>
              <a:p>
                <a:pPr marL="0" lvl="0" indent="0" algn="just" rtl="0">
                  <a:lnSpc>
                    <a:spcPct val="115000"/>
                  </a:lnSpc>
                  <a:spcBef>
                    <a:spcPts val="400"/>
                  </a:spcBef>
                  <a:spcAft>
                    <a:spcPts val="0"/>
                  </a:spcAft>
                  <a:buSzPts val="1800"/>
                  <a:buNone/>
                </a:pPr>
                <a:r>
                  <a:rPr lang="en-US" dirty="0"/>
                  <a:t>    </a:t>
                </a:r>
                <a14:m>
                  <m:oMath xmlns:m="http://schemas.openxmlformats.org/officeDocument/2006/math">
                    <m:r>
                      <a:rPr lang="en-US" i="1" dirty="0" smtClean="0">
                        <a:latin typeface="Cambria Math" panose="02040503050406030204" pitchFamily="18" charset="0"/>
                      </a:rPr>
                      <m:t>𝑐</m:t>
                    </m:r>
                    <m:r>
                      <a:rPr lang="en-US" i="1" dirty="0" smtClean="0">
                        <a:latin typeface="Cambria Math" panose="02040503050406030204" pitchFamily="18" charset="0"/>
                      </a:rPr>
                      <m:t>≔</m:t>
                    </m:r>
                    <m:r>
                      <a:rPr lang="en-US" i="1" dirty="0">
                        <a:latin typeface="Cambria Math" panose="02040503050406030204" pitchFamily="18" charset="0"/>
                      </a:rPr>
                      <m:t>𝑑</m:t>
                    </m:r>
                  </m:oMath>
                </a14:m>
                <a:r>
                  <a:rPr lang="en-US" dirty="0"/>
                  <a:t> </a:t>
                </a:r>
              </a:p>
              <a:p>
                <a:pPr marL="0" lvl="0" indent="0" algn="just" rtl="0">
                  <a:lnSpc>
                    <a:spcPct val="115000"/>
                  </a:lnSpc>
                  <a:spcBef>
                    <a:spcPts val="400"/>
                  </a:spcBef>
                  <a:spcAft>
                    <a:spcPts val="0"/>
                  </a:spcAft>
                  <a:buSzPts val="1800"/>
                  <a:buNone/>
                </a:pPr>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m:t>
                    </m:r>
                    <m:r>
                      <a:rPr lang="en-US" i="1" dirty="0">
                        <a:latin typeface="Cambria Math" panose="02040503050406030204" pitchFamily="18" charset="0"/>
                      </a:rPr>
                      <m:t>𝑐</m:t>
                    </m:r>
                  </m:oMath>
                </a14:m>
                <a:r>
                  <a:rPr lang="en-US" dirty="0"/>
                  <a:t> </a:t>
                </a:r>
              </a:p>
              <a:p>
                <a:pPr marL="0" lvl="0" indent="0" algn="just" rtl="0">
                  <a:lnSpc>
                    <a:spcPct val="115000"/>
                  </a:lnSpc>
                  <a:spcBef>
                    <a:spcPts val="400"/>
                  </a:spcBef>
                  <a:spcAft>
                    <a:spcPts val="0"/>
                  </a:spcAft>
                  <a:buSzPts val="1800"/>
                  <a:buNone/>
                </a:pPr>
                <a:r>
                  <a:rPr lang="en-US" dirty="0"/>
                  <a:t>return </a:t>
                </a:r>
                <a14:m>
                  <m:oMath xmlns:m="http://schemas.openxmlformats.org/officeDocument/2006/math">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b="0" i="1" dirty="0" smtClean="0">
                            <a:latin typeface="Cambria Math" panose="02040503050406030204" pitchFamily="18" charset="0"/>
                          </a:rPr>
                          <m:t>0</m:t>
                        </m:r>
                      </m:sub>
                    </m:sSub>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i="1" dirty="0" smtClean="0">
                        <a:latin typeface="Cambria Math" panose="02040503050406030204" pitchFamily="18" charset="0"/>
                      </a:rPr>
                      <m:t>,</m:t>
                    </m:r>
                    <m:r>
                      <a:rPr lang="en-US" i="1" dirty="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𝑠</m:t>
                        </m:r>
                      </m:e>
                      <m:sub>
                        <m:r>
                          <a:rPr lang="en-US" b="0" i="1" dirty="0" smtClean="0">
                            <a:latin typeface="Cambria Math" panose="02040503050406030204" pitchFamily="18" charset="0"/>
                          </a:rPr>
                          <m:t>𝑛</m:t>
                        </m:r>
                      </m:sub>
                    </m:sSub>
                    <m:r>
                      <a:rPr lang="en-US" i="1" dirty="0">
                        <a:latin typeface="Cambria Math" panose="02040503050406030204" pitchFamily="18" charset="0"/>
                      </a:rPr>
                      <m:t>)</m:t>
                    </m:r>
                  </m:oMath>
                </a14:m>
                <a:r>
                  <a:rPr lang="en-US" dirty="0"/>
                  <a:t> {the binary expansion of the sum is </a:t>
                </a:r>
                <a14:m>
                  <m:oMath xmlns:m="http://schemas.openxmlformats.org/officeDocument/2006/math">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e>
                        </m:d>
                      </m:e>
                      <m:sub>
                        <m:r>
                          <a:rPr lang="en-US" b="0" i="1" smtClean="0">
                            <a:latin typeface="Cambria Math" panose="02040503050406030204" pitchFamily="18" charset="0"/>
                          </a:rPr>
                          <m:t>2</m:t>
                        </m:r>
                      </m:sub>
                    </m:sSub>
                  </m:oMath>
                </a14:m>
                <a:endParaRPr lang="en-US" dirty="0"/>
              </a:p>
              <a:p>
                <a:pPr marL="0" lvl="0" indent="0" algn="just" rtl="0">
                  <a:lnSpc>
                    <a:spcPct val="115000"/>
                  </a:lnSpc>
                  <a:spcBef>
                    <a:spcPts val="1000"/>
                  </a:spcBef>
                  <a:buSzPts val="1800"/>
                  <a:buNone/>
                </a:pPr>
                <a:r>
                  <a:rPr lang="en-US" b="1" dirty="0"/>
                  <a:t>MULTIPLICATION ALGORITHM:</a:t>
                </a:r>
                <a:r>
                  <a:rPr lang="en-US" dirty="0"/>
                  <a:t> Next, consider the multiplication of two </a:t>
                </a:r>
                <a14:m>
                  <m:oMath xmlns:m="http://schemas.openxmlformats.org/officeDocument/2006/math">
                    <m:r>
                      <a:rPr lang="en-US" i="1" dirty="0" smtClean="0">
                        <a:latin typeface="Cambria Math" panose="02040503050406030204" pitchFamily="18" charset="0"/>
                      </a:rPr>
                      <m:t>𝑛</m:t>
                    </m:r>
                  </m:oMath>
                </a14:m>
                <a:r>
                  <a:rPr lang="en-US" dirty="0"/>
                  <a:t>-bit integers </a:t>
                </a:r>
                <a14:m>
                  <m:oMath xmlns:m="http://schemas.openxmlformats.org/officeDocument/2006/math">
                    <m:r>
                      <a:rPr lang="en-US" i="1" dirty="0" smtClean="0">
                        <a:latin typeface="Cambria Math" panose="02040503050406030204" pitchFamily="18" charset="0"/>
                      </a:rPr>
                      <m:t>𝑎</m:t>
                    </m:r>
                  </m:oMath>
                </a14:m>
                <a:r>
                  <a:rPr lang="en-US" dirty="0"/>
                  <a:t> and </a:t>
                </a:r>
                <a14:m>
                  <m:oMath xmlns:m="http://schemas.openxmlformats.org/officeDocument/2006/math">
                    <m:r>
                      <a:rPr lang="en-US" i="1" dirty="0" smtClean="0">
                        <a:latin typeface="Cambria Math" panose="02040503050406030204" pitchFamily="18" charset="0"/>
                      </a:rPr>
                      <m:t>𝑏</m:t>
                    </m:r>
                  </m:oMath>
                </a14:m>
                <a:r>
                  <a:rPr lang="en-US" dirty="0"/>
                  <a:t>. The conventional algorithm (used when multiplying with pencil and paper) works as follows. </a:t>
                </a:r>
              </a:p>
              <a:p>
                <a:pPr marL="0" lvl="0" indent="0" algn="just" rtl="0">
                  <a:lnSpc>
                    <a:spcPct val="115000"/>
                  </a:lnSpc>
                  <a:buSzPts val="1800"/>
                  <a:buNone/>
                </a:pPr>
                <a:r>
                  <a:rPr lang="en-US" dirty="0"/>
                  <a:t>Using the distributive law, we see that </a:t>
                </a:r>
                <a14:m>
                  <m:oMath xmlns:m="http://schemas.openxmlformats.org/officeDocument/2006/math">
                    <m:r>
                      <a:rPr lang="en-US" i="1" dirty="0" smtClean="0">
                        <a:latin typeface="Cambria Math" panose="02040503050406030204" pitchFamily="18" charset="0"/>
                      </a:rPr>
                      <m:t>𝑎𝑏</m:t>
                    </m:r>
                    <m:r>
                      <a:rPr lang="en-US" i="1" dirty="0" smtClean="0">
                        <a:latin typeface="Cambria Math" panose="02040503050406030204" pitchFamily="18" charset="0"/>
                      </a:rPr>
                      <m:t>=</m:t>
                    </m:r>
                    <m:r>
                      <a:rPr lang="en-US" i="1" dirty="0" smtClean="0">
                        <a:latin typeface="Cambria Math" panose="02040503050406030204" pitchFamily="18" charset="0"/>
                      </a:rPr>
                      <m:t>𝑎</m:t>
                    </m:r>
                    <m:d>
                      <m:dPr>
                        <m:ctrlPr>
                          <a:rPr lang="en-US"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b="0" i="1" dirty="0" smtClean="0">
                                <a:latin typeface="Cambria Math" panose="02040503050406030204" pitchFamily="18" charset="0"/>
                              </a:rPr>
                              <m:t>0</m:t>
                            </m:r>
                          </m:sub>
                        </m:sSub>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b="0" i="1" dirty="0" smtClean="0">
                                <a:latin typeface="Cambria Math" panose="02040503050406030204" pitchFamily="18" charset="0"/>
                              </a:rPr>
                              <m:t>0</m:t>
                            </m:r>
                          </m:sup>
                        </m:sSup>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1</m:t>
                            </m:r>
                          </m:sub>
                        </m:sSub>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b="0" i="1" dirty="0" smtClean="0">
                                <a:latin typeface="Cambria Math" panose="02040503050406030204" pitchFamily="18" charset="0"/>
                              </a:rPr>
                              <m:t>1</m:t>
                            </m:r>
                          </m:sup>
                        </m:sSup>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b="0" i="1" dirty="0" smtClean="0">
                                <a:latin typeface="Cambria Math" panose="02040503050406030204" pitchFamily="18" charset="0"/>
                              </a:rPr>
                              <m:t>𝑛</m:t>
                            </m:r>
                            <m:r>
                              <a:rPr lang="en-US" b="0" i="1" dirty="0" smtClean="0">
                                <a:latin typeface="Cambria Math" panose="02040503050406030204" pitchFamily="18" charset="0"/>
                              </a:rPr>
                              <m:t>−1</m:t>
                            </m:r>
                          </m:sup>
                        </m:sSup>
                      </m:e>
                    </m:d>
                    <m:r>
                      <a:rPr lang="en-US" i="1" dirty="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0</m:t>
                            </m:r>
                          </m:sub>
                        </m:sSub>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b="0" i="1" dirty="0" smtClean="0">
                                <a:latin typeface="Cambria Math" panose="02040503050406030204" pitchFamily="18" charset="0"/>
                              </a:rPr>
                              <m:t>0</m:t>
                            </m:r>
                          </m:sup>
                        </m:sSup>
                      </m:e>
                    </m:d>
                    <m:r>
                      <a:rPr lang="en-US" i="1" dirty="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1</m:t>
                            </m:r>
                          </m:sub>
                        </m:sSub>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b="0" i="1" dirty="0" smtClean="0">
                                <a:latin typeface="Cambria Math" panose="02040503050406030204" pitchFamily="18" charset="0"/>
                              </a:rPr>
                              <m:t>1</m:t>
                            </m:r>
                          </m:sup>
                        </m:sSup>
                      </m:e>
                    </m:d>
                    <m:r>
                      <a:rPr lang="en-US" i="1" dirty="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a:latin typeface="Cambria Math" panose="02040503050406030204" pitchFamily="18" charset="0"/>
                              </a:rPr>
                              <m:t>𝑏</m:t>
                            </m:r>
                          </m:e>
                          <m:sub>
                            <m:r>
                              <a:rPr lang="en-US" b="0" i="1" dirty="0" smtClean="0">
                                <a:latin typeface="Cambria Math" panose="02040503050406030204" pitchFamily="18" charset="0"/>
                              </a:rPr>
                              <m:t>𝑛</m:t>
                            </m:r>
                            <m:r>
                              <a:rPr lang="en-US" b="0" i="1" dirty="0" smtClean="0">
                                <a:latin typeface="Cambria Math" panose="02040503050406030204" pitchFamily="18" charset="0"/>
                              </a:rPr>
                              <m:t>−1</m:t>
                            </m:r>
                          </m:sub>
                        </m:sSub>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b="0" i="1" dirty="0" smtClean="0">
                                <a:latin typeface="Cambria Math" panose="02040503050406030204" pitchFamily="18" charset="0"/>
                              </a:rPr>
                              <m:t>𝑛</m:t>
                            </m:r>
                            <m:r>
                              <a:rPr lang="en-US" b="0" i="1" dirty="0" smtClean="0">
                                <a:latin typeface="Cambria Math" panose="02040503050406030204" pitchFamily="18" charset="0"/>
                              </a:rPr>
                              <m:t>−1</m:t>
                            </m:r>
                          </m:sup>
                        </m:sSup>
                      </m:e>
                    </m:d>
                  </m:oMath>
                </a14:m>
                <a:endParaRPr dirty="0"/>
              </a:p>
            </p:txBody>
          </p:sp>
        </mc:Choice>
        <mc:Fallback xmlns="">
          <p:sp>
            <p:nvSpPr>
              <p:cNvPr id="181" name="Google Shape;181;p20"/>
              <p:cNvSpPr txBox="1">
                <a:spLocks noGrp="1" noRot="1" noChangeAspect="1" noMove="1" noResize="1" noEditPoints="1" noAdjustHandles="1" noChangeArrowheads="1" noChangeShapeType="1" noTextEdit="1"/>
              </p:cNvSpPr>
              <p:nvPr>
                <p:ph type="body" idx="1"/>
              </p:nvPr>
            </p:nvSpPr>
            <p:spPr>
              <a:xfrm>
                <a:off x="311700" y="1152474"/>
                <a:ext cx="8520600" cy="3693063"/>
              </a:xfrm>
              <a:prstGeom prst="rect">
                <a:avLst/>
              </a:prstGeom>
              <a:blipFill>
                <a:blip r:embed="rId3"/>
                <a:stretch>
                  <a:fillRect l="-215" r="-215"/>
                </a:stretch>
              </a:blipFill>
              <a:ln>
                <a:noFill/>
              </a:ln>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2221</Words>
  <Application>Microsoft Office PowerPoint</Application>
  <PresentationFormat>On-screen Show (16:9)</PresentationFormat>
  <Paragraphs>118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Lobster</vt:lpstr>
      <vt:lpstr>Arial</vt:lpstr>
      <vt:lpstr>Comic Sans MS</vt:lpstr>
      <vt:lpstr>Cambria Math</vt:lpstr>
      <vt:lpstr>Simple Light</vt:lpstr>
      <vt:lpstr>Lecture 15</vt:lpstr>
      <vt:lpstr>4.2 Integer Representations and Algorithms</vt:lpstr>
      <vt:lpstr>4.2.2 Representations of Integers</vt:lpstr>
      <vt:lpstr>4.2.2 Representations of Integers (Continued)</vt:lpstr>
      <vt:lpstr>4.2.2 Representations of Integers (Continued)</vt:lpstr>
      <vt:lpstr>4.2.2 Representations of Integers (Continued)</vt:lpstr>
      <vt:lpstr>4.2.2 Representations of Integers (Continued)</vt:lpstr>
      <vt:lpstr>4.2.2 Representations of Integers (Continued)</vt:lpstr>
      <vt:lpstr>4.2.2 Representations of Integers (Continued)</vt:lpstr>
      <vt:lpstr>4.2.2 Representations of Integers (Continued)</vt:lpstr>
      <vt:lpstr>4.2.2 Representations of Integers (Continued)</vt:lpstr>
      <vt:lpstr>Integer Operations</vt:lpstr>
      <vt:lpstr>Integer Operations (Continued)</vt:lpstr>
      <vt:lpstr>4.2.4 Modular Exponentiation</vt:lpstr>
      <vt:lpstr>4.2.4 Modular Exponentiation (Continued)</vt:lpstr>
      <vt:lpstr>4.2.4 Modular Exponentiation (Continued)</vt:lpstr>
      <vt:lpstr>4.2.4 Modular Exponentiation (Continued)</vt:lpstr>
      <vt:lpstr>4.2.4 Modular Exponentiation (Continued)</vt:lpstr>
      <vt:lpstr>4.2.4 Modular Exponentiation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dc:title>
  <cp:lastModifiedBy>Rabeeb Ibrat</cp:lastModifiedBy>
  <cp:revision>17</cp:revision>
  <dcterms:modified xsi:type="dcterms:W3CDTF">2024-01-11T20:01:37Z</dcterms:modified>
</cp:coreProperties>
</file>