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obster"/>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13ae4659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13ae4659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13ae4659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13ae4659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b13ae4659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b13ae465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13ae4659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13ae4659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13ae465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13ae465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13ae465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13ae465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13ae465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13ae465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13ae4659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13ae4659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13ae4659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13ae4659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b13ae4659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b13ae4659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b13ae4659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b13ae4659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b13ae4659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b13ae4659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13ae4659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13ae4659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650150"/>
            <a:ext cx="8520600" cy="841800"/>
          </a:xfrm>
          <a:prstGeom prst="rect">
            <a:avLst/>
          </a:prstGeom>
          <a:solidFill>
            <a:srgbClr val="D0E0E3"/>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rgbClr val="000000"/>
                </a:solidFill>
                <a:latin typeface="Lobster"/>
                <a:ea typeface="Lobster"/>
                <a:cs typeface="Lobster"/>
                <a:sym typeface="Lobster"/>
              </a:rPr>
              <a:t>Lecture 16</a:t>
            </a:r>
            <a:endParaRPr sz="3600">
              <a:solidFill>
                <a:srgbClr val="000000"/>
              </a:solidFill>
              <a:latin typeface="Lobster"/>
              <a:ea typeface="Lobster"/>
              <a:cs typeface="Lobster"/>
              <a:sym typeface="Lobster"/>
            </a:endParaRPr>
          </a:p>
        </p:txBody>
      </p:sp>
      <p:sp>
        <p:nvSpPr>
          <p:cNvPr id="55" name="Google Shape;55;p13"/>
          <p:cNvSpPr txBox="1"/>
          <p:nvPr/>
        </p:nvSpPr>
        <p:spPr>
          <a:xfrm>
            <a:off x="3850475" y="2682025"/>
            <a:ext cx="48681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Topics:</a:t>
            </a:r>
            <a:endParaRPr b="0" i="0" sz="1600" u="none" cap="none" strike="noStrike">
              <a:solidFill>
                <a:srgbClr val="595959"/>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rgbClr val="595959"/>
              </a:buClr>
              <a:buSzPts val="1600"/>
              <a:buFont typeface="Comic Sans MS"/>
              <a:buAutoNum type="arabicPeriod"/>
            </a:pPr>
            <a:r>
              <a:rPr b="0" i="0" lang="en" sz="1600" u="none" cap="none" strike="noStrike">
                <a:solidFill>
                  <a:srgbClr val="595959"/>
                </a:solidFill>
                <a:latin typeface="Comic Sans MS"/>
                <a:ea typeface="Comic Sans MS"/>
                <a:cs typeface="Comic Sans MS"/>
                <a:sym typeface="Comic Sans MS"/>
              </a:rPr>
              <a:t>Prime Numbers</a:t>
            </a:r>
            <a:endParaRPr b="0" i="0" sz="1600" u="none" cap="none" strike="noStrike">
              <a:solidFill>
                <a:srgbClr val="595959"/>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rgbClr val="595959"/>
              </a:buClr>
              <a:buSzPts val="1600"/>
              <a:buFont typeface="Comic Sans MS"/>
              <a:buAutoNum type="arabicPeriod"/>
            </a:pPr>
            <a:r>
              <a:rPr b="0" i="0" lang="en" sz="1600" u="none" cap="none" strike="noStrike">
                <a:solidFill>
                  <a:srgbClr val="595959"/>
                </a:solidFill>
                <a:latin typeface="Comic Sans MS"/>
                <a:ea typeface="Comic Sans MS"/>
                <a:cs typeface="Comic Sans MS"/>
                <a:sym typeface="Comic Sans MS"/>
              </a:rPr>
              <a:t>Prime Factorization</a:t>
            </a:r>
            <a:endParaRPr b="0" i="0" sz="1600" u="none" cap="none" strike="noStrike">
              <a:solidFill>
                <a:srgbClr val="595959"/>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rgbClr val="595959"/>
              </a:buClr>
              <a:buSzPts val="1600"/>
              <a:buFont typeface="Comic Sans MS"/>
              <a:buAutoNum type="arabicPeriod"/>
            </a:pPr>
            <a:r>
              <a:rPr b="0" i="0" lang="en" sz="1600" u="none" cap="none" strike="noStrike">
                <a:solidFill>
                  <a:srgbClr val="595959"/>
                </a:solidFill>
                <a:latin typeface="Comic Sans MS"/>
                <a:ea typeface="Comic Sans MS"/>
                <a:cs typeface="Comic Sans MS"/>
                <a:sym typeface="Comic Sans MS"/>
              </a:rPr>
              <a:t>Relative Prime Number</a:t>
            </a:r>
            <a:endParaRPr b="0" i="0" sz="1600" u="none" cap="none" strike="noStrike">
              <a:solidFill>
                <a:srgbClr val="595959"/>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rgbClr val="595959"/>
              </a:buClr>
              <a:buSzPts val="1600"/>
              <a:buFont typeface="Comic Sans MS"/>
              <a:buAutoNum type="arabicPeriod"/>
            </a:pPr>
            <a:r>
              <a:rPr b="0" i="0" lang="en" sz="1600" u="none" cap="none" strike="noStrike">
                <a:solidFill>
                  <a:srgbClr val="595959"/>
                </a:solidFill>
                <a:latin typeface="Comic Sans MS"/>
                <a:ea typeface="Comic Sans MS"/>
                <a:cs typeface="Comic Sans MS"/>
                <a:sym typeface="Comic Sans MS"/>
              </a:rPr>
              <a:t>Fermat's Little Theorem</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4.3.6 Greatest Common Divisors and Least Common Multiples</a:t>
            </a:r>
            <a:endParaRPr/>
          </a:p>
          <a:p>
            <a:pPr indent="0" lvl="0" marL="0" rtl="0" algn="l">
              <a:spcBef>
                <a:spcPts val="0"/>
              </a:spcBef>
              <a:spcAft>
                <a:spcPts val="0"/>
              </a:spcAft>
              <a:buNone/>
            </a:pPr>
            <a:r>
              <a:t/>
            </a:r>
            <a:endParaRPr/>
          </a:p>
        </p:txBody>
      </p:sp>
      <p:sp>
        <p:nvSpPr>
          <p:cNvPr id="111" name="Google Shape;111;p22"/>
          <p:cNvSpPr txBox="1"/>
          <p:nvPr/>
        </p:nvSpPr>
        <p:spPr>
          <a:xfrm>
            <a:off x="311700" y="1417000"/>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2000">
                <a:solidFill>
                  <a:srgbClr val="595959"/>
                </a:solidFill>
                <a:latin typeface="Times New Roman"/>
                <a:ea typeface="Times New Roman"/>
                <a:cs typeface="Times New Roman"/>
                <a:sym typeface="Times New Roman"/>
              </a:rPr>
              <a:t>Definition 2</a:t>
            </a:r>
            <a:r>
              <a:rPr lang="en" sz="2000">
                <a:solidFill>
                  <a:srgbClr val="595959"/>
                </a:solidFill>
                <a:latin typeface="Times New Roman"/>
                <a:ea typeface="Times New Roman"/>
                <a:cs typeface="Times New Roman"/>
                <a:sym typeface="Times New Roman"/>
              </a:rPr>
              <a:t> Let a and b be integers, not both zero. The largest integer d such that d ∣ a and d ∣ b is called the greatest common divisor of a and b. The greatest common divisor of a and b is denoted by gcd(a, b).</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rgbClr val="595959"/>
                </a:solidFill>
                <a:latin typeface="Times New Roman"/>
                <a:ea typeface="Times New Roman"/>
                <a:cs typeface="Times New Roman"/>
                <a:sym typeface="Times New Roman"/>
              </a:rPr>
              <a:t>EXAMPLE 10 What is the greatest common divisor of 24 and 36?</a:t>
            </a:r>
            <a:endParaRPr b="1"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rgbClr val="595959"/>
                </a:solidFill>
                <a:latin typeface="Times New Roman"/>
                <a:ea typeface="Times New Roman"/>
                <a:cs typeface="Times New Roman"/>
                <a:sym typeface="Times New Roman"/>
              </a:rPr>
              <a:t>Solution:</a:t>
            </a:r>
            <a:r>
              <a:rPr lang="en" sz="2000">
                <a:solidFill>
                  <a:srgbClr val="595959"/>
                </a:solidFill>
                <a:latin typeface="Times New Roman"/>
                <a:ea typeface="Times New Roman"/>
                <a:cs typeface="Times New Roman"/>
                <a:sym typeface="Times New Roman"/>
              </a:rPr>
              <a:t> The positive common divisors of 24 and 36 are 1, 2, 3, 4, 6, and 12. </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000">
                <a:solidFill>
                  <a:srgbClr val="595959"/>
                </a:solidFill>
                <a:latin typeface="Times New Roman"/>
                <a:ea typeface="Times New Roman"/>
                <a:cs typeface="Times New Roman"/>
                <a:sym typeface="Times New Roman"/>
              </a:rPr>
              <a:t>Hence, </a:t>
            </a:r>
            <a:r>
              <a:rPr b="1" lang="en" sz="2000">
                <a:solidFill>
                  <a:srgbClr val="595959"/>
                </a:solidFill>
                <a:latin typeface="Times New Roman"/>
                <a:ea typeface="Times New Roman"/>
                <a:cs typeface="Times New Roman"/>
                <a:sym typeface="Times New Roman"/>
              </a:rPr>
              <a:t>gcd(24, 36) = 12.</a:t>
            </a:r>
            <a:endParaRPr b="1" sz="20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311700" y="564650"/>
            <a:ext cx="8520600" cy="4226100"/>
          </a:xfrm>
          <a:prstGeom prst="rect">
            <a:avLst/>
          </a:prstGeom>
          <a:noFill/>
          <a:ln>
            <a:noFill/>
          </a:ln>
        </p:spPr>
        <p:txBody>
          <a:bodyPr anchorCtr="0" anchor="t" bIns="91425" lIns="91425" spcFirstLastPara="1" rIns="91425" wrap="square" tIns="91425">
            <a:normAutofit fontScale="85000"/>
          </a:bodyPr>
          <a:lstStyle/>
          <a:p>
            <a:pPr indent="0" lvl="0" marL="0" rtl="0" algn="just">
              <a:lnSpc>
                <a:spcPct val="115000"/>
              </a:lnSpc>
              <a:spcBef>
                <a:spcPts val="0"/>
              </a:spcBef>
              <a:spcAft>
                <a:spcPts val="0"/>
              </a:spcAft>
              <a:buNone/>
            </a:pPr>
            <a:r>
              <a:rPr b="1" lang="en" sz="2085">
                <a:solidFill>
                  <a:srgbClr val="595959"/>
                </a:solidFill>
                <a:latin typeface="Times New Roman"/>
                <a:ea typeface="Times New Roman"/>
                <a:cs typeface="Times New Roman"/>
                <a:sym typeface="Times New Roman"/>
              </a:rPr>
              <a:t>Definition 3 </a:t>
            </a:r>
            <a:r>
              <a:rPr lang="en" sz="2085">
                <a:solidFill>
                  <a:srgbClr val="595959"/>
                </a:solidFill>
                <a:latin typeface="Times New Roman"/>
                <a:ea typeface="Times New Roman"/>
                <a:cs typeface="Times New Roman"/>
                <a:sym typeface="Times New Roman"/>
              </a:rPr>
              <a:t>The integers a and b are relatively prime if their greatest common divisor is 1.</a:t>
            </a:r>
            <a:endParaRPr sz="2085">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85">
                <a:solidFill>
                  <a:srgbClr val="595959"/>
                </a:solidFill>
                <a:latin typeface="Times New Roman"/>
                <a:ea typeface="Times New Roman"/>
                <a:cs typeface="Times New Roman"/>
                <a:sym typeface="Times New Roman"/>
              </a:rPr>
              <a:t>Definition 4</a:t>
            </a:r>
            <a:r>
              <a:rPr lang="en" sz="2085">
                <a:solidFill>
                  <a:srgbClr val="595959"/>
                </a:solidFill>
                <a:latin typeface="Times New Roman"/>
                <a:ea typeface="Times New Roman"/>
                <a:cs typeface="Times New Roman"/>
                <a:sym typeface="Times New Roman"/>
              </a:rPr>
              <a:t> The integers </a:t>
            </a:r>
            <a:r>
              <a:rPr b="1" lang="en" sz="2085">
                <a:solidFill>
                  <a:srgbClr val="595959"/>
                </a:solidFill>
                <a:latin typeface="Times New Roman"/>
                <a:ea typeface="Times New Roman"/>
                <a:cs typeface="Times New Roman"/>
                <a:sym typeface="Times New Roman"/>
              </a:rPr>
              <a:t>a</a:t>
            </a:r>
            <a:r>
              <a:rPr b="1" baseline="-25000" lang="en" sz="2085">
                <a:solidFill>
                  <a:srgbClr val="595959"/>
                </a:solidFill>
                <a:latin typeface="Times New Roman"/>
                <a:ea typeface="Times New Roman"/>
                <a:cs typeface="Times New Roman"/>
                <a:sym typeface="Times New Roman"/>
              </a:rPr>
              <a:t>1</a:t>
            </a:r>
            <a:r>
              <a:rPr b="1" lang="en" sz="2085">
                <a:solidFill>
                  <a:srgbClr val="595959"/>
                </a:solidFill>
                <a:latin typeface="Times New Roman"/>
                <a:ea typeface="Times New Roman"/>
                <a:cs typeface="Times New Roman"/>
                <a:sym typeface="Times New Roman"/>
              </a:rPr>
              <a:t>, a</a:t>
            </a:r>
            <a:r>
              <a:rPr b="1" baseline="-25000" lang="en" sz="2085">
                <a:solidFill>
                  <a:srgbClr val="595959"/>
                </a:solidFill>
                <a:latin typeface="Times New Roman"/>
                <a:ea typeface="Times New Roman"/>
                <a:cs typeface="Times New Roman"/>
                <a:sym typeface="Times New Roman"/>
              </a:rPr>
              <a:t>2</a:t>
            </a:r>
            <a:r>
              <a:rPr b="1" lang="en" sz="2085">
                <a:solidFill>
                  <a:srgbClr val="595959"/>
                </a:solidFill>
                <a:latin typeface="Times New Roman"/>
                <a:ea typeface="Times New Roman"/>
                <a:cs typeface="Times New Roman"/>
                <a:sym typeface="Times New Roman"/>
              </a:rPr>
              <a:t>, ... , a</a:t>
            </a:r>
            <a:r>
              <a:rPr b="1" baseline="-25000" lang="en" sz="2085">
                <a:solidFill>
                  <a:srgbClr val="595959"/>
                </a:solidFill>
                <a:latin typeface="Times New Roman"/>
                <a:ea typeface="Times New Roman"/>
                <a:cs typeface="Times New Roman"/>
                <a:sym typeface="Times New Roman"/>
              </a:rPr>
              <a:t>n</a:t>
            </a:r>
            <a:r>
              <a:rPr lang="en" sz="2085">
                <a:solidFill>
                  <a:srgbClr val="595959"/>
                </a:solidFill>
                <a:latin typeface="Times New Roman"/>
                <a:ea typeface="Times New Roman"/>
                <a:cs typeface="Times New Roman"/>
                <a:sym typeface="Times New Roman"/>
              </a:rPr>
              <a:t> are pairwise relatively prime i</a:t>
            </a:r>
            <a:r>
              <a:rPr b="1" lang="en" sz="2085">
                <a:solidFill>
                  <a:srgbClr val="595959"/>
                </a:solidFill>
                <a:latin typeface="Times New Roman"/>
                <a:ea typeface="Times New Roman"/>
                <a:cs typeface="Times New Roman"/>
                <a:sym typeface="Times New Roman"/>
              </a:rPr>
              <a:t>f gcd(a</a:t>
            </a:r>
            <a:r>
              <a:rPr b="1" baseline="-25000" lang="en" sz="2085">
                <a:solidFill>
                  <a:srgbClr val="595959"/>
                </a:solidFill>
                <a:latin typeface="Times New Roman"/>
                <a:ea typeface="Times New Roman"/>
                <a:cs typeface="Times New Roman"/>
                <a:sym typeface="Times New Roman"/>
              </a:rPr>
              <a:t>i </a:t>
            </a:r>
            <a:r>
              <a:rPr b="1" lang="en" sz="2085">
                <a:solidFill>
                  <a:srgbClr val="595959"/>
                </a:solidFill>
                <a:latin typeface="Times New Roman"/>
                <a:ea typeface="Times New Roman"/>
                <a:cs typeface="Times New Roman"/>
                <a:sym typeface="Times New Roman"/>
              </a:rPr>
              <a:t>, a</a:t>
            </a:r>
            <a:r>
              <a:rPr b="1" baseline="-25000" lang="en" sz="2085">
                <a:solidFill>
                  <a:srgbClr val="595959"/>
                </a:solidFill>
                <a:latin typeface="Times New Roman"/>
                <a:ea typeface="Times New Roman"/>
                <a:cs typeface="Times New Roman"/>
                <a:sym typeface="Times New Roman"/>
              </a:rPr>
              <a:t>j</a:t>
            </a:r>
            <a:r>
              <a:rPr b="1" lang="en" sz="2085">
                <a:solidFill>
                  <a:srgbClr val="595959"/>
                </a:solidFill>
                <a:latin typeface="Times New Roman"/>
                <a:ea typeface="Times New Roman"/>
                <a:cs typeface="Times New Roman"/>
                <a:sym typeface="Times New Roman"/>
              </a:rPr>
              <a:t> ) = 1</a:t>
            </a:r>
            <a:r>
              <a:rPr lang="en" sz="2085">
                <a:solidFill>
                  <a:srgbClr val="595959"/>
                </a:solidFill>
                <a:latin typeface="Times New Roman"/>
                <a:ea typeface="Times New Roman"/>
                <a:cs typeface="Times New Roman"/>
                <a:sym typeface="Times New Roman"/>
              </a:rPr>
              <a:t> whenever </a:t>
            </a:r>
            <a:r>
              <a:rPr b="1" lang="en" sz="2085">
                <a:solidFill>
                  <a:srgbClr val="595959"/>
                </a:solidFill>
                <a:latin typeface="Times New Roman"/>
                <a:ea typeface="Times New Roman"/>
                <a:cs typeface="Times New Roman"/>
                <a:sym typeface="Times New Roman"/>
              </a:rPr>
              <a:t>1 ≤ i &lt;j ≤ n.</a:t>
            </a:r>
            <a:endParaRPr b="1" sz="2085">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85">
                <a:solidFill>
                  <a:srgbClr val="595959"/>
                </a:solidFill>
                <a:latin typeface="Times New Roman"/>
                <a:ea typeface="Times New Roman"/>
                <a:cs typeface="Times New Roman"/>
                <a:sym typeface="Times New Roman"/>
              </a:rPr>
              <a:t>EXAMPLE 13</a:t>
            </a:r>
            <a:r>
              <a:rPr lang="en" sz="2085">
                <a:solidFill>
                  <a:srgbClr val="595959"/>
                </a:solidFill>
                <a:latin typeface="Times New Roman"/>
                <a:ea typeface="Times New Roman"/>
                <a:cs typeface="Times New Roman"/>
                <a:sym typeface="Times New Roman"/>
              </a:rPr>
              <a:t> Determine whether the integers 10, 17, and 21 are pairwise relatively prime and whether the integers 10, 19, and 24 are pairwise relatively prime.</a:t>
            </a:r>
            <a:endParaRPr sz="2085">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85">
                <a:solidFill>
                  <a:srgbClr val="595959"/>
                </a:solidFill>
                <a:latin typeface="Times New Roman"/>
                <a:ea typeface="Times New Roman"/>
                <a:cs typeface="Times New Roman"/>
                <a:sym typeface="Times New Roman"/>
              </a:rPr>
              <a:t>Definition 5</a:t>
            </a:r>
            <a:r>
              <a:rPr lang="en" sz="2085">
                <a:solidFill>
                  <a:srgbClr val="595959"/>
                </a:solidFill>
                <a:latin typeface="Times New Roman"/>
                <a:ea typeface="Times New Roman"/>
                <a:cs typeface="Times New Roman"/>
                <a:sym typeface="Times New Roman"/>
              </a:rPr>
              <a:t> The least common multiple of the positive integers a and b is the smallest positive integer that is divisible by both a and b. The least common multiple of a and b is denoted by lcm(a, b). </a:t>
            </a:r>
            <a:endParaRPr sz="2085">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85">
                <a:solidFill>
                  <a:srgbClr val="595959"/>
                </a:solidFill>
                <a:latin typeface="Times New Roman"/>
                <a:ea typeface="Times New Roman"/>
                <a:cs typeface="Times New Roman"/>
                <a:sym typeface="Times New Roman"/>
              </a:rPr>
              <a:t>THEOREM 5</a:t>
            </a:r>
            <a:r>
              <a:rPr lang="en" sz="2085">
                <a:solidFill>
                  <a:srgbClr val="595959"/>
                </a:solidFill>
                <a:latin typeface="Times New Roman"/>
                <a:ea typeface="Times New Roman"/>
                <a:cs typeface="Times New Roman"/>
                <a:sym typeface="Times New Roman"/>
              </a:rPr>
              <a:t> Let a and b be positive integers. </a:t>
            </a:r>
            <a:endParaRPr sz="2085">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085">
                <a:solidFill>
                  <a:srgbClr val="595959"/>
                </a:solidFill>
                <a:latin typeface="Times New Roman"/>
                <a:ea typeface="Times New Roman"/>
                <a:cs typeface="Times New Roman"/>
                <a:sym typeface="Times New Roman"/>
              </a:rPr>
              <a:t>Then a * b = gcd(a, b) * lcm(a, b).</a:t>
            </a:r>
            <a:endParaRPr sz="1800">
              <a:solidFill>
                <a:srgbClr val="59595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311700" y="451350"/>
            <a:ext cx="8520600" cy="42408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2000">
                <a:solidFill>
                  <a:srgbClr val="595959"/>
                </a:solidFill>
                <a:latin typeface="Times New Roman"/>
                <a:ea typeface="Times New Roman"/>
                <a:cs typeface="Times New Roman"/>
                <a:sym typeface="Times New Roman"/>
              </a:rPr>
              <a:t>THEOREM 1 </a:t>
            </a:r>
            <a:r>
              <a:rPr lang="en" sz="2000">
                <a:solidFill>
                  <a:srgbClr val="595959"/>
                </a:solidFill>
                <a:latin typeface="Times New Roman"/>
                <a:ea typeface="Times New Roman"/>
                <a:cs typeface="Times New Roman"/>
                <a:sym typeface="Times New Roman"/>
              </a:rPr>
              <a:t>If a and m are relatively prime integers and </a:t>
            </a:r>
            <a:r>
              <a:rPr b="1" lang="en" sz="2000">
                <a:solidFill>
                  <a:srgbClr val="595959"/>
                </a:solidFill>
                <a:latin typeface="Times New Roman"/>
                <a:ea typeface="Times New Roman"/>
                <a:cs typeface="Times New Roman"/>
                <a:sym typeface="Times New Roman"/>
              </a:rPr>
              <a:t>m &gt; 1</a:t>
            </a:r>
            <a:r>
              <a:rPr lang="en" sz="2000">
                <a:solidFill>
                  <a:srgbClr val="595959"/>
                </a:solidFill>
                <a:latin typeface="Times New Roman"/>
                <a:ea typeface="Times New Roman"/>
                <a:cs typeface="Times New Roman"/>
                <a:sym typeface="Times New Roman"/>
              </a:rPr>
              <a:t>, then an inverse of a modulo m exists.</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Furthermore, this inverse is unique modulo m. (That is, there is a unique positive integer a less than m that is an inverse of a modulo m and every other inverse of a modulo m is congruent to a modulo m.)</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Proof: By Theorem 6 of Section 4.3, because gcd(a, m) = 1, there are integers s and t such that</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s * a + t *m = 1. </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This implies that s * a + t * m ≡ 1 (mod m). </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Because t * m ≡ 0 (mod m), it follows that</a:t>
            </a:r>
            <a:endParaRPr sz="2000">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2000">
                <a:solidFill>
                  <a:srgbClr val="595959"/>
                </a:solidFill>
                <a:latin typeface="Times New Roman"/>
                <a:ea typeface="Times New Roman"/>
                <a:cs typeface="Times New Roman"/>
                <a:sym typeface="Times New Roman"/>
              </a:rPr>
              <a:t>s * a ≡ 1 (mod m).</a:t>
            </a:r>
            <a:endParaRPr sz="2000">
              <a:solidFill>
                <a:srgbClr val="595959"/>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18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4.4.5 Fermat’s Little Theorem</a:t>
            </a:r>
            <a:endParaRPr sz="2800">
              <a:solidFill>
                <a:srgbClr val="000000"/>
              </a:solidFill>
            </a:endParaRPr>
          </a:p>
        </p:txBody>
      </p:sp>
      <p:sp>
        <p:nvSpPr>
          <p:cNvPr id="127" name="Google Shape;127;p25"/>
          <p:cNvSpPr txBox="1"/>
          <p:nvPr/>
        </p:nvSpPr>
        <p:spPr>
          <a:xfrm>
            <a:off x="311700" y="1123100"/>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b="1" lang="en" sz="1800">
                <a:solidFill>
                  <a:srgbClr val="595959"/>
                </a:solidFill>
                <a:latin typeface="Times New Roman"/>
                <a:ea typeface="Times New Roman"/>
                <a:cs typeface="Times New Roman"/>
                <a:sym typeface="Times New Roman"/>
              </a:rPr>
              <a:t>THEOREM 3 FERMAT’S LITTLE THEOREM</a:t>
            </a:r>
            <a:r>
              <a:rPr lang="en" sz="1800">
                <a:solidFill>
                  <a:srgbClr val="595959"/>
                </a:solidFill>
                <a:latin typeface="Times New Roman"/>
                <a:ea typeface="Times New Roman"/>
                <a:cs typeface="Times New Roman"/>
                <a:sym typeface="Times New Roman"/>
              </a:rPr>
              <a:t> If p is prime and a is an integer not divisible by p, then </a:t>
            </a:r>
            <a:r>
              <a:rPr b="1" lang="en" sz="1800">
                <a:solidFill>
                  <a:srgbClr val="595959"/>
                </a:solidFill>
                <a:latin typeface="Times New Roman"/>
                <a:ea typeface="Times New Roman"/>
                <a:cs typeface="Times New Roman"/>
                <a:sym typeface="Times New Roman"/>
              </a:rPr>
              <a:t>a</a:t>
            </a:r>
            <a:r>
              <a:rPr b="1" baseline="30000" lang="en" sz="1800">
                <a:solidFill>
                  <a:srgbClr val="595959"/>
                </a:solidFill>
                <a:latin typeface="Times New Roman"/>
                <a:ea typeface="Times New Roman"/>
                <a:cs typeface="Times New Roman"/>
                <a:sym typeface="Times New Roman"/>
              </a:rPr>
              <a:t>p−1</a:t>
            </a:r>
            <a:r>
              <a:rPr b="1" lang="en" sz="1800">
                <a:solidFill>
                  <a:srgbClr val="595959"/>
                </a:solidFill>
                <a:latin typeface="Times New Roman"/>
                <a:ea typeface="Times New Roman"/>
                <a:cs typeface="Times New Roman"/>
                <a:sym typeface="Times New Roman"/>
              </a:rPr>
              <a:t> ≡ 1 (mod p). </a:t>
            </a:r>
            <a:r>
              <a:rPr lang="en" sz="1800">
                <a:solidFill>
                  <a:srgbClr val="595959"/>
                </a:solidFill>
                <a:latin typeface="Times New Roman"/>
                <a:ea typeface="Times New Roman"/>
                <a:cs typeface="Times New Roman"/>
                <a:sym typeface="Times New Roman"/>
              </a:rPr>
              <a:t>Furthermore, for every integer a we have</a:t>
            </a:r>
            <a:r>
              <a:rPr b="1" lang="en" sz="1800">
                <a:solidFill>
                  <a:srgbClr val="595959"/>
                </a:solidFill>
                <a:latin typeface="Times New Roman"/>
                <a:ea typeface="Times New Roman"/>
                <a:cs typeface="Times New Roman"/>
                <a:sym typeface="Times New Roman"/>
              </a:rPr>
              <a:t> a</a:t>
            </a:r>
            <a:r>
              <a:rPr b="1" baseline="30000" lang="en" sz="1800">
                <a:solidFill>
                  <a:srgbClr val="595959"/>
                </a:solidFill>
                <a:latin typeface="Times New Roman"/>
                <a:ea typeface="Times New Roman"/>
                <a:cs typeface="Times New Roman"/>
                <a:sym typeface="Times New Roman"/>
              </a:rPr>
              <a:t>p</a:t>
            </a:r>
            <a:r>
              <a:rPr b="1" lang="en" sz="1800">
                <a:solidFill>
                  <a:srgbClr val="595959"/>
                </a:solidFill>
                <a:latin typeface="Times New Roman"/>
                <a:ea typeface="Times New Roman"/>
                <a:cs typeface="Times New Roman"/>
                <a:sym typeface="Times New Roman"/>
              </a:rPr>
              <a:t> ≡ a (mod p). </a:t>
            </a:r>
            <a:endParaRPr b="1" sz="18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rgbClr val="595959"/>
                </a:solidFill>
                <a:latin typeface="Times New Roman"/>
                <a:ea typeface="Times New Roman"/>
                <a:cs typeface="Times New Roman"/>
                <a:sym typeface="Times New Roman"/>
              </a:rPr>
              <a:t>EXAMPLE 9</a:t>
            </a:r>
            <a:r>
              <a:rPr lang="en" sz="1800">
                <a:solidFill>
                  <a:srgbClr val="595959"/>
                </a:solidFill>
                <a:latin typeface="Times New Roman"/>
                <a:ea typeface="Times New Roman"/>
                <a:cs typeface="Times New Roman"/>
                <a:sym typeface="Times New Roman"/>
              </a:rPr>
              <a:t> Find </a:t>
            </a:r>
            <a:r>
              <a:rPr b="1" lang="en" sz="1800">
                <a:solidFill>
                  <a:srgbClr val="595959"/>
                </a:solidFill>
                <a:latin typeface="Times New Roman"/>
                <a:ea typeface="Times New Roman"/>
                <a:cs typeface="Times New Roman"/>
                <a:sym typeface="Times New Roman"/>
              </a:rPr>
              <a:t>7</a:t>
            </a:r>
            <a:r>
              <a:rPr b="1" baseline="30000" lang="en" sz="1800">
                <a:solidFill>
                  <a:srgbClr val="595959"/>
                </a:solidFill>
                <a:latin typeface="Times New Roman"/>
                <a:ea typeface="Times New Roman"/>
                <a:cs typeface="Times New Roman"/>
                <a:sym typeface="Times New Roman"/>
              </a:rPr>
              <a:t>222</a:t>
            </a:r>
            <a:r>
              <a:rPr b="1" lang="en" sz="1800">
                <a:solidFill>
                  <a:srgbClr val="595959"/>
                </a:solidFill>
                <a:latin typeface="Times New Roman"/>
                <a:ea typeface="Times New Roman"/>
                <a:cs typeface="Times New Roman"/>
                <a:sym typeface="Times New Roman"/>
              </a:rPr>
              <a:t> mod 11</a:t>
            </a:r>
            <a:r>
              <a:rPr lang="en" sz="1800">
                <a:solidFill>
                  <a:srgbClr val="595959"/>
                </a:solidFill>
                <a:latin typeface="Times New Roman"/>
                <a:ea typeface="Times New Roman"/>
                <a:cs typeface="Times New Roman"/>
                <a:sym typeface="Times New Roman"/>
              </a:rPr>
              <a:t>. </a:t>
            </a:r>
            <a:endParaRPr sz="18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800">
                <a:solidFill>
                  <a:srgbClr val="595959"/>
                </a:solidFill>
                <a:latin typeface="Times New Roman"/>
                <a:ea typeface="Times New Roman"/>
                <a:cs typeface="Times New Roman"/>
                <a:sym typeface="Times New Roman"/>
              </a:rPr>
              <a:t>Solution:</a:t>
            </a:r>
            <a:r>
              <a:rPr lang="en" sz="1800">
                <a:solidFill>
                  <a:srgbClr val="595959"/>
                </a:solidFill>
                <a:latin typeface="Times New Roman"/>
                <a:ea typeface="Times New Roman"/>
                <a:cs typeface="Times New Roman"/>
                <a:sym typeface="Times New Roman"/>
              </a:rPr>
              <a:t> We can use Fermat’s little theorem to evaluate</a:t>
            </a:r>
            <a:r>
              <a:rPr b="1" lang="en" sz="1800">
                <a:solidFill>
                  <a:srgbClr val="595959"/>
                </a:solidFill>
                <a:latin typeface="Times New Roman"/>
                <a:ea typeface="Times New Roman"/>
                <a:cs typeface="Times New Roman"/>
                <a:sym typeface="Times New Roman"/>
              </a:rPr>
              <a:t> 7</a:t>
            </a:r>
            <a:r>
              <a:rPr b="1" baseline="30000" lang="en" sz="1800">
                <a:solidFill>
                  <a:srgbClr val="595959"/>
                </a:solidFill>
                <a:latin typeface="Times New Roman"/>
                <a:ea typeface="Times New Roman"/>
                <a:cs typeface="Times New Roman"/>
                <a:sym typeface="Times New Roman"/>
              </a:rPr>
              <a:t>222 </a:t>
            </a:r>
            <a:r>
              <a:rPr b="1" lang="en" sz="1800">
                <a:solidFill>
                  <a:srgbClr val="595959"/>
                </a:solidFill>
                <a:latin typeface="Times New Roman"/>
                <a:ea typeface="Times New Roman"/>
                <a:cs typeface="Times New Roman"/>
                <a:sym typeface="Times New Roman"/>
              </a:rPr>
              <a:t>mod 11 </a:t>
            </a:r>
            <a:r>
              <a:rPr lang="en" sz="1800">
                <a:solidFill>
                  <a:srgbClr val="595959"/>
                </a:solidFill>
                <a:latin typeface="Times New Roman"/>
                <a:ea typeface="Times New Roman"/>
                <a:cs typeface="Times New Roman"/>
                <a:sym typeface="Times New Roman"/>
              </a:rPr>
              <a:t>rather than using the fast modular exponentiation algorithm. By Fermat’s little theorem we know that </a:t>
            </a:r>
            <a:r>
              <a:rPr b="1" lang="en" sz="1800">
                <a:solidFill>
                  <a:srgbClr val="595959"/>
                </a:solidFill>
                <a:latin typeface="Times New Roman"/>
                <a:ea typeface="Times New Roman"/>
                <a:cs typeface="Times New Roman"/>
                <a:sym typeface="Times New Roman"/>
              </a:rPr>
              <a:t>7</a:t>
            </a:r>
            <a:r>
              <a:rPr b="1" baseline="30000" lang="en" sz="1800">
                <a:solidFill>
                  <a:srgbClr val="595959"/>
                </a:solidFill>
                <a:latin typeface="Times New Roman"/>
                <a:ea typeface="Times New Roman"/>
                <a:cs typeface="Times New Roman"/>
                <a:sym typeface="Times New Roman"/>
              </a:rPr>
              <a:t>10</a:t>
            </a:r>
            <a:r>
              <a:rPr b="1" lang="en" sz="1800">
                <a:solidFill>
                  <a:srgbClr val="595959"/>
                </a:solidFill>
                <a:latin typeface="Times New Roman"/>
                <a:ea typeface="Times New Roman"/>
                <a:cs typeface="Times New Roman"/>
                <a:sym typeface="Times New Roman"/>
              </a:rPr>
              <a:t> ≡ 1 (mod 11), so (7</a:t>
            </a:r>
            <a:r>
              <a:rPr b="1" baseline="30000" lang="en" sz="1800">
                <a:solidFill>
                  <a:srgbClr val="595959"/>
                </a:solidFill>
                <a:latin typeface="Times New Roman"/>
                <a:ea typeface="Times New Roman"/>
                <a:cs typeface="Times New Roman"/>
                <a:sym typeface="Times New Roman"/>
              </a:rPr>
              <a:t>10</a:t>
            </a:r>
            <a:r>
              <a:rPr b="1" lang="en" sz="1800">
                <a:solidFill>
                  <a:srgbClr val="595959"/>
                </a:solidFill>
                <a:latin typeface="Times New Roman"/>
                <a:ea typeface="Times New Roman"/>
                <a:cs typeface="Times New Roman"/>
                <a:sym typeface="Times New Roman"/>
              </a:rPr>
              <a:t>)</a:t>
            </a:r>
            <a:r>
              <a:rPr b="1" baseline="30000" lang="en" sz="1800">
                <a:solidFill>
                  <a:srgbClr val="595959"/>
                </a:solidFill>
                <a:latin typeface="Times New Roman"/>
                <a:ea typeface="Times New Roman"/>
                <a:cs typeface="Times New Roman"/>
                <a:sym typeface="Times New Roman"/>
              </a:rPr>
              <a:t>k</a:t>
            </a:r>
            <a:r>
              <a:rPr b="1" lang="en" sz="1800">
                <a:solidFill>
                  <a:srgbClr val="595959"/>
                </a:solidFill>
                <a:latin typeface="Times New Roman"/>
                <a:ea typeface="Times New Roman"/>
                <a:cs typeface="Times New Roman"/>
                <a:sym typeface="Times New Roman"/>
              </a:rPr>
              <a:t> ≡ 1 (mod 11)</a:t>
            </a:r>
            <a:r>
              <a:rPr lang="en" sz="1800">
                <a:solidFill>
                  <a:srgbClr val="595959"/>
                </a:solidFill>
                <a:latin typeface="Times New Roman"/>
                <a:ea typeface="Times New Roman"/>
                <a:cs typeface="Times New Roman"/>
                <a:sym typeface="Times New Roman"/>
              </a:rPr>
              <a:t> for every positive integer k. To take advantage of this last congruence, we divide the exponent 222 by 10, finding that </a:t>
            </a:r>
            <a:r>
              <a:rPr b="1" lang="en" sz="1800">
                <a:solidFill>
                  <a:srgbClr val="595959"/>
                </a:solidFill>
                <a:latin typeface="Times New Roman"/>
                <a:ea typeface="Times New Roman"/>
                <a:cs typeface="Times New Roman"/>
                <a:sym typeface="Times New Roman"/>
              </a:rPr>
              <a:t>222 = 22 ⋅ 10 + 2. </a:t>
            </a:r>
            <a:endParaRPr b="1" sz="18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solidFill>
                  <a:srgbClr val="595959"/>
                </a:solidFill>
                <a:latin typeface="Times New Roman"/>
                <a:ea typeface="Times New Roman"/>
                <a:cs typeface="Times New Roman"/>
                <a:sym typeface="Times New Roman"/>
              </a:rPr>
              <a:t>We now see that </a:t>
            </a:r>
            <a:r>
              <a:rPr b="1" lang="en" sz="1800">
                <a:solidFill>
                  <a:srgbClr val="595959"/>
                </a:solidFill>
                <a:latin typeface="Times New Roman"/>
                <a:ea typeface="Times New Roman"/>
                <a:cs typeface="Times New Roman"/>
                <a:sym typeface="Times New Roman"/>
              </a:rPr>
              <a:t>7</a:t>
            </a:r>
            <a:r>
              <a:rPr b="1" baseline="30000" lang="en" sz="1800">
                <a:solidFill>
                  <a:srgbClr val="595959"/>
                </a:solidFill>
                <a:latin typeface="Times New Roman"/>
                <a:ea typeface="Times New Roman"/>
                <a:cs typeface="Times New Roman"/>
                <a:sym typeface="Times New Roman"/>
              </a:rPr>
              <a:t>222</a:t>
            </a:r>
            <a:r>
              <a:rPr b="1" lang="en" sz="1800">
                <a:solidFill>
                  <a:srgbClr val="595959"/>
                </a:solidFill>
                <a:latin typeface="Times New Roman"/>
                <a:ea typeface="Times New Roman"/>
                <a:cs typeface="Times New Roman"/>
                <a:sym typeface="Times New Roman"/>
              </a:rPr>
              <a:t> = 7</a:t>
            </a:r>
            <a:r>
              <a:rPr b="1" baseline="30000" lang="en" sz="1800">
                <a:solidFill>
                  <a:srgbClr val="595959"/>
                </a:solidFill>
                <a:latin typeface="Times New Roman"/>
                <a:ea typeface="Times New Roman"/>
                <a:cs typeface="Times New Roman"/>
                <a:sym typeface="Times New Roman"/>
              </a:rPr>
              <a:t>22⋅10+2</a:t>
            </a:r>
            <a:r>
              <a:rPr b="1" lang="en" sz="1800">
                <a:solidFill>
                  <a:srgbClr val="595959"/>
                </a:solidFill>
                <a:latin typeface="Times New Roman"/>
                <a:ea typeface="Times New Roman"/>
                <a:cs typeface="Times New Roman"/>
                <a:sym typeface="Times New Roman"/>
              </a:rPr>
              <a:t> = (7</a:t>
            </a:r>
            <a:r>
              <a:rPr b="1" baseline="30000" lang="en" sz="1800">
                <a:solidFill>
                  <a:srgbClr val="595959"/>
                </a:solidFill>
                <a:latin typeface="Times New Roman"/>
                <a:ea typeface="Times New Roman"/>
                <a:cs typeface="Times New Roman"/>
                <a:sym typeface="Times New Roman"/>
              </a:rPr>
              <a:t>10</a:t>
            </a:r>
            <a:r>
              <a:rPr b="1" lang="en" sz="1800">
                <a:solidFill>
                  <a:srgbClr val="595959"/>
                </a:solidFill>
                <a:latin typeface="Times New Roman"/>
                <a:ea typeface="Times New Roman"/>
                <a:cs typeface="Times New Roman"/>
                <a:sym typeface="Times New Roman"/>
              </a:rPr>
              <a:t>) </a:t>
            </a:r>
            <a:endParaRPr b="1" sz="18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solidFill>
                  <a:srgbClr val="595959"/>
                </a:solidFill>
                <a:latin typeface="Times New Roman"/>
                <a:ea typeface="Times New Roman"/>
                <a:cs typeface="Times New Roman"/>
                <a:sym typeface="Times New Roman"/>
              </a:rPr>
              <a:t>7</a:t>
            </a:r>
            <a:r>
              <a:rPr baseline="30000" lang="en" sz="1800">
                <a:solidFill>
                  <a:srgbClr val="595959"/>
                </a:solidFill>
                <a:latin typeface="Times New Roman"/>
                <a:ea typeface="Times New Roman"/>
                <a:cs typeface="Times New Roman"/>
                <a:sym typeface="Times New Roman"/>
              </a:rPr>
              <a:t>222</a:t>
            </a:r>
            <a:r>
              <a:rPr lang="en" sz="1800">
                <a:solidFill>
                  <a:srgbClr val="595959"/>
                </a:solidFill>
                <a:latin typeface="Times New Roman"/>
                <a:ea typeface="Times New Roman"/>
                <a:cs typeface="Times New Roman"/>
                <a:sym typeface="Times New Roman"/>
              </a:rPr>
              <a:t> ≡ (1)</a:t>
            </a:r>
            <a:r>
              <a:rPr baseline="30000" lang="en" sz="1800">
                <a:solidFill>
                  <a:srgbClr val="595959"/>
                </a:solidFill>
                <a:latin typeface="Times New Roman"/>
                <a:ea typeface="Times New Roman"/>
                <a:cs typeface="Times New Roman"/>
                <a:sym typeface="Times New Roman"/>
              </a:rPr>
              <a:t>22</a:t>
            </a:r>
            <a:r>
              <a:rPr lang="en" sz="1800">
                <a:solidFill>
                  <a:srgbClr val="595959"/>
                </a:solidFill>
                <a:latin typeface="Times New Roman"/>
                <a:ea typeface="Times New Roman"/>
                <a:cs typeface="Times New Roman"/>
                <a:sym typeface="Times New Roman"/>
              </a:rPr>
              <a:t> ⋅ 49 ≡ 5 (mod 11).  It follows that 7</a:t>
            </a:r>
            <a:r>
              <a:rPr baseline="30000" lang="en" sz="1800">
                <a:solidFill>
                  <a:srgbClr val="595959"/>
                </a:solidFill>
                <a:latin typeface="Times New Roman"/>
                <a:ea typeface="Times New Roman"/>
                <a:cs typeface="Times New Roman"/>
                <a:sym typeface="Times New Roman"/>
              </a:rPr>
              <a:t>222 </a:t>
            </a:r>
            <a:r>
              <a:rPr lang="en" sz="1800">
                <a:solidFill>
                  <a:srgbClr val="595959"/>
                </a:solidFill>
                <a:latin typeface="Times New Roman"/>
                <a:ea typeface="Times New Roman"/>
                <a:cs typeface="Times New Roman"/>
                <a:sym typeface="Times New Roman"/>
              </a:rPr>
              <a:t>mod 11 = 5.</a:t>
            </a:r>
            <a:endParaRPr sz="1800">
              <a:solidFill>
                <a:srgbClr val="59595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nvSpPr>
        <p:spPr>
          <a:xfrm>
            <a:off x="311700" y="1650150"/>
            <a:ext cx="8520600" cy="841800"/>
          </a:xfrm>
          <a:prstGeom prst="rect">
            <a:avLst/>
          </a:prstGeom>
          <a:solidFill>
            <a:srgbClr val="D0E0E3"/>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Lobster"/>
                <a:ea typeface="Lobster"/>
                <a:cs typeface="Lobster"/>
                <a:sym typeface="Lobster"/>
              </a:rPr>
              <a:t>End</a:t>
            </a:r>
            <a:r>
              <a:rPr lang="en" sz="3600">
                <a:latin typeface="Lobster"/>
                <a:ea typeface="Lobster"/>
                <a:cs typeface="Lobster"/>
                <a:sym typeface="Lobster"/>
              </a:rPr>
              <a:t> of </a:t>
            </a:r>
            <a:r>
              <a:rPr lang="en" sz="3600">
                <a:solidFill>
                  <a:srgbClr val="000000"/>
                </a:solidFill>
                <a:latin typeface="Lobster"/>
                <a:ea typeface="Lobster"/>
                <a:cs typeface="Lobster"/>
                <a:sym typeface="Lobster"/>
              </a:rPr>
              <a:t>Lecture 16</a:t>
            </a:r>
            <a:endParaRPr sz="3600">
              <a:solidFill>
                <a:srgbClr val="000000"/>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4.3.2 Primes</a:t>
            </a:r>
            <a:endParaRPr>
              <a:latin typeface="Comic Sans MS"/>
              <a:ea typeface="Comic Sans MS"/>
              <a:cs typeface="Comic Sans MS"/>
              <a:sym typeface="Comic Sans MS"/>
            </a:endParaRPr>
          </a:p>
        </p:txBody>
      </p:sp>
      <p:sp>
        <p:nvSpPr>
          <p:cNvPr id="61" name="Google Shape;61;p14"/>
          <p:cNvSpPr txBox="1"/>
          <p:nvPr/>
        </p:nvSpPr>
        <p:spPr>
          <a:xfrm>
            <a:off x="311700" y="101772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829">
                <a:solidFill>
                  <a:srgbClr val="595959"/>
                </a:solidFill>
                <a:latin typeface="Times New Roman"/>
                <a:ea typeface="Times New Roman"/>
                <a:cs typeface="Times New Roman"/>
                <a:sym typeface="Times New Roman"/>
              </a:rPr>
              <a:t>Definition 1</a:t>
            </a:r>
            <a:r>
              <a:rPr lang="en" sz="1829">
                <a:solidFill>
                  <a:srgbClr val="595959"/>
                </a:solidFill>
                <a:latin typeface="Times New Roman"/>
                <a:ea typeface="Times New Roman"/>
                <a:cs typeface="Times New Roman"/>
                <a:sym typeface="Times New Roman"/>
              </a:rPr>
              <a:t> An integer p greater than 1 is called prime if the only positive factors of p are 1 and p.</a:t>
            </a:r>
            <a:endParaRPr sz="1829">
              <a:solidFill>
                <a:srgbClr val="595959"/>
              </a:solidFill>
              <a:latin typeface="Times New Roman"/>
              <a:ea typeface="Times New Roman"/>
              <a:cs typeface="Times New Roman"/>
              <a:sym typeface="Times New Roman"/>
            </a:endParaRPr>
          </a:p>
          <a:p>
            <a:pPr indent="-344805" lvl="0" marL="457200" rtl="0" algn="just">
              <a:lnSpc>
                <a:spcPct val="115000"/>
              </a:lnSpc>
              <a:spcBef>
                <a:spcPts val="1200"/>
              </a:spcBef>
              <a:spcAft>
                <a:spcPts val="0"/>
              </a:spcAft>
              <a:buClr>
                <a:srgbClr val="595959"/>
              </a:buClr>
              <a:buSzPts val="1830"/>
              <a:buFont typeface="Times New Roman"/>
              <a:buChar char="●"/>
            </a:pPr>
            <a:r>
              <a:rPr lang="en" sz="1829">
                <a:solidFill>
                  <a:srgbClr val="595959"/>
                </a:solidFill>
                <a:latin typeface="Times New Roman"/>
                <a:ea typeface="Times New Roman"/>
                <a:cs typeface="Times New Roman"/>
                <a:sym typeface="Times New Roman"/>
              </a:rPr>
              <a:t>A positive integer that is greater than 1 and is not prime is called composite.</a:t>
            </a:r>
            <a:endParaRPr sz="1829">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829">
                <a:solidFill>
                  <a:srgbClr val="595959"/>
                </a:solidFill>
                <a:latin typeface="Times New Roman"/>
                <a:ea typeface="Times New Roman"/>
                <a:cs typeface="Times New Roman"/>
                <a:sym typeface="Times New Roman"/>
              </a:rPr>
              <a:t>EXAMPLE 1</a:t>
            </a:r>
            <a:r>
              <a:rPr lang="en" sz="1829">
                <a:solidFill>
                  <a:srgbClr val="595959"/>
                </a:solidFill>
                <a:latin typeface="Times New Roman"/>
                <a:ea typeface="Times New Roman"/>
                <a:cs typeface="Times New Roman"/>
                <a:sym typeface="Times New Roman"/>
              </a:rPr>
              <a:t> The integer 7 is prime because it's only positive factors are 1 and 7, whereas the integer 9 is composite because it is divisible by 3.</a:t>
            </a:r>
            <a:endParaRPr sz="1829">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1829">
                <a:solidFill>
                  <a:srgbClr val="595959"/>
                </a:solidFill>
                <a:latin typeface="Times New Roman"/>
                <a:ea typeface="Times New Roman"/>
                <a:cs typeface="Times New Roman"/>
                <a:sym typeface="Times New Roman"/>
              </a:rPr>
              <a:t>THEOREM 1 THE FUNDAMENTAL THEOREM OF ARITHMETIC</a:t>
            </a:r>
            <a:r>
              <a:rPr lang="en" sz="1829">
                <a:solidFill>
                  <a:srgbClr val="595959"/>
                </a:solidFill>
                <a:latin typeface="Times New Roman"/>
                <a:ea typeface="Times New Roman"/>
                <a:cs typeface="Times New Roman"/>
                <a:sym typeface="Times New Roman"/>
              </a:rPr>
              <a:t> Every integer greater than 1 can be written uniquely as a prime or as the product of two or more primes, where the prime factors are written in order of nondecreasing size.</a:t>
            </a:r>
            <a:endParaRPr sz="1829">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1829">
              <a:solidFill>
                <a:srgbClr val="59595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2</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200">
                <a:latin typeface="Times New Roman"/>
                <a:ea typeface="Times New Roman"/>
                <a:cs typeface="Times New Roman"/>
                <a:sym typeface="Times New Roman"/>
              </a:rPr>
              <a:t>The prime factorizations of 100, 641, 999, and 1024 are given by:</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100 = 2 * 2 * 5 * 5 = 2</a:t>
            </a:r>
            <a:r>
              <a:rPr baseline="30000" lang="en" sz="2200">
                <a:latin typeface="Times New Roman"/>
                <a:ea typeface="Times New Roman"/>
                <a:cs typeface="Times New Roman"/>
                <a:sym typeface="Times New Roman"/>
              </a:rPr>
              <a:t>2 </a:t>
            </a:r>
            <a:r>
              <a:rPr lang="en" sz="2200">
                <a:latin typeface="Times New Roman"/>
                <a:ea typeface="Times New Roman"/>
                <a:cs typeface="Times New Roman"/>
                <a:sym typeface="Times New Roman"/>
              </a:rPr>
              <a:t>5</a:t>
            </a:r>
            <a:r>
              <a:rPr baseline="30000" lang="en" sz="2200">
                <a:latin typeface="Times New Roman"/>
                <a:ea typeface="Times New Roman"/>
                <a:cs typeface="Times New Roman"/>
                <a:sym typeface="Times New Roman"/>
              </a:rPr>
              <a:t>2</a:t>
            </a:r>
            <a:r>
              <a:rPr lang="en"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641 = 641 , </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999 = 3 * 3 * 3 * 37 = 3</a:t>
            </a:r>
            <a:r>
              <a:rPr baseline="30000" lang="en" sz="2200">
                <a:latin typeface="Times New Roman"/>
                <a:ea typeface="Times New Roman"/>
                <a:cs typeface="Times New Roman"/>
                <a:sym typeface="Times New Roman"/>
              </a:rPr>
              <a:t>3</a:t>
            </a:r>
            <a:r>
              <a:rPr lang="en" sz="2200">
                <a:latin typeface="Times New Roman"/>
                <a:ea typeface="Times New Roman"/>
                <a:cs typeface="Times New Roman"/>
                <a:sym typeface="Times New Roman"/>
              </a:rPr>
              <a:t> ⋅ 37,</a:t>
            </a:r>
            <a:endParaRPr sz="22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2200">
                <a:latin typeface="Times New Roman"/>
                <a:ea typeface="Times New Roman"/>
                <a:cs typeface="Times New Roman"/>
                <a:sym typeface="Times New Roman"/>
              </a:rPr>
              <a:t>1024 = 2 ⋅ 2 ⋅ 2 ⋅ 2 ⋅ 2 ⋅ 2 ⋅ 2 ⋅ 2 ⋅ 2 ⋅ 2 = 2</a:t>
            </a:r>
            <a:r>
              <a:rPr baseline="30000" lang="en" sz="2200">
                <a:latin typeface="Times New Roman"/>
                <a:ea typeface="Times New Roman"/>
                <a:cs typeface="Times New Roman"/>
                <a:sym typeface="Times New Roman"/>
              </a:rPr>
              <a:t>10</a:t>
            </a:r>
            <a:r>
              <a:rPr lang="en"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503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THEOREM 2</a:t>
            </a:r>
            <a:endParaRPr/>
          </a:p>
        </p:txBody>
      </p:sp>
      <p:sp>
        <p:nvSpPr>
          <p:cNvPr id="73" name="Google Shape;73;p16"/>
          <p:cNvSpPr txBox="1"/>
          <p:nvPr>
            <p:ph idx="1" type="body"/>
          </p:nvPr>
        </p:nvSpPr>
        <p:spPr>
          <a:xfrm>
            <a:off x="311700" y="1152475"/>
            <a:ext cx="8520600" cy="38148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sz="2293">
                <a:latin typeface="Times New Roman"/>
                <a:ea typeface="Times New Roman"/>
                <a:cs typeface="Times New Roman"/>
                <a:sym typeface="Times New Roman"/>
              </a:rPr>
              <a:t>If n is a composite integer, then n has a prime divisor less than or equal to √n.</a:t>
            </a:r>
            <a:endParaRPr sz="2293">
              <a:latin typeface="Times New Roman"/>
              <a:ea typeface="Times New Roman"/>
              <a:cs typeface="Times New Roman"/>
              <a:sym typeface="Times New Roman"/>
            </a:endParaRPr>
          </a:p>
          <a:p>
            <a:pPr indent="0" lvl="0" marL="0" rtl="0" algn="just">
              <a:spcBef>
                <a:spcPts val="0"/>
              </a:spcBef>
              <a:spcAft>
                <a:spcPts val="0"/>
              </a:spcAft>
              <a:buNone/>
            </a:pPr>
            <a:r>
              <a:rPr b="1" lang="en" sz="2293">
                <a:latin typeface="Times New Roman"/>
                <a:ea typeface="Times New Roman"/>
                <a:cs typeface="Times New Roman"/>
                <a:sym typeface="Times New Roman"/>
              </a:rPr>
              <a:t>Proof:</a:t>
            </a:r>
            <a:r>
              <a:rPr lang="en" sz="2293">
                <a:latin typeface="Times New Roman"/>
                <a:ea typeface="Times New Roman"/>
                <a:cs typeface="Times New Roman"/>
                <a:sym typeface="Times New Roman"/>
              </a:rPr>
              <a:t> If n is composite, by the definition of a composite integer, we know that it has a factor “a” with </a:t>
            </a:r>
            <a:r>
              <a:rPr b="1" lang="en" sz="2293">
                <a:latin typeface="Times New Roman"/>
                <a:ea typeface="Times New Roman"/>
                <a:cs typeface="Times New Roman"/>
                <a:sym typeface="Times New Roman"/>
              </a:rPr>
              <a:t>1 &lt; a &lt; n.</a:t>
            </a:r>
            <a:r>
              <a:rPr lang="en" sz="2293">
                <a:latin typeface="Times New Roman"/>
                <a:ea typeface="Times New Roman"/>
                <a:cs typeface="Times New Roman"/>
                <a:sym typeface="Times New Roman"/>
              </a:rPr>
              <a:t> Hence, by the definition of a factor of a positive integer, we have </a:t>
            </a:r>
            <a:r>
              <a:rPr b="1" lang="en" sz="2293">
                <a:latin typeface="Times New Roman"/>
                <a:ea typeface="Times New Roman"/>
                <a:cs typeface="Times New Roman"/>
                <a:sym typeface="Times New Roman"/>
              </a:rPr>
              <a:t>n = a*b</a:t>
            </a:r>
            <a:r>
              <a:rPr lang="en" sz="2293">
                <a:latin typeface="Times New Roman"/>
                <a:ea typeface="Times New Roman"/>
                <a:cs typeface="Times New Roman"/>
                <a:sym typeface="Times New Roman"/>
              </a:rPr>
              <a:t>, where b is a positive integer greater than 1. We will show that </a:t>
            </a:r>
            <a:r>
              <a:rPr b="1" lang="en" sz="2293">
                <a:latin typeface="Times New Roman"/>
                <a:ea typeface="Times New Roman"/>
                <a:cs typeface="Times New Roman"/>
                <a:sym typeface="Times New Roman"/>
              </a:rPr>
              <a:t>a ≤ √n</a:t>
            </a:r>
            <a:r>
              <a:rPr lang="en" sz="2293">
                <a:latin typeface="Times New Roman"/>
                <a:ea typeface="Times New Roman"/>
                <a:cs typeface="Times New Roman"/>
                <a:sym typeface="Times New Roman"/>
              </a:rPr>
              <a:t> or </a:t>
            </a:r>
            <a:r>
              <a:rPr b="1" lang="en" sz="2293">
                <a:latin typeface="Times New Roman"/>
                <a:ea typeface="Times New Roman"/>
                <a:cs typeface="Times New Roman"/>
                <a:sym typeface="Times New Roman"/>
              </a:rPr>
              <a:t>b ≤ √n</a:t>
            </a:r>
            <a:r>
              <a:rPr lang="en" sz="2293">
                <a:latin typeface="Times New Roman"/>
                <a:ea typeface="Times New Roman"/>
                <a:cs typeface="Times New Roman"/>
                <a:sym typeface="Times New Roman"/>
              </a:rPr>
              <a:t>. If </a:t>
            </a:r>
            <a:r>
              <a:rPr b="1" lang="en" sz="2293">
                <a:latin typeface="Times New Roman"/>
                <a:ea typeface="Times New Roman"/>
                <a:cs typeface="Times New Roman"/>
                <a:sym typeface="Times New Roman"/>
              </a:rPr>
              <a:t>a &gt; √n</a:t>
            </a:r>
            <a:r>
              <a:rPr lang="en" sz="2293">
                <a:latin typeface="Times New Roman"/>
                <a:ea typeface="Times New Roman"/>
                <a:cs typeface="Times New Roman"/>
                <a:sym typeface="Times New Roman"/>
              </a:rPr>
              <a:t> and </a:t>
            </a:r>
            <a:r>
              <a:rPr b="1" lang="en" sz="2293">
                <a:latin typeface="Times New Roman"/>
                <a:ea typeface="Times New Roman"/>
                <a:cs typeface="Times New Roman"/>
                <a:sym typeface="Times New Roman"/>
              </a:rPr>
              <a:t>b &gt; √n,</a:t>
            </a:r>
            <a:r>
              <a:rPr lang="en" sz="2293">
                <a:latin typeface="Times New Roman"/>
                <a:ea typeface="Times New Roman"/>
                <a:cs typeface="Times New Roman"/>
                <a:sym typeface="Times New Roman"/>
              </a:rPr>
              <a:t> then </a:t>
            </a:r>
            <a:r>
              <a:rPr b="1" lang="en" sz="2293">
                <a:latin typeface="Times New Roman"/>
                <a:ea typeface="Times New Roman"/>
                <a:cs typeface="Times New Roman"/>
                <a:sym typeface="Times New Roman"/>
              </a:rPr>
              <a:t>a*b &gt; √n ⋅ </a:t>
            </a:r>
            <a:endParaRPr b="1" sz="2293">
              <a:latin typeface="Times New Roman"/>
              <a:ea typeface="Times New Roman"/>
              <a:cs typeface="Times New Roman"/>
              <a:sym typeface="Times New Roman"/>
            </a:endParaRPr>
          </a:p>
          <a:p>
            <a:pPr indent="0" lvl="0" marL="0" rtl="0" algn="just">
              <a:spcBef>
                <a:spcPts val="1200"/>
              </a:spcBef>
              <a:spcAft>
                <a:spcPts val="0"/>
              </a:spcAft>
              <a:buClr>
                <a:schemeClr val="dk1"/>
              </a:buClr>
              <a:buSzPct val="47963"/>
              <a:buFont typeface="Arial"/>
              <a:buNone/>
            </a:pPr>
            <a:r>
              <a:rPr b="1" lang="en" sz="2293">
                <a:latin typeface="Times New Roman"/>
                <a:ea typeface="Times New Roman"/>
                <a:cs typeface="Times New Roman"/>
                <a:sym typeface="Times New Roman"/>
              </a:rPr>
              <a:t>√n = n</a:t>
            </a:r>
            <a:r>
              <a:rPr lang="en" sz="2293">
                <a:latin typeface="Times New Roman"/>
                <a:ea typeface="Times New Roman"/>
                <a:cs typeface="Times New Roman"/>
                <a:sym typeface="Times New Roman"/>
              </a:rPr>
              <a:t>, which is a contradiction. Consequently,</a:t>
            </a:r>
            <a:r>
              <a:rPr b="1" lang="en" sz="2293">
                <a:latin typeface="Times New Roman"/>
                <a:ea typeface="Times New Roman"/>
                <a:cs typeface="Times New Roman"/>
                <a:sym typeface="Times New Roman"/>
              </a:rPr>
              <a:t> a ≤ √n</a:t>
            </a:r>
            <a:r>
              <a:rPr lang="en" sz="2293">
                <a:latin typeface="Times New Roman"/>
                <a:ea typeface="Times New Roman"/>
                <a:cs typeface="Times New Roman"/>
                <a:sym typeface="Times New Roman"/>
              </a:rPr>
              <a:t> or </a:t>
            </a:r>
            <a:r>
              <a:rPr b="1" lang="en" sz="2293">
                <a:latin typeface="Times New Roman"/>
                <a:ea typeface="Times New Roman"/>
                <a:cs typeface="Times New Roman"/>
                <a:sym typeface="Times New Roman"/>
              </a:rPr>
              <a:t>b ≤ √n.</a:t>
            </a:r>
            <a:r>
              <a:rPr lang="en" sz="2293">
                <a:latin typeface="Times New Roman"/>
                <a:ea typeface="Times New Roman"/>
                <a:cs typeface="Times New Roman"/>
                <a:sym typeface="Times New Roman"/>
              </a:rPr>
              <a:t> Because both a and b are divisors of n, we see that n has a positive divisor not exceeding </a:t>
            </a:r>
            <a:r>
              <a:rPr b="1" lang="en" sz="2293">
                <a:latin typeface="Times New Roman"/>
                <a:ea typeface="Times New Roman"/>
                <a:cs typeface="Times New Roman"/>
                <a:sym typeface="Times New Roman"/>
              </a:rPr>
              <a:t>√n.</a:t>
            </a:r>
            <a:r>
              <a:rPr lang="en" sz="2293">
                <a:latin typeface="Times New Roman"/>
                <a:ea typeface="Times New Roman"/>
                <a:cs typeface="Times New Roman"/>
                <a:sym typeface="Times New Roman"/>
              </a:rPr>
              <a:t> This divisor is either prime or, by the fundamental theorem of arithmetic, has a prime divisor less than itself. In either case, n has a prime divisor less than or equal to </a:t>
            </a:r>
            <a:r>
              <a:rPr b="1" lang="en" sz="2293">
                <a:latin typeface="Times New Roman"/>
                <a:ea typeface="Times New Roman"/>
                <a:cs typeface="Times New Roman"/>
                <a:sym typeface="Times New Roman"/>
              </a:rPr>
              <a:t>√n.</a:t>
            </a:r>
            <a:endParaRPr b="1" sz="2293">
              <a:latin typeface="Times New Roman"/>
              <a:ea typeface="Times New Roman"/>
              <a:cs typeface="Times New Roman"/>
              <a:sym typeface="Times New Roman"/>
            </a:endParaRPr>
          </a:p>
          <a:p>
            <a:pPr indent="0" lvl="0" marL="0" rtl="0" algn="l">
              <a:spcBef>
                <a:spcPts val="1200"/>
              </a:spcBef>
              <a:spcAft>
                <a:spcPts val="0"/>
              </a:spcAft>
              <a:buClr>
                <a:schemeClr val="dk1"/>
              </a:buClr>
              <a:buSzPct val="108107"/>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314850"/>
            <a:ext cx="8520600" cy="46377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275"/>
              <a:buFont typeface="Arial"/>
              <a:buNone/>
            </a:pPr>
            <a:r>
              <a:rPr b="1" lang="en" sz="1607">
                <a:latin typeface="Times New Roman"/>
                <a:ea typeface="Times New Roman"/>
                <a:cs typeface="Times New Roman"/>
                <a:sym typeface="Times New Roman"/>
              </a:rPr>
              <a:t>Example 3: Show that 101 is prime.</a:t>
            </a:r>
            <a:endParaRPr b="1" sz="1607">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b="1" lang="en" sz="1607">
                <a:latin typeface="Times New Roman"/>
                <a:ea typeface="Times New Roman"/>
                <a:cs typeface="Times New Roman"/>
                <a:sym typeface="Times New Roman"/>
              </a:rPr>
              <a:t>Solution:</a:t>
            </a:r>
            <a:r>
              <a:rPr lang="en" sz="1607">
                <a:latin typeface="Times New Roman"/>
                <a:ea typeface="Times New Roman"/>
                <a:cs typeface="Times New Roman"/>
                <a:sym typeface="Times New Roman"/>
              </a:rPr>
              <a:t> The only primes not exceeding √101 are 2, 3, 5, and 7. Because 101 is not divisible by 2, 3, 5, or 7 (the quotient of 101 and each of these integers is not an integer), it follows that 101 is prime. </a:t>
            </a:r>
            <a:endParaRPr sz="1607">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b="1" lang="en" sz="1607">
                <a:latin typeface="Times New Roman"/>
                <a:ea typeface="Times New Roman"/>
                <a:cs typeface="Times New Roman"/>
                <a:sym typeface="Times New Roman"/>
              </a:rPr>
              <a:t>EXAMPLE 4: Find the prime factorization of 7007.</a:t>
            </a:r>
            <a:r>
              <a:rPr lang="en" sz="1607">
                <a:latin typeface="Times New Roman"/>
                <a:ea typeface="Times New Roman"/>
                <a:cs typeface="Times New Roman"/>
                <a:sym typeface="Times New Roman"/>
              </a:rPr>
              <a:t> </a:t>
            </a:r>
            <a:endParaRPr sz="1607">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b="1" lang="en" sz="1607">
                <a:latin typeface="Times New Roman"/>
                <a:ea typeface="Times New Roman"/>
                <a:cs typeface="Times New Roman"/>
                <a:sym typeface="Times New Roman"/>
              </a:rPr>
              <a:t>Solution:</a:t>
            </a:r>
            <a:r>
              <a:rPr lang="en" sz="1607">
                <a:latin typeface="Times New Roman"/>
                <a:ea typeface="Times New Roman"/>
                <a:cs typeface="Times New Roman"/>
                <a:sym typeface="Times New Roman"/>
              </a:rPr>
              <a:t> To find the prime factorization of 7007, first perform divisions of 7007 by successive primes, beginning with 2. None of the primes 2, 3, and 5 divides 7007. However, 7 divides 7007, with 7007∕7 = 1001.</a:t>
            </a:r>
            <a:endParaRPr sz="1607">
              <a:latin typeface="Times New Roman"/>
              <a:ea typeface="Times New Roman"/>
              <a:cs typeface="Times New Roman"/>
              <a:sym typeface="Times New Roman"/>
            </a:endParaRPr>
          </a:p>
          <a:p>
            <a:pPr indent="0" lvl="0" marL="0" rtl="0" algn="just">
              <a:lnSpc>
                <a:spcPct val="95000"/>
              </a:lnSpc>
              <a:spcBef>
                <a:spcPts val="1200"/>
              </a:spcBef>
              <a:spcAft>
                <a:spcPts val="0"/>
              </a:spcAft>
              <a:buClr>
                <a:schemeClr val="dk1"/>
              </a:buClr>
              <a:buSzPts val="275"/>
              <a:buFont typeface="Arial"/>
              <a:buNone/>
            </a:pPr>
            <a:r>
              <a:rPr lang="en" sz="1607">
                <a:latin typeface="Times New Roman"/>
                <a:ea typeface="Times New Roman"/>
                <a:cs typeface="Times New Roman"/>
                <a:sym typeface="Times New Roman"/>
              </a:rPr>
              <a:t>Next, divide 1001 by successive primes, beginning with 7. It is immediately seen that 7 also divides 1001, because 1001∕7 = 143. Continue by dividing 143 by successive primes, beginning with 7. Although 7 does not divide 143, 11 does </a:t>
            </a:r>
            <a:r>
              <a:rPr lang="en" sz="1607">
                <a:latin typeface="Times New Roman"/>
                <a:ea typeface="Times New Roman"/>
                <a:cs typeface="Times New Roman"/>
                <a:sym typeface="Times New Roman"/>
              </a:rPr>
              <a:t>divide</a:t>
            </a:r>
            <a:r>
              <a:rPr lang="en" sz="1607">
                <a:latin typeface="Times New Roman"/>
                <a:ea typeface="Times New Roman"/>
                <a:cs typeface="Times New Roman"/>
                <a:sym typeface="Times New Roman"/>
              </a:rPr>
              <a:t> 143, and 143∕11 = 13. Because 13 is prime, the procedure is completed. It follows that </a:t>
            </a:r>
            <a:endParaRPr sz="1607">
              <a:latin typeface="Times New Roman"/>
              <a:ea typeface="Times New Roman"/>
              <a:cs typeface="Times New Roman"/>
              <a:sym typeface="Times New Roman"/>
            </a:endParaRPr>
          </a:p>
          <a:p>
            <a:pPr indent="0" lvl="0" marL="0" rtl="0" algn="just">
              <a:lnSpc>
                <a:spcPct val="95000"/>
              </a:lnSpc>
              <a:spcBef>
                <a:spcPts val="1200"/>
              </a:spcBef>
              <a:spcAft>
                <a:spcPts val="0"/>
              </a:spcAft>
              <a:buSzPts val="275"/>
              <a:buNone/>
            </a:pPr>
            <a:r>
              <a:rPr lang="en" sz="1607">
                <a:latin typeface="Times New Roman"/>
                <a:ea typeface="Times New Roman"/>
                <a:cs typeface="Times New Roman"/>
                <a:sym typeface="Times New Roman"/>
              </a:rPr>
              <a:t>7007 = 7 * 1001 = 7 * 7 * 143 = 7 * 7 * 11 * 13</a:t>
            </a:r>
            <a:endParaRPr sz="1607">
              <a:latin typeface="Times New Roman"/>
              <a:ea typeface="Times New Roman"/>
              <a:cs typeface="Times New Roman"/>
              <a:sym typeface="Times New Roman"/>
            </a:endParaRPr>
          </a:p>
          <a:p>
            <a:pPr indent="0" lvl="0" marL="0" rtl="0" algn="just">
              <a:lnSpc>
                <a:spcPct val="95000"/>
              </a:lnSpc>
              <a:spcBef>
                <a:spcPts val="1200"/>
              </a:spcBef>
              <a:spcAft>
                <a:spcPts val="0"/>
              </a:spcAft>
              <a:buClr>
                <a:schemeClr val="dk1"/>
              </a:buClr>
              <a:buSzPts val="275"/>
              <a:buFont typeface="Arial"/>
              <a:buNone/>
            </a:pPr>
            <a:r>
              <a:rPr lang="en" sz="1607">
                <a:latin typeface="Times New Roman"/>
                <a:ea typeface="Times New Roman"/>
                <a:cs typeface="Times New Roman"/>
                <a:sym typeface="Times New Roman"/>
              </a:rPr>
              <a:t>Consequently, the prime factorization of  7007 is 7 * 7 * 11 * 13 = </a:t>
            </a:r>
            <a:r>
              <a:rPr lang="en" sz="1807">
                <a:latin typeface="Times New Roman"/>
                <a:ea typeface="Times New Roman"/>
                <a:cs typeface="Times New Roman"/>
                <a:sym typeface="Times New Roman"/>
              </a:rPr>
              <a:t>7</a:t>
            </a:r>
            <a:r>
              <a:rPr baseline="30000" lang="en" sz="1807">
                <a:latin typeface="Times New Roman"/>
                <a:ea typeface="Times New Roman"/>
                <a:cs typeface="Times New Roman"/>
                <a:sym typeface="Times New Roman"/>
              </a:rPr>
              <a:t>2</a:t>
            </a:r>
            <a:r>
              <a:rPr lang="en" sz="1607">
                <a:latin typeface="Times New Roman"/>
                <a:ea typeface="Times New Roman"/>
                <a:cs typeface="Times New Roman"/>
                <a:sym typeface="Times New Roman"/>
              </a:rPr>
              <a:t> * 11 * 13.</a:t>
            </a:r>
            <a:endParaRPr sz="1607">
              <a:latin typeface="Times New Roman"/>
              <a:ea typeface="Times New Roman"/>
              <a:cs typeface="Times New Roman"/>
              <a:sym typeface="Times New Roman"/>
            </a:endParaRPr>
          </a:p>
          <a:p>
            <a:pPr indent="0" lvl="0" marL="0" rtl="0" algn="l">
              <a:lnSpc>
                <a:spcPct val="95000"/>
              </a:lnSpc>
              <a:spcBef>
                <a:spcPts val="0"/>
              </a:spcBef>
              <a:spcAft>
                <a:spcPts val="1200"/>
              </a:spcAft>
              <a:buSzPts val="275"/>
              <a:buNone/>
            </a:pPr>
            <a:r>
              <a:t/>
            </a:r>
            <a:endParaRPr sz="4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THEOREM 3 There are infinitely many primes.</a:t>
            </a:r>
            <a:endParaRPr/>
          </a:p>
        </p:txBody>
      </p:sp>
      <p:sp>
        <p:nvSpPr>
          <p:cNvPr id="84" name="Google Shape;84;p18"/>
          <p:cNvSpPr txBox="1"/>
          <p:nvPr>
            <p:ph idx="1" type="body"/>
          </p:nvPr>
        </p:nvSpPr>
        <p:spPr>
          <a:xfrm>
            <a:off x="311700" y="1152475"/>
            <a:ext cx="8520600" cy="36237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1200"/>
              </a:spcBef>
              <a:spcAft>
                <a:spcPts val="0"/>
              </a:spcAft>
              <a:buNone/>
            </a:pPr>
            <a:r>
              <a:rPr b="1" lang="en" sz="2233">
                <a:latin typeface="Times New Roman"/>
                <a:ea typeface="Times New Roman"/>
                <a:cs typeface="Times New Roman"/>
                <a:sym typeface="Times New Roman"/>
              </a:rPr>
              <a:t>Proof:</a:t>
            </a:r>
            <a:r>
              <a:rPr lang="en" sz="2233">
                <a:latin typeface="Times New Roman"/>
                <a:ea typeface="Times New Roman"/>
                <a:cs typeface="Times New Roman"/>
                <a:sym typeface="Times New Roman"/>
              </a:rPr>
              <a:t> We will prove this theorem using a proof by contradiction. We assume that there are only finitely many primes, </a:t>
            </a:r>
            <a:r>
              <a:rPr b="1" lang="en" sz="2233">
                <a:latin typeface="Times New Roman"/>
                <a:ea typeface="Times New Roman"/>
                <a:cs typeface="Times New Roman"/>
                <a:sym typeface="Times New Roman"/>
              </a:rPr>
              <a:t>p</a:t>
            </a:r>
            <a:r>
              <a:rPr b="1" baseline="-25000" lang="en" sz="2233">
                <a:latin typeface="Times New Roman"/>
                <a:ea typeface="Times New Roman"/>
                <a:cs typeface="Times New Roman"/>
                <a:sym typeface="Times New Roman"/>
              </a:rPr>
              <a:t>1</a:t>
            </a:r>
            <a:r>
              <a:rPr b="1" lang="en" sz="2233">
                <a:latin typeface="Times New Roman"/>
                <a:ea typeface="Times New Roman"/>
                <a:cs typeface="Times New Roman"/>
                <a:sym typeface="Times New Roman"/>
              </a:rPr>
              <a:t>, p</a:t>
            </a:r>
            <a:r>
              <a:rPr b="1" baseline="-25000" lang="en" sz="2233">
                <a:latin typeface="Times New Roman"/>
                <a:ea typeface="Times New Roman"/>
                <a:cs typeface="Times New Roman"/>
                <a:sym typeface="Times New Roman"/>
              </a:rPr>
              <a:t>2</a:t>
            </a:r>
            <a:r>
              <a:rPr b="1" lang="en" sz="2233">
                <a:latin typeface="Times New Roman"/>
                <a:ea typeface="Times New Roman"/>
                <a:cs typeface="Times New Roman"/>
                <a:sym typeface="Times New Roman"/>
              </a:rPr>
              <a:t>, ... , p</a:t>
            </a:r>
            <a:r>
              <a:rPr b="1" baseline="-25000" lang="en" sz="2233">
                <a:latin typeface="Times New Roman"/>
                <a:ea typeface="Times New Roman"/>
                <a:cs typeface="Times New Roman"/>
                <a:sym typeface="Times New Roman"/>
              </a:rPr>
              <a:t>n</a:t>
            </a:r>
            <a:r>
              <a:rPr lang="en" sz="2233">
                <a:latin typeface="Times New Roman"/>
                <a:ea typeface="Times New Roman"/>
                <a:cs typeface="Times New Roman"/>
                <a:sym typeface="Times New Roman"/>
              </a:rPr>
              <a:t>. </a:t>
            </a:r>
            <a:endParaRPr sz="2233">
              <a:latin typeface="Times New Roman"/>
              <a:ea typeface="Times New Roman"/>
              <a:cs typeface="Times New Roman"/>
              <a:sym typeface="Times New Roman"/>
            </a:endParaRPr>
          </a:p>
          <a:p>
            <a:pPr indent="0" lvl="0" marL="0" rtl="0" algn="just">
              <a:spcBef>
                <a:spcPts val="1200"/>
              </a:spcBef>
              <a:spcAft>
                <a:spcPts val="0"/>
              </a:spcAft>
              <a:buNone/>
            </a:pPr>
            <a:r>
              <a:rPr b="1" lang="en" sz="2233">
                <a:latin typeface="Times New Roman"/>
                <a:ea typeface="Times New Roman"/>
                <a:cs typeface="Times New Roman"/>
                <a:sym typeface="Times New Roman"/>
              </a:rPr>
              <a:t>Let Q = p</a:t>
            </a:r>
            <a:r>
              <a:rPr b="1" baseline="-25000" lang="en" sz="2233">
                <a:latin typeface="Times New Roman"/>
                <a:ea typeface="Times New Roman"/>
                <a:cs typeface="Times New Roman"/>
                <a:sym typeface="Times New Roman"/>
              </a:rPr>
              <a:t>1</a:t>
            </a:r>
            <a:r>
              <a:rPr b="1" lang="en" sz="2233">
                <a:latin typeface="Times New Roman"/>
                <a:ea typeface="Times New Roman"/>
                <a:cs typeface="Times New Roman"/>
                <a:sym typeface="Times New Roman"/>
              </a:rPr>
              <a:t> , p</a:t>
            </a:r>
            <a:r>
              <a:rPr b="1" baseline="-25000" lang="en" sz="2233">
                <a:latin typeface="Times New Roman"/>
                <a:ea typeface="Times New Roman"/>
                <a:cs typeface="Times New Roman"/>
                <a:sym typeface="Times New Roman"/>
              </a:rPr>
              <a:t>2</a:t>
            </a:r>
            <a:r>
              <a:rPr b="1" lang="en" sz="2233">
                <a:latin typeface="Times New Roman"/>
                <a:ea typeface="Times New Roman"/>
                <a:cs typeface="Times New Roman"/>
                <a:sym typeface="Times New Roman"/>
              </a:rPr>
              <a:t> ...  p</a:t>
            </a:r>
            <a:r>
              <a:rPr b="1" baseline="-25000" lang="en" sz="2233">
                <a:latin typeface="Times New Roman"/>
                <a:ea typeface="Times New Roman"/>
                <a:cs typeface="Times New Roman"/>
                <a:sym typeface="Times New Roman"/>
              </a:rPr>
              <a:t>n</a:t>
            </a:r>
            <a:r>
              <a:rPr b="1" lang="en" sz="2233">
                <a:latin typeface="Times New Roman"/>
                <a:ea typeface="Times New Roman"/>
                <a:cs typeface="Times New Roman"/>
                <a:sym typeface="Times New Roman"/>
              </a:rPr>
              <a:t> + 1. </a:t>
            </a:r>
            <a:r>
              <a:rPr lang="en" sz="2233">
                <a:latin typeface="Times New Roman"/>
                <a:ea typeface="Times New Roman"/>
                <a:cs typeface="Times New Roman"/>
                <a:sym typeface="Times New Roman"/>
              </a:rPr>
              <a:t> By the fundamental theorem of arithmetic, Q is prime or else it can be written as the product of two or more primes. However, none of the primes p</a:t>
            </a:r>
            <a:r>
              <a:rPr baseline="-25000" lang="en" sz="2233">
                <a:latin typeface="Times New Roman"/>
                <a:ea typeface="Times New Roman"/>
                <a:cs typeface="Times New Roman"/>
                <a:sym typeface="Times New Roman"/>
              </a:rPr>
              <a:t>j</a:t>
            </a:r>
            <a:r>
              <a:rPr lang="en" sz="2233">
                <a:latin typeface="Times New Roman"/>
                <a:ea typeface="Times New Roman"/>
                <a:cs typeface="Times New Roman"/>
                <a:sym typeface="Times New Roman"/>
              </a:rPr>
              <a:t> divides Q, for if p</a:t>
            </a:r>
            <a:r>
              <a:rPr baseline="-25000" lang="en" sz="2233">
                <a:latin typeface="Times New Roman"/>
                <a:ea typeface="Times New Roman"/>
                <a:cs typeface="Times New Roman"/>
                <a:sym typeface="Times New Roman"/>
              </a:rPr>
              <a:t>j</a:t>
            </a:r>
            <a:r>
              <a:rPr lang="en" sz="2233">
                <a:latin typeface="Times New Roman"/>
                <a:ea typeface="Times New Roman"/>
                <a:cs typeface="Times New Roman"/>
                <a:sym typeface="Times New Roman"/>
              </a:rPr>
              <a:t> ∣ Q, then </a:t>
            </a:r>
            <a:r>
              <a:rPr lang="en" sz="2351">
                <a:latin typeface="Times New Roman"/>
                <a:ea typeface="Times New Roman"/>
                <a:cs typeface="Times New Roman"/>
                <a:sym typeface="Times New Roman"/>
              </a:rPr>
              <a:t>p</a:t>
            </a:r>
            <a:r>
              <a:rPr baseline="-25000" lang="en" sz="2351">
                <a:latin typeface="Times New Roman"/>
                <a:ea typeface="Times New Roman"/>
                <a:cs typeface="Times New Roman"/>
                <a:sym typeface="Times New Roman"/>
              </a:rPr>
              <a:t>j</a:t>
            </a:r>
            <a:r>
              <a:rPr lang="en" sz="2351">
                <a:latin typeface="Times New Roman"/>
                <a:ea typeface="Times New Roman"/>
                <a:cs typeface="Times New Roman"/>
                <a:sym typeface="Times New Roman"/>
              </a:rPr>
              <a:t> </a:t>
            </a:r>
            <a:r>
              <a:rPr lang="en" sz="2233">
                <a:latin typeface="Times New Roman"/>
                <a:ea typeface="Times New Roman"/>
                <a:cs typeface="Times New Roman"/>
                <a:sym typeface="Times New Roman"/>
              </a:rPr>
              <a:t>divides </a:t>
            </a:r>
            <a:r>
              <a:rPr b="1" lang="en" sz="2233">
                <a:latin typeface="Times New Roman"/>
                <a:ea typeface="Times New Roman"/>
                <a:cs typeface="Times New Roman"/>
                <a:sym typeface="Times New Roman"/>
              </a:rPr>
              <a:t>Q − p</a:t>
            </a:r>
            <a:r>
              <a:rPr b="1" baseline="-25000" lang="en" sz="2233">
                <a:latin typeface="Times New Roman"/>
                <a:ea typeface="Times New Roman"/>
                <a:cs typeface="Times New Roman"/>
                <a:sym typeface="Times New Roman"/>
              </a:rPr>
              <a:t>1</a:t>
            </a:r>
            <a:r>
              <a:rPr b="1" lang="en" sz="2233">
                <a:latin typeface="Times New Roman"/>
                <a:ea typeface="Times New Roman"/>
                <a:cs typeface="Times New Roman"/>
                <a:sym typeface="Times New Roman"/>
              </a:rPr>
              <a:t> p</a:t>
            </a:r>
            <a:r>
              <a:rPr b="1" baseline="-25000" lang="en" sz="2233">
                <a:latin typeface="Times New Roman"/>
                <a:ea typeface="Times New Roman"/>
                <a:cs typeface="Times New Roman"/>
                <a:sym typeface="Times New Roman"/>
              </a:rPr>
              <a:t>2</a:t>
            </a:r>
            <a:r>
              <a:rPr b="1" lang="en" sz="2233">
                <a:latin typeface="Times New Roman"/>
                <a:ea typeface="Times New Roman"/>
                <a:cs typeface="Times New Roman"/>
                <a:sym typeface="Times New Roman"/>
              </a:rPr>
              <a:t> ...  p</a:t>
            </a:r>
            <a:r>
              <a:rPr b="1" baseline="-25000" lang="en" sz="2233">
                <a:latin typeface="Times New Roman"/>
                <a:ea typeface="Times New Roman"/>
                <a:cs typeface="Times New Roman"/>
                <a:sym typeface="Times New Roman"/>
              </a:rPr>
              <a:t>n</a:t>
            </a:r>
            <a:r>
              <a:rPr b="1" lang="en" sz="2233">
                <a:latin typeface="Times New Roman"/>
                <a:ea typeface="Times New Roman"/>
                <a:cs typeface="Times New Roman"/>
                <a:sym typeface="Times New Roman"/>
              </a:rPr>
              <a:t>= 1.</a:t>
            </a:r>
            <a:r>
              <a:rPr lang="en" sz="2233">
                <a:latin typeface="Times New Roman"/>
                <a:ea typeface="Times New Roman"/>
                <a:cs typeface="Times New Roman"/>
                <a:sym typeface="Times New Roman"/>
              </a:rPr>
              <a:t> Hence, there is a prime not in the list  </a:t>
            </a:r>
            <a:r>
              <a:rPr b="1" lang="en" sz="2233">
                <a:latin typeface="Times New Roman"/>
                <a:ea typeface="Times New Roman"/>
                <a:cs typeface="Times New Roman"/>
                <a:sym typeface="Times New Roman"/>
              </a:rPr>
              <a:t>p</a:t>
            </a:r>
            <a:r>
              <a:rPr b="1" baseline="-25000" lang="en" sz="2233">
                <a:latin typeface="Times New Roman"/>
                <a:ea typeface="Times New Roman"/>
                <a:cs typeface="Times New Roman"/>
                <a:sym typeface="Times New Roman"/>
              </a:rPr>
              <a:t>1</a:t>
            </a:r>
            <a:r>
              <a:rPr b="1" lang="en" sz="2233">
                <a:latin typeface="Times New Roman"/>
                <a:ea typeface="Times New Roman"/>
                <a:cs typeface="Times New Roman"/>
                <a:sym typeface="Times New Roman"/>
              </a:rPr>
              <a:t>, p</a:t>
            </a:r>
            <a:r>
              <a:rPr b="1" baseline="-25000" lang="en" sz="2233">
                <a:latin typeface="Times New Roman"/>
                <a:ea typeface="Times New Roman"/>
                <a:cs typeface="Times New Roman"/>
                <a:sym typeface="Times New Roman"/>
              </a:rPr>
              <a:t>2</a:t>
            </a:r>
            <a:r>
              <a:rPr b="1" lang="en" sz="2233">
                <a:latin typeface="Times New Roman"/>
                <a:ea typeface="Times New Roman"/>
                <a:cs typeface="Times New Roman"/>
                <a:sym typeface="Times New Roman"/>
              </a:rPr>
              <a:t>, ... , p</a:t>
            </a:r>
            <a:r>
              <a:rPr b="1" baseline="-25000" lang="en" sz="2233">
                <a:latin typeface="Times New Roman"/>
                <a:ea typeface="Times New Roman"/>
                <a:cs typeface="Times New Roman"/>
                <a:sym typeface="Times New Roman"/>
              </a:rPr>
              <a:t>n</a:t>
            </a:r>
            <a:r>
              <a:rPr lang="en" sz="2233">
                <a:latin typeface="Times New Roman"/>
                <a:ea typeface="Times New Roman"/>
                <a:cs typeface="Times New Roman"/>
                <a:sym typeface="Times New Roman"/>
              </a:rPr>
              <a:t>. This prime is either Q, if it is prime, or a prime factor of Q. This is a contradiction because we assumed that we have listed all the primes. </a:t>
            </a:r>
            <a:endParaRPr sz="2233">
              <a:latin typeface="Times New Roman"/>
              <a:ea typeface="Times New Roman"/>
              <a:cs typeface="Times New Roman"/>
              <a:sym typeface="Times New Roman"/>
            </a:endParaRPr>
          </a:p>
          <a:p>
            <a:pPr indent="0" lvl="0" marL="0" rtl="0" algn="just">
              <a:spcBef>
                <a:spcPts val="1200"/>
              </a:spcBef>
              <a:spcAft>
                <a:spcPts val="0"/>
              </a:spcAft>
              <a:buClr>
                <a:schemeClr val="dk1"/>
              </a:buClr>
              <a:buSzPct val="49241"/>
              <a:buFont typeface="Arial"/>
              <a:buNone/>
            </a:pPr>
            <a:r>
              <a:rPr lang="en" sz="2233">
                <a:latin typeface="Times New Roman"/>
                <a:ea typeface="Times New Roman"/>
                <a:cs typeface="Times New Roman"/>
                <a:sym typeface="Times New Roman"/>
              </a:rPr>
              <a:t>Consequently, there are infinitely many primes.</a:t>
            </a:r>
            <a:endParaRPr sz="2433">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800">
                <a:solidFill>
                  <a:srgbClr val="000000"/>
                </a:solidFill>
              </a:rPr>
              <a:t>4.3.5 Conjectures and Open Problems About Primes</a:t>
            </a:r>
            <a:endParaRPr sz="2800">
              <a:solidFill>
                <a:srgbClr val="000000"/>
              </a:solidFill>
            </a:endParaRPr>
          </a:p>
        </p:txBody>
      </p:sp>
      <p:sp>
        <p:nvSpPr>
          <p:cNvPr id="90" name="Google Shape;90;p19"/>
          <p:cNvSpPr txBox="1"/>
          <p:nvPr/>
        </p:nvSpPr>
        <p:spPr>
          <a:xfrm>
            <a:off x="311700" y="1152475"/>
            <a:ext cx="8520600" cy="36825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just">
              <a:lnSpc>
                <a:spcPct val="115000"/>
              </a:lnSpc>
              <a:spcBef>
                <a:spcPts val="0"/>
              </a:spcBef>
              <a:spcAft>
                <a:spcPts val="0"/>
              </a:spcAft>
              <a:buNone/>
            </a:pPr>
            <a:r>
              <a:rPr b="1" lang="en" sz="2820">
                <a:solidFill>
                  <a:srgbClr val="595959"/>
                </a:solidFill>
                <a:latin typeface="Times New Roman"/>
                <a:ea typeface="Times New Roman"/>
                <a:cs typeface="Times New Roman"/>
                <a:sym typeface="Times New Roman"/>
              </a:rPr>
              <a:t>EXAMPLE 6</a:t>
            </a:r>
            <a:r>
              <a:rPr lang="en" sz="2820">
                <a:solidFill>
                  <a:srgbClr val="595959"/>
                </a:solidFill>
                <a:latin typeface="Times New Roman"/>
                <a:ea typeface="Times New Roman"/>
                <a:cs typeface="Times New Roman"/>
                <a:sym typeface="Times New Roman"/>
              </a:rPr>
              <a:t> It would be useful to have a function f(n) such that f(n) is prime for all positive integers n. If we Extra had such a function, we could find large primes for use in cryptography and other applications.</a:t>
            </a:r>
            <a:endParaRPr sz="282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820">
                <a:solidFill>
                  <a:srgbClr val="595959"/>
                </a:solidFill>
                <a:latin typeface="Times New Roman"/>
                <a:ea typeface="Times New Roman"/>
                <a:cs typeface="Times New Roman"/>
                <a:sym typeface="Times New Roman"/>
              </a:rPr>
              <a:t>Examples Looking for such a function, we might check out different polynomial functions, as some mathematicians did several hundred years ago. After a lot of computation we may </a:t>
            </a:r>
            <a:r>
              <a:rPr lang="en" sz="2820">
                <a:solidFill>
                  <a:srgbClr val="595959"/>
                </a:solidFill>
                <a:latin typeface="Times New Roman"/>
                <a:ea typeface="Times New Roman"/>
                <a:cs typeface="Times New Roman"/>
                <a:sym typeface="Times New Roman"/>
              </a:rPr>
              <a:t>encounter the</a:t>
            </a:r>
            <a:r>
              <a:rPr lang="en" sz="2820">
                <a:solidFill>
                  <a:srgbClr val="595959"/>
                </a:solidFill>
                <a:latin typeface="Times New Roman"/>
                <a:ea typeface="Times New Roman"/>
                <a:cs typeface="Times New Roman"/>
                <a:sym typeface="Times New Roman"/>
              </a:rPr>
              <a:t> polynomial </a:t>
            </a:r>
            <a:endParaRPr sz="282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820">
                <a:solidFill>
                  <a:srgbClr val="595959"/>
                </a:solidFill>
                <a:latin typeface="Times New Roman"/>
                <a:ea typeface="Times New Roman"/>
                <a:cs typeface="Times New Roman"/>
                <a:sym typeface="Times New Roman"/>
              </a:rPr>
              <a:t>f(n) = n</a:t>
            </a:r>
            <a:r>
              <a:rPr baseline="30000" lang="en" sz="2820">
                <a:solidFill>
                  <a:srgbClr val="595959"/>
                </a:solidFill>
                <a:latin typeface="Times New Roman"/>
                <a:ea typeface="Times New Roman"/>
                <a:cs typeface="Times New Roman"/>
                <a:sym typeface="Times New Roman"/>
              </a:rPr>
              <a:t>2</a:t>
            </a:r>
            <a:r>
              <a:rPr lang="en" sz="2820">
                <a:solidFill>
                  <a:srgbClr val="595959"/>
                </a:solidFill>
                <a:latin typeface="Times New Roman"/>
                <a:ea typeface="Times New Roman"/>
                <a:cs typeface="Times New Roman"/>
                <a:sym typeface="Times New Roman"/>
              </a:rPr>
              <a:t> − n + 41. This polynomial has the interesting property that f(n) is prime for all positive integers n not exceeding 40. [We have f(1) = 41, f(2) = 43, f(3) = 47,f(4) = 53, and so on.] </a:t>
            </a:r>
            <a:endParaRPr sz="282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820">
                <a:solidFill>
                  <a:srgbClr val="595959"/>
                </a:solidFill>
                <a:latin typeface="Times New Roman"/>
                <a:ea typeface="Times New Roman"/>
                <a:cs typeface="Times New Roman"/>
                <a:sym typeface="Times New Roman"/>
              </a:rPr>
              <a:t>This can lead us to the conjecture that f(n) is prime for all positive </a:t>
            </a:r>
            <a:r>
              <a:rPr lang="en" sz="2820">
                <a:solidFill>
                  <a:srgbClr val="595959"/>
                </a:solidFill>
                <a:latin typeface="Times New Roman"/>
                <a:ea typeface="Times New Roman"/>
                <a:cs typeface="Times New Roman"/>
                <a:sym typeface="Times New Roman"/>
              </a:rPr>
              <a:t>integers</a:t>
            </a:r>
            <a:r>
              <a:rPr lang="en" sz="2820">
                <a:solidFill>
                  <a:srgbClr val="595959"/>
                </a:solidFill>
                <a:latin typeface="Times New Roman"/>
                <a:ea typeface="Times New Roman"/>
                <a:cs typeface="Times New Roman"/>
                <a:sym typeface="Times New Roman"/>
              </a:rPr>
              <a:t> n. </a:t>
            </a:r>
            <a:endParaRPr sz="1800">
              <a:solidFill>
                <a:srgbClr val="595959"/>
              </a:solidFill>
            </a:endParaRPr>
          </a:p>
        </p:txBody>
      </p:sp>
      <p:sp>
        <p:nvSpPr>
          <p:cNvPr id="91" name="Google Shape;91;p19"/>
          <p:cNvSpPr txBox="1"/>
          <p:nvPr/>
        </p:nvSpPr>
        <p:spPr>
          <a:xfrm>
            <a:off x="6410700" y="118350"/>
            <a:ext cx="2421600" cy="431100"/>
          </a:xfrm>
          <a:prstGeom prst="rect">
            <a:avLst/>
          </a:prstGeom>
          <a:solidFill>
            <a:srgbClr val="EAD1D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Self Study</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2800">
              <a:solidFill>
                <a:srgbClr val="000000"/>
              </a:solidFill>
            </a:endParaRPr>
          </a:p>
        </p:txBody>
      </p:sp>
      <p:sp>
        <p:nvSpPr>
          <p:cNvPr id="97" name="Google Shape;97;p20"/>
          <p:cNvSpPr txBox="1"/>
          <p:nvPr/>
        </p:nvSpPr>
        <p:spPr>
          <a:xfrm>
            <a:off x="370500" y="863550"/>
            <a:ext cx="8520600" cy="32952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770"/>
              <a:buNone/>
            </a:pPr>
            <a:r>
              <a:rPr lang="en" sz="1715">
                <a:solidFill>
                  <a:srgbClr val="595959"/>
                </a:solidFill>
                <a:latin typeface="Times New Roman"/>
                <a:ea typeface="Times New Roman"/>
                <a:cs typeface="Times New Roman"/>
                <a:sym typeface="Times New Roman"/>
              </a:rPr>
              <a:t>EXAMPLE 7: Goldbach’s Conjecture In 1742, Christian Goldbach, in a letter to Leonhard Euler, </a:t>
            </a:r>
            <a:r>
              <a:rPr lang="en" sz="1715">
                <a:solidFill>
                  <a:srgbClr val="595959"/>
                </a:solidFill>
                <a:latin typeface="Times New Roman"/>
                <a:ea typeface="Times New Roman"/>
                <a:cs typeface="Times New Roman"/>
                <a:sym typeface="Times New Roman"/>
              </a:rPr>
              <a:t>conjectured</a:t>
            </a:r>
            <a:r>
              <a:rPr lang="en" sz="1715">
                <a:solidFill>
                  <a:srgbClr val="595959"/>
                </a:solidFill>
                <a:latin typeface="Times New Roman"/>
                <a:ea typeface="Times New Roman"/>
                <a:cs typeface="Times New Roman"/>
                <a:sym typeface="Times New Roman"/>
              </a:rPr>
              <a:t> that every odd integer n, n &gt; 5, is the sum of three primes. Euler replied that this conjecture  is equivalent to the conjecture that every even integer n, n &gt; 2, is the sum of two primes (see Exercise 21 in the Supplementary Exercises). The conjecture that every even integer n, n &gt; 2, is the sum of two primes is now called Goldbach’s conjecture. We can check this conjecture</a:t>
            </a:r>
            <a:endParaRPr sz="1715">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 sz="1715">
                <a:solidFill>
                  <a:srgbClr val="595959"/>
                </a:solidFill>
                <a:latin typeface="Times New Roman"/>
                <a:ea typeface="Times New Roman"/>
                <a:cs typeface="Times New Roman"/>
                <a:sym typeface="Times New Roman"/>
              </a:rPr>
              <a:t>for small even numbers. </a:t>
            </a:r>
            <a:r>
              <a:rPr b="1" lang="en" sz="1715">
                <a:solidFill>
                  <a:srgbClr val="595959"/>
                </a:solidFill>
                <a:latin typeface="Times New Roman"/>
                <a:ea typeface="Times New Roman"/>
                <a:cs typeface="Times New Roman"/>
                <a:sym typeface="Times New Roman"/>
              </a:rPr>
              <a:t>For example, 4 = 2 + 2, 6 = 3 + 3, 8 = 5 + 3, 10 = 7 + 3, 12 = 7 + 5,</a:t>
            </a:r>
            <a:endParaRPr b="1" sz="1715">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SzPts val="770"/>
              <a:buNone/>
            </a:pPr>
            <a:r>
              <a:rPr lang="en" sz="1715">
                <a:solidFill>
                  <a:srgbClr val="595959"/>
                </a:solidFill>
                <a:latin typeface="Times New Roman"/>
                <a:ea typeface="Times New Roman"/>
                <a:cs typeface="Times New Roman"/>
                <a:sym typeface="Times New Roman"/>
              </a:rPr>
              <a:t>and so on. Goldbach’s conjecture was verified by hand calculations for numbers up to the advent of computers. With computers it can be checked for extremely large numbers. As of early 2018, the conjecture has been checked for all positive even integers up to 4 ⋅ 10</a:t>
            </a:r>
            <a:r>
              <a:rPr baseline="30000" lang="en" sz="1715">
                <a:solidFill>
                  <a:srgbClr val="595959"/>
                </a:solidFill>
                <a:latin typeface="Times New Roman"/>
                <a:ea typeface="Times New Roman"/>
                <a:cs typeface="Times New Roman"/>
                <a:sym typeface="Times New Roman"/>
              </a:rPr>
              <a:t>18</a:t>
            </a:r>
            <a:r>
              <a:rPr lang="en" sz="1715">
                <a:solidFill>
                  <a:srgbClr val="595959"/>
                </a:solidFill>
                <a:latin typeface="Times New Roman"/>
                <a:ea typeface="Times New Roman"/>
                <a:cs typeface="Times New Roman"/>
                <a:sym typeface="Times New Roman"/>
              </a:rPr>
              <a:t>.</a:t>
            </a:r>
            <a:endParaRPr sz="1360">
              <a:solidFill>
                <a:srgbClr val="595959"/>
              </a:solidFill>
            </a:endParaRPr>
          </a:p>
        </p:txBody>
      </p:sp>
      <p:sp>
        <p:nvSpPr>
          <p:cNvPr id="98" name="Google Shape;98;p20"/>
          <p:cNvSpPr txBox="1"/>
          <p:nvPr/>
        </p:nvSpPr>
        <p:spPr>
          <a:xfrm>
            <a:off x="6410700" y="118350"/>
            <a:ext cx="2421600" cy="431100"/>
          </a:xfrm>
          <a:prstGeom prst="rect">
            <a:avLst/>
          </a:prstGeom>
          <a:solidFill>
            <a:srgbClr val="EAD1D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Self Study</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sz="2800">
              <a:solidFill>
                <a:srgbClr val="000000"/>
              </a:solidFill>
            </a:endParaRPr>
          </a:p>
        </p:txBody>
      </p:sp>
      <p:sp>
        <p:nvSpPr>
          <p:cNvPr id="104" name="Google Shape;104;p21"/>
          <p:cNvSpPr txBox="1"/>
          <p:nvPr/>
        </p:nvSpPr>
        <p:spPr>
          <a:xfrm>
            <a:off x="311700" y="1152475"/>
            <a:ext cx="8520600" cy="3609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n" sz="2000">
                <a:solidFill>
                  <a:srgbClr val="595959"/>
                </a:solidFill>
                <a:latin typeface="Times New Roman"/>
                <a:ea typeface="Times New Roman"/>
                <a:cs typeface="Times New Roman"/>
                <a:sym typeface="Times New Roman"/>
              </a:rPr>
              <a:t>EXAMPLE 9</a:t>
            </a:r>
            <a:r>
              <a:rPr lang="en" sz="2000">
                <a:solidFill>
                  <a:srgbClr val="595959"/>
                </a:solidFill>
                <a:latin typeface="Times New Roman"/>
                <a:ea typeface="Times New Roman"/>
                <a:cs typeface="Times New Roman"/>
                <a:sym typeface="Times New Roman"/>
              </a:rPr>
              <a:t> The Twin Prime Conjecture Twin primes are pairs of primes that differ by 2, such as 3 and 5, 5 and 7, 11 and 13, 17 and 19, and 4967 and 4969. The twin prime conjecture asserts that there are infinitely many twin primes. The strongest result proved concerning twin primes is that Links there are infinitely many pairs p and p + 2, where p is prime and p + 2 is prime or the product of two primes (proved by J. R. Chen in 1966).</a:t>
            </a:r>
            <a:endParaRPr sz="2000">
              <a:solidFill>
                <a:srgbClr val="595959"/>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2000">
              <a:solidFill>
                <a:srgbClr val="595959"/>
              </a:solidFill>
            </a:endParaRPr>
          </a:p>
          <a:p>
            <a:pPr indent="0" lvl="0" marL="0" rtl="0" algn="just">
              <a:lnSpc>
                <a:spcPct val="115000"/>
              </a:lnSpc>
              <a:spcBef>
                <a:spcPts val="1200"/>
              </a:spcBef>
              <a:spcAft>
                <a:spcPts val="1200"/>
              </a:spcAft>
              <a:buNone/>
            </a:pPr>
            <a:r>
              <a:t/>
            </a:r>
            <a:endParaRPr sz="2000">
              <a:solidFill>
                <a:srgbClr val="595959"/>
              </a:solidFill>
            </a:endParaRPr>
          </a:p>
        </p:txBody>
      </p:sp>
      <p:sp>
        <p:nvSpPr>
          <p:cNvPr id="105" name="Google Shape;105;p21"/>
          <p:cNvSpPr txBox="1"/>
          <p:nvPr/>
        </p:nvSpPr>
        <p:spPr>
          <a:xfrm>
            <a:off x="6410700" y="118350"/>
            <a:ext cx="2421600" cy="431100"/>
          </a:xfrm>
          <a:prstGeom prst="rect">
            <a:avLst/>
          </a:prstGeom>
          <a:solidFill>
            <a:srgbClr val="EAD1DC"/>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Self Study</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