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Lobste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Lobster-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2abf0fb1d8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 name="Google Shape;48;g2abf0fb1d8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 name="Google Shape;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 name="Shape 9"/>
        <p:cNvGrpSpPr/>
        <p:nvPr/>
      </p:nvGrpSpPr>
      <p:grpSpPr>
        <a:xfrm>
          <a:off x="0" y="0"/>
          <a:ext cx="0" cy="0"/>
          <a:chOff x="0" y="0"/>
          <a:chExt cx="0" cy="0"/>
        </a:xfrm>
      </p:grpSpPr>
      <p:sp>
        <p:nvSpPr>
          <p:cNvPr id="10" name="Google Shape;10;p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1" name="Google Shape;11;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 name="Shape 12"/>
        <p:cNvGrpSpPr/>
        <p:nvPr/>
      </p:nvGrpSpPr>
      <p:grpSpPr>
        <a:xfrm>
          <a:off x="0" y="0"/>
          <a:ext cx="0" cy="0"/>
          <a:chOff x="0" y="0"/>
          <a:chExt cx="0" cy="0"/>
        </a:xfrm>
      </p:grpSpPr>
      <p:sp>
        <p:nvSpPr>
          <p:cNvPr id="13" name="Google Shape;13;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4" name="Google Shape;14;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5" name="Google Shape;15;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9" name="Google Shape;19;p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4" name="Shape 24"/>
        <p:cNvGrpSpPr/>
        <p:nvPr/>
      </p:nvGrpSpPr>
      <p:grpSpPr>
        <a:xfrm>
          <a:off x="0" y="0"/>
          <a:ext cx="0" cy="0"/>
          <a:chOff x="0" y="0"/>
          <a:chExt cx="0" cy="0"/>
        </a:xfrm>
      </p:grpSpPr>
      <p:sp>
        <p:nvSpPr>
          <p:cNvPr id="25" name="Google Shape;25;p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6" name="Google Shape;26;p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7" name="Google Shape;27;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8" name="Shape 28"/>
        <p:cNvGrpSpPr/>
        <p:nvPr/>
      </p:nvGrpSpPr>
      <p:grpSpPr>
        <a:xfrm>
          <a:off x="0" y="0"/>
          <a:ext cx="0" cy="0"/>
          <a:chOff x="0" y="0"/>
          <a:chExt cx="0" cy="0"/>
        </a:xfrm>
      </p:grpSpPr>
      <p:sp>
        <p:nvSpPr>
          <p:cNvPr id="29" name="Google Shape;29;p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0" name="Google Shape;30;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1" name="Shape 31"/>
        <p:cNvGrpSpPr/>
        <p:nvPr/>
      </p:nvGrpSpPr>
      <p:grpSpPr>
        <a:xfrm>
          <a:off x="0" y="0"/>
          <a:ext cx="0" cy="0"/>
          <a:chOff x="0" y="0"/>
          <a:chExt cx="0" cy="0"/>
        </a:xfrm>
      </p:grpSpPr>
      <p:sp>
        <p:nvSpPr>
          <p:cNvPr id="32" name="Google Shape;32;p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4" name="Google Shape;34;p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5" name="Google Shape;35;p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7" name="Shape 37"/>
        <p:cNvGrpSpPr/>
        <p:nvPr/>
      </p:nvGrpSpPr>
      <p:grpSpPr>
        <a:xfrm>
          <a:off x="0" y="0"/>
          <a:ext cx="0" cy="0"/>
          <a:chOff x="0" y="0"/>
          <a:chExt cx="0" cy="0"/>
        </a:xfrm>
      </p:grpSpPr>
      <p:sp>
        <p:nvSpPr>
          <p:cNvPr id="38" name="Google Shape;38;p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39" name="Google Shape;39;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 name="Shape 40"/>
        <p:cNvGrpSpPr/>
        <p:nvPr/>
      </p:nvGrpSpPr>
      <p:grpSpPr>
        <a:xfrm>
          <a:off x="0" y="0"/>
          <a:ext cx="0" cy="0"/>
          <a:chOff x="0" y="0"/>
          <a:chExt cx="0" cy="0"/>
        </a:xfrm>
      </p:grpSpPr>
      <p:sp>
        <p:nvSpPr>
          <p:cNvPr id="41" name="Google Shape;41;p1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2" name="Google Shape;42;p1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12"/>
          <p:cNvSpPr txBox="1"/>
          <p:nvPr>
            <p:ph type="title"/>
          </p:nvPr>
        </p:nvSpPr>
        <p:spPr>
          <a:xfrm>
            <a:off x="311700" y="1729950"/>
            <a:ext cx="8520600" cy="8418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Lecture 17</a:t>
            </a:r>
            <a:endParaRPr>
              <a:latin typeface="Lobster"/>
              <a:ea typeface="Lobster"/>
              <a:cs typeface="Lobster"/>
              <a:sym typeface="Lobster"/>
            </a:endParaRPr>
          </a:p>
        </p:txBody>
      </p:sp>
      <p:sp>
        <p:nvSpPr>
          <p:cNvPr id="51" name="Google Shape;51;p12"/>
          <p:cNvSpPr txBox="1"/>
          <p:nvPr/>
        </p:nvSpPr>
        <p:spPr>
          <a:xfrm>
            <a:off x="3884400" y="2690100"/>
            <a:ext cx="49479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chemeClr val="dk2"/>
                </a:solidFill>
                <a:latin typeface="Comic Sans MS"/>
                <a:ea typeface="Comic Sans MS"/>
                <a:cs typeface="Comic Sans MS"/>
                <a:sym typeface="Comic Sans MS"/>
              </a:rPr>
              <a:t>Topics:</a:t>
            </a:r>
            <a:endParaRPr b="0" i="0" sz="1700" u="none" cap="none" strike="noStrike">
              <a:solidFill>
                <a:schemeClr val="dk2"/>
              </a:solidFill>
              <a:latin typeface="Comic Sans MS"/>
              <a:ea typeface="Comic Sans MS"/>
              <a:cs typeface="Comic Sans MS"/>
              <a:sym typeface="Comic Sans MS"/>
            </a:endParaRPr>
          </a:p>
          <a:p>
            <a:pPr indent="-336550" lvl="0" marL="457200" marR="0" rtl="0" algn="l">
              <a:lnSpc>
                <a:spcPct val="100000"/>
              </a:lnSpc>
              <a:spcBef>
                <a:spcPts val="0"/>
              </a:spcBef>
              <a:spcAft>
                <a:spcPts val="0"/>
              </a:spcAft>
              <a:buClr>
                <a:schemeClr val="dk2"/>
              </a:buClr>
              <a:buSzPts val="1700"/>
              <a:buFont typeface="Comic Sans MS"/>
              <a:buAutoNum type="arabicPeriod"/>
            </a:pPr>
            <a:r>
              <a:rPr b="0" i="0" lang="en" sz="1700" u="none" cap="none" strike="noStrike">
                <a:solidFill>
                  <a:schemeClr val="dk2"/>
                </a:solidFill>
                <a:latin typeface="Comic Sans MS"/>
                <a:ea typeface="Comic Sans MS"/>
                <a:cs typeface="Comic Sans MS"/>
                <a:sym typeface="Comic Sans MS"/>
              </a:rPr>
              <a:t>Mathematical Induction</a:t>
            </a:r>
            <a:endParaRPr b="0" i="0" sz="1700" u="none" cap="none" strike="noStrike">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05" name="Google Shape;105;p21"/>
          <p:cNvSpPr txBox="1"/>
          <p:nvPr>
            <p:ph idx="1" type="body"/>
          </p:nvPr>
        </p:nvSpPr>
        <p:spPr>
          <a:xfrm>
            <a:off x="311700" y="1152475"/>
            <a:ext cx="8520600" cy="3416400"/>
          </a:xfrm>
          <a:prstGeom prst="rect">
            <a:avLst/>
          </a:prstGeom>
          <a:blipFill rotWithShape="1">
            <a:blip r:embed="rId3">
              <a:alphaModFix/>
            </a:blip>
            <a:stretch>
              <a:fillRect b="0" l="-289" r="-639" t="0"/>
            </a:stretch>
          </a:blip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11" name="Google Shape;111;p22"/>
          <p:cNvSpPr txBox="1"/>
          <p:nvPr>
            <p:ph idx="1" type="body"/>
          </p:nvPr>
        </p:nvSpPr>
        <p:spPr>
          <a:xfrm>
            <a:off x="311700" y="125427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17" name="Google Shape;117;p23"/>
          <p:cNvSpPr txBox="1"/>
          <p:nvPr>
            <p:ph idx="1" type="body"/>
          </p:nvPr>
        </p:nvSpPr>
        <p:spPr>
          <a:xfrm>
            <a:off x="311700" y="120337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23" name="Google Shape;123;p24"/>
          <p:cNvSpPr txBox="1"/>
          <p:nvPr>
            <p:ph idx="1" type="body"/>
          </p:nvPr>
        </p:nvSpPr>
        <p:spPr>
          <a:xfrm>
            <a:off x="311700" y="1152475"/>
            <a:ext cx="8520600" cy="3416400"/>
          </a:xfrm>
          <a:prstGeom prst="rect">
            <a:avLst/>
          </a:prstGeom>
          <a:blipFill rotWithShape="1">
            <a:blip r:embed="rId3">
              <a:alphaModFix/>
            </a:blip>
            <a:stretch>
              <a:fillRect b="0" l="-571" r="-713"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129" name="Google Shape;129;p25"/>
          <p:cNvSpPr txBox="1"/>
          <p:nvPr>
            <p:ph idx="1" type="body"/>
          </p:nvPr>
        </p:nvSpPr>
        <p:spPr>
          <a:xfrm>
            <a:off x="226875" y="1186400"/>
            <a:ext cx="8520600" cy="3416400"/>
          </a:xfrm>
          <a:prstGeom prst="rect">
            <a:avLst/>
          </a:prstGeom>
          <a:blipFill rotWithShape="1">
            <a:blip r:embed="rId3">
              <a:alphaModFix/>
            </a:blip>
            <a:stretch>
              <a:fillRect b="0" l="-285" r="-284"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5.1.8 Mistaken Proofs By Mathematical Induction</a:t>
            </a:r>
            <a:endParaRPr/>
          </a:p>
        </p:txBody>
      </p:sp>
      <p:sp>
        <p:nvSpPr>
          <p:cNvPr id="135" name="Google Shape;135;p26"/>
          <p:cNvSpPr txBox="1"/>
          <p:nvPr>
            <p:ph idx="1" type="body"/>
          </p:nvPr>
        </p:nvSpPr>
        <p:spPr>
          <a:xfrm>
            <a:off x="447400" y="1390000"/>
            <a:ext cx="8520600" cy="3416400"/>
          </a:xfrm>
          <a:prstGeom prst="rect">
            <a:avLst/>
          </a:prstGeom>
          <a:blipFill rotWithShape="1">
            <a:blip r:embed="rId3">
              <a:alphaModFix/>
            </a:blip>
            <a:stretch>
              <a:fillRect b="0" l="-571"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667"/>
              <a:buNone/>
            </a:pPr>
            <a:r>
              <a:rPr lang="en" sz="2400"/>
              <a:t>5.1.8 Mistaken Proofs By Mathematical Induction (Continued)</a:t>
            </a:r>
            <a:endParaRPr sz="2400"/>
          </a:p>
        </p:txBody>
      </p:sp>
      <p:sp>
        <p:nvSpPr>
          <p:cNvPr id="141" name="Google Shape;141;p27"/>
          <p:cNvSpPr txBox="1"/>
          <p:nvPr>
            <p:ph idx="1" type="body"/>
          </p:nvPr>
        </p:nvSpPr>
        <p:spPr>
          <a:xfrm>
            <a:off x="311700" y="1152474"/>
            <a:ext cx="8520600" cy="3802479"/>
          </a:xfrm>
          <a:prstGeom prst="rect">
            <a:avLst/>
          </a:prstGeom>
          <a:blipFill rotWithShape="1">
            <a:blip r:embed="rId3">
              <a:alphaModFix/>
            </a:blip>
            <a:stretch>
              <a:fillRect b="0" l="-285" r="-284"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a:t>
            </a:r>
            <a:endParaRPr/>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5.1.1 Introduction</a:t>
            </a:r>
            <a:endParaRPr/>
          </a:p>
          <a:p>
            <a:pPr indent="0" lvl="0" marL="0" rtl="0" algn="l">
              <a:lnSpc>
                <a:spcPct val="115000"/>
              </a:lnSpc>
              <a:spcBef>
                <a:spcPts val="1200"/>
              </a:spcBef>
              <a:spcAft>
                <a:spcPts val="0"/>
              </a:spcAft>
              <a:buClr>
                <a:schemeClr val="dk1"/>
              </a:buClr>
              <a:buSzPts val="1100"/>
              <a:buFont typeface="Arial"/>
              <a:buNone/>
            </a:pPr>
            <a:r>
              <a:rPr lang="en"/>
              <a:t>Suppose that we have an infinite ladder, as shown in Figure 1, and we want to know whether we can reach every step on this ladder. We know two things:</a:t>
            </a:r>
            <a:endParaRPr/>
          </a:p>
          <a:p>
            <a:pPr indent="0" lvl="0" marL="0" rtl="0" algn="l">
              <a:lnSpc>
                <a:spcPct val="115000"/>
              </a:lnSpc>
              <a:spcBef>
                <a:spcPts val="1200"/>
              </a:spcBef>
              <a:spcAft>
                <a:spcPts val="0"/>
              </a:spcAft>
              <a:buClr>
                <a:schemeClr val="dk1"/>
              </a:buClr>
              <a:buSzPts val="1100"/>
              <a:buFont typeface="Arial"/>
              <a:buNone/>
            </a:pPr>
            <a:r>
              <a:rPr lang="en"/>
              <a:t>1. We can reach the first rung of the ladder.</a:t>
            </a:r>
            <a:endParaRPr/>
          </a:p>
          <a:p>
            <a:pPr indent="0" lvl="0" marL="0" rtl="0" algn="l">
              <a:lnSpc>
                <a:spcPct val="115000"/>
              </a:lnSpc>
              <a:spcBef>
                <a:spcPts val="1200"/>
              </a:spcBef>
              <a:spcAft>
                <a:spcPts val="0"/>
              </a:spcAft>
              <a:buClr>
                <a:schemeClr val="dk1"/>
              </a:buClr>
              <a:buSzPts val="1100"/>
              <a:buFont typeface="Arial"/>
              <a:buNone/>
            </a:pPr>
            <a:r>
              <a:rPr lang="en"/>
              <a:t>2. If we can reach a particular rung of the ladder, then we can reach the next rung.</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63" name="Google Shape;63;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lang="en"/>
              <a:t>For example, after 100 uses of (2), we know that we can reach the 101</a:t>
            </a:r>
            <a:r>
              <a:rPr baseline="30000" lang="en"/>
              <a:t>st</a:t>
            </a:r>
            <a:r>
              <a:rPr lang="en"/>
              <a:t> rung. But can we conclude that we are able to reach every rung of this infinite ladder? The answer is yes, something we can verify using an important proof technique  called mathematical induction. That is, we can show that the statement that we can each the nth rung of the ladder is true for all positive integers n.</a:t>
            </a:r>
            <a:endParaRPr/>
          </a:p>
          <a:p>
            <a:pPr indent="0" lvl="0" marL="0" rtl="0" algn="l">
              <a:lnSpc>
                <a:spcPct val="115000"/>
              </a:lnSpc>
              <a:spcBef>
                <a:spcPts val="1200"/>
              </a:spcBef>
              <a:spcAft>
                <a:spcPts val="0"/>
              </a:spcAft>
              <a:buSzPts val="1800"/>
              <a:buNone/>
            </a:pPr>
            <a:r>
              <a:rPr lang="en"/>
              <a:t>Mathematical induction is an extremely important proof technique that can be used to prove assertions of this type. </a:t>
            </a:r>
            <a:endParaRPr/>
          </a:p>
          <a:p>
            <a:pPr indent="0" lvl="0" marL="0" rtl="0" algn="l">
              <a:lnSpc>
                <a:spcPct val="115000"/>
              </a:lnSpc>
              <a:spcBef>
                <a:spcPts val="1200"/>
              </a:spcBef>
              <a:spcAft>
                <a:spcPts val="0"/>
              </a:spcAft>
              <a:buClr>
                <a:schemeClr val="dk1"/>
              </a:buClr>
              <a:buSzPts val="1100"/>
              <a:buFont typeface="Arial"/>
              <a:buNone/>
            </a:pPr>
            <a:r>
              <a:t/>
            </a:r>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69" name="Google Shape;69;p15"/>
          <p:cNvSpPr txBox="1"/>
          <p:nvPr>
            <p:ph idx="1" type="body"/>
          </p:nvPr>
        </p:nvSpPr>
        <p:spPr>
          <a:xfrm>
            <a:off x="311700" y="1152475"/>
            <a:ext cx="8520600" cy="3416400"/>
          </a:xfrm>
          <a:prstGeom prst="rect">
            <a:avLst/>
          </a:prstGeom>
          <a:blipFill rotWithShape="1">
            <a:blip r:embed="rId3">
              <a:alphaModFix/>
            </a:blip>
            <a:stretch>
              <a:fillRect b="0" l="-571"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75" name="Google Shape;75;p16"/>
          <p:cNvSpPr txBox="1"/>
          <p:nvPr>
            <p:ph idx="1" type="body"/>
          </p:nvPr>
        </p:nvSpPr>
        <p:spPr>
          <a:xfrm>
            <a:off x="311700" y="1152475"/>
            <a:ext cx="8520600" cy="3810300"/>
          </a:xfrm>
          <a:prstGeom prst="rect">
            <a:avLst/>
          </a:prstGeom>
          <a:blipFill rotWithShape="1">
            <a:blip r:embed="rId3">
              <a:alphaModFix/>
            </a:blip>
            <a:stretch>
              <a:fillRect b="0" l="-289" r="-279" t="0"/>
            </a:stretch>
          </a:blip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81" name="Google Shape;81;p17"/>
          <p:cNvSpPr txBox="1"/>
          <p:nvPr>
            <p:ph idx="1" type="body"/>
          </p:nvPr>
        </p:nvSpPr>
        <p:spPr>
          <a:xfrm>
            <a:off x="311700" y="115247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87" name="Google Shape;87;p18"/>
          <p:cNvSpPr txBox="1"/>
          <p:nvPr>
            <p:ph idx="1" type="body"/>
          </p:nvPr>
        </p:nvSpPr>
        <p:spPr>
          <a:xfrm>
            <a:off x="311700" y="1082136"/>
            <a:ext cx="8520600" cy="3364818"/>
          </a:xfrm>
          <a:prstGeom prst="rect">
            <a:avLst/>
          </a:prstGeom>
          <a:blipFill rotWithShape="1">
            <a:blip r:embed="rId3">
              <a:alphaModFix/>
            </a:blip>
            <a:stretch>
              <a:fillRect b="0" l="-643" r="0"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93" name="Google Shape;93;p19"/>
          <p:cNvSpPr txBox="1"/>
          <p:nvPr>
            <p:ph idx="1" type="body"/>
          </p:nvPr>
        </p:nvSpPr>
        <p:spPr>
          <a:xfrm>
            <a:off x="311700" y="1262825"/>
            <a:ext cx="8520600" cy="3416400"/>
          </a:xfrm>
          <a:prstGeom prst="rect">
            <a:avLst/>
          </a:prstGeom>
          <a:blipFill rotWithShape="1">
            <a:blip r:embed="rId3">
              <a:alphaModFix/>
            </a:blip>
            <a:stretch>
              <a:fillRect b="0" l="-571" r="-642"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5.1 Mathematical Induction (Continued)</a:t>
            </a:r>
            <a:endParaRPr/>
          </a:p>
        </p:txBody>
      </p:sp>
      <p:sp>
        <p:nvSpPr>
          <p:cNvPr id="99" name="Google Shape;99;p20"/>
          <p:cNvSpPr txBox="1"/>
          <p:nvPr>
            <p:ph idx="1" type="body"/>
          </p:nvPr>
        </p:nvSpPr>
        <p:spPr>
          <a:xfrm>
            <a:off x="311700" y="1440575"/>
            <a:ext cx="8520600" cy="3416400"/>
          </a:xfrm>
          <a:prstGeom prst="rect">
            <a:avLst/>
          </a:prstGeom>
          <a:blipFill rotWithShape="1">
            <a:blip r:embed="rId3">
              <a:alphaModFix/>
            </a:blip>
            <a:stretch>
              <a:fillRect b="0" l="-428" r="-499" t="0"/>
            </a:stretch>
          </a:blip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