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836" r:id="rId2"/>
    <p:sldId id="1837" r:id="rId3"/>
    <p:sldId id="1840" r:id="rId4"/>
    <p:sldId id="1838" r:id="rId5"/>
    <p:sldId id="1839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51120-5A85-47E5-921F-3949427B4A3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F9D13-8A7C-4CAC-BE13-917552BD0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69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15D61-6492-1C0E-69F5-989517DF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74EE48-87AE-D261-0825-4549A375C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B337C3-1A5C-7050-5A07-2E91B66E7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EFA664-F7BE-3F6E-81E4-20CDA78D4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39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15D61-6492-1C0E-69F5-989517DF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74EE48-87AE-D261-0825-4549A375C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B337C3-1A5C-7050-5A07-2E91B66E7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EFA664-F7BE-3F6E-81E4-20CDA78D4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39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15D61-6492-1C0E-69F5-989517DF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74EE48-87AE-D261-0825-4549A375C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B337C3-1A5C-7050-5A07-2E91B66E7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EFA664-F7BE-3F6E-81E4-20CDA78D4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84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15D61-6492-1C0E-69F5-989517DF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74EE48-87AE-D261-0825-4549A375C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B337C3-1A5C-7050-5A07-2E91B66E7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EFA664-F7BE-3F6E-81E4-20CDA78D4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93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15D61-6492-1C0E-69F5-989517DF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74EE48-87AE-D261-0825-4549A375C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B337C3-1A5C-7050-5A07-2E91B66E7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EFA664-F7BE-3F6E-81E4-20CDA78D4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80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2780-A364-48AD-AA7F-95EE5110B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548515-C896-40CA-A3C6-6264E669B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25EAA-E5B9-4C78-A6CB-3FFF18ED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C6D2-2828-46C0-B0BA-9F3EA317FD9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C0CAC-A099-4F5D-B311-7AA763E3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3FE24-1AFA-4776-ACE2-5224B890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0246-45C0-4F61-86BC-200DE0138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9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8BB1C-55B4-45BB-855C-81069E9D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D0DCA-3DEB-4DCA-BCA1-64EC888B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A72F4-E65C-49FA-9830-0A82FD9D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C6D2-2828-46C0-B0BA-9F3EA317FD9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18AEF-BE5E-45AB-9735-B51AD965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CE151-7217-4B4C-B42C-B1C4E863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0246-45C0-4F61-86BC-200DE0138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1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66BC0B-172B-422A-870C-B44BC9C7E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86F3C2-67E5-4B09-9C18-64227D40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FDC18-FE58-4A3D-B2ED-A919F34D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C6D2-2828-46C0-B0BA-9F3EA317FD9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E9F81-C903-480B-9039-D8BE711E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EAA89-59E8-4E96-A18A-C6D44BD6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0246-45C0-4F61-86BC-200DE0138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49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75;p18"/>
          <p:cNvSpPr txBox="1"/>
          <p:nvPr userDrawn="1"/>
        </p:nvSpPr>
        <p:spPr>
          <a:xfrm>
            <a:off x="1291354" y="6374950"/>
            <a:ext cx="547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US" sz="1200" b="0" i="0" u="none" strike="noStrike" cap="none" dirty="0">
                <a:solidFill>
                  <a:srgbClr val="888888"/>
                </a:solidFill>
                <a:latin typeface="Arial Regular" panose="020B0604020202090204" charset="0"/>
                <a:ea typeface="Calibri"/>
                <a:cs typeface="Arial Regular" panose="020B0604020202090204" charset="0"/>
                <a:sym typeface="Calibri"/>
              </a:rPr>
              <a:t>SUSTech School of Design | Future Ecologies Group</a:t>
            </a:r>
            <a:endParaRPr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5" name="Google Shape;176;p18"/>
          <p:cNvPicPr preferRelativeResize="0"/>
          <p:nvPr userDrawn="1"/>
        </p:nvPicPr>
        <p:blipFill rotWithShape="1">
          <a:blip r:embed="rId2">
            <a:alphaModFix amt="75000"/>
          </a:blip>
          <a:srcRect/>
          <a:stretch>
            <a:fillRect/>
          </a:stretch>
        </p:blipFill>
        <p:spPr>
          <a:xfrm>
            <a:off x="215775" y="6333254"/>
            <a:ext cx="1075564" cy="44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77;p18"/>
          <p:cNvCxnSpPr/>
          <p:nvPr userDrawn="1"/>
        </p:nvCxnSpPr>
        <p:spPr>
          <a:xfrm>
            <a:off x="245675" y="6316900"/>
            <a:ext cx="116076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灯片编号占位符 13"/>
          <p:cNvSpPr>
            <a:spLocks noGrp="1"/>
          </p:cNvSpPr>
          <p:nvPr>
            <p:ph type="sldNum" sz="quarter" idx="14"/>
          </p:nvPr>
        </p:nvSpPr>
        <p:spPr>
          <a:xfrm>
            <a:off x="9110075" y="636644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34E8DA-1FAF-8349-9412-AEAEBF342093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31" name="标题 14"/>
          <p:cNvSpPr>
            <a:spLocks noGrp="1"/>
          </p:cNvSpPr>
          <p:nvPr>
            <p:ph type="title" hasCustomPrompt="1"/>
          </p:nvPr>
        </p:nvSpPr>
        <p:spPr>
          <a:xfrm>
            <a:off x="410210" y="304165"/>
            <a:ext cx="7902575" cy="44126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2400" b="1">
                <a:latin typeface="Arial Bold" panose="020B0604020202090204" charset="0"/>
                <a:cs typeface="Arial Bold" panose="020B0604020202090204" charset="0"/>
              </a:defRPr>
            </a:lvl1pPr>
          </a:lstStyle>
          <a:p>
            <a:r>
              <a:rPr kumimoji="1" lang="en-US" altLang="zh-CN" dirty="0"/>
              <a:t>Tittle</a:t>
            </a:r>
          </a:p>
        </p:txBody>
      </p:sp>
      <p:grpSp>
        <p:nvGrpSpPr>
          <p:cNvPr id="34" name="Group 12"/>
          <p:cNvGrpSpPr/>
          <p:nvPr userDrawn="1"/>
        </p:nvGrpSpPr>
        <p:grpSpPr>
          <a:xfrm>
            <a:off x="0" y="6805517"/>
            <a:ext cx="12192000" cy="76273"/>
            <a:chOff x="0" y="3429000"/>
            <a:chExt cx="16701793" cy="3429000"/>
          </a:xfrm>
        </p:grpSpPr>
        <p:sp>
          <p:nvSpPr>
            <p:cNvPr id="35" name="Rectangle 17"/>
            <p:cNvSpPr/>
            <p:nvPr/>
          </p:nvSpPr>
          <p:spPr>
            <a:xfrm>
              <a:off x="8350896" y="3429000"/>
              <a:ext cx="2783632" cy="34290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282"/>
            <p:cNvSpPr/>
            <p:nvPr/>
          </p:nvSpPr>
          <p:spPr>
            <a:xfrm>
              <a:off x="0" y="3429000"/>
              <a:ext cx="2783632" cy="3429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14"/>
            <p:cNvSpPr/>
            <p:nvPr/>
          </p:nvSpPr>
          <p:spPr>
            <a:xfrm>
              <a:off x="2783632" y="3429000"/>
              <a:ext cx="2783632" cy="34290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15"/>
            <p:cNvSpPr/>
            <p:nvPr/>
          </p:nvSpPr>
          <p:spPr>
            <a:xfrm>
              <a:off x="5567264" y="3429000"/>
              <a:ext cx="2783632" cy="34290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18"/>
            <p:cNvSpPr/>
            <p:nvPr/>
          </p:nvSpPr>
          <p:spPr>
            <a:xfrm>
              <a:off x="11132782" y="3429000"/>
              <a:ext cx="2783632" cy="3429000"/>
            </a:xfrm>
            <a:prstGeom prst="rect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19"/>
            <p:cNvSpPr/>
            <p:nvPr/>
          </p:nvSpPr>
          <p:spPr>
            <a:xfrm>
              <a:off x="13918161" y="3429000"/>
              <a:ext cx="2783632" cy="3429000"/>
            </a:xfrm>
            <a:prstGeom prst="rect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245745" y="304165"/>
            <a:ext cx="10922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99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8F306-1DF1-49B7-BE9A-3F9319C1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AE9B4-1F3B-4AA3-BF02-DE31F6ED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1F945-06F3-438B-9C5E-3EE75C05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C6D2-2828-46C0-B0BA-9F3EA317FD9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7284A-3F1F-40F1-AF81-8826DD63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B2870-9A87-408C-84FF-A9C97DE9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0246-45C0-4F61-86BC-200DE0138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1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3AC01-22E7-482B-B693-E21DAF82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2F579E-5921-4612-B3B4-112985F9A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0A13C-6401-46AA-99C7-9D4048C5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C6D2-2828-46C0-B0BA-9F3EA317FD9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76119-F3BB-48CD-8C39-CBA02A21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3E99A-8036-4429-B629-12DC2C1D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0246-45C0-4F61-86BC-200DE0138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7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14DF-F84D-47E1-BD6F-5EB4FF95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32447-12C8-4715-9547-06142BEB2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58652C-5507-4EFD-A0D7-6EFEFD141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658D68-6031-43EE-AC14-91BC601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C6D2-2828-46C0-B0BA-9F3EA317FD9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18981-3E53-40F5-8890-21271410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52001-E0F2-4306-8782-4B2AF097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0246-45C0-4F61-86BC-200DE0138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7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C1BBE-2882-4ED7-877A-D523DE3E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DCF8B-5DBB-4950-B34C-6A53945E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26A124-0FFC-4EE3-AC36-3187CA7D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3571D-B5B1-46D1-B41F-FFA49A19D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A5EE1-C86D-4C7B-B02D-98D1006C3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6F3B08-7A00-4962-9111-FAC477BB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C6D2-2828-46C0-B0BA-9F3EA317FD9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D18F2A-3B95-47E1-BF01-733B8870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37CE86-0311-48EA-A8A2-3190C744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0246-45C0-4F61-86BC-200DE0138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3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D216B-2C60-4C83-AE70-7744A0F7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B910EC-00EA-4D67-931C-B15764C3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C6D2-2828-46C0-B0BA-9F3EA317FD9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D5BDCB-F794-4B0B-84EB-88E16A0B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0088D3-657C-4EC5-B848-2145DF75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0246-45C0-4F61-86BC-200DE0138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7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1B3A6C-3800-4822-A33A-7C0D33B9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C6D2-2828-46C0-B0BA-9F3EA317FD9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B0DF5C-CDA4-4B96-AA6F-E21CE2E6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1FD96C-9A83-4C3E-BFD2-FC6D7020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0246-45C0-4F61-86BC-200DE0138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C13E2-C1D2-4838-8E9B-8FFF72CB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89D30-268A-4AE6-A497-9BA91437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E95F31-4497-427C-B6E1-D1C5C4B7A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6A9BC-F805-4C89-BAC2-3070CD22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C6D2-2828-46C0-B0BA-9F3EA317FD9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A2DB39-7EA6-46AB-BA1D-E4CB5FAC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D2985-8673-4ED9-B660-39623799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0246-45C0-4F61-86BC-200DE0138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6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6C7CC-5A82-4E3A-B2A6-F84EEEA1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4087FA-AA15-4EA7-B9B5-BE2EC22ED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21C30-6597-436C-8FDD-8C97A28A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2DCD5-D658-4CA6-83EC-814E888F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C6D2-2828-46C0-B0BA-9F3EA317FD9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46902-4DDA-4130-AC3C-C80DD201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35B38-76AB-4F03-9F48-53CA5AD0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0246-45C0-4F61-86BC-200DE0138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3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42B757-002B-459F-AC22-87B85A61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8BE22-7386-4920-A84F-CA4CDC1A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2373D-BBBE-4C4D-97F5-0F0220D9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FC6D2-2828-46C0-B0BA-9F3EA317FD9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D4709-8836-477F-B0AA-0B5F5B8B2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44669-E7F3-4D9D-9A7B-05B79AD1D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40246-45C0-4F61-86BC-200DE0138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9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47815-E607-B776-7616-F2CA18E67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9D2863-5ECE-29DF-FAFE-97EFF9CE3055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5C460B1-8089-1740-DC5B-6F576E82F7AD}"/>
              </a:ext>
            </a:extLst>
          </p:cNvPr>
          <p:cNvSpPr/>
          <p:nvPr/>
        </p:nvSpPr>
        <p:spPr>
          <a:xfrm rot="5400000">
            <a:off x="-292395" y="4407195"/>
            <a:ext cx="917944" cy="333153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AC37C9-A5E3-951B-FBAC-7209FDDF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80E239-AF26-1B49-8689-61632E55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45" y="672761"/>
            <a:ext cx="7902575" cy="441269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  <a:t>Hardware Architecture</a:t>
            </a:r>
            <a:b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</a:b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096B1-655C-ED57-3B4E-86627539E351}"/>
              </a:ext>
            </a:extLst>
          </p:cNvPr>
          <p:cNvSpPr txBox="1"/>
          <p:nvPr/>
        </p:nvSpPr>
        <p:spPr>
          <a:xfrm>
            <a:off x="427075" y="862488"/>
            <a:ext cx="10715846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Core Components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Camera Module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</a:t>
            </a:r>
            <a:r>
              <a:rPr lang="en-US" sz="2000" b="0" i="0" dirty="0" err="1">
                <a:solidFill>
                  <a:srgbClr val="060607"/>
                </a:solidFill>
                <a:effectLst/>
                <a:latin typeface="inherit"/>
              </a:rPr>
              <a:t>Seeed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 Studio XIAO ESP32S3 Sense with integrated camera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Sensing Module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RPLIDAR A1 for 2D mapping + HC-SR04 ultrasonic sensor for obstacle detection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Mobility Chassis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Dagu Wild Thumper 6WD for robust movement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Microcontroller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</a:t>
            </a:r>
            <a:r>
              <a:rPr lang="en-US" sz="2000" b="0" i="0" dirty="0" err="1">
                <a:solidFill>
                  <a:srgbClr val="060607"/>
                </a:solidFill>
                <a:effectLst/>
                <a:latin typeface="inherit"/>
              </a:rPr>
              <a:t>Seeed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 Studio XIAO ESP32S3 for processing and control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Audio System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</a:t>
            </a:r>
            <a:r>
              <a:rPr lang="en-US" sz="2000" b="0" i="0" dirty="0" err="1">
                <a:solidFill>
                  <a:srgbClr val="060607"/>
                </a:solidFill>
                <a:effectLst/>
                <a:latin typeface="inherit"/>
              </a:rPr>
              <a:t>ReSpeaker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 4-Mic Array and Adafruit I2S 3W Class D Amplifier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Integration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Central Processing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Microcontroller coordinates all sensor inputs and outputs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Communication Protocols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I2C for microphone array, PWM for motor control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Power Management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Designed for efficient operation across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214578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47815-E607-B776-7616-F2CA18E67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9D2863-5ECE-29DF-FAFE-97EFF9CE3055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5C460B1-8089-1740-DC5B-6F576E82F7AD}"/>
              </a:ext>
            </a:extLst>
          </p:cNvPr>
          <p:cNvSpPr/>
          <p:nvPr/>
        </p:nvSpPr>
        <p:spPr>
          <a:xfrm rot="5400000">
            <a:off x="-292395" y="4407195"/>
            <a:ext cx="917944" cy="333153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AC37C9-A5E3-951B-FBAC-7209FDDF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80E239-AF26-1B49-8689-61632E55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45" y="672761"/>
            <a:ext cx="7902575" cy="441269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  <a:t>Hardware Architecture</a:t>
            </a:r>
            <a:b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</a:b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3447DB-C252-4AAA-853B-21DE17441A52}"/>
              </a:ext>
            </a:extLst>
          </p:cNvPr>
          <p:cNvSpPr txBox="1"/>
          <p:nvPr/>
        </p:nvSpPr>
        <p:spPr>
          <a:xfrm>
            <a:off x="743253" y="737099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Seeed Studio XIAO ESP32S3 </a:t>
            </a:r>
            <a:r>
              <a:rPr lang="zh-CN" altLang="en-US" sz="2400" b="1"/>
              <a:t>＆ </a:t>
            </a:r>
            <a:r>
              <a:rPr lang="en-US" altLang="zh-CN" sz="2400" b="1"/>
              <a:t>Sense</a:t>
            </a:r>
            <a:endParaRPr lang="zh-CN" altLang="en-US" sz="2400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084E0E-752C-42C0-B8C8-1C253733F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512" y="1673459"/>
            <a:ext cx="2867488" cy="215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158669-FE4D-402F-8DE2-D8F26DE29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174" y="1640916"/>
            <a:ext cx="2867488" cy="215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97A16F6-D3CC-4AF4-BD58-CB777BC6E58B}"/>
              </a:ext>
            </a:extLst>
          </p:cNvPr>
          <p:cNvSpPr txBox="1"/>
          <p:nvPr/>
        </p:nvSpPr>
        <p:spPr>
          <a:xfrm>
            <a:off x="429631" y="3461366"/>
            <a:ext cx="10827255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CN" sz="2000" b="1" i="0">
                <a:solidFill>
                  <a:srgbClr val="060607"/>
                </a:solidFill>
                <a:effectLst/>
              </a:rPr>
              <a:t>Hardware Features</a:t>
            </a:r>
          </a:p>
          <a:p>
            <a:pPr marL="285750" indent="-285750" algn="l" fontAlgn="base">
              <a:buFont typeface="Wingdings" panose="05000000000000000000" pitchFamily="2" charset="2"/>
              <a:buChar char="l"/>
            </a:pPr>
            <a:r>
              <a:rPr lang="en-US" altLang="zh-CN" b="1" i="0">
                <a:solidFill>
                  <a:srgbClr val="060607"/>
                </a:solidFill>
                <a:effectLst/>
              </a:rPr>
              <a:t>Rich Interfaces: </a:t>
            </a:r>
            <a:r>
              <a:rPr lang="en-US" altLang="zh-CN" b="0" i="0">
                <a:solidFill>
                  <a:srgbClr val="060607"/>
                </a:solidFill>
                <a:effectLst/>
              </a:rPr>
              <a:t>Supports Wi-Fi, Bluetooth, UART, I2C, SPI, and other communication interfaces.</a:t>
            </a:r>
          </a:p>
          <a:p>
            <a:pPr marL="285750" indent="-285750" algn="l" fontAlgn="base">
              <a:buFont typeface="Wingdings" panose="05000000000000000000" pitchFamily="2" charset="2"/>
              <a:buChar char="l"/>
            </a:pPr>
            <a:r>
              <a:rPr lang="en-US" altLang="zh-CN" b="1" i="0">
                <a:solidFill>
                  <a:srgbClr val="060607"/>
                </a:solidFill>
                <a:effectLst/>
              </a:rPr>
              <a:t>Integrated Sensors:</a:t>
            </a:r>
            <a:r>
              <a:rPr lang="en-US" altLang="zh-CN" b="0" i="0">
                <a:solidFill>
                  <a:srgbClr val="060607"/>
                </a:solidFill>
                <a:effectLst/>
              </a:rPr>
              <a:t> Built-in camera (OV2640) and digital microphone for image and voice capture.</a:t>
            </a:r>
          </a:p>
          <a:p>
            <a:pPr algn="l" fontAlgn="base"/>
            <a:r>
              <a:rPr lang="en-US" altLang="zh-CN" sz="2000" b="1" i="0">
                <a:solidFill>
                  <a:srgbClr val="060607"/>
                </a:solidFill>
                <a:effectLst/>
              </a:rPr>
              <a:t>AI Service</a:t>
            </a:r>
          </a:p>
          <a:p>
            <a:pPr marL="285750" indent="-285750" algn="l" fontAlgn="base">
              <a:buFont typeface="Wingdings" panose="05000000000000000000" pitchFamily="2" charset="2"/>
              <a:buChar char="l"/>
            </a:pPr>
            <a:r>
              <a:rPr lang="en-US" altLang="zh-CN" b="1" i="0">
                <a:solidFill>
                  <a:srgbClr val="060607"/>
                </a:solidFill>
                <a:effectLst/>
              </a:rPr>
              <a:t>Software Services</a:t>
            </a:r>
            <a:r>
              <a:rPr lang="en-US" altLang="zh-CN" b="1">
                <a:solidFill>
                  <a:srgbClr val="060607"/>
                </a:solidFill>
              </a:rPr>
              <a:t>:</a:t>
            </a:r>
            <a:r>
              <a:rPr lang="en-US" altLang="zh-CN" b="0" i="0">
                <a:solidFill>
                  <a:srgbClr val="060607"/>
                </a:solidFill>
                <a:effectLst/>
              </a:rPr>
              <a:t>Introduces the Watcher software framework, which supports cloud, hybrid, and on-premises deployment to ensure data privacy and efficient processing.</a:t>
            </a:r>
          </a:p>
          <a:p>
            <a:pPr marL="285750" indent="-285750" algn="l" fontAlgn="base">
              <a:buFont typeface="Wingdings" panose="05000000000000000000" pitchFamily="2" charset="2"/>
              <a:buChar char="l"/>
            </a:pPr>
            <a:r>
              <a:rPr lang="en-US" altLang="zh-CN" b="1" i="0">
                <a:solidFill>
                  <a:srgbClr val="060607"/>
                </a:solidFill>
                <a:effectLst/>
              </a:rPr>
              <a:t>Development Platform</a:t>
            </a:r>
            <a:r>
              <a:rPr lang="en-US" altLang="zh-CN" b="1">
                <a:solidFill>
                  <a:srgbClr val="060607"/>
                </a:solidFill>
              </a:rPr>
              <a:t>:</a:t>
            </a:r>
            <a:r>
              <a:rPr lang="en-US" altLang="zh-CN" b="0" i="0">
                <a:solidFill>
                  <a:srgbClr val="060607"/>
                </a:solidFill>
                <a:effectLst/>
              </a:rPr>
              <a:t>SenseCraft is an online development environment that supports the full workflow for TinyML applications, suitable for low-power devices.</a:t>
            </a:r>
          </a:p>
          <a:p>
            <a:pPr marL="285750" indent="-285750" algn="l" fontAlgn="base">
              <a:buFont typeface="Wingdings" panose="05000000000000000000" pitchFamily="2" charset="2"/>
              <a:buChar char="l"/>
            </a:pPr>
            <a:r>
              <a:rPr lang="en-US" altLang="zh-CN" b="1" i="0">
                <a:solidFill>
                  <a:srgbClr val="060607"/>
                </a:solidFill>
                <a:effectLst/>
              </a:rPr>
              <a:t>Training and Workshops</a:t>
            </a:r>
            <a:r>
              <a:rPr lang="en-US" altLang="zh-CN" b="1">
                <a:solidFill>
                  <a:srgbClr val="060607"/>
                </a:solidFill>
              </a:rPr>
              <a:t>:</a:t>
            </a:r>
            <a:r>
              <a:rPr lang="en-US" altLang="zh-CN" b="0" i="0">
                <a:solidFill>
                  <a:srgbClr val="060607"/>
                </a:solidFill>
                <a:effectLst/>
              </a:rPr>
              <a:t>Provides AI workshops to help developers quickly get started with TinyML, deploying AI models using the XIAO ESP32S3 Sense development board.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altLang="zh-CN" b="0" i="0">
              <a:solidFill>
                <a:srgbClr val="060607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77169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47815-E607-B776-7616-F2CA18E67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9D2863-5ECE-29DF-FAFE-97EFF9CE3055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5C460B1-8089-1740-DC5B-6F576E82F7AD}"/>
              </a:ext>
            </a:extLst>
          </p:cNvPr>
          <p:cNvSpPr/>
          <p:nvPr/>
        </p:nvSpPr>
        <p:spPr>
          <a:xfrm rot="5400000">
            <a:off x="-292395" y="4407195"/>
            <a:ext cx="917944" cy="333153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AC37C9-A5E3-951B-FBAC-7209FDDF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80E239-AF26-1B49-8689-61632E55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45" y="672761"/>
            <a:ext cx="7902575" cy="441269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  <a:t>Hardware Architecture</a:t>
            </a:r>
            <a:b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</a:b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51B16F-4ADD-4D4B-824D-261FB8644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690" y="1625847"/>
            <a:ext cx="2968936" cy="2709456"/>
          </a:xfrm>
          <a:prstGeom prst="rect">
            <a:avLst/>
          </a:prstGeom>
        </p:spPr>
      </p:pic>
      <p:pic>
        <p:nvPicPr>
          <p:cNvPr id="9" name="Picture 6" descr="Can I Use Arduino To Trigger An Scmos Camera - Acker Fainjusly">
            <a:extLst>
              <a:ext uri="{FF2B5EF4-FFF2-40B4-BE49-F238E27FC236}">
                <a16:creationId xmlns:a16="http://schemas.microsoft.com/office/drawing/2014/main" id="{497962CA-C439-41CB-984F-42A1F457D10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98" y="1217298"/>
            <a:ext cx="3273702" cy="176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7" descr="Complete Guide For Ultrasonic Sensor HC-SR04 With Arduino, 49% OFF">
            <a:extLst>
              <a:ext uri="{FF2B5EF4-FFF2-40B4-BE49-F238E27FC236}">
                <a16:creationId xmlns:a16="http://schemas.microsoft.com/office/drawing/2014/main" id="{A2FF73B5-A3BE-414B-93D5-2D0A03D22B8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81" y="2986325"/>
            <a:ext cx="2968936" cy="1696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26FC361-F50C-442E-AB4F-AE4BEB7BE4BA}"/>
              </a:ext>
            </a:extLst>
          </p:cNvPr>
          <p:cNvSpPr txBox="1"/>
          <p:nvPr/>
        </p:nvSpPr>
        <p:spPr>
          <a:xfrm>
            <a:off x="743253" y="737099"/>
            <a:ext cx="6075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RPLIDAR A1 </a:t>
            </a:r>
            <a:r>
              <a:rPr lang="zh-CN" altLang="en-US" sz="2400" b="1"/>
              <a:t>＆ </a:t>
            </a:r>
            <a:r>
              <a:rPr lang="en-US" altLang="zh-CN" sz="2400" b="1"/>
              <a:t>HC-SR04 ultrasonic sensor</a:t>
            </a:r>
            <a:endParaRPr lang="zh-CN" altLang="en-US" sz="2400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D547EF-5DEE-47C0-8F40-7E022B38308B}"/>
              </a:ext>
            </a:extLst>
          </p:cNvPr>
          <p:cNvSpPr txBox="1"/>
          <p:nvPr/>
        </p:nvSpPr>
        <p:spPr>
          <a:xfrm>
            <a:off x="5586367" y="4682511"/>
            <a:ext cx="64227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i="0">
                <a:solidFill>
                  <a:srgbClr val="060607"/>
                </a:solidFill>
                <a:effectLst/>
              </a:rPr>
              <a:t>Theory:</a:t>
            </a:r>
            <a:r>
              <a:rPr lang="en-US" altLang="zh-CN" b="0" i="0">
                <a:solidFill>
                  <a:srgbClr val="060607"/>
                </a:solidFill>
                <a:effectLst/>
              </a:rPr>
              <a:t>The HC-SR04 ultrasonic sensor calculates distance by measuring the propagation time of ultrasonic pulses in the air and using the known speed of sound.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i="0">
                <a:solidFill>
                  <a:srgbClr val="060607"/>
                </a:solidFill>
                <a:effectLst/>
              </a:rPr>
              <a:t>Advantages:</a:t>
            </a:r>
            <a:r>
              <a:rPr lang="en-US" altLang="zh-CN" b="0" i="0">
                <a:solidFill>
                  <a:srgbClr val="060607"/>
                </a:solidFill>
                <a:effectLst/>
              </a:rPr>
              <a:t>It offers high precision, stability, and ease of integration at a low cost, making it suitable for applications like robot obstacle avoidance, smart home automation, and industrial automation.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5D410B9-B79B-48F6-807B-117DD892E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3301" y="1500683"/>
            <a:ext cx="2998632" cy="270945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9DD796A-F6C4-4828-95AD-EA823D339BF9}"/>
              </a:ext>
            </a:extLst>
          </p:cNvPr>
          <p:cNvSpPr txBox="1"/>
          <p:nvPr/>
        </p:nvSpPr>
        <p:spPr>
          <a:xfrm>
            <a:off x="333154" y="4160917"/>
            <a:ext cx="48577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l"/>
            </a:pPr>
            <a:r>
              <a:rPr lang="en-US" altLang="zh-CN" b="1" i="0">
                <a:solidFill>
                  <a:srgbClr val="060607"/>
                </a:solidFill>
                <a:effectLst/>
              </a:rPr>
              <a:t>Function:</a:t>
            </a:r>
            <a:r>
              <a:rPr lang="en-US" altLang="zh-CN" b="0" i="0">
                <a:solidFill>
                  <a:srgbClr val="060607"/>
                </a:solidFill>
                <a:effectLst/>
              </a:rPr>
              <a:t>The RPLIDAR A1 is a 2D laser radar that can perform 360° omnidirectional laser distance measurement and scanning, suitable for robot navigation, environmental modeling, and map building.</a:t>
            </a:r>
          </a:p>
          <a:p>
            <a:pPr marL="285750" indent="-285750" algn="l" fontAlgn="base">
              <a:buFont typeface="Wingdings" panose="05000000000000000000" pitchFamily="2" charset="2"/>
              <a:buChar char="l"/>
            </a:pPr>
            <a:r>
              <a:rPr lang="en-US" altLang="zh-CN" b="1" i="0">
                <a:solidFill>
                  <a:srgbClr val="060607"/>
                </a:solidFill>
                <a:effectLst/>
              </a:rPr>
              <a:t>Advantages:</a:t>
            </a:r>
            <a:r>
              <a:rPr lang="en-US" altLang="zh-CN" b="0" i="0">
                <a:solidFill>
                  <a:srgbClr val="060607"/>
                </a:solidFill>
                <a:effectLst/>
              </a:rPr>
              <a:t>It features high precision, high resolution, long service life, safety, and plug-and-play convenience, making it suitable for a variety of environments.</a:t>
            </a:r>
          </a:p>
        </p:txBody>
      </p:sp>
    </p:spTree>
    <p:extLst>
      <p:ext uri="{BB962C8B-B14F-4D97-AF65-F5344CB8AC3E}">
        <p14:creationId xmlns:p14="http://schemas.microsoft.com/office/powerpoint/2010/main" val="95258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47815-E607-B776-7616-F2CA18E67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311B1099-B6D9-4B66-986C-1B3FF95D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48" y="967931"/>
            <a:ext cx="3612749" cy="361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9D2863-5ECE-29DF-FAFE-97EFF9CE3055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5C460B1-8089-1740-DC5B-6F576E82F7AD}"/>
              </a:ext>
            </a:extLst>
          </p:cNvPr>
          <p:cNvSpPr/>
          <p:nvPr/>
        </p:nvSpPr>
        <p:spPr>
          <a:xfrm rot="5400000">
            <a:off x="-292395" y="4407195"/>
            <a:ext cx="917944" cy="333153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AC37C9-A5E3-951B-FBAC-7209FDDFB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80E239-AF26-1B49-8689-61632E55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45" y="672761"/>
            <a:ext cx="7902575" cy="441269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  <a:t>Hardware Architecture</a:t>
            </a:r>
            <a:b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</a:b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Angled shot of blue, square-shaped, amplifier breakout with a pre-soldered terminal block.">
            <a:extLst>
              <a:ext uri="{FF2B5EF4-FFF2-40B4-BE49-F238E27FC236}">
                <a16:creationId xmlns:a16="http://schemas.microsoft.com/office/drawing/2014/main" id="{C7CD7CD9-0805-4773-BEFC-9F1F1BE97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8" t="16466" r="22805" b="16277"/>
          <a:stretch/>
        </p:blipFill>
        <p:spPr bwMode="auto">
          <a:xfrm>
            <a:off x="1917576" y="1424254"/>
            <a:ext cx="2601157" cy="242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C8FC42-1D09-4D45-B266-06A70FE3EADF}"/>
              </a:ext>
            </a:extLst>
          </p:cNvPr>
          <p:cNvSpPr txBox="1"/>
          <p:nvPr/>
        </p:nvSpPr>
        <p:spPr>
          <a:xfrm>
            <a:off x="743253" y="737099"/>
            <a:ext cx="893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Adafruit I2S 3W Class D Amplifier </a:t>
            </a:r>
            <a:r>
              <a:rPr lang="zh-CN" altLang="en-US" sz="2400" b="1"/>
              <a:t>＆ </a:t>
            </a:r>
            <a:r>
              <a:rPr lang="en-US" altLang="zh-CN" sz="2400" b="1"/>
              <a:t>Dagu Wild Thumper 6WD</a:t>
            </a:r>
            <a:endParaRPr lang="zh-CN" altLang="en-US" sz="2400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BF9D7D-B0BB-48B9-9D29-57C4C1A3A8B9}"/>
              </a:ext>
            </a:extLst>
          </p:cNvPr>
          <p:cNvSpPr txBox="1"/>
          <p:nvPr/>
        </p:nvSpPr>
        <p:spPr>
          <a:xfrm>
            <a:off x="388945" y="4279584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Function</a:t>
            </a:r>
            <a:r>
              <a:rPr lang="en-US" altLang="zh-CN" b="1"/>
              <a:t>:</a:t>
            </a:r>
            <a:r>
              <a:rPr lang="zh-CN" altLang="en-US"/>
              <a:t>The Adafruit I2S 3W Class D Amplifier is a digital audio amplifier module that receives digital audio input in the I2S standard, decodes it into an analog signal, and then directly amplifies it to drive a speaker.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Advantage</a:t>
            </a:r>
            <a:r>
              <a:rPr lang="en-US" altLang="zh-CN" b="1"/>
              <a:t>:</a:t>
            </a:r>
            <a:r>
              <a:rPr lang="zh-CN" altLang="en-US"/>
              <a:t>This module uses Class D amplification technology, which is highly efficient and suitable for portable and battery-powered projects. It also features over-temperature and over-current protection.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948827-9BE5-4DC4-9B81-14F94E28A9B8}"/>
              </a:ext>
            </a:extLst>
          </p:cNvPr>
          <p:cNvSpPr txBox="1"/>
          <p:nvPr/>
        </p:nvSpPr>
        <p:spPr>
          <a:xfrm>
            <a:off x="6411897" y="4274843"/>
            <a:ext cx="53911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l"/>
            </a:pPr>
            <a:r>
              <a:rPr lang="en-US" altLang="zh-CN" b="1" i="0">
                <a:solidFill>
                  <a:srgbClr val="060607"/>
                </a:solidFill>
                <a:effectLst/>
              </a:rPr>
              <a:t>Function:</a:t>
            </a:r>
            <a:r>
              <a:rPr lang="en-US" altLang="zh-CN" b="0" i="0">
                <a:solidFill>
                  <a:srgbClr val="060607"/>
                </a:solidFill>
                <a:effectLst/>
              </a:rPr>
              <a:t>The Dagu Wild Thumper 6WD is a robust six-wheel-drive robotic chassis designed for navigating rough and uneven terrains.</a:t>
            </a:r>
          </a:p>
          <a:p>
            <a:pPr marL="285750" indent="-285750" algn="l" fontAlgn="base">
              <a:buFont typeface="Wingdings" panose="05000000000000000000" pitchFamily="2" charset="2"/>
              <a:buChar char="l"/>
            </a:pPr>
            <a:r>
              <a:rPr lang="en-US" altLang="zh-CN" b="1" i="0">
                <a:solidFill>
                  <a:srgbClr val="060607"/>
                </a:solidFill>
                <a:effectLst/>
              </a:rPr>
              <a:t>Advantage:</a:t>
            </a:r>
            <a:r>
              <a:rPr lang="en-US" altLang="zh-CN" b="0" i="0">
                <a:solidFill>
                  <a:srgbClr val="060607"/>
                </a:solidFill>
                <a:effectLst/>
              </a:rPr>
              <a:t>It combines high load capacity with excellent off-road performance, making it ideal for demanding robotic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8043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47815-E607-B776-7616-F2CA18E67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9D2863-5ECE-29DF-FAFE-97EFF9CE3055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5C460B1-8089-1740-DC5B-6F576E82F7AD}"/>
              </a:ext>
            </a:extLst>
          </p:cNvPr>
          <p:cNvSpPr/>
          <p:nvPr/>
        </p:nvSpPr>
        <p:spPr>
          <a:xfrm rot="5400000">
            <a:off x="-292395" y="4407195"/>
            <a:ext cx="917944" cy="333153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AC37C9-A5E3-951B-FBAC-7209FDDF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80E239-AF26-1B49-8689-61632E55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45" y="672761"/>
            <a:ext cx="7902575" cy="441269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  <a:t>Hardware Architecture</a:t>
            </a:r>
            <a:b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</a:b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86D0D5F4-C7BA-436D-BD19-0FDB8170D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59147"/>
              </p:ext>
            </p:extLst>
          </p:nvPr>
        </p:nvGraphicFramePr>
        <p:xfrm>
          <a:off x="2214436" y="1807476"/>
          <a:ext cx="747894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943">
                  <a:extLst>
                    <a:ext uri="{9D8B030D-6E8A-4147-A177-3AD203B41FA5}">
                      <a16:colId xmlns:a16="http://schemas.microsoft.com/office/drawing/2014/main" val="38784579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19811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Name</a:t>
                      </a:r>
                      <a:endParaRPr lang="zh-CN" altLang="en-US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Price</a:t>
                      </a:r>
                      <a:r>
                        <a:rPr lang="zh-CN" altLang="en-US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</a:t>
                      </a:r>
                      <a:r>
                        <a:rPr lang="en-US" altLang="zh-CN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RMB</a:t>
                      </a:r>
                      <a:r>
                        <a:rPr lang="zh-CN" altLang="en-US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51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>
                          <a:solidFill>
                            <a:srgbClr val="060607"/>
                          </a:solidFill>
                          <a:effectLst/>
                          <a:latin typeface="+mn-lt"/>
                        </a:rPr>
                        <a:t>HC-SR04</a:t>
                      </a:r>
                      <a:r>
                        <a:rPr lang="zh-CN" altLang="en-US" sz="1800" b="0" i="0">
                          <a:solidFill>
                            <a:srgbClr val="060607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zh-CN" altLang="en-US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4.64</a:t>
                      </a:r>
                      <a:endParaRPr lang="zh-CN" altLang="en-US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41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MAX98357A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10.00</a:t>
                      </a:r>
                      <a:endParaRPr lang="zh-CN" altLang="en-US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94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XIAO ESP32 S3 Sense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79.00</a:t>
                      </a:r>
                      <a:endParaRPr lang="zh-CN" altLang="en-US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01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>
                          <a:solidFill>
                            <a:srgbClr val="060607"/>
                          </a:solidFill>
                          <a:effectLst/>
                        </a:rPr>
                        <a:t>RPLIDAR A1 </a:t>
                      </a:r>
                      <a:endParaRPr lang="zh-CN" altLang="en-US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927.84</a:t>
                      </a:r>
                      <a:endParaRPr lang="zh-CN" altLang="en-US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63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Dagu Wild Thumper 6WD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2599.65</a:t>
                      </a:r>
                      <a:endParaRPr lang="zh-CN" altLang="en-US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11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Total</a:t>
                      </a:r>
                      <a:endParaRPr lang="zh-CN" altLang="en-US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3621.13</a:t>
                      </a:r>
                      <a:endParaRPr lang="zh-CN" altLang="en-US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92648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C7F857E-F92A-47D6-80C8-67A2EED87C0F}"/>
              </a:ext>
            </a:extLst>
          </p:cNvPr>
          <p:cNvSpPr txBox="1"/>
          <p:nvPr/>
        </p:nvSpPr>
        <p:spPr>
          <a:xfrm>
            <a:off x="1092106" y="855089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Budget price list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2798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12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540</Words>
  <Application>Microsoft Office PowerPoint</Application>
  <PresentationFormat>宽屏</PresentationFormat>
  <Paragraphs>53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 Regular</vt:lpstr>
      <vt:lpstr>inherit</vt:lpstr>
      <vt:lpstr>等线</vt:lpstr>
      <vt:lpstr>等线 Light</vt:lpstr>
      <vt:lpstr>Arial</vt:lpstr>
      <vt:lpstr>Arial Bold</vt:lpstr>
      <vt:lpstr>Wingdings</vt:lpstr>
      <vt:lpstr>Office 主题​​</vt:lpstr>
      <vt:lpstr>3. Hardware Architecture </vt:lpstr>
      <vt:lpstr>3. Hardware Architecture </vt:lpstr>
      <vt:lpstr>3. Hardware Architecture </vt:lpstr>
      <vt:lpstr>3. Hardware Architecture </vt:lpstr>
      <vt:lpstr>3. Hardware Architecture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Hardware Architecture </dc:title>
  <dc:creator>TZ KH</dc:creator>
  <cp:lastModifiedBy>TZ KH</cp:lastModifiedBy>
  <cp:revision>21</cp:revision>
  <dcterms:created xsi:type="dcterms:W3CDTF">2025-03-19T07:47:43Z</dcterms:created>
  <dcterms:modified xsi:type="dcterms:W3CDTF">2025-03-19T13:07:40Z</dcterms:modified>
</cp:coreProperties>
</file>