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828" r:id="rId2"/>
    <p:sldId id="1827" r:id="rId3"/>
    <p:sldId id="1834" r:id="rId4"/>
    <p:sldId id="1833" r:id="rId5"/>
    <p:sldId id="1835" r:id="rId6"/>
    <p:sldId id="1836" r:id="rId7"/>
    <p:sldId id="1842" r:id="rId8"/>
    <p:sldId id="1843" r:id="rId9"/>
    <p:sldId id="1844" r:id="rId10"/>
    <p:sldId id="1845" r:id="rId11"/>
    <p:sldId id="1846" r:id="rId12"/>
    <p:sldId id="1838" r:id="rId13"/>
    <p:sldId id="1837" r:id="rId14"/>
    <p:sldId id="1841" r:id="rId15"/>
    <p:sldId id="184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6D00"/>
    <a:srgbClr val="397590"/>
    <a:srgbClr val="3CAE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DA438-C8FC-422C-A120-BC501BF5808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0B874A-72B6-424C-8949-CD1ED9CA7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5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8D91-E0EF-375E-7A9C-C14DFA5A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23E6BB-64EF-0882-886E-1A24EBCD7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1D8513-F581-44AE-63B2-49FCC3A87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20D150-E60A-242B-794C-E64134045D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4085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8A8D-65CA-C303-F636-63DB2805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37D297-BC9C-1400-EFE6-197C4AD8C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1E530D-6C83-5E8B-EAB7-48D9C8005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13BBC2-0CBE-8795-8C98-0C5B75DBD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664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52B93-93FB-FC0B-8295-068C4C7B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6643C9-7492-D66B-EDB5-05FCB7782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260D21F-1BC3-E57B-739F-DB7AAF733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A415F-4662-ABA1-6CE2-DCB85398E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429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3C2C-0F0E-CB09-BA30-EA69BFA6D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2B470C-1725-BFD7-BE0C-3CCB0C587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7A2862-2B1B-478A-0E20-C97076969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4B7D18-18FE-7DED-FCDE-51184AC88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357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65B3A-A076-38B5-708B-0E7157221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B07C18-8F0D-C9AB-5E9E-F814F41C9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DA638AD-339D-BF31-F8FB-66AAD97EC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27563-508B-7D2F-3991-5B545426F7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0771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F2D7-2DF2-0E35-6BE7-8034E1BC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8DA6A9-02D7-DD5E-3D34-ECB280CBB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6A3A71-F1F8-0569-1E81-A081ABE1A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CC6693-B2B9-EB11-6200-A62B00DE9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5884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79CB-5CBA-0385-AB16-7C3A882AB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FD2-BDF0-4E73-483C-F0F843F77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84A07F-94FC-B459-881B-142E8E3DB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C674F0-9DF0-4AA9-EBFE-044EF6FAB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32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C8320-35A2-C236-EAED-FF4E4845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E88B4B0-6CC5-F1F2-C92D-D9197E0A8C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785355-F40C-1FC7-AE0D-688ED499A4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462447-CC85-29A5-7735-29976A8AD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713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13ED3-868E-C741-C1F5-ADC2E1104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3CC601-227D-CD4A-30F2-28178F72D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29D815-B0C0-0F21-AD23-EFD1EAFBD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4F987-FADE-15B9-CC4A-07CFC57304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495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58E3E-11E7-1202-1F82-947B93BF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DA256B-023C-C969-5333-474B8B45D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857F72-41BD-B15F-D80A-A18E33B86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6FC9E0-885C-D521-6043-705AB1436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9482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52C9F-A8A8-D8B2-9402-9598C8A2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043734C-D25C-2555-4EA3-99FD3F9B52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305919-3B85-E334-5297-16FAA8A806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4EBBB-4C56-9652-7F82-FC2F1A774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397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15D61-6492-1C0E-69F5-989517DF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74EE48-87AE-D261-0825-4549A375C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B337C3-1A5C-7050-5A07-2E91B66E7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EFA664-F7BE-3F6E-81E4-20CDA78D4C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98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56C4-DDB9-F408-91E6-30045AF21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6532DB-23EA-729E-2A7B-BDE81C9522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212BDD-31EA-A682-E580-34D969739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E5AC4-CB5D-3437-16E9-7F217E8F1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2978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6CB90-50A2-B8E8-4C7E-D9CCECE2D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A123E5-8F64-5074-5CA4-AA58A2FD8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C9AEA02-F7D7-6E58-95A1-99C0905F0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C9E5F-01C3-8323-885B-2EC40550B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360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EB046-C10D-FE96-A1BF-885F1F79F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545DBD-D23A-9520-B9D5-67DB61173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6233118-54E9-705B-E5F3-7D8D9BA85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61AC9-F02D-E0EA-4700-354F6EA32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A5237D-2BCB-5948-8388-68931271D838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04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458E-6C23-FDB8-2D01-69657CD8D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792F4-60CE-67BF-E4CD-14E442820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204F-3E6E-604C-518B-7403D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1EC1C-38F6-111E-AAFD-D26C330D6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B9874-AAD3-A36F-4C5D-B36E84F20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5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5447-C9ED-2BB9-1543-D38A0C1F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892E2-CBA1-E617-4F8F-A24793A6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334D-48CD-F3D8-6BA7-3482C711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D0B7-D045-8384-3841-09B5FE64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12920-ED67-E8B0-DC26-0285D323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2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237D0-D505-E1E0-348E-2F141DF76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773D2-4CD8-1AE8-7BB4-DB1271110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B60-DC9D-1A00-A65C-B7FA51389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5782-48A1-B0FC-C084-6CC7E56E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2D1A6-B20A-A157-B52F-F55BC3F7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56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75;p18"/>
          <p:cNvSpPr txBox="1"/>
          <p:nvPr userDrawn="1"/>
        </p:nvSpPr>
        <p:spPr>
          <a:xfrm>
            <a:off x="1291354" y="6374950"/>
            <a:ext cx="547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US" sz="1200" b="0" i="0" u="none" strike="noStrike" cap="none" dirty="0">
                <a:solidFill>
                  <a:srgbClr val="888888"/>
                </a:solidFill>
                <a:latin typeface="Arial Regular" panose="020B0604020202090204" charset="0"/>
                <a:ea typeface="Calibri"/>
                <a:cs typeface="Arial Regular" panose="020B0604020202090204" charset="0"/>
                <a:sym typeface="Calibri"/>
              </a:rPr>
              <a:t>SUSTech School of Design | Future Ecologies Group</a:t>
            </a:r>
            <a:endParaRPr dirty="0">
              <a:latin typeface="Arial Regular" panose="020B0604020202090204" charset="0"/>
              <a:cs typeface="Arial Regular" panose="020B0604020202090204" charset="0"/>
            </a:endParaRPr>
          </a:p>
        </p:txBody>
      </p:sp>
      <p:pic>
        <p:nvPicPr>
          <p:cNvPr id="15" name="Google Shape;176;p18"/>
          <p:cNvPicPr preferRelativeResize="0"/>
          <p:nvPr userDrawn="1"/>
        </p:nvPicPr>
        <p:blipFill rotWithShape="1">
          <a:blip r:embed="rId2">
            <a:alphaModFix amt="75000"/>
          </a:blip>
          <a:srcRect/>
          <a:stretch>
            <a:fillRect/>
          </a:stretch>
        </p:blipFill>
        <p:spPr>
          <a:xfrm>
            <a:off x="215775" y="6333254"/>
            <a:ext cx="1075564" cy="448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77;p18"/>
          <p:cNvCxnSpPr/>
          <p:nvPr userDrawn="1"/>
        </p:nvCxnSpPr>
        <p:spPr>
          <a:xfrm>
            <a:off x="245675" y="6316900"/>
            <a:ext cx="116076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灯片编号占位符 13"/>
          <p:cNvSpPr>
            <a:spLocks noGrp="1"/>
          </p:cNvSpPr>
          <p:nvPr>
            <p:ph type="sldNum" sz="quarter" idx="14"/>
          </p:nvPr>
        </p:nvSpPr>
        <p:spPr>
          <a:xfrm>
            <a:off x="9110075" y="6366441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34E8DA-1FAF-8349-9412-AEAEBF342093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  <p:sp>
        <p:nvSpPr>
          <p:cNvPr id="31" name="标题 14"/>
          <p:cNvSpPr>
            <a:spLocks noGrp="1"/>
          </p:cNvSpPr>
          <p:nvPr>
            <p:ph type="title" hasCustomPrompt="1"/>
          </p:nvPr>
        </p:nvSpPr>
        <p:spPr>
          <a:xfrm>
            <a:off x="410210" y="304165"/>
            <a:ext cx="7902575" cy="44126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defRPr sz="2400" b="1">
                <a:latin typeface="Arial Bold" panose="020B0604020202090204" charset="0"/>
                <a:cs typeface="Arial Bold" panose="020B0604020202090204" charset="0"/>
              </a:defRPr>
            </a:lvl1pPr>
          </a:lstStyle>
          <a:p>
            <a:r>
              <a:rPr kumimoji="1" lang="en-US" altLang="zh-CN" dirty="0"/>
              <a:t>Tittle</a:t>
            </a:r>
          </a:p>
        </p:txBody>
      </p:sp>
      <p:grpSp>
        <p:nvGrpSpPr>
          <p:cNvPr id="34" name="Group 12"/>
          <p:cNvGrpSpPr/>
          <p:nvPr userDrawn="1"/>
        </p:nvGrpSpPr>
        <p:grpSpPr>
          <a:xfrm>
            <a:off x="0" y="6805517"/>
            <a:ext cx="12192000" cy="76273"/>
            <a:chOff x="0" y="3429000"/>
            <a:chExt cx="16701793" cy="3429000"/>
          </a:xfrm>
        </p:grpSpPr>
        <p:sp>
          <p:nvSpPr>
            <p:cNvPr id="35" name="Rectangle 17"/>
            <p:cNvSpPr/>
            <p:nvPr/>
          </p:nvSpPr>
          <p:spPr>
            <a:xfrm>
              <a:off x="8350896" y="3429000"/>
              <a:ext cx="2783632" cy="3429000"/>
            </a:xfrm>
            <a:prstGeom prst="rect">
              <a:avLst/>
            </a:prstGeom>
            <a:solidFill>
              <a:schemeClr val="accent4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282"/>
            <p:cNvSpPr/>
            <p:nvPr/>
          </p:nvSpPr>
          <p:spPr>
            <a:xfrm>
              <a:off x="0" y="3429000"/>
              <a:ext cx="2783632" cy="3429000"/>
            </a:xfrm>
            <a:prstGeom prst="rect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14"/>
            <p:cNvSpPr/>
            <p:nvPr/>
          </p:nvSpPr>
          <p:spPr>
            <a:xfrm>
              <a:off x="2783632" y="3429000"/>
              <a:ext cx="2783632" cy="34290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15"/>
            <p:cNvSpPr/>
            <p:nvPr/>
          </p:nvSpPr>
          <p:spPr>
            <a:xfrm>
              <a:off x="5567264" y="3429000"/>
              <a:ext cx="2783632" cy="3429000"/>
            </a:xfrm>
            <a:prstGeom prst="rect">
              <a:avLst/>
            </a:prstGeom>
            <a:solidFill>
              <a:schemeClr val="accent3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18"/>
            <p:cNvSpPr/>
            <p:nvPr/>
          </p:nvSpPr>
          <p:spPr>
            <a:xfrm>
              <a:off x="11132782" y="3429000"/>
              <a:ext cx="2783632" cy="3429000"/>
            </a:xfrm>
            <a:prstGeom prst="rect">
              <a:avLst/>
            </a:prstGeom>
            <a:solidFill>
              <a:schemeClr val="accent5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19"/>
            <p:cNvSpPr/>
            <p:nvPr/>
          </p:nvSpPr>
          <p:spPr>
            <a:xfrm>
              <a:off x="13918161" y="3429000"/>
              <a:ext cx="2783632" cy="3429000"/>
            </a:xfrm>
            <a:prstGeom prst="rect">
              <a:avLst/>
            </a:prstGeom>
            <a:solidFill>
              <a:schemeClr val="accent6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矩形 1"/>
          <p:cNvSpPr/>
          <p:nvPr userDrawn="1"/>
        </p:nvSpPr>
        <p:spPr>
          <a:xfrm>
            <a:off x="245745" y="304165"/>
            <a:ext cx="10922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098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7678-F48A-BECD-C10F-B54AFA02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30775-9DAE-B384-DA70-FB42E03D9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434B-48DB-3B6D-9362-7C8B21D6D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E17A3-7D6E-2D2E-E4D8-2BBAFFF49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516BE-7F99-A72B-F5AC-7E026E72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9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3D43-04AF-F24C-94E5-4810E2E5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E6E2D-EC5F-3A7D-107A-399889A8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BBDF6-1E5D-EEFA-740D-2819397D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542B-A960-E405-B20D-3ABDF973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1AB0C-519A-ECEE-3C3A-ADAADFCA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941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42B61-7652-9DE3-E6C2-677240E3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EA9E6-B205-462D-BAE0-E9129CEA2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8DAEC-A135-CA50-D1F2-45A49B658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67844-C0B1-F996-31F0-95E9A0E2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D672-BFB5-1B17-F48D-B16DE9B5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776B-3D36-6EBD-95C0-E25D6E9F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5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D0B83-7364-DF94-382B-23E5C0E1B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36B8F-37D6-A2C4-D413-C3FDE56B1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CAA87-8FCC-8783-C59B-C7B6B055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B0CF7-8287-2419-9C04-DD6E0C93F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6E3A4-AEF4-A10D-CC99-9218E1094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D2FDA-9AF8-A7BB-FC68-037DF752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693EB-B5C7-F99A-6B1A-2DC1DE7F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F9BAFA-B90C-32F8-B9EF-B565DBF5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1C0B-EE3F-2E49-B7CA-9D0B0F736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12725-6AB4-6DE9-3644-3F865CC9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625E70-3454-D8E9-A58E-F251BA9C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D3FD2-1424-C4BD-D97B-FDBB9A8D2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4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B69D7-EA74-3133-8780-70D71ECA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B1025-4BF9-8910-4BA4-DD8F9938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6C934-E2D2-C9D1-F656-33A832EA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2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434B-34F6-5F7B-9CD2-A9B2C221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A33E-5810-928B-F290-F3C8FDA0C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3963-EB65-22AA-8F78-7E9903FBB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FB9AB-3561-2E47-FC7C-F5B95481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7ABF0-C1EA-CAE2-2E69-EC782B98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A35BC-7244-A5C8-70E8-FD8221C1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B777-BA11-A730-E885-FA71E2E5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44EA94-CFB6-2D02-03FB-0D41E47CA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A7FAC-6A3A-065B-2CF4-2036794C2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13F076-C431-55BA-2377-C163068AF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B62E-64FE-8E3E-E3C2-98D3B986E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BA08B-C480-8B35-E3F5-009859A1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51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6A06D-370F-1664-8576-A372E81A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5591F-1030-099C-CAD1-DF6D0A26A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8FCE7-49D1-5FCD-62B2-7DB011F21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177B9F-2F9F-4E8E-83A5-249E5DC8059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27941-0F03-5607-38C9-01DA20839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D63BA-D6EA-184A-18D0-60126E52B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46787-CB48-49B4-B8A8-19A3B691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24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A77BD-CF0C-8AFB-3823-88ADF5B10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FCC3FB-A824-DA84-E0AC-242CF9D11BA9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E088E89-97C4-8D1E-0033-CFAD9DF5ED68}"/>
              </a:ext>
            </a:extLst>
          </p:cNvPr>
          <p:cNvSpPr/>
          <p:nvPr/>
        </p:nvSpPr>
        <p:spPr>
          <a:xfrm rot="5400000">
            <a:off x="-381000" y="2484218"/>
            <a:ext cx="1320800" cy="558800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389B954-C285-78AA-B2CA-52EEB7760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DC143D-03E6-CEBA-3C9C-D75C2597C7D5}"/>
              </a:ext>
            </a:extLst>
          </p:cNvPr>
          <p:cNvSpPr/>
          <p:nvPr/>
        </p:nvSpPr>
        <p:spPr>
          <a:xfrm>
            <a:off x="81280" y="193040"/>
            <a:ext cx="497840" cy="75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6A526E-1937-F836-D54E-0CFCF37288AA}"/>
              </a:ext>
            </a:extLst>
          </p:cNvPr>
          <p:cNvSpPr/>
          <p:nvPr/>
        </p:nvSpPr>
        <p:spPr>
          <a:xfrm>
            <a:off x="940777" y="2076084"/>
            <a:ext cx="10596196" cy="1519970"/>
          </a:xfrm>
          <a:prstGeom prst="rect">
            <a:avLst/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32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微软雅黑" panose="020B0503020204020204" pitchFamily="34" charset="-122"/>
              </a:rPr>
              <a:t>INTELLIGENT COMPANION ROBOT:</a:t>
            </a:r>
          </a:p>
          <a:p>
            <a:pPr algn="ctr"/>
            <a:r>
              <a:rPr lang="en-GB" altLang="zh-CN" sz="2800" b="1" dirty="0">
                <a:solidFill>
                  <a:srgbClr val="325F7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微软雅黑" panose="020B0503020204020204" pitchFamily="34" charset="-122"/>
              </a:rPr>
              <a:t>AN AUTONOMOUS ROBOT FOR REAL-TIME TARGET TRACKING AND INTERACTIVE VOICE ENGAGEMENT</a:t>
            </a:r>
            <a:endParaRPr lang="zh-CN" altLang="en-US" b="1" dirty="0">
              <a:solidFill>
                <a:schemeClr val="bg2"/>
              </a:solidFill>
              <a:latin typeface="Aptos Display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F4EB68-1621-A8EC-1434-41560ABAC9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975097"/>
            <a:ext cx="1665555" cy="882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A5088B-96B9-FFBB-4D88-AB6E927F28B7}"/>
              </a:ext>
            </a:extLst>
          </p:cNvPr>
          <p:cNvSpPr txBox="1"/>
          <p:nvPr/>
        </p:nvSpPr>
        <p:spPr>
          <a:xfrm>
            <a:off x="5068514" y="3752361"/>
            <a:ext cx="2910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aramond Pro Bold" panose="02020702060506020403" pitchFamily="18" charset="0"/>
                <a:ea typeface="Adobe Ming Std L" panose="02020300000000000000" pitchFamily="18" charset="-128"/>
              </a:rPr>
              <a:t>Group Members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:a16="http://schemas.microsoft.com/office/drawing/2014/main" id="{503DE5AC-8C98-E30E-B137-BA7243B62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258" y="4360027"/>
            <a:ext cx="2513239" cy="123873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1. UMARU _ 12431495</a:t>
            </a:r>
            <a:endParaRPr lang="en-US" sz="1200" kern="100" dirty="0">
              <a:effectLst/>
              <a:latin typeface="Adobe Garamond Pro Bold" panose="020207020605060204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2. </a:t>
            </a:r>
            <a:r>
              <a:rPr lang="zh-CN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江炜韬</a:t>
            </a: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 _ 12431497</a:t>
            </a:r>
            <a:endParaRPr lang="en-US" sz="1200" kern="100" dirty="0">
              <a:effectLst/>
              <a:latin typeface="Adobe Garamond Pro Bold" panose="020207020605060204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3. KHOWAJA _ 12431493</a:t>
            </a:r>
            <a:endParaRPr lang="en-US" sz="1200" kern="100" dirty="0">
              <a:effectLst/>
              <a:latin typeface="Adobe Garamond Pro Bold" panose="020207020605060204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4. </a:t>
            </a:r>
            <a:r>
              <a:rPr lang="zh-CN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朱俊希 </a:t>
            </a:r>
            <a:r>
              <a:rPr lang="en-US" sz="1200" b="1" kern="100" dirty="0">
                <a:effectLst/>
                <a:latin typeface="Adobe Garamond Pro Bold" panose="02020702060506020403" pitchFamily="18" charset="0"/>
                <a:ea typeface="DengXian" panose="02010600030101010101" pitchFamily="2" charset="-122"/>
                <a:cs typeface="Arial" panose="020B0604020202020204" pitchFamily="34" charset="0"/>
              </a:rPr>
              <a:t>_ 12432460</a:t>
            </a:r>
            <a:endParaRPr lang="en-US" sz="1200" kern="100" dirty="0">
              <a:effectLst/>
              <a:latin typeface="Adobe Garamond Pro Bold" panose="02020702060506020403" pitchFamily="18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3" name="Picture 12" descr="A grey logo on a black background&#10;&#10;AI-generated content may be incorrect.">
            <a:extLst>
              <a:ext uri="{FF2B5EF4-FFF2-40B4-BE49-F238E27FC236}">
                <a16:creationId xmlns:a16="http://schemas.microsoft.com/office/drawing/2014/main" id="{32C59BE9-038E-FEF1-F8D4-054ACD089B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122" y="5776080"/>
            <a:ext cx="960501" cy="60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C3CAA-35A6-34D9-DEB6-690B27629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6ED357-97D8-F903-7341-ACDE9E325688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774CE84-F7DF-F997-5C48-3707C3040895}"/>
              </a:ext>
            </a:extLst>
          </p:cNvPr>
          <p:cNvSpPr/>
          <p:nvPr/>
        </p:nvSpPr>
        <p:spPr>
          <a:xfrm rot="5400000">
            <a:off x="-182528" y="3283689"/>
            <a:ext cx="634414" cy="269358"/>
          </a:xfrm>
          <a:prstGeom prst="triangle">
            <a:avLst>
              <a:gd name="adj" fmla="val 49390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5A3DC1-0C45-879D-4EB5-EDDAD0E33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4A45F132-CF96-0707-0441-35BE02927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594788"/>
            <a:ext cx="7902575" cy="441269"/>
          </a:xfrm>
        </p:spPr>
        <p:txBody>
          <a:bodyPr/>
          <a:lstStyle/>
          <a:p>
            <a: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Research on Elderly Assistance Robotics</a:t>
            </a:r>
            <a:b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39759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B7700-8BCF-DADB-C10D-C0B24D838D21}"/>
              </a:ext>
            </a:extLst>
          </p:cNvPr>
          <p:cNvSpPr txBox="1"/>
          <p:nvPr/>
        </p:nvSpPr>
        <p:spPr>
          <a:xfrm>
            <a:off x="0" y="6527746"/>
            <a:ext cx="12395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https://gamma.app/public/Market-Research-on-Elderly-Assistance-Robotics-m1fn4lgi2rvxn6u?mode=doc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0DA7C9-D243-9F89-5172-A068B5E49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27" y="971564"/>
            <a:ext cx="10183333" cy="537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31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8E3EA-1686-FD2A-7A77-534D3A281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A43F23-4EE0-12A0-D39D-46FEBBE4F63F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D252829-0440-2A1E-B083-870D29A5DC55}"/>
              </a:ext>
            </a:extLst>
          </p:cNvPr>
          <p:cNvSpPr/>
          <p:nvPr/>
        </p:nvSpPr>
        <p:spPr>
          <a:xfrm rot="5400000">
            <a:off x="-182528" y="3283689"/>
            <a:ext cx="634414" cy="269358"/>
          </a:xfrm>
          <a:prstGeom prst="triangle">
            <a:avLst>
              <a:gd name="adj" fmla="val 49390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E0A64F-EE4F-FF49-E266-ED6F4B22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pic>
        <p:nvPicPr>
          <p:cNvPr id="5122" name="Picture 2" descr="Industry Insights: Industry Trends and Market Potential – What’s Next ...">
            <a:extLst>
              <a:ext uri="{FF2B5EF4-FFF2-40B4-BE49-F238E27FC236}">
                <a16:creationId xmlns:a16="http://schemas.microsoft.com/office/drawing/2014/main" id="{90800481-44E5-CE64-27DE-33D548D19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93" y="900002"/>
            <a:ext cx="6278305" cy="330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540A5-4CF0-46F0-1CC1-72014402C383}"/>
              </a:ext>
            </a:extLst>
          </p:cNvPr>
          <p:cNvSpPr txBox="1"/>
          <p:nvPr/>
        </p:nvSpPr>
        <p:spPr>
          <a:xfrm>
            <a:off x="443024" y="318331"/>
            <a:ext cx="8920716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1800"/>
              </a:spcAft>
            </a:pPr>
            <a: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Industry Trends and Market Potential – What’s Next?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B6FD21-BB32-9D22-683E-1F64D204A124}"/>
              </a:ext>
            </a:extLst>
          </p:cNvPr>
          <p:cNvSpPr txBox="1"/>
          <p:nvPr/>
        </p:nvSpPr>
        <p:spPr>
          <a:xfrm>
            <a:off x="781492" y="3912137"/>
            <a:ext cx="60995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https://www.automate.org/industry-insights/industry-trends-and-market-potential-what-s-next</a:t>
            </a:r>
          </a:p>
        </p:txBody>
      </p:sp>
      <p:pic>
        <p:nvPicPr>
          <p:cNvPr id="11266" name="Picture 2" descr="5G paves the way for more automation for everyone - Pickit 3D">
            <a:extLst>
              <a:ext uri="{FF2B5EF4-FFF2-40B4-BE49-F238E27FC236}">
                <a16:creationId xmlns:a16="http://schemas.microsoft.com/office/drawing/2014/main" id="{176E0182-5DB5-F7B9-23E0-8CBC617D4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31" y="4026196"/>
            <a:ext cx="5670697" cy="271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7BBB0E-1D10-C873-3788-A3353DB0C66E}"/>
              </a:ext>
            </a:extLst>
          </p:cNvPr>
          <p:cNvSpPr txBox="1"/>
          <p:nvPr/>
        </p:nvSpPr>
        <p:spPr>
          <a:xfrm>
            <a:off x="1535457" y="6523291"/>
            <a:ext cx="60939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https://cdn2.hubspot.net/hubfs/3974501/5gio%20(1).png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5ABA698-05C6-2B15-7E49-040120DA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654" y="1859196"/>
            <a:ext cx="5345380" cy="374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0A167-CEDB-82B4-7F50-2635C90CDF24}"/>
              </a:ext>
            </a:extLst>
          </p:cNvPr>
          <p:cNvSpPr txBox="1"/>
          <p:nvPr/>
        </p:nvSpPr>
        <p:spPr>
          <a:xfrm>
            <a:off x="7130902" y="5536019"/>
            <a:ext cx="5641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https://www.hitachihyoron.com/rev/archive/2018/r2018_02/gir/image/fig_03.pngc</a:t>
            </a:r>
          </a:p>
        </p:txBody>
      </p:sp>
    </p:spTree>
    <p:extLst>
      <p:ext uri="{BB962C8B-B14F-4D97-AF65-F5344CB8AC3E}">
        <p14:creationId xmlns:p14="http://schemas.microsoft.com/office/powerpoint/2010/main" val="428206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2AB4-12F2-6035-B5B0-F75FB560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C520AD-3CED-0521-3F0F-42E61E465E3B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506F8FE-BD5B-8DB9-0CC8-095A9CD5E8DA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FB6F52-6962-F362-EDFD-9A4188F6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8A4437-9F91-068F-96DC-7F4AA18F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Project Introduction</a:t>
            </a:r>
          </a:p>
        </p:txBody>
      </p:sp>
      <p:sp>
        <p:nvSpPr>
          <p:cNvPr id="4" name="AutoShape 2" descr="Image showing main features for designing social museum guide robots ...">
            <a:extLst>
              <a:ext uri="{FF2B5EF4-FFF2-40B4-BE49-F238E27FC236}">
                <a16:creationId xmlns:a16="http://schemas.microsoft.com/office/drawing/2014/main" id="{273D0F33-285D-DAD8-FE03-73E27535FB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89223-33B6-ACE5-F4F9-3EE6ABB807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321" y="2663456"/>
            <a:ext cx="7960907" cy="397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C86FE7-C0A1-66E8-1DE7-6D5E6EB9D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4904"/>
            <a:ext cx="6882809" cy="257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19EEB7-59B6-29BE-F638-079B84F86E24}"/>
              </a:ext>
            </a:extLst>
          </p:cNvPr>
          <p:cNvSpPr txBox="1"/>
          <p:nvPr/>
        </p:nvSpPr>
        <p:spPr>
          <a:xfrm>
            <a:off x="-70884" y="6395414"/>
            <a:ext cx="60995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https://www.researchgate.net/publication/357274441_Deploying_social_robots_in_museum_settings_A_quasi-systematic_review_exploring_purpose_and_acceptability</a:t>
            </a:r>
          </a:p>
        </p:txBody>
      </p:sp>
    </p:spTree>
    <p:extLst>
      <p:ext uri="{BB962C8B-B14F-4D97-AF65-F5344CB8AC3E}">
        <p14:creationId xmlns:p14="http://schemas.microsoft.com/office/powerpoint/2010/main" val="173073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B40A-D654-397C-7F38-1A87927C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9ADC28B-1E9B-D83C-92DD-CB9FDF536BCE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F55298D-7585-7743-BAE6-8060598768C0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B622F41-B735-C9CD-747A-00E79411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FD8E88-A13D-8326-F197-1FE399A1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Design &amp; Development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987E72-D719-68C4-7F0E-F3D82636E73A}"/>
              </a:ext>
            </a:extLst>
          </p:cNvPr>
          <p:cNvSpPr txBox="1"/>
          <p:nvPr/>
        </p:nvSpPr>
        <p:spPr>
          <a:xfrm>
            <a:off x="405809" y="716717"/>
            <a:ext cx="11020646" cy="5748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Task Allocation</a:t>
            </a: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Hardware Engineers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Sensor integration, camera setup, mobility systems    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zh-CN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朱俊希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_ 12432460</a:t>
            </a:r>
            <a:endParaRPr lang="en-US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Software Developers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Algorithm development, voice recognition, navigation 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KHOWAJA _ 12431493</a:t>
            </a:r>
            <a:endParaRPr lang="en-US" sz="19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AI Specialists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Deep learning models, NLP frameworks 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  <a:sym typeface="Wingdings" panose="05000000000000000000" pitchFamily="2" charset="2"/>
              </a:rPr>
              <a:t></a:t>
            </a:r>
            <a:r>
              <a:rPr lang="zh-CN" sz="1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江炜韬</a:t>
            </a:r>
            <a:r>
              <a:rPr lang="en-US" sz="1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 _ 12431497</a:t>
            </a:r>
            <a:endParaRPr lang="en-US" sz="1900" b="0" i="0" dirty="0">
              <a:solidFill>
                <a:srgbClr val="060607"/>
              </a:solidFill>
              <a:effectLst/>
              <a:latin typeface="inherit"/>
            </a:endParaRP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Project Managers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Timeline, resource allocation, risk management 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  <a:sym typeface="Wingdings" panose="05000000000000000000" pitchFamily="2" charset="2"/>
              </a:rPr>
              <a:t> </a:t>
            </a:r>
            <a:r>
              <a:rPr lang="en-US" sz="18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Arial" panose="020B0604020202020204" pitchFamily="34" charset="0"/>
              </a:rPr>
              <a:t>UMARU _ 12431495</a:t>
            </a:r>
            <a:endParaRPr lang="en-US" sz="1900" b="0" i="0" dirty="0">
              <a:solidFill>
                <a:srgbClr val="060607"/>
              </a:solidFill>
              <a:effectLst/>
              <a:latin typeface="inherit"/>
            </a:endParaRP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Appearance &amp; Structure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Ergonomic Design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User-friendly with intuitive interfaces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Robust Chassis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Supports movement across various terrains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Visual Appeal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Streamlined appearance for public environments</a:t>
            </a:r>
          </a:p>
          <a:p>
            <a:pPr algn="l" fontAlgn="base">
              <a:lnSpc>
                <a:spcPct val="150000"/>
              </a:lnSpc>
              <a:buNone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-apple-system"/>
              </a:rPr>
              <a:t>Function Development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Real-Time Tracking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Pre-trained models for accurate object detection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Voice Interaction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State-of-the-art NLP for natural conversations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inherit"/>
              </a:rPr>
              <a:t>Autonomous Navigation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inherit"/>
              </a:rPr>
              <a:t>: Sensor fusion with path-planning algorithms</a:t>
            </a:r>
          </a:p>
        </p:txBody>
      </p:sp>
      <p:pic>
        <p:nvPicPr>
          <p:cNvPr id="11" name="Picture 4" descr="IoT Development Company">
            <a:extLst>
              <a:ext uri="{FF2B5EF4-FFF2-40B4-BE49-F238E27FC236}">
                <a16:creationId xmlns:a16="http://schemas.microsoft.com/office/drawing/2014/main" id="{087659F9-0C89-25FB-A517-CDA9B371F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264" y="3145356"/>
            <a:ext cx="4190611" cy="3369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250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DD677-FD6E-33AD-10E4-9B6E08F2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C3A95FE-E66A-6A6E-B020-BD81AA011F1B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1D2781C-068D-9707-111C-ED1A3CFF5FF6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27FCF2-7848-D51F-E5C6-436C277E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B89C1-567F-94D4-E286-D917D3FD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Performance &amp; Future Roadmap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F2869-B98C-BE09-0B71-D6BE356D26AF}"/>
              </a:ext>
            </a:extLst>
          </p:cNvPr>
          <p:cNvSpPr txBox="1"/>
          <p:nvPr/>
        </p:nvSpPr>
        <p:spPr>
          <a:xfrm>
            <a:off x="448340" y="1091156"/>
            <a:ext cx="7114953" cy="44360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Prototype Performance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Accuracy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High precision in target tracking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Response Time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Swift interactions in voice commands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User Feedback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Positive reception in controlled environments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Future Roadmap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Model Optimization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Improve deep learning efficiency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Expanded Interactions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Add gesture and tactile interfaces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Field Testing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Deploy in real-world environments for further refinement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900" b="1" i="0" dirty="0">
                <a:solidFill>
                  <a:srgbClr val="060607"/>
                </a:solidFill>
                <a:effectLst/>
                <a:latin typeface="+mj-lt"/>
              </a:rPr>
              <a:t>Scalability</a:t>
            </a:r>
            <a:r>
              <a:rPr lang="en-US" sz="1900" b="0" i="0" dirty="0">
                <a:solidFill>
                  <a:srgbClr val="060607"/>
                </a:solidFill>
                <a:effectLst/>
                <a:latin typeface="+mj-lt"/>
              </a:rPr>
              <a:t>: Develop versions for different market segments</a:t>
            </a:r>
          </a:p>
        </p:txBody>
      </p:sp>
      <p:pic>
        <p:nvPicPr>
          <p:cNvPr id="7170" name="Picture 2" descr="Image result for AI and Robotics Integration Diagram">
            <a:extLst>
              <a:ext uri="{FF2B5EF4-FFF2-40B4-BE49-F238E27FC236}">
                <a16:creationId xmlns:a16="http://schemas.microsoft.com/office/drawing/2014/main" id="{9210529C-CE3A-CD02-B21B-57F8A893E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AAC8EE"/>
              </a:clrFrom>
              <a:clrTo>
                <a:srgbClr val="AAC8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619" y="5342756"/>
            <a:ext cx="2608521" cy="15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I Robot – Makeblock">
            <a:extLst>
              <a:ext uri="{FF2B5EF4-FFF2-40B4-BE49-F238E27FC236}">
                <a16:creationId xmlns:a16="http://schemas.microsoft.com/office/drawing/2014/main" id="{17C2D9D2-65DB-2502-5C4A-5113FD3A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047" y="1098696"/>
            <a:ext cx="5298953" cy="493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B4BABF1-15CE-A88D-AADD-334C1BD38105}"/>
              </a:ext>
            </a:extLst>
          </p:cNvPr>
          <p:cNvSpPr/>
          <p:nvPr/>
        </p:nvSpPr>
        <p:spPr>
          <a:xfrm rot="20035768">
            <a:off x="10086753" y="3884428"/>
            <a:ext cx="949842" cy="1275907"/>
          </a:xfrm>
          <a:prstGeom prst="ellipse">
            <a:avLst/>
          </a:prstGeom>
          <a:solidFill>
            <a:schemeClr val="accent2">
              <a:alpha val="26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87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6C155-6CE9-12AA-56F5-CF8F73EB5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La importancia de la optimización de hiperparámetros para el ...">
            <a:extLst>
              <a:ext uri="{FF2B5EF4-FFF2-40B4-BE49-F238E27FC236}">
                <a16:creationId xmlns:a16="http://schemas.microsoft.com/office/drawing/2014/main" id="{587823C0-B6FC-4AEA-6E47-D03C0FF8A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844" y="145073"/>
            <a:ext cx="4980110" cy="3905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A71F1E5-A3EF-A8E3-3133-EA400F62F000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9910DF0-A00E-A7B0-E630-7D9598377AC0}"/>
              </a:ext>
            </a:extLst>
          </p:cNvPr>
          <p:cNvSpPr/>
          <p:nvPr/>
        </p:nvSpPr>
        <p:spPr>
          <a:xfrm rot="5400000">
            <a:off x="-186888" y="374337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Thank You Presentation Images | Template Presentation ...">
            <a:extLst>
              <a:ext uri="{FF2B5EF4-FFF2-40B4-BE49-F238E27FC236}">
                <a16:creationId xmlns:a16="http://schemas.microsoft.com/office/drawing/2014/main" id="{DC1C32B5-F750-0E53-C1C8-F3C7CA11DC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1" r="58"/>
          <a:stretch/>
        </p:blipFill>
        <p:spPr bwMode="auto">
          <a:xfrm>
            <a:off x="509954" y="3851757"/>
            <a:ext cx="11381641" cy="67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Thank You Presentation Images | Template Presentation ...">
            <a:extLst>
              <a:ext uri="{FF2B5EF4-FFF2-40B4-BE49-F238E27FC236}">
                <a16:creationId xmlns:a16="http://schemas.microsoft.com/office/drawing/2014/main" id="{2816A7A7-A38E-C789-0316-A73079D7C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8" r="9911" b="52125"/>
          <a:stretch/>
        </p:blipFill>
        <p:spPr bwMode="auto">
          <a:xfrm>
            <a:off x="6546590" y="3091083"/>
            <a:ext cx="5421086" cy="24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BA86BE-DC2E-BD1E-6123-67F4C75B6E2A}"/>
              </a:ext>
            </a:extLst>
          </p:cNvPr>
          <p:cNvSpPr txBox="1"/>
          <p:nvPr/>
        </p:nvSpPr>
        <p:spPr>
          <a:xfrm>
            <a:off x="291244" y="579160"/>
            <a:ext cx="6878882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GB" sz="1800" dirty="0"/>
              <a:t>In conclusion, modern Chinese achievements in intelligent manufacturing and robotics reflect a blend of </a:t>
            </a:r>
            <a:r>
              <a:rPr lang="en-GB" sz="1800" b="1" dirty="0"/>
              <a:t>visionary policies</a:t>
            </a:r>
            <a:r>
              <a:rPr lang="en-GB" sz="1800" dirty="0"/>
              <a:t>, </a:t>
            </a:r>
            <a:r>
              <a:rPr lang="en-GB" sz="1800" b="1" dirty="0"/>
              <a:t>cutting-edge research</a:t>
            </a:r>
            <a:r>
              <a:rPr lang="en-GB" sz="1800" dirty="0"/>
              <a:t>, and </a:t>
            </a:r>
            <a:r>
              <a:rPr lang="en-GB" sz="1800" b="1" dirty="0"/>
              <a:t>industrial commitment</a:t>
            </a:r>
            <a:r>
              <a:rPr lang="en-GB" sz="1800" dirty="0"/>
              <a:t>. </a:t>
            </a:r>
          </a:p>
          <a:p>
            <a:pPr algn="just">
              <a:lnSpc>
                <a:spcPct val="200000"/>
              </a:lnSpc>
            </a:pPr>
            <a:r>
              <a:rPr lang="en-GB" sz="1800" dirty="0"/>
              <a:t>As we move forward, these innovations will transform China and inspire global technological advancements.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F5C2E-6ACF-C5C6-0CBA-9AD620AB5E41}"/>
              </a:ext>
            </a:extLst>
          </p:cNvPr>
          <p:cNvSpPr txBox="1"/>
          <p:nvPr/>
        </p:nvSpPr>
        <p:spPr>
          <a:xfrm>
            <a:off x="414338" y="305505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  <a:endParaRPr lang="en-US" b="1" dirty="0">
              <a:solidFill>
                <a:srgbClr val="ED6D00"/>
              </a:solidFill>
            </a:endParaRPr>
          </a:p>
        </p:txBody>
      </p:sp>
      <p:pic>
        <p:nvPicPr>
          <p:cNvPr id="14" name="Picture 4" descr="Two guide robots on a trial run at Incheon International Airport's Terminal 1, Wednesday. The airport will put 14 of the robots to work from July 21. / Yonhap">
            <a:extLst>
              <a:ext uri="{FF2B5EF4-FFF2-40B4-BE49-F238E27FC236}">
                <a16:creationId xmlns:a16="http://schemas.microsoft.com/office/drawing/2014/main" id="{D523F9C6-FD97-C7C2-FD86-8DC636E35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496" y="4131357"/>
            <a:ext cx="4561683" cy="251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658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431A5-5491-FEAF-FEAF-3FE87563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8384D8-D345-42DA-2362-6E2DDF9A9C6E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13B6A272-350D-736F-3E38-0D0DCFA9986D}"/>
              </a:ext>
            </a:extLst>
          </p:cNvPr>
          <p:cNvSpPr/>
          <p:nvPr/>
        </p:nvSpPr>
        <p:spPr>
          <a:xfrm rot="5400000">
            <a:off x="-381000" y="2778760"/>
            <a:ext cx="1320800" cy="558800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E3BAD8-0302-DCB1-2B64-F72574860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DE4A4A8-3DD7-66D5-CC38-D7BF318FFF81}"/>
              </a:ext>
            </a:extLst>
          </p:cNvPr>
          <p:cNvSpPr/>
          <p:nvPr/>
        </p:nvSpPr>
        <p:spPr>
          <a:xfrm>
            <a:off x="81280" y="193040"/>
            <a:ext cx="497840" cy="751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07E32F-A542-59CB-B8BD-6BB199EF1F30}"/>
              </a:ext>
            </a:extLst>
          </p:cNvPr>
          <p:cNvSpPr txBox="1"/>
          <p:nvPr/>
        </p:nvSpPr>
        <p:spPr>
          <a:xfrm>
            <a:off x="805180" y="944016"/>
            <a:ext cx="7439660" cy="512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Project Introduction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Technological Feasibility &amp; Innovation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Market Demand &amp; Competitive Analysis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Design &amp; Development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Performance &amp; Future Roadmap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old" panose="020B0604020202090204" charset="0"/>
              <a:ea typeface="+mj-ea"/>
              <a:cs typeface="Arial Bold" panose="020B060402020209020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B54579-14E1-F2E9-FEFC-0A536A2D705D}"/>
              </a:ext>
            </a:extLst>
          </p:cNvPr>
          <p:cNvSpPr txBox="1"/>
          <p:nvPr/>
        </p:nvSpPr>
        <p:spPr>
          <a:xfrm>
            <a:off x="180340" y="396994"/>
            <a:ext cx="6101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u="sng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Display" panose="020B0004020202020204" pitchFamily="34" charset="0"/>
                <a:ea typeface="微软雅黑" panose="020B0503020204020204" pitchFamily="34" charset="-122"/>
              </a:rPr>
              <a:t>AGENDA</a:t>
            </a:r>
            <a:endParaRPr lang="en-US" sz="3200" u="sng" dirty="0"/>
          </a:p>
        </p:txBody>
      </p:sp>
      <p:pic>
        <p:nvPicPr>
          <p:cNvPr id="16" name="Picture 4" descr="IoT Development Company">
            <a:extLst>
              <a:ext uri="{FF2B5EF4-FFF2-40B4-BE49-F238E27FC236}">
                <a16:creationId xmlns:a16="http://schemas.microsoft.com/office/drawing/2014/main" id="{72EF1BED-2739-8D4C-AE74-FE90C36383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03"/>
          <a:stretch/>
        </p:blipFill>
        <p:spPr bwMode="auto">
          <a:xfrm>
            <a:off x="8108368" y="4912242"/>
            <a:ext cx="4558551" cy="184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34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5BD40-120A-11BC-D707-BDA37DED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992D2E-7F0F-1FD8-1719-F1FC981F06E7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FC0840A-24E0-408C-EB57-511C30724E70}"/>
              </a:ext>
            </a:extLst>
          </p:cNvPr>
          <p:cNvSpPr/>
          <p:nvPr/>
        </p:nvSpPr>
        <p:spPr>
          <a:xfrm rot="5400000">
            <a:off x="-381000" y="4495800"/>
            <a:ext cx="1320800" cy="558800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713859-58FA-085B-D551-3800E39F6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FB3B34-403A-0D41-BF00-CD59F7EAF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Project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B3E020-6099-D480-9F75-41B7140959F5}"/>
              </a:ext>
            </a:extLst>
          </p:cNvPr>
          <p:cNvSpPr txBox="1"/>
          <p:nvPr/>
        </p:nvSpPr>
        <p:spPr>
          <a:xfrm>
            <a:off x="465588" y="832340"/>
            <a:ext cx="10641891" cy="575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b="1" i="0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Background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The convergence of AI, robotics, and IoT has revolutionized interactive systems design.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These technologies enable </a:t>
            </a:r>
            <a:r>
              <a:rPr lang="en-GB" sz="1900" b="0" i="0" dirty="0">
                <a:solidFill>
                  <a:srgbClr val="0606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machines to process natural language, recognize visual patterns, and navigate autonomously.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This technological </a:t>
            </a:r>
            <a:r>
              <a:rPr lang="en-GB" sz="1900" dirty="0">
                <a:solidFill>
                  <a:srgbClr val="060607"/>
                </a:solidFill>
                <a:latin typeface="+mj-lt"/>
              </a:rPr>
              <a:t>integration </a:t>
            </a: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creates new possibilities for intelligent assistants in dynamic environments.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b="1" i="0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Product Overview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1" i="0" dirty="0">
                <a:solidFill>
                  <a:srgbClr val="060607"/>
                </a:solidFill>
                <a:effectLst/>
                <a:latin typeface="+mj-lt"/>
              </a:rPr>
              <a:t>Intelligent Companion Robot</a:t>
            </a: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: Autonomous AI-driven system for real-time tracking and voice interaction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Combines visual recognition, natural language processing, and autonomous mobility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Features:</a:t>
            </a:r>
          </a:p>
          <a:p>
            <a:pPr marL="742950" lvl="1" indent="-285750" algn="l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900" b="0" i="1" dirty="0">
                <a:solidFill>
                  <a:srgbClr val="0606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High-resolution camera system</a:t>
            </a:r>
          </a:p>
          <a:p>
            <a:pPr marL="742950" lvl="1" indent="-285750" algn="l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900" b="0" i="1" dirty="0">
                <a:solidFill>
                  <a:srgbClr val="0606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Microphone arrays and speaker systems</a:t>
            </a:r>
          </a:p>
          <a:p>
            <a:pPr marL="742950" lvl="1" indent="-285750" algn="l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900" b="0" i="1" dirty="0">
                <a:solidFill>
                  <a:srgbClr val="0606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Obstacle detection and navigation</a:t>
            </a:r>
          </a:p>
          <a:p>
            <a:pPr marL="742950" lvl="1" indent="-285750" algn="l" fontAlgn="base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1900" b="0" i="1" dirty="0">
                <a:solidFill>
                  <a:srgbClr val="06060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Onboard processing and cloud connectivity</a:t>
            </a:r>
          </a:p>
        </p:txBody>
      </p:sp>
    </p:spTree>
    <p:extLst>
      <p:ext uri="{BB962C8B-B14F-4D97-AF65-F5344CB8AC3E}">
        <p14:creationId xmlns:p14="http://schemas.microsoft.com/office/powerpoint/2010/main" val="394444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7A647-D49F-111A-7CF1-A6653D305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D4DB6A-82B9-4F50-9917-5AD525E67B68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309A797-5734-3FE1-8EE3-72B80EF7CE2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0D81C60-A951-30AB-124B-BE8C8E1CD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034E6B-9759-561B-117D-6A6860E1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Project 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A22F45-97DB-307A-1541-198409186BD7}"/>
              </a:ext>
            </a:extLst>
          </p:cNvPr>
          <p:cNvSpPr txBox="1"/>
          <p:nvPr/>
        </p:nvSpPr>
        <p:spPr>
          <a:xfrm>
            <a:off x="292396" y="758129"/>
            <a:ext cx="10758376" cy="238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GB" sz="2000" b="1" i="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Applications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900" b="1" i="0" dirty="0">
                <a:solidFill>
                  <a:srgbClr val="060607"/>
                </a:solidFill>
                <a:effectLst/>
                <a:latin typeface="+mj-lt"/>
              </a:rPr>
              <a:t>Retail</a:t>
            </a: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: Customer navigation assistance, product information, inventory monitoring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900" b="1" i="0" dirty="0">
                <a:solidFill>
                  <a:srgbClr val="060607"/>
                </a:solidFill>
                <a:effectLst/>
                <a:latin typeface="+mj-lt"/>
              </a:rPr>
              <a:t>Cultural</a:t>
            </a: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: Museum guides with multilingual exhibit information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900" b="1" i="0" dirty="0">
                <a:solidFill>
                  <a:srgbClr val="060607"/>
                </a:solidFill>
                <a:effectLst/>
                <a:latin typeface="+mj-lt"/>
              </a:rPr>
              <a:t>Home</a:t>
            </a:r>
            <a:r>
              <a:rPr lang="en-GB" sz="1900" b="0" i="0" dirty="0">
                <a:solidFill>
                  <a:srgbClr val="060607"/>
                </a:solidFill>
                <a:effectLst/>
                <a:latin typeface="+mj-lt"/>
              </a:rPr>
              <a:t>: Personal assistant for daily tasks and elderly companionship</a:t>
            </a:r>
          </a:p>
        </p:txBody>
      </p:sp>
      <p:pic>
        <p:nvPicPr>
          <p:cNvPr id="2052" name="Picture 4" descr="Let a Robot Be Your Museum Tour Guide - The New York Times">
            <a:extLst>
              <a:ext uri="{FF2B5EF4-FFF2-40B4-BE49-F238E27FC236}">
                <a16:creationId xmlns:a16="http://schemas.microsoft.com/office/drawing/2014/main" id="{759D759A-C569-D64E-160D-7AC7A6264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673" y="3409505"/>
            <a:ext cx="3829349" cy="215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7F34D8-546C-6C6F-975B-43861E9DCB34}"/>
              </a:ext>
            </a:extLst>
          </p:cNvPr>
          <p:cNvSpPr txBox="1"/>
          <p:nvPr/>
        </p:nvSpPr>
        <p:spPr>
          <a:xfrm>
            <a:off x="0" y="6534834"/>
            <a:ext cx="60995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https://www.nytimes.com/2017/03/14/arts/design/museums-experiment-with-robots-as-guides.html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096FEB-4271-1D0C-EBC9-48AA242C5E39}"/>
              </a:ext>
            </a:extLst>
          </p:cNvPr>
          <p:cNvSpPr txBox="1"/>
          <p:nvPr/>
        </p:nvSpPr>
        <p:spPr>
          <a:xfrm>
            <a:off x="469604" y="5581171"/>
            <a:ext cx="3783418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A robot at the </a:t>
            </a:r>
            <a:r>
              <a:rPr lang="en-GB" sz="105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Musée</a:t>
            </a:r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 de la Grande Guerre, or the Museum of the Great War, in Meaux, France, about 30 miles east of </a:t>
            </a:r>
            <a:r>
              <a:rPr lang="en-GB" sz="105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Paris.</a:t>
            </a:r>
            <a:r>
              <a:rPr lang="en-GB" sz="105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franklin"/>
              </a:rPr>
              <a:t>Credit</a:t>
            </a:r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franklin"/>
              </a:rPr>
              <a:t>...Dmitry </a:t>
            </a:r>
            <a:r>
              <a:rPr lang="en-GB" sz="1050" b="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franklin"/>
              </a:rPr>
              <a:t>Kostyukov</a:t>
            </a:r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franklin"/>
              </a:rPr>
              <a:t> for The New York Times</a:t>
            </a:r>
            <a:endParaRPr lang="en-US" sz="105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4" name="Picture 6" descr="Market Research on Elderly Assistance Robotics">
            <a:extLst>
              <a:ext uri="{FF2B5EF4-FFF2-40B4-BE49-F238E27FC236}">
                <a16:creationId xmlns:a16="http://schemas.microsoft.com/office/drawing/2014/main" id="{31C4C94C-7CB0-FC06-0E66-BB996F070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645" y="3407135"/>
            <a:ext cx="3856730" cy="216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Top 5 robot personal assistants for your home in 2022 [Updated]">
            <a:extLst>
              <a:ext uri="{FF2B5EF4-FFF2-40B4-BE49-F238E27FC236}">
                <a16:creationId xmlns:a16="http://schemas.microsoft.com/office/drawing/2014/main" id="{C52B3311-90AA-0F3F-65C3-DEB0F4277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901" y="4169150"/>
            <a:ext cx="3430635" cy="220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5C8B6C1-6558-2379-8022-7EBC049EB53C}"/>
              </a:ext>
            </a:extLst>
          </p:cNvPr>
          <p:cNvSpPr txBox="1"/>
          <p:nvPr/>
        </p:nvSpPr>
        <p:spPr>
          <a:xfrm>
            <a:off x="8571614" y="6396334"/>
            <a:ext cx="37834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Robot companion for home/personal assistance</a:t>
            </a:r>
            <a:endParaRPr lang="en-US" sz="105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9FDC58-CBA6-B86F-4143-E84B3AC78269}"/>
              </a:ext>
            </a:extLst>
          </p:cNvPr>
          <p:cNvSpPr txBox="1"/>
          <p:nvPr/>
        </p:nvSpPr>
        <p:spPr>
          <a:xfrm>
            <a:off x="4502888" y="5588259"/>
            <a:ext cx="37834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yt-imperial"/>
              </a:rPr>
              <a:t>Companion robot for elderly home (Elderly Assistance Robotics)</a:t>
            </a:r>
            <a:endParaRPr lang="en-US" sz="105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F7AC8E-F9BB-17BF-05A7-98EBE4F85CF5}"/>
              </a:ext>
            </a:extLst>
          </p:cNvPr>
          <p:cNvSpPr txBox="1"/>
          <p:nvPr/>
        </p:nvSpPr>
        <p:spPr>
          <a:xfrm>
            <a:off x="0" y="6350537"/>
            <a:ext cx="619523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https://roboticsbiz.com/top-5-best-robot-personal-assistants-for-your-home-in-2019/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EEE1797-A8E6-9A4A-587A-2D2B420859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4925" y="581418"/>
            <a:ext cx="3409484" cy="344477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5363725-C1BE-DB36-9EB6-DAC0D0A26DF1}"/>
              </a:ext>
            </a:extLst>
          </p:cNvPr>
          <p:cNvSpPr txBox="1"/>
          <p:nvPr/>
        </p:nvSpPr>
        <p:spPr>
          <a:xfrm>
            <a:off x="8895906" y="6570921"/>
            <a:ext cx="40616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https://provenrobotics.ai/talking-robot-assistant/</a:t>
            </a:r>
          </a:p>
        </p:txBody>
      </p:sp>
    </p:spTree>
    <p:extLst>
      <p:ext uri="{BB962C8B-B14F-4D97-AF65-F5344CB8AC3E}">
        <p14:creationId xmlns:p14="http://schemas.microsoft.com/office/powerpoint/2010/main" val="196934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C3160-F70B-C92F-0C3B-E89D1D9E3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E0DFA6-66E2-0398-6479-7AD614EE12E3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C66C542-0AEB-D29A-4DAD-A3E4B499F215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DE8CBC-1DAB-4F0A-F110-D1DA1052E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D648B3-D6A5-B9B1-2A49-5BD300785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68" y="665672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Technological Feasibility &amp; Innovation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8C5A8-002C-9189-1377-B858C78F0612}"/>
              </a:ext>
            </a:extLst>
          </p:cNvPr>
          <p:cNvSpPr txBox="1"/>
          <p:nvPr/>
        </p:nvSpPr>
        <p:spPr>
          <a:xfrm>
            <a:off x="483781" y="986073"/>
            <a:ext cx="11070265" cy="5084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Key Technologies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Visual Recognition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High-resolution camera with CNN/RNN algorithms for real-time tracking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Voice Interaction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Microphone array with NLP models (BERT/GPT) for natural language understanding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Autonomous Mobility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Mobility chassis with LiDAR/ultrasonic sensors for navigation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Deep Learning Algorithms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CNN Models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YOLO/SSD for object detection and classification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RNN Models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LSTM for temporal tracking and movement prediction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Performance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High accuracy in tracking with real-time response capabilities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Voice Recognition &amp; NLP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Voice Recognition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Uses HMMs or DNNs for speech-to-text conversion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Natural Language Processing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Pre-trained models for intent recognition and response generation</a:t>
            </a:r>
          </a:p>
          <a:p>
            <a:pPr marL="285750" indent="-28575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i="0" dirty="0">
                <a:solidFill>
                  <a:srgbClr val="060607"/>
                </a:solidFill>
                <a:effectLst/>
                <a:latin typeface="+mj-lt"/>
              </a:rPr>
              <a:t>Capabilities</a:t>
            </a:r>
            <a:r>
              <a:rPr lang="en-US" b="0" i="0" dirty="0">
                <a:solidFill>
                  <a:srgbClr val="060607"/>
                </a:solidFill>
                <a:effectLst/>
                <a:latin typeface="+mj-lt"/>
              </a:rPr>
              <a:t>: Supports multiple languages and complex dialogue management</a:t>
            </a:r>
          </a:p>
        </p:txBody>
      </p:sp>
    </p:spTree>
    <p:extLst>
      <p:ext uri="{BB962C8B-B14F-4D97-AF65-F5344CB8AC3E}">
        <p14:creationId xmlns:p14="http://schemas.microsoft.com/office/powerpoint/2010/main" val="16863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7815-E607-B776-7616-F2CA18E67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79D2863-5ECE-29DF-FAFE-97EFF9CE3055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5C460B1-8089-1740-DC5B-6F576E82F7AD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AC37C9-A5E3-951B-FBAC-7209FDDFB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80E239-AF26-1B49-8689-61632E55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45" y="672761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  <a:t>Hardware Architecture</a:t>
            </a:r>
            <a:b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old" panose="020B0604020202090204" charset="0"/>
                <a:ea typeface="+mj-ea"/>
                <a:cs typeface="Arial Bold" panose="020B0604020202090204" charset="0"/>
              </a:rPr>
            </a:b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096B1-655C-ED57-3B4E-86627539E351}"/>
              </a:ext>
            </a:extLst>
          </p:cNvPr>
          <p:cNvSpPr txBox="1"/>
          <p:nvPr/>
        </p:nvSpPr>
        <p:spPr>
          <a:xfrm>
            <a:off x="427075" y="862488"/>
            <a:ext cx="10715846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Core Components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Camera Module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Seeed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Studio XIAO ESP32S3 Sense with integrated camera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Sensing Module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RPLIDAR A1 for 2D mapping + HC-SR04 ultrasonic sensor for obstacle detection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Mobility Chassis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Dagu Wild Thumper 6WD for robust movement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Microcontroller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Seeed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Studio XIAO ESP32S3 for processing and control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Audio System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</a:t>
            </a:r>
            <a:r>
              <a:rPr lang="en-US" sz="2000" b="0" i="0" dirty="0" err="1">
                <a:solidFill>
                  <a:srgbClr val="060607"/>
                </a:solidFill>
                <a:effectLst/>
                <a:latin typeface="inherit"/>
              </a:rPr>
              <a:t>ReSpeaker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 4-Mic Array and Adafruit I2S 3W Class D Amplifier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Integration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Central Processing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Microcontroller coordinates all sensor inputs and outputs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Communication Protocols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I2C for microphone array, PWM for motor control</a:t>
            </a:r>
          </a:p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i="0" dirty="0">
                <a:solidFill>
                  <a:srgbClr val="060607"/>
                </a:solidFill>
                <a:effectLst/>
                <a:latin typeface="inherit"/>
              </a:rPr>
              <a:t>Power Management</a:t>
            </a:r>
            <a:r>
              <a:rPr lang="en-US" sz="2000" b="0" i="0" dirty="0">
                <a:solidFill>
                  <a:srgbClr val="060607"/>
                </a:solidFill>
                <a:effectLst/>
                <a:latin typeface="inherit"/>
              </a:rPr>
              <a:t>: Designed for efficient operation across all components</a:t>
            </a:r>
          </a:p>
        </p:txBody>
      </p:sp>
    </p:spTree>
    <p:extLst>
      <p:ext uri="{BB962C8B-B14F-4D97-AF65-F5344CB8AC3E}">
        <p14:creationId xmlns:p14="http://schemas.microsoft.com/office/powerpoint/2010/main" val="2145787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1A993-35D7-7781-FD0A-7B34C1A2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D57B82-B88A-63AB-3379-E94B185485FF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ABD95472-85C3-0D59-ED82-2A58E6690BF2}"/>
              </a:ext>
            </a:extLst>
          </p:cNvPr>
          <p:cNvSpPr/>
          <p:nvPr/>
        </p:nvSpPr>
        <p:spPr>
          <a:xfrm rot="5400000">
            <a:off x="-292395" y="4407195"/>
            <a:ext cx="917944" cy="333153"/>
          </a:xfrm>
          <a:prstGeom prst="triangle">
            <a:avLst>
              <a:gd name="adj" fmla="val 51099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F8A25B-D5E0-C4C2-BA89-D5A3EC96F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1C784C-30DA-7733-8CBB-25D12CDF6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304165"/>
            <a:ext cx="7902575" cy="441269"/>
          </a:xfrm>
        </p:spPr>
        <p:txBody>
          <a:bodyPr/>
          <a:lstStyle/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Market Demand &amp; Competitive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9D666-891D-1FA2-F96D-1DC7A86BBA52}"/>
              </a:ext>
            </a:extLst>
          </p:cNvPr>
          <p:cNvSpPr txBox="1"/>
          <p:nvPr/>
        </p:nvSpPr>
        <p:spPr>
          <a:xfrm>
            <a:off x="349102" y="1001169"/>
            <a:ext cx="1009915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Market Demand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Retail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Guided navigation in malls improves shopping experience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Cultural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Interactive museum guides enhance visitor engagement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Home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Elder care companions address ageing population’s needs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Security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Patrol robots for campuses, airports, and markets</a:t>
            </a:r>
          </a:p>
          <a:p>
            <a:pPr marL="342900" indent="-342900" fontAlgn="base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1900" b="1" dirty="0">
                <a:solidFill>
                  <a:srgbClr val="ED6D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Competitive Landscape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SoftBank Robotics Pepper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Strong social interaction but expensive and limited mobility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Anki’s Cozmo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Excellent facial recognition but limited real-world navigation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Amazon’s Astro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Robust connectivity but limited market penetration</a:t>
            </a:r>
          </a:p>
          <a:p>
            <a:pPr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60607"/>
                </a:solidFill>
                <a:effectLst/>
                <a:latin typeface="+mj-lt"/>
              </a:rPr>
              <a:t>Our Advantage</a:t>
            </a:r>
            <a:r>
              <a:rPr lang="en-GB" sz="2000" b="0" i="0" dirty="0">
                <a:solidFill>
                  <a:srgbClr val="060607"/>
                </a:solidFill>
                <a:effectLst/>
                <a:latin typeface="+mj-lt"/>
              </a:rPr>
              <a:t>: Low-cost hardware with high-end software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68851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F0D2-A34A-B51C-C7F5-6CA2963D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B8548CD-5871-F2C4-C10E-38051D8A4843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12B6DA-11F9-1A3C-A8D6-A7E17B7C3E0F}"/>
              </a:ext>
            </a:extLst>
          </p:cNvPr>
          <p:cNvSpPr/>
          <p:nvPr/>
        </p:nvSpPr>
        <p:spPr>
          <a:xfrm rot="5400000">
            <a:off x="-182528" y="3283689"/>
            <a:ext cx="634414" cy="269358"/>
          </a:xfrm>
          <a:prstGeom prst="triangle">
            <a:avLst>
              <a:gd name="adj" fmla="val 49390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99001A-9246-0328-3B43-FF3C211C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D62B1-395B-BEFF-069E-7B6E585D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94" y="815163"/>
            <a:ext cx="10911545" cy="5653309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74F72A7A-803A-B6E5-1ED5-592E684A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594788"/>
            <a:ext cx="7902575" cy="441269"/>
          </a:xfrm>
        </p:spPr>
        <p:txBody>
          <a:bodyPr/>
          <a:lstStyle/>
          <a:p>
            <a: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Research on Elderly Assistance Robotics</a:t>
            </a:r>
            <a:b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39759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159BB-D800-6233-6902-B2F0EC67BEAA}"/>
              </a:ext>
            </a:extLst>
          </p:cNvPr>
          <p:cNvSpPr txBox="1"/>
          <p:nvPr/>
        </p:nvSpPr>
        <p:spPr>
          <a:xfrm>
            <a:off x="0" y="6527746"/>
            <a:ext cx="12395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https://gamma.app/public/Market-Research-on-Elderly-Assistance-Robotics-m1fn4lgi2rvxn6u?mode=doc</a:t>
            </a:r>
          </a:p>
        </p:txBody>
      </p:sp>
    </p:spTree>
    <p:extLst>
      <p:ext uri="{BB962C8B-B14F-4D97-AF65-F5344CB8AC3E}">
        <p14:creationId xmlns:p14="http://schemas.microsoft.com/office/powerpoint/2010/main" val="66220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C861-1762-8B60-2B41-59914C189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548B24-261F-2CDC-E1F6-C863E6BB7C36}"/>
              </a:ext>
            </a:extLst>
          </p:cNvPr>
          <p:cNvSpPr/>
          <p:nvPr/>
        </p:nvSpPr>
        <p:spPr>
          <a:xfrm>
            <a:off x="111760" y="6116320"/>
            <a:ext cx="11897360" cy="6299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D9982AD-6FF2-F46F-7BE2-4811C6A1D8D5}"/>
              </a:ext>
            </a:extLst>
          </p:cNvPr>
          <p:cNvSpPr/>
          <p:nvPr/>
        </p:nvSpPr>
        <p:spPr>
          <a:xfrm rot="5400000">
            <a:off x="-182528" y="3283689"/>
            <a:ext cx="634414" cy="269358"/>
          </a:xfrm>
          <a:prstGeom prst="triangle">
            <a:avLst>
              <a:gd name="adj" fmla="val 49390"/>
            </a:avLst>
          </a:prstGeom>
          <a:solidFill>
            <a:srgbClr val="ED6C00"/>
          </a:solidFill>
          <a:ln>
            <a:solidFill>
              <a:srgbClr val="ED6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1BD8F9-9920-F4BA-A9F5-55B8C80BD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0" y="0"/>
            <a:ext cx="2609850" cy="7239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FEDF5DD-C0B1-2BA4-CC11-1AF39D9B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" y="594788"/>
            <a:ext cx="7902575" cy="441269"/>
          </a:xfrm>
        </p:spPr>
        <p:txBody>
          <a:bodyPr/>
          <a:lstStyle/>
          <a:p>
            <a: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Research on Elderly Assistance Robotics</a:t>
            </a:r>
            <a:br>
              <a:rPr lang="en-GB" sz="2400" b="1" dirty="0">
                <a:solidFill>
                  <a:srgbClr val="3975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solidFill>
                <a:srgbClr val="39759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C6395-314C-5B03-B7D9-AD358FC8092F}"/>
              </a:ext>
            </a:extLst>
          </p:cNvPr>
          <p:cNvSpPr txBox="1"/>
          <p:nvPr/>
        </p:nvSpPr>
        <p:spPr>
          <a:xfrm>
            <a:off x="0" y="6527746"/>
            <a:ext cx="123957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https://gamma.app/public/Market-Research-on-Elderly-Assistance-Robotics-m1fn4lgi2rvxn6u?mode=doc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5EADE-DE84-789A-3ED2-B56170E70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34" y="807512"/>
            <a:ext cx="9280138" cy="573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11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987</Words>
  <Application>Microsoft Office PowerPoint</Application>
  <PresentationFormat>Widescreen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8" baseType="lpstr">
      <vt:lpstr>-apple-system</vt:lpstr>
      <vt:lpstr>Arial Regular</vt:lpstr>
      <vt:lpstr>inherit</vt:lpstr>
      <vt:lpstr>nyt-franklin</vt:lpstr>
      <vt:lpstr>nyt-imperial</vt:lpstr>
      <vt:lpstr>Adobe Garamond Pro Bold</vt:lpstr>
      <vt:lpstr>Aptos</vt:lpstr>
      <vt:lpstr>Aptos Display</vt:lpstr>
      <vt:lpstr>Arial</vt:lpstr>
      <vt:lpstr>Arial Bold</vt:lpstr>
      <vt:lpstr>Courier New</vt:lpstr>
      <vt:lpstr>Wingdings</vt:lpstr>
      <vt:lpstr>Office Theme</vt:lpstr>
      <vt:lpstr>PowerPoint Presentation</vt:lpstr>
      <vt:lpstr>PowerPoint Presentation</vt:lpstr>
      <vt:lpstr>1. Project Introduction</vt:lpstr>
      <vt:lpstr>1. Project Introduction</vt:lpstr>
      <vt:lpstr>2. Technological Feasibility &amp; Innovation </vt:lpstr>
      <vt:lpstr>3. Hardware Architecture </vt:lpstr>
      <vt:lpstr>4. Market Demand &amp; Competitive Analysis</vt:lpstr>
      <vt:lpstr>Market Research on Elderly Assistance Robotics </vt:lpstr>
      <vt:lpstr>Market Research on Elderly Assistance Robotics </vt:lpstr>
      <vt:lpstr>Market Research on Elderly Assistance Robotics </vt:lpstr>
      <vt:lpstr>PowerPoint Presentation</vt:lpstr>
      <vt:lpstr>1. Project Introduction</vt:lpstr>
      <vt:lpstr>5. Design &amp; Development</vt:lpstr>
      <vt:lpstr>6. Performance &amp; Future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BONGWIRNSO UMARU</dc:creator>
  <cp:lastModifiedBy>MOHAMMED BONGWIRNSO UMARU</cp:lastModifiedBy>
  <cp:revision>7</cp:revision>
  <dcterms:created xsi:type="dcterms:W3CDTF">2025-03-18T14:37:35Z</dcterms:created>
  <dcterms:modified xsi:type="dcterms:W3CDTF">2025-03-18T17:57:24Z</dcterms:modified>
</cp:coreProperties>
</file>