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media/image2.jpeg" ContentType="image/jpeg"/>
  <Override PartName="/ppt/media/image3.jpeg" ContentType="image/jpeg"/>
  <Override PartName="/ppt/media/image4.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lvl1pPr>
    <a:lvl2pPr marL="40639" marR="40639" indent="34290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lvl2pPr>
    <a:lvl3pPr marL="40639" marR="40639" indent="68580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lvl3pPr>
    <a:lvl4pPr marL="40639" marR="40639" indent="102870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lvl4pPr>
    <a:lvl5pPr marL="40639" marR="40639" indent="137160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lvl5pPr>
    <a:lvl6pPr marL="40639" marR="40639" indent="171450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lvl6pPr>
    <a:lvl7pPr marL="40639" marR="40639" indent="205740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lvl7pPr>
    <a:lvl8pPr marL="40639" marR="40639" indent="240030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lvl8pPr>
    <a:lvl9pPr marL="40639" marR="40639" indent="274320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4A9BC294-FFE2-49D5-8D69-9E1BD2C41BD5}"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BBFC77FB-9ED0-4EC9-95AA-A1379042E64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a:p>
        </p:txBody>
      </p:sp>
      <p:sp>
        <p:nvSpPr>
          <p:cNvPr id="47" name="Shape 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sldImg"/>
          </p:nvPr>
        </p:nvSpPr>
        <p:spPr>
          <a:prstGeom prst="rect">
            <a:avLst/>
          </a:prstGeom>
        </p:spPr>
        <p:txBody>
          <a:bodyPr/>
          <a:lstStyle/>
          <a:p>
            <a:pPr/>
          </a:p>
        </p:txBody>
      </p:sp>
      <p:sp>
        <p:nvSpPr>
          <p:cNvPr id="52" name="Shape 52"/>
          <p:cNvSpPr/>
          <p:nvPr>
            <p:ph type="body" sz="quarter" idx="1"/>
          </p:nvPr>
        </p:nvSpPr>
        <p:spPr>
          <a:prstGeom prst="rect">
            <a:avLst/>
          </a:prstGeom>
        </p:spPr>
        <p:txBody>
          <a:bodyPr/>
          <a:lstStyle/>
          <a:p>
            <a:pPr/>
            <a:r>
              <a:t>I’m Corinna Cohn</a:t>
            </a:r>
          </a:p>
          <a:p>
            <a:pPr/>
            <a:r>
              <a:t>I’ve been writing web applications since 2000 and single page applications since 2012.</a:t>
            </a:r>
          </a:p>
          <a:p>
            <a:pPr/>
            <a:r>
              <a:t>I work for Fusion Alliance, a consulting company in Indianapolis, Indiana</a:t>
            </a:r>
          </a:p>
          <a:p>
            <a:pPr/>
            <a:r>
              <a:t>I am an application architect at an insurance company helping multiple teams design and maintain enterprise AngularJS applications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a:r>
              <a:t>Organize by feature, not functionality. Don’t put create a folder for views, for controllers, for services, etc. Instead, organize by the feature in your application.</a:t>
            </a:r>
          </a:p>
          <a:p>
            <a:pPr/>
          </a:p>
          <a:p>
            <a:pPr/>
            <a:r>
              <a:t>You want to be able to locate your code quickly and easily. If you have your code separated by functionality it will be harder to find, especially as the number of views, controllers, services, etc increases.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a:p>
        </p:txBody>
      </p:sp>
      <p:sp>
        <p:nvSpPr>
          <p:cNvPr id="110" name="Shape 110"/>
          <p:cNvSpPr/>
          <p:nvPr>
            <p:ph type="body" sz="quarter" idx="1"/>
          </p:nvPr>
        </p:nvSpPr>
        <p:spPr>
          <a:prstGeom prst="rect">
            <a:avLst/>
          </a:prstGeom>
        </p:spPr>
        <p:txBody>
          <a:bodyPr/>
          <a:lstStyle/>
          <a:p>
            <a:pPr/>
            <a:r>
              <a:t>Specialized objects are controllers, directives, components, filters, etc.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The angular.module is a global place for creating, registering and retrieving Angular modules </a:t>
            </a:r>
          </a:p>
          <a:p>
            <a:pPr/>
          </a:p>
          <a:p>
            <a:pPr/>
            <a:r>
              <a:t>One of the easiest ways of controlling app sprawl is to divide your application into multiple modules. </a:t>
            </a:r>
          </a:p>
          <a:p>
            <a:pPr/>
          </a:p>
          <a:p>
            <a:pPr/>
            <a:r>
              <a:t>When you load an angular module, the .config and .run blocks will execute. This often produces unwelcome side effects during unit testing. You can sometimes move initialization and setup code into a separate angular module so that you can more easily test your code.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Many third-party modules already have public modules that wrap the library as Angular modules.</a:t>
            </a:r>
          </a:p>
          <a:p>
            <a:pPr/>
          </a:p>
          <a:p>
            <a:pPr/>
            <a:r>
              <a:t>When you use a third-party library, create an Angular wrapper for that library and manage it as a separate module.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Use an “Application Shell”, avoid monolithic, one-view applications.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By “business logic” I’m talking about code that interacts with the server, localStorage, cookies, creates objects, game logic, or complex display rules. </a:t>
            </a:r>
          </a:p>
          <a:p>
            <a:pPr/>
          </a:p>
          <a:p>
            <a:pPr/>
            <a:r>
              <a:t>“The controller is where reusable code goes to die.”</a:t>
            </a:r>
          </a:p>
          <a:p>
            <a:pPr/>
          </a:p>
          <a:p>
            <a:pPr/>
            <a:r>
              <a:t>Complicated display logic is hard to organize with ngIf, ngShow, ngSwitch. If you are having a hard time writing the display logic in HTML it’s also going to be hard to maintain. Use a service to write the rules and expose the service to your view via a controller.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Sometimes working with plain JSON works out fine, but other times we want our objects to have behaviors or competed properties. </a:t>
            </a:r>
          </a:p>
          <a:p>
            <a:pPr/>
          </a:p>
          <a:p>
            <a:pPr/>
            <a:r>
              <a:t>The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sldImg"/>
          </p:nvPr>
        </p:nvSpPr>
        <p:spPr>
          <a:prstGeom prst="rect">
            <a:avLst/>
          </a:prstGeom>
        </p:spPr>
        <p:txBody>
          <a:bodyPr/>
          <a:lstStyle/>
          <a:p>
            <a:pPr/>
          </a:p>
        </p:txBody>
      </p:sp>
      <p:sp>
        <p:nvSpPr>
          <p:cNvPr id="57" name="Shape 57"/>
          <p:cNvSpPr/>
          <p:nvPr>
            <p:ph type="body" sz="quarter" idx="1"/>
          </p:nvPr>
        </p:nvSpPr>
        <p:spPr>
          <a:prstGeom prst="rect">
            <a:avLst/>
          </a:prstGeom>
        </p:spPr>
        <p:txBody>
          <a:bodyPr/>
          <a:lstStyle/>
          <a:p>
            <a:pPr/>
            <a:r>
              <a:t>I don’t want to write complex code. Complex code is what you get when you solve a problem without elegance. Complex code is hard to understand. Complex code is hard to debug.</a:t>
            </a:r>
            <a:br/>
          </a:p>
          <a:p>
            <a:pPr/>
            <a:r>
              <a:t>Our goal in refactoring is avoiding complexity and seeking simplicity.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a:p>
        </p:txBody>
      </p:sp>
      <p:sp>
        <p:nvSpPr>
          <p:cNvPr id="66" name="Shape 66"/>
          <p:cNvSpPr/>
          <p:nvPr>
            <p:ph type="body" sz="quarter" idx="1"/>
          </p:nvPr>
        </p:nvSpPr>
        <p:spPr>
          <a:prstGeom prst="rect">
            <a:avLst/>
          </a:prstGeom>
        </p:spPr>
        <p:txBody>
          <a:bodyPr/>
          <a:lstStyle/>
          <a:p>
            <a:pPr/>
            <a:r>
              <a:t>Our goal today is to talk about moving your code from being more complex to more simple.</a:t>
            </a:r>
          </a:p>
          <a:p>
            <a:pPr/>
          </a:p>
          <a:p>
            <a:pPr/>
            <a:r>
              <a:t>Angular 2 is getting rid of controllers.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a:p>
        </p:txBody>
      </p:sp>
      <p:sp>
        <p:nvSpPr>
          <p:cNvPr id="71" name="Shape 71"/>
          <p:cNvSpPr/>
          <p:nvPr>
            <p:ph type="body" sz="quarter" idx="1"/>
          </p:nvPr>
        </p:nvSpPr>
        <p:spPr>
          <a:prstGeom prst="rect">
            <a:avLst/>
          </a:prstGeom>
        </p:spPr>
        <p:txBody>
          <a:bodyPr/>
          <a:lstStyle/>
          <a:p>
            <a:pPr/>
            <a:r>
              <a:t>I’ll define “refactoring” “legacy code” and other terms discussed</a:t>
            </a:r>
          </a:p>
          <a:p>
            <a:pPr/>
          </a:p>
          <a:p>
            <a:pPr/>
            <a:r>
              <a:t>We’ll cover some of the principles of refactoring AngularJS applications</a:t>
            </a:r>
          </a:p>
          <a:p>
            <a:pPr/>
          </a:p>
          <a:p>
            <a:pPr/>
            <a:r>
              <a:t>We’ll look at an application prior to any refactoring</a:t>
            </a:r>
          </a:p>
          <a:p>
            <a:pPr/>
          </a:p>
          <a:p>
            <a:pPr/>
            <a:r>
              <a:t>We’ll start to refactoring our application to demonstrate some of the principles </a:t>
            </a:r>
          </a:p>
          <a:p>
            <a:pPr/>
          </a:p>
          <a:p>
            <a:pPr/>
            <a:r>
              <a:t>We’ll review the changes after our refactoring</a:t>
            </a:r>
          </a:p>
          <a:p>
            <a:pPr/>
          </a:p>
          <a:p>
            <a:pPr/>
            <a:r>
              <a:t>Finally I’ll point you to some other resources to learn more about refactoring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a:p>
        </p:txBody>
      </p:sp>
      <p:sp>
        <p:nvSpPr>
          <p:cNvPr id="76" name="Shape 76"/>
          <p:cNvSpPr/>
          <p:nvPr>
            <p:ph type="body" sz="quarter" idx="1"/>
          </p:nvPr>
        </p:nvSpPr>
        <p:spPr>
          <a:prstGeom prst="rect">
            <a:avLst/>
          </a:prstGeom>
        </p:spPr>
        <p:txBody>
          <a:bodyPr/>
          <a:lstStyle/>
          <a:p>
            <a:pPr/>
            <a:r>
              <a:t>Martin Fowler is the author of “Refactoring” and has these definitions of refactoring.</a:t>
            </a:r>
          </a:p>
          <a:p>
            <a:pPr/>
          </a:p>
          <a:p>
            <a:pPr/>
            <a:r>
              <a:t>“Without changing its observable behavior”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a:p>
        </p:txBody>
      </p:sp>
      <p:sp>
        <p:nvSpPr>
          <p:cNvPr id="81" name="Shape 81"/>
          <p:cNvSpPr/>
          <p:nvPr>
            <p:ph type="body" sz="quarter" idx="1"/>
          </p:nvPr>
        </p:nvSpPr>
        <p:spPr>
          <a:prstGeom prst="rect">
            <a:avLst/>
          </a:prstGeom>
        </p:spPr>
        <p:txBody>
          <a:bodyPr/>
          <a:lstStyle/>
          <a:p>
            <a:pPr/>
            <a:r>
              <a:t>“Beat the clock” pressure to deliver results in technical debt and extra code complexity. At the end of a delivery I’ve seen refactoring tasks added to help clear technical debt. </a:t>
            </a:r>
          </a:p>
          <a:p>
            <a:pPr/>
          </a:p>
          <a:p>
            <a:pPr/>
            <a:r>
              <a:t>I don’t think this is the best approach to refactoring.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a:p>
        </p:txBody>
      </p:sp>
      <p:sp>
        <p:nvSpPr>
          <p:cNvPr id="86" name="Shape 86"/>
          <p:cNvSpPr/>
          <p:nvPr>
            <p:ph type="body" sz="quarter" idx="1"/>
          </p:nvPr>
        </p:nvSpPr>
        <p:spPr>
          <a:prstGeom prst="rect">
            <a:avLst/>
          </a:prstGeom>
        </p:spPr>
        <p:txBody>
          <a:bodyPr/>
          <a:lstStyle/>
          <a:p>
            <a:pPr/>
            <a:r>
              <a:t>Adding features into a system directly can be confusing. It’s not always clear when or if you’ve broken some other feature as you’re modifying code. Unit tests allow code to be written without worrying about side effects from other application code.</a:t>
            </a:r>
          </a:p>
          <a:p>
            <a:pPr/>
          </a:p>
          <a:p>
            <a:pPr/>
            <a:r>
              <a:t>Unit tests should be small and limited in scope. Accordingly, the code being tested should also be small, limited, and simple. Complex code is hard to test; unit testing encourages simpler code.</a:t>
            </a:r>
          </a:p>
          <a:p>
            <a:pPr/>
          </a:p>
          <a:p>
            <a:pPr/>
            <a:r>
              <a:t>Unit tests document how the developer intends the code to be used. Good unit tests are the most trust worthy pieces of documentation.</a:t>
            </a:r>
          </a:p>
          <a:p>
            <a:pPr/>
          </a:p>
          <a:p>
            <a:pPr/>
            <a:r>
              <a:t>Unit tests establish some stability in the code base. Unit tests should be able be run quickly, and you should be able to run them after every change so you can see if you’ve accidentally broken some other part of the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sldImg"/>
          </p:nvPr>
        </p:nvSpPr>
        <p:spPr>
          <a:prstGeom prst="rect">
            <a:avLst/>
          </a:prstGeom>
        </p:spPr>
        <p:txBody>
          <a:bodyPr/>
          <a:lstStyle/>
          <a:p>
            <a:pPr/>
          </a:p>
        </p:txBody>
      </p:sp>
      <p:sp>
        <p:nvSpPr>
          <p:cNvPr id="91" name="Shape 91"/>
          <p:cNvSpPr/>
          <p:nvPr>
            <p:ph type="body" sz="quarter" idx="1"/>
          </p:nvPr>
        </p:nvSpPr>
        <p:spPr>
          <a:prstGeom prst="rect">
            <a:avLst/>
          </a:prstGeom>
        </p:spPr>
        <p:txBody>
          <a:bodyPr/>
          <a:lstStyle/>
          <a:p>
            <a:pPr/>
            <a:r>
              <a:t>Michael Feathers defines legacy code as code that is not covered with unit tests.</a:t>
            </a:r>
          </a:p>
          <a:p>
            <a:pPr/>
          </a:p>
          <a:p>
            <a:pPr/>
            <a:r>
              <a:t>Without unit tests it’s hard to know whether the changes we’re making are affecting the functionality of the system. </a:t>
            </a:r>
          </a:p>
          <a:p>
            <a:pPr/>
          </a:p>
          <a:p>
            <a:pPr/>
            <a:r>
              <a:t>Michael Feathers recommends putting tests in place *before* making any changes. In my experience this is tough to do with web applications because we usually need to use Selenium-based integration tests, which in web applications are notoriously fragile.</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r>
              <a:t>These are not the only techniques, but these are techniques I use as part of my typical work in analyzing and refactoring production Angular applications.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Shape 11"/>
          <p:cNvSpPr/>
          <p:nvPr>
            <p:ph type="title"/>
          </p:nvPr>
        </p:nvSpPr>
        <p:spPr>
          <a:xfrm>
            <a:off x="7785100" y="0"/>
            <a:ext cx="15290800" cy="7200900"/>
          </a:xfrm>
          <a:prstGeom prst="rect">
            <a:avLst/>
          </a:prstGeom>
        </p:spPr>
        <p:txBody>
          <a:bodyPr anchor="b"/>
          <a:lstStyle>
            <a:lvl1pPr>
              <a:lnSpc>
                <a:spcPct val="90000"/>
              </a:lnSpc>
              <a:defRPr sz="8800"/>
            </a:lvl1pPr>
          </a:lstStyle>
          <a:p>
            <a:pPr/>
            <a:r>
              <a:t>Title Text</a:t>
            </a:r>
          </a:p>
        </p:txBody>
      </p:sp>
      <p:sp>
        <p:nvSpPr>
          <p:cNvPr id="12" name="Shape 12"/>
          <p:cNvSpPr/>
          <p:nvPr>
            <p:ph type="body" sz="half" idx="1"/>
          </p:nvPr>
        </p:nvSpPr>
        <p:spPr>
          <a:xfrm>
            <a:off x="7785100" y="7543800"/>
            <a:ext cx="15290800" cy="6172200"/>
          </a:xfrm>
          <a:prstGeom prst="rect">
            <a:avLst/>
          </a:prstGeom>
        </p:spPr>
        <p:txBody>
          <a:bodyPr/>
          <a:lstStyle>
            <a:lvl1pPr marL="342900" indent="-342900" algn="ctr">
              <a:spcBef>
                <a:spcPts val="1900"/>
              </a:spcBef>
              <a:buClrTx/>
              <a:buSzTx/>
              <a:buFontTx/>
              <a:buNone/>
              <a:defRPr sz="4800"/>
            </a:lvl1pPr>
            <a:lvl2pPr marL="742950" indent="-285750" algn="ctr">
              <a:spcBef>
                <a:spcPts val="0"/>
              </a:spcBef>
              <a:buClrTx/>
              <a:buSzTx/>
              <a:buFontTx/>
              <a:buNone/>
              <a:defRPr sz="4800"/>
            </a:lvl2pPr>
            <a:lvl3pPr marL="1143000" indent="-228600" algn="ctr">
              <a:spcBef>
                <a:spcPts val="0"/>
              </a:spcBef>
              <a:buClrTx/>
              <a:buSzTx/>
              <a:buFontTx/>
              <a:buNone/>
              <a:defRPr sz="4800"/>
            </a:lvl3pPr>
            <a:lvl4pPr marL="1600200" indent="-228600" algn="ctr">
              <a:spcBef>
                <a:spcPts val="0"/>
              </a:spcBef>
              <a:buClrTx/>
              <a:buSzTx/>
              <a:buFontTx/>
              <a:buNone/>
              <a:defRPr sz="4800"/>
            </a:lvl4pPr>
            <a:lvl5pPr marL="2057400" indent="-228600" algn="ctr">
              <a:spcBef>
                <a:spcPts val="0"/>
              </a:spcBef>
              <a:buClrTx/>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9" name="Shape 29"/>
          <p:cNvSpPr/>
          <p:nvPr>
            <p:ph type="title"/>
          </p:nvPr>
        </p:nvSpPr>
        <p:spPr>
          <a:xfrm>
            <a:off x="7785100" y="0"/>
            <a:ext cx="15290800" cy="7200900"/>
          </a:xfrm>
          <a:prstGeom prst="rect">
            <a:avLst/>
          </a:prstGeom>
        </p:spPr>
        <p:txBody>
          <a:bodyPr anchor="b"/>
          <a:lstStyle>
            <a:lvl1pPr>
              <a:lnSpc>
                <a:spcPct val="90000"/>
              </a:lnSpc>
              <a:defRPr sz="8800">
                <a:solidFill>
                  <a:srgbClr val="000000"/>
                </a:solidFill>
                <a:uFill>
                  <a:solidFill>
                    <a:srgbClr val="000000"/>
                  </a:solidFill>
                </a:uFill>
              </a:defRPr>
            </a:lvl1pPr>
          </a:lstStyle>
          <a:p>
            <a:pPr/>
            <a:r>
              <a:t>Title Text</a:t>
            </a:r>
          </a:p>
        </p:txBody>
      </p:sp>
      <p:sp>
        <p:nvSpPr>
          <p:cNvPr id="30" name="Shape 30"/>
          <p:cNvSpPr/>
          <p:nvPr>
            <p:ph type="body" sz="half" idx="1"/>
          </p:nvPr>
        </p:nvSpPr>
        <p:spPr>
          <a:xfrm>
            <a:off x="7785100" y="7467600"/>
            <a:ext cx="15290800" cy="6248400"/>
          </a:xfrm>
          <a:prstGeom prst="rect">
            <a:avLst/>
          </a:prstGeom>
        </p:spPr>
        <p:txBody>
          <a:bodyPr lIns="0" tIns="0" rIns="0" bIns="0"/>
          <a:lstStyle>
            <a:lvl1pPr marL="342900" indent="-342900" algn="ctr">
              <a:spcBef>
                <a:spcPts val="0"/>
              </a:spcBef>
              <a:buClrTx/>
              <a:buSzTx/>
              <a:buFontTx/>
              <a:buNone/>
              <a:defRPr sz="6000">
                <a:solidFill>
                  <a:srgbClr val="000000"/>
                </a:solidFill>
                <a:uFill>
                  <a:solidFill>
                    <a:srgbClr val="000000"/>
                  </a:solidFill>
                </a:uFill>
              </a:defRPr>
            </a:lvl1pPr>
            <a:lvl2pPr marL="742950" indent="-285750" algn="ctr">
              <a:spcBef>
                <a:spcPts val="0"/>
              </a:spcBef>
              <a:buClrTx/>
              <a:buSzTx/>
              <a:buFontTx/>
              <a:buNone/>
              <a:defRPr sz="6000">
                <a:solidFill>
                  <a:srgbClr val="000000"/>
                </a:solidFill>
                <a:uFill>
                  <a:solidFill>
                    <a:srgbClr val="000000"/>
                  </a:solidFill>
                </a:uFill>
              </a:defRPr>
            </a:lvl2pPr>
            <a:lvl3pPr marL="1143000" indent="-228600" algn="ctr">
              <a:spcBef>
                <a:spcPts val="0"/>
              </a:spcBef>
              <a:buClrTx/>
              <a:buSzTx/>
              <a:buFontTx/>
              <a:buNone/>
              <a:defRPr sz="6000">
                <a:solidFill>
                  <a:srgbClr val="000000"/>
                </a:solidFill>
                <a:uFill>
                  <a:solidFill>
                    <a:srgbClr val="000000"/>
                  </a:solidFill>
                </a:uFill>
              </a:defRPr>
            </a:lvl3pPr>
            <a:lvl4pPr marL="1600200" indent="-228600" algn="ctr">
              <a:spcBef>
                <a:spcPts val="0"/>
              </a:spcBef>
              <a:buClrTx/>
              <a:buSzTx/>
              <a:buFontTx/>
              <a:buNone/>
              <a:defRPr sz="6000">
                <a:solidFill>
                  <a:srgbClr val="000000"/>
                </a:solidFill>
                <a:uFill>
                  <a:solidFill>
                    <a:srgbClr val="000000"/>
                  </a:solidFill>
                </a:uFill>
              </a:defRPr>
            </a:lvl4pPr>
            <a:lvl5pPr marL="2057400" indent="-228600" algn="ctr">
              <a:spcBef>
                <a:spcPts val="0"/>
              </a:spcBef>
              <a:buClrTx/>
              <a:buSzTx/>
              <a:buFontTx/>
              <a:buNone/>
              <a:defRPr sz="6000">
                <a:solidFill>
                  <a:srgbClr val="000000"/>
                </a:solidFill>
                <a:uFill>
                  <a:solidFill>
                    <a:srgbClr val="000000"/>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 1_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lvl1pPr>
              <a:defRPr>
                <a:solidFill>
                  <a:srgbClr val="000000"/>
                </a:solidFill>
                <a:uFill>
                  <a:solidFill>
                    <a:srgbClr val="000000"/>
                  </a:solidFill>
                </a:uFill>
              </a:defRPr>
            </a:lvl1pPr>
          </a:lstStyle>
          <a:p>
            <a:pPr/>
            <a:r>
              <a:t>Title Text</a:t>
            </a:r>
          </a:p>
        </p:txBody>
      </p:sp>
      <p:sp>
        <p:nvSpPr>
          <p:cNvPr id="39" name="Shape 39"/>
          <p:cNvSpPr/>
          <p:nvPr>
            <p:ph type="body" idx="1"/>
          </p:nvPr>
        </p:nvSpPr>
        <p:spPr>
          <a:prstGeom prst="rect">
            <a:avLst/>
          </a:prstGeom>
        </p:spPr>
        <p:txBody>
          <a:bodyPr/>
          <a:lstStyle>
            <a:lvl1pPr marL="822959" indent="-822959">
              <a:lnSpc>
                <a:spcPct val="150000"/>
              </a:lnSpc>
              <a:defRPr sz="7200">
                <a:solidFill>
                  <a:srgbClr val="000000"/>
                </a:solidFill>
                <a:uFill>
                  <a:solidFill>
                    <a:srgbClr val="000000"/>
                  </a:solidFill>
                </a:uFill>
              </a:defRPr>
            </a:lvl1pPr>
            <a:lvl2pPr>
              <a:defRPr>
                <a:solidFill>
                  <a:srgbClr val="000000"/>
                </a:solidFill>
                <a:uFill>
                  <a:solidFill>
                    <a:srgbClr val="000000"/>
                  </a:solidFill>
                </a:uFill>
              </a:defRPr>
            </a:lvl2pPr>
            <a:lvl3pPr marL="1333500">
              <a:defRPr>
                <a:solidFill>
                  <a:srgbClr val="000000"/>
                </a:solidFill>
                <a:uFill>
                  <a:solidFill>
                    <a:srgbClr val="000000"/>
                  </a:solidFill>
                </a:uFill>
              </a:defRPr>
            </a:lvl3pPr>
            <a:lvl4pPr marL="1790700">
              <a:defRPr>
                <a:solidFill>
                  <a:srgbClr val="000000"/>
                </a:solidFill>
                <a:uFill>
                  <a:solidFill>
                    <a:srgbClr val="000000"/>
                  </a:solidFill>
                </a:uFill>
              </a:defRPr>
            </a:lvl4pPr>
            <a:lvl5pPr marL="2247900">
              <a:defRPr>
                <a:solidFill>
                  <a:srgbClr val="000000"/>
                </a:solidFill>
                <a:uFill>
                  <a:solidFill>
                    <a:srgbClr val="000000"/>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617537" y="241300"/>
            <a:ext cx="23134638" cy="2052638"/>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p>
            <a:pPr/>
            <a:r>
              <a:t>Title Text</a:t>
            </a:r>
          </a:p>
        </p:txBody>
      </p:sp>
      <p:sp>
        <p:nvSpPr>
          <p:cNvPr id="3" name="Shape 3"/>
          <p:cNvSpPr/>
          <p:nvPr>
            <p:ph type="body" idx="1"/>
          </p:nvPr>
        </p:nvSpPr>
        <p:spPr>
          <a:xfrm>
            <a:off x="617537" y="2289175"/>
            <a:ext cx="23134638" cy="11426825"/>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lvl2pPr>
              <a:buFont typeface="Arial"/>
              <a:buChar char="-"/>
            </a:lvl2pPr>
            <a:lvl3pPr>
              <a:buFont typeface="Arial"/>
              <a:buChar char="-"/>
            </a:lvl3pPr>
            <a:lvl4pPr>
              <a:buFont typeface="Arial"/>
              <a:buChar char="-"/>
            </a:lvl4pPr>
            <a:lvl5pPr>
              <a:buFont typeface="Arial"/>
              <a:buChar char="-"/>
            </a:lvl5p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343778" y="13246100"/>
            <a:ext cx="1696444" cy="1693367"/>
          </a:xfrm>
          <a:prstGeom prst="rect">
            <a:avLst/>
          </a:prstGeom>
          <a:ln w="12700">
            <a:miter lim="400000"/>
          </a:ln>
        </p:spPr>
        <p:txBody>
          <a:bodyPr wrap="none" lIns="50800" tIns="50800" rIns="50800" bIns="50800">
            <a:spAutoFit/>
          </a:bodyPr>
          <a:lstStyle>
            <a:lvl1pPr marL="0" marR="0" defTabSz="584200"/>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7200" u="none">
          <a:ln>
            <a:noFill/>
          </a:ln>
          <a:solidFill>
            <a:srgbClr val="FFFFFF"/>
          </a:solidFill>
          <a:uFill>
            <a:solidFill>
              <a:srgbClr val="FFFFFF"/>
            </a:solidFill>
          </a:uFill>
          <a:latin typeface="+mn-lt"/>
          <a:ea typeface="+mn-ea"/>
          <a:cs typeface="+mn-cs"/>
          <a:sym typeface="Arial"/>
        </a:defRPr>
      </a:lvl1pPr>
      <a:lvl2pPr marL="0" marR="0" indent="228600" algn="ctr" defTabSz="914400" rtl="0" latinLnBrk="0">
        <a:lnSpc>
          <a:spcPct val="100000"/>
        </a:lnSpc>
        <a:spcBef>
          <a:spcPts val="0"/>
        </a:spcBef>
        <a:spcAft>
          <a:spcPts val="0"/>
        </a:spcAft>
        <a:buClrTx/>
        <a:buSzTx/>
        <a:buFontTx/>
        <a:buNone/>
        <a:tabLst/>
        <a:defRPr b="1" baseline="0" cap="none" i="0" spc="0" strike="noStrike" sz="7200" u="none">
          <a:ln>
            <a:noFill/>
          </a:ln>
          <a:solidFill>
            <a:srgbClr val="FFFFFF"/>
          </a:solidFill>
          <a:uFill>
            <a:solidFill>
              <a:srgbClr val="FFFFFF"/>
            </a:solidFill>
          </a:uFill>
          <a:latin typeface="+mn-lt"/>
          <a:ea typeface="+mn-ea"/>
          <a:cs typeface="+mn-cs"/>
          <a:sym typeface="Arial"/>
        </a:defRPr>
      </a:lvl2pPr>
      <a:lvl3pPr marL="0" marR="0" indent="457200" algn="ctr" defTabSz="914400" rtl="0" latinLnBrk="0">
        <a:lnSpc>
          <a:spcPct val="100000"/>
        </a:lnSpc>
        <a:spcBef>
          <a:spcPts val="0"/>
        </a:spcBef>
        <a:spcAft>
          <a:spcPts val="0"/>
        </a:spcAft>
        <a:buClrTx/>
        <a:buSzTx/>
        <a:buFontTx/>
        <a:buNone/>
        <a:tabLst/>
        <a:defRPr b="1" baseline="0" cap="none" i="0" spc="0" strike="noStrike" sz="7200" u="none">
          <a:ln>
            <a:noFill/>
          </a:ln>
          <a:solidFill>
            <a:srgbClr val="FFFFFF"/>
          </a:solidFill>
          <a:uFill>
            <a:solidFill>
              <a:srgbClr val="FFFFFF"/>
            </a:solidFill>
          </a:uFill>
          <a:latin typeface="+mn-lt"/>
          <a:ea typeface="+mn-ea"/>
          <a:cs typeface="+mn-cs"/>
          <a:sym typeface="Arial"/>
        </a:defRPr>
      </a:lvl3pPr>
      <a:lvl4pPr marL="0" marR="0" indent="685800" algn="ctr" defTabSz="914400" rtl="0" latinLnBrk="0">
        <a:lnSpc>
          <a:spcPct val="100000"/>
        </a:lnSpc>
        <a:spcBef>
          <a:spcPts val="0"/>
        </a:spcBef>
        <a:spcAft>
          <a:spcPts val="0"/>
        </a:spcAft>
        <a:buClrTx/>
        <a:buSzTx/>
        <a:buFontTx/>
        <a:buNone/>
        <a:tabLst/>
        <a:defRPr b="1" baseline="0" cap="none" i="0" spc="0" strike="noStrike" sz="7200" u="none">
          <a:ln>
            <a:noFill/>
          </a:ln>
          <a:solidFill>
            <a:srgbClr val="FFFFFF"/>
          </a:solidFill>
          <a:uFill>
            <a:solidFill>
              <a:srgbClr val="FFFFFF"/>
            </a:solidFill>
          </a:uFill>
          <a:latin typeface="+mn-lt"/>
          <a:ea typeface="+mn-ea"/>
          <a:cs typeface="+mn-cs"/>
          <a:sym typeface="Arial"/>
        </a:defRPr>
      </a:lvl4pPr>
      <a:lvl5pPr marL="0" marR="0" indent="914400" algn="ctr" defTabSz="914400" rtl="0" latinLnBrk="0">
        <a:lnSpc>
          <a:spcPct val="100000"/>
        </a:lnSpc>
        <a:spcBef>
          <a:spcPts val="0"/>
        </a:spcBef>
        <a:spcAft>
          <a:spcPts val="0"/>
        </a:spcAft>
        <a:buClrTx/>
        <a:buSzTx/>
        <a:buFontTx/>
        <a:buNone/>
        <a:tabLst/>
        <a:defRPr b="1" baseline="0" cap="none" i="0" spc="0" strike="noStrike" sz="7200" u="none">
          <a:ln>
            <a:noFill/>
          </a:ln>
          <a:solidFill>
            <a:srgbClr val="FFFFFF"/>
          </a:solidFill>
          <a:uFill>
            <a:solidFill>
              <a:srgbClr val="FFFFFF"/>
            </a:solidFill>
          </a:uFill>
          <a:latin typeface="+mn-lt"/>
          <a:ea typeface="+mn-ea"/>
          <a:cs typeface="+mn-cs"/>
          <a:sym typeface="Arial"/>
        </a:defRPr>
      </a:lvl5pPr>
      <a:lvl6pPr marL="0" marR="0" indent="1143000" algn="ctr" defTabSz="914400" rtl="0" latinLnBrk="0">
        <a:lnSpc>
          <a:spcPct val="100000"/>
        </a:lnSpc>
        <a:spcBef>
          <a:spcPts val="0"/>
        </a:spcBef>
        <a:spcAft>
          <a:spcPts val="0"/>
        </a:spcAft>
        <a:buClrTx/>
        <a:buSzTx/>
        <a:buFontTx/>
        <a:buNone/>
        <a:tabLst/>
        <a:defRPr b="1" baseline="0" cap="none" i="0" spc="0" strike="noStrike" sz="7200" u="none">
          <a:ln>
            <a:noFill/>
          </a:ln>
          <a:solidFill>
            <a:srgbClr val="FFFFFF"/>
          </a:solidFill>
          <a:uFill>
            <a:solidFill>
              <a:srgbClr val="FFFFFF"/>
            </a:solidFill>
          </a:uFill>
          <a:latin typeface="+mn-lt"/>
          <a:ea typeface="+mn-ea"/>
          <a:cs typeface="+mn-cs"/>
          <a:sym typeface="Arial"/>
        </a:defRPr>
      </a:lvl6pPr>
      <a:lvl7pPr marL="0" marR="0" indent="1371600" algn="ctr" defTabSz="914400" rtl="0" latinLnBrk="0">
        <a:lnSpc>
          <a:spcPct val="100000"/>
        </a:lnSpc>
        <a:spcBef>
          <a:spcPts val="0"/>
        </a:spcBef>
        <a:spcAft>
          <a:spcPts val="0"/>
        </a:spcAft>
        <a:buClrTx/>
        <a:buSzTx/>
        <a:buFontTx/>
        <a:buNone/>
        <a:tabLst/>
        <a:defRPr b="1" baseline="0" cap="none" i="0" spc="0" strike="noStrike" sz="7200" u="none">
          <a:ln>
            <a:noFill/>
          </a:ln>
          <a:solidFill>
            <a:srgbClr val="FFFFFF"/>
          </a:solidFill>
          <a:uFill>
            <a:solidFill>
              <a:srgbClr val="FFFFFF"/>
            </a:solidFill>
          </a:uFill>
          <a:latin typeface="+mn-lt"/>
          <a:ea typeface="+mn-ea"/>
          <a:cs typeface="+mn-cs"/>
          <a:sym typeface="Arial"/>
        </a:defRPr>
      </a:lvl7pPr>
      <a:lvl8pPr marL="0" marR="0" indent="1600200" algn="ctr" defTabSz="914400" rtl="0" latinLnBrk="0">
        <a:lnSpc>
          <a:spcPct val="100000"/>
        </a:lnSpc>
        <a:spcBef>
          <a:spcPts val="0"/>
        </a:spcBef>
        <a:spcAft>
          <a:spcPts val="0"/>
        </a:spcAft>
        <a:buClrTx/>
        <a:buSzTx/>
        <a:buFontTx/>
        <a:buNone/>
        <a:tabLst/>
        <a:defRPr b="1" baseline="0" cap="none" i="0" spc="0" strike="noStrike" sz="7200" u="none">
          <a:ln>
            <a:noFill/>
          </a:ln>
          <a:solidFill>
            <a:srgbClr val="FFFFFF"/>
          </a:solidFill>
          <a:uFill>
            <a:solidFill>
              <a:srgbClr val="FFFFFF"/>
            </a:solidFill>
          </a:uFill>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b="1" baseline="0" cap="none" i="0" spc="0" strike="noStrike" sz="7200" u="none">
          <a:ln>
            <a:noFill/>
          </a:ln>
          <a:solidFill>
            <a:srgbClr val="FFFFFF"/>
          </a:solidFill>
          <a:uFill>
            <a:solidFill>
              <a:srgbClr val="FFFFFF"/>
            </a:solidFill>
          </a:uFill>
          <a:latin typeface="+mn-lt"/>
          <a:ea typeface="+mn-ea"/>
          <a:cs typeface="+mn-cs"/>
          <a:sym typeface="Arial"/>
        </a:defRPr>
      </a:lvl9pPr>
    </p:titleStyle>
    <p:bodyStyle>
      <a:lvl1pPr marL="457200" marR="0" indent="-457200" algn="l" defTabSz="914400" rtl="0" latinLnBrk="0">
        <a:lnSpc>
          <a:spcPct val="100000"/>
        </a:lnSpc>
        <a:spcBef>
          <a:spcPts val="400"/>
        </a:spcBef>
        <a:spcAft>
          <a:spcPts val="0"/>
        </a:spcAft>
        <a:buClr>
          <a:srgbClr val="00C2C4"/>
        </a:buClr>
        <a:buSzPct val="100000"/>
        <a:buFont typeface="Wingdings"/>
        <a:buChar char=""/>
        <a:tabLst/>
        <a:defRPr b="0" baseline="0" cap="none" i="0" spc="0" strike="noStrike" sz="4000" u="none">
          <a:ln>
            <a:noFill/>
          </a:ln>
          <a:solidFill>
            <a:srgbClr val="FFFFFF"/>
          </a:solidFill>
          <a:uFill>
            <a:solidFill>
              <a:srgbClr val="FFFFFF"/>
            </a:solidFill>
          </a:uFill>
          <a:latin typeface="+mn-lt"/>
          <a:ea typeface="+mn-ea"/>
          <a:cs typeface="+mn-cs"/>
          <a:sym typeface="Arial"/>
        </a:defRPr>
      </a:lvl1pPr>
      <a:lvl2pPr marL="876300" marR="0" indent="-457200" algn="l" defTabSz="914400" rtl="0" latinLnBrk="0">
        <a:lnSpc>
          <a:spcPct val="100000"/>
        </a:lnSpc>
        <a:spcBef>
          <a:spcPts val="400"/>
        </a:spcBef>
        <a:spcAft>
          <a:spcPts val="0"/>
        </a:spcAft>
        <a:buClr>
          <a:srgbClr val="00C2C4"/>
        </a:buClr>
        <a:buSzPct val="100000"/>
        <a:buFont typeface="Wingdings"/>
        <a:buChar char=""/>
        <a:tabLst/>
        <a:defRPr b="0" baseline="0" cap="none" i="0" spc="0" strike="noStrike" sz="4000" u="none">
          <a:ln>
            <a:noFill/>
          </a:ln>
          <a:solidFill>
            <a:srgbClr val="FFFFFF"/>
          </a:solidFill>
          <a:uFill>
            <a:solidFill>
              <a:srgbClr val="FFFFFF"/>
            </a:solidFill>
          </a:uFill>
          <a:latin typeface="+mn-lt"/>
          <a:ea typeface="+mn-ea"/>
          <a:cs typeface="+mn-cs"/>
          <a:sym typeface="Arial"/>
        </a:defRPr>
      </a:lvl2pPr>
      <a:lvl3pPr marL="1562100" marR="0" indent="-457200" algn="l" defTabSz="914400" rtl="0" latinLnBrk="0">
        <a:lnSpc>
          <a:spcPct val="100000"/>
        </a:lnSpc>
        <a:spcBef>
          <a:spcPts val="400"/>
        </a:spcBef>
        <a:spcAft>
          <a:spcPts val="0"/>
        </a:spcAft>
        <a:buClr>
          <a:srgbClr val="00C2C4"/>
        </a:buClr>
        <a:buSzPct val="100000"/>
        <a:buFont typeface="Wingdings"/>
        <a:buChar char=""/>
        <a:tabLst/>
        <a:defRPr b="0" baseline="0" cap="none" i="0" spc="0" strike="noStrike" sz="4000" u="none">
          <a:ln>
            <a:noFill/>
          </a:ln>
          <a:solidFill>
            <a:srgbClr val="FFFFFF"/>
          </a:solidFill>
          <a:uFill>
            <a:solidFill>
              <a:srgbClr val="FFFFFF"/>
            </a:solidFill>
          </a:uFill>
          <a:latin typeface="+mn-lt"/>
          <a:ea typeface="+mn-ea"/>
          <a:cs typeface="+mn-cs"/>
          <a:sym typeface="Arial"/>
        </a:defRPr>
      </a:lvl3pPr>
      <a:lvl4pPr marL="2019300" marR="0" indent="-457200" algn="l" defTabSz="914400" rtl="0" latinLnBrk="0">
        <a:lnSpc>
          <a:spcPct val="100000"/>
        </a:lnSpc>
        <a:spcBef>
          <a:spcPts val="400"/>
        </a:spcBef>
        <a:spcAft>
          <a:spcPts val="0"/>
        </a:spcAft>
        <a:buClr>
          <a:srgbClr val="00C2C4"/>
        </a:buClr>
        <a:buSzPct val="100000"/>
        <a:buFont typeface="Wingdings"/>
        <a:buChar char=""/>
        <a:tabLst/>
        <a:defRPr b="0" baseline="0" cap="none" i="0" spc="0" strike="noStrike" sz="4000" u="none">
          <a:ln>
            <a:noFill/>
          </a:ln>
          <a:solidFill>
            <a:srgbClr val="FFFFFF"/>
          </a:solidFill>
          <a:uFill>
            <a:solidFill>
              <a:srgbClr val="FFFFFF"/>
            </a:solidFill>
          </a:uFill>
          <a:latin typeface="+mn-lt"/>
          <a:ea typeface="+mn-ea"/>
          <a:cs typeface="+mn-cs"/>
          <a:sym typeface="Arial"/>
        </a:defRPr>
      </a:lvl4pPr>
      <a:lvl5pPr marL="2476500" marR="0" indent="-457200" algn="l" defTabSz="914400" rtl="0" latinLnBrk="0">
        <a:lnSpc>
          <a:spcPct val="100000"/>
        </a:lnSpc>
        <a:spcBef>
          <a:spcPts val="400"/>
        </a:spcBef>
        <a:spcAft>
          <a:spcPts val="0"/>
        </a:spcAft>
        <a:buClr>
          <a:srgbClr val="00C2C4"/>
        </a:buClr>
        <a:buSzPct val="100000"/>
        <a:buFont typeface="Wingdings"/>
        <a:buChar char=""/>
        <a:tabLst/>
        <a:defRPr b="0" baseline="0" cap="none" i="0" spc="0" strike="noStrike" sz="4000" u="none">
          <a:ln>
            <a:noFill/>
          </a:ln>
          <a:solidFill>
            <a:srgbClr val="FFFFFF"/>
          </a:solidFill>
          <a:uFill>
            <a:solidFill>
              <a:srgbClr val="FFFFFF"/>
            </a:solidFill>
          </a:uFill>
          <a:latin typeface="+mn-lt"/>
          <a:ea typeface="+mn-ea"/>
          <a:cs typeface="+mn-cs"/>
          <a:sym typeface="Arial"/>
        </a:defRPr>
      </a:lvl5pPr>
      <a:lvl6pPr marL="2476500" marR="0" indent="-457200" algn="l" defTabSz="914400" rtl="0" latinLnBrk="0">
        <a:lnSpc>
          <a:spcPct val="100000"/>
        </a:lnSpc>
        <a:spcBef>
          <a:spcPts val="400"/>
        </a:spcBef>
        <a:spcAft>
          <a:spcPts val="0"/>
        </a:spcAft>
        <a:buClr>
          <a:srgbClr val="00C2C4"/>
        </a:buClr>
        <a:buSzPct val="100000"/>
        <a:buFont typeface="Wingdings"/>
        <a:buChar char=""/>
        <a:tabLst/>
        <a:defRPr b="0" baseline="0" cap="none" i="0" spc="0" strike="noStrike" sz="4000" u="none">
          <a:ln>
            <a:noFill/>
          </a:ln>
          <a:solidFill>
            <a:srgbClr val="FFFFFF"/>
          </a:solidFill>
          <a:uFill>
            <a:solidFill>
              <a:srgbClr val="FFFFFF"/>
            </a:solidFill>
          </a:uFill>
          <a:latin typeface="+mn-lt"/>
          <a:ea typeface="+mn-ea"/>
          <a:cs typeface="+mn-cs"/>
          <a:sym typeface="Arial"/>
        </a:defRPr>
      </a:lvl6pPr>
      <a:lvl7pPr marL="2476500" marR="0" indent="-457200" algn="l" defTabSz="914400" rtl="0" latinLnBrk="0">
        <a:lnSpc>
          <a:spcPct val="100000"/>
        </a:lnSpc>
        <a:spcBef>
          <a:spcPts val="400"/>
        </a:spcBef>
        <a:spcAft>
          <a:spcPts val="0"/>
        </a:spcAft>
        <a:buClr>
          <a:srgbClr val="00C2C4"/>
        </a:buClr>
        <a:buSzPct val="100000"/>
        <a:buFont typeface="Wingdings"/>
        <a:buChar char=""/>
        <a:tabLst/>
        <a:defRPr b="0" baseline="0" cap="none" i="0" spc="0" strike="noStrike" sz="4000" u="none">
          <a:ln>
            <a:noFill/>
          </a:ln>
          <a:solidFill>
            <a:srgbClr val="FFFFFF"/>
          </a:solidFill>
          <a:uFill>
            <a:solidFill>
              <a:srgbClr val="FFFFFF"/>
            </a:solidFill>
          </a:uFill>
          <a:latin typeface="+mn-lt"/>
          <a:ea typeface="+mn-ea"/>
          <a:cs typeface="+mn-cs"/>
          <a:sym typeface="Arial"/>
        </a:defRPr>
      </a:lvl7pPr>
      <a:lvl8pPr marL="2476500" marR="0" indent="-457200" algn="l" defTabSz="914400" rtl="0" latinLnBrk="0">
        <a:lnSpc>
          <a:spcPct val="100000"/>
        </a:lnSpc>
        <a:spcBef>
          <a:spcPts val="400"/>
        </a:spcBef>
        <a:spcAft>
          <a:spcPts val="0"/>
        </a:spcAft>
        <a:buClr>
          <a:srgbClr val="00C2C4"/>
        </a:buClr>
        <a:buSzPct val="100000"/>
        <a:buFont typeface="Wingdings"/>
        <a:buChar char=""/>
        <a:tabLst/>
        <a:defRPr b="0" baseline="0" cap="none" i="0" spc="0" strike="noStrike" sz="4000" u="none">
          <a:ln>
            <a:noFill/>
          </a:ln>
          <a:solidFill>
            <a:srgbClr val="FFFFFF"/>
          </a:solidFill>
          <a:uFill>
            <a:solidFill>
              <a:srgbClr val="FFFFFF"/>
            </a:solidFill>
          </a:uFill>
          <a:latin typeface="+mn-lt"/>
          <a:ea typeface="+mn-ea"/>
          <a:cs typeface="+mn-cs"/>
          <a:sym typeface="Arial"/>
        </a:defRPr>
      </a:lvl8pPr>
      <a:lvl9pPr marL="2476500" marR="0" indent="-457200" algn="l" defTabSz="914400" rtl="0" latinLnBrk="0">
        <a:lnSpc>
          <a:spcPct val="100000"/>
        </a:lnSpc>
        <a:spcBef>
          <a:spcPts val="400"/>
        </a:spcBef>
        <a:spcAft>
          <a:spcPts val="0"/>
        </a:spcAft>
        <a:buClr>
          <a:srgbClr val="00C2C4"/>
        </a:buClr>
        <a:buSzPct val="100000"/>
        <a:buFont typeface="Wingdings"/>
        <a:buChar char=""/>
        <a:tabLst/>
        <a:defRPr b="0" baseline="0" cap="none" i="0" spc="0" strike="noStrike" sz="4000" u="none">
          <a:ln>
            <a:noFill/>
          </a:ln>
          <a:solidFill>
            <a:srgbClr val="FFFFFF"/>
          </a:solidFill>
          <a:uFill>
            <a:solidFill>
              <a:srgbClr val="FFFFFF"/>
            </a:solidFill>
          </a:uFill>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1200" u="none">
          <a:ln>
            <a:noFill/>
          </a:ln>
          <a:solidFill>
            <a:schemeClr val="tx1"/>
          </a:solidFill>
          <a:uFill>
            <a:solidFill>
              <a:srgbClr val="000000"/>
            </a:solidFill>
          </a:uFill>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b="0" baseline="0" cap="none" i="0" spc="0" strike="noStrike" sz="11200" u="none">
          <a:ln>
            <a:noFill/>
          </a:ln>
          <a:solidFill>
            <a:schemeClr val="tx1"/>
          </a:solidFill>
          <a:uFill>
            <a:solidFill>
              <a:srgbClr val="000000"/>
            </a:solidFill>
          </a:uFill>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b="0" baseline="0" cap="none" i="0" spc="0" strike="noStrike" sz="11200" u="none">
          <a:ln>
            <a:noFill/>
          </a:ln>
          <a:solidFill>
            <a:schemeClr val="tx1"/>
          </a:solidFill>
          <a:uFill>
            <a:solidFill>
              <a:srgbClr val="000000"/>
            </a:solidFill>
          </a:uFill>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b="0" baseline="0" cap="none" i="0" spc="0" strike="noStrike" sz="11200" u="none">
          <a:ln>
            <a:noFill/>
          </a:ln>
          <a:solidFill>
            <a:schemeClr val="tx1"/>
          </a:solidFill>
          <a:uFill>
            <a:solidFill>
              <a:srgbClr val="000000"/>
            </a:solidFill>
          </a:uFill>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b="0" baseline="0" cap="none" i="0" spc="0" strike="noStrike" sz="11200" u="none">
          <a:ln>
            <a:noFill/>
          </a:ln>
          <a:solidFill>
            <a:schemeClr val="tx1"/>
          </a:solidFill>
          <a:uFill>
            <a:solidFill>
              <a:srgbClr val="000000"/>
            </a:solidFill>
          </a:uFill>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b="0" baseline="0" cap="none" i="0" spc="0" strike="noStrike" sz="11200" u="none">
          <a:ln>
            <a:noFill/>
          </a:ln>
          <a:solidFill>
            <a:schemeClr val="tx1"/>
          </a:solidFill>
          <a:uFill>
            <a:solidFill>
              <a:srgbClr val="000000"/>
            </a:solidFill>
          </a:uFill>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b="0" baseline="0" cap="none" i="0" spc="0" strike="noStrike" sz="11200" u="none">
          <a:ln>
            <a:noFill/>
          </a:ln>
          <a:solidFill>
            <a:schemeClr val="tx1"/>
          </a:solidFill>
          <a:uFill>
            <a:solidFill>
              <a:srgbClr val="000000"/>
            </a:solidFill>
          </a:uFill>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b="0" baseline="0" cap="none" i="0" spc="0" strike="noStrike" sz="11200" u="none">
          <a:ln>
            <a:noFill/>
          </a:ln>
          <a:solidFill>
            <a:schemeClr val="tx1"/>
          </a:solidFill>
          <a:uFill>
            <a:solidFill>
              <a:srgbClr val="000000"/>
            </a:solidFill>
          </a:uFill>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b="0" baseline="0" cap="none" i="0" spc="0" strike="noStrike" sz="11200" u="none">
          <a:ln>
            <a:noFill/>
          </a:ln>
          <a:solidFill>
            <a:schemeClr val="tx1"/>
          </a:solidFill>
          <a:uFill>
            <a:solidFill>
              <a:srgbClr val="000000"/>
            </a:solidFill>
          </a:u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johnpapa/angular-styleguide/blob/master/a1/README.md" TargetMode="External"/><Relationship Id="rId3" Type="http://schemas.openxmlformats.org/officeDocument/2006/relationships/hyperlink" Target="https://www.pluralsight.com/courses/angularjs-patterns-clean-code" TargetMode="External"/><Relationship Id="rId4" Type="http://schemas.openxmlformats.org/officeDocument/2006/relationships/hyperlink" Target="http://www.amazon.com/Clean-Code-Handbook-Software-Craftsmanship/dp/0132350882/ref=sr_1_1?ie=UTF8&amp;qid=1457145855&amp;sr=8-1&amp;keywords=clean+code" TargetMode="External"/><Relationship Id="rId5" Type="http://schemas.openxmlformats.org/officeDocument/2006/relationships/hyperlink" Target="http://www.amazon.com/Refactoring-Improving-Design-Existing-Code/dp/0201485672/ref=sr_1_1?ie=UTF8&amp;qid=1457145888&amp;sr=8-1&amp;keywords=refactoring" TargetMode="External"/><Relationship Id="rId6" Type="http://schemas.openxmlformats.org/officeDocument/2006/relationships/hyperlink" Target="http://www.amazon.com/Refactoring-Patterns-Joshua-Kerievsky/dp/0321213351/ref=sr_1_1?ie=UTF8&amp;qid=1457145909&amp;sr=8-1&amp;keywords=refactoring+to+patterns" TargetMode="External"/><Relationship Id="rId7" Type="http://schemas.openxmlformats.org/officeDocument/2006/relationships/hyperlink" Target="http://www.amazon.com/Working-Effectively-Legacy-Michael-Feathers/dp/0131177052/ref=sr_1_1?ie=UTF8&amp;qid=1457145937&amp;sr=8-1&amp;keywords=working+with+legacy+code"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a:r>
              <a:t>Refactoring Legacy AngularJS</a:t>
            </a:r>
          </a:p>
        </p:txBody>
      </p:sp>
      <p:sp>
        <p:nvSpPr>
          <p:cNvPr id="50" name="Shape 50"/>
          <p:cNvSpPr/>
          <p:nvPr>
            <p:ph type="body" sz="half" idx="1"/>
          </p:nvPr>
        </p:nvSpPr>
        <p:spPr>
          <a:xfrm>
            <a:off x="7785100" y="8457902"/>
            <a:ext cx="15290800" cy="5258098"/>
          </a:xfrm>
          <a:prstGeom prst="rect">
            <a:avLst/>
          </a:prstGeom>
        </p:spPr>
        <p:txBody>
          <a:bodyPr/>
          <a:lstStyle/>
          <a:p>
            <a:pPr>
              <a:defRPr sz="7200"/>
            </a:pPr>
            <a:r>
              <a:t>Corinna Cohn @corinna000</a:t>
            </a:r>
          </a:p>
          <a:p>
            <a:pPr/>
            <a:r>
              <a:t>Fusion Alliance</a:t>
            </a:r>
          </a:p>
          <a:p>
            <a:pPr/>
          </a:p>
          <a:p>
            <a:pPr/>
            <a:r>
              <a:t>March 8, 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p>
            <a:pPr/>
            <a:r>
              <a:t>Project Organization</a:t>
            </a:r>
          </a:p>
        </p:txBody>
      </p:sp>
      <p:sp>
        <p:nvSpPr>
          <p:cNvPr id="98" name="Shape 98"/>
          <p:cNvSpPr/>
          <p:nvPr>
            <p:ph type="body" idx="1"/>
          </p:nvPr>
        </p:nvSpPr>
        <p:spPr>
          <a:prstGeom prst="rect">
            <a:avLst/>
          </a:prstGeom>
        </p:spPr>
        <p:txBody>
          <a:bodyPr/>
          <a:lstStyle/>
          <a:p>
            <a:pPr/>
            <a:r>
              <a:t>Organize by feature, not functionality.</a:t>
            </a:r>
          </a:p>
        </p:txBody>
      </p:sp>
      <p:pic>
        <p:nvPicPr>
          <p:cNvPr id="99" name="pasted-image.png"/>
          <p:cNvPicPr>
            <a:picLocks noChangeAspect="1"/>
          </p:cNvPicPr>
          <p:nvPr/>
        </p:nvPicPr>
        <p:blipFill>
          <a:blip r:embed="rId3">
            <a:extLst/>
          </a:blip>
          <a:stretch>
            <a:fillRect/>
          </a:stretch>
        </p:blipFill>
        <p:spPr>
          <a:xfrm>
            <a:off x="830548" y="3838957"/>
            <a:ext cx="9678039" cy="6041261"/>
          </a:xfrm>
          <a:prstGeom prst="rect">
            <a:avLst/>
          </a:prstGeom>
          <a:ln w="25400"/>
        </p:spPr>
      </p:pic>
      <p:pic>
        <p:nvPicPr>
          <p:cNvPr id="100" name="pasted-image.png"/>
          <p:cNvPicPr>
            <a:picLocks noChangeAspect="1"/>
          </p:cNvPicPr>
          <p:nvPr/>
        </p:nvPicPr>
        <p:blipFill>
          <a:blip r:embed="rId4">
            <a:extLst/>
          </a:blip>
          <a:stretch>
            <a:fillRect/>
          </a:stretch>
        </p:blipFill>
        <p:spPr>
          <a:xfrm>
            <a:off x="12302458" y="4275393"/>
            <a:ext cx="11407153" cy="5168389"/>
          </a:xfrm>
          <a:prstGeom prst="rect">
            <a:avLst/>
          </a:prstGeom>
          <a:ln w="25400"/>
        </p:spPr>
      </p:pic>
      <p:sp>
        <p:nvSpPr>
          <p:cNvPr id="101" name="Shape 101"/>
          <p:cNvSpPr/>
          <p:nvPr/>
        </p:nvSpPr>
        <p:spPr>
          <a:xfrm>
            <a:off x="3825904" y="10208412"/>
            <a:ext cx="3687327" cy="1693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08F92"/>
                </a:solidFill>
              </a:defRPr>
            </a:lvl1pPr>
          </a:lstStyle>
          <a:p>
            <a:pPr/>
            <a:r>
              <a:t>Avoid</a:t>
            </a:r>
          </a:p>
        </p:txBody>
      </p:sp>
      <p:sp>
        <p:nvSpPr>
          <p:cNvPr id="102" name="Shape 102"/>
          <p:cNvSpPr/>
          <p:nvPr/>
        </p:nvSpPr>
        <p:spPr>
          <a:xfrm>
            <a:off x="16031104" y="10208412"/>
            <a:ext cx="3949860" cy="1693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08F92"/>
                </a:solidFill>
              </a:defRPr>
            </a:lvl1pPr>
          </a:lstStyle>
          <a:p>
            <a:pPr/>
            <a:r>
              <a:t>Better</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prstGeom prst="rect">
            <a:avLst/>
          </a:prstGeom>
        </p:spPr>
        <p:txBody>
          <a:bodyPr/>
          <a:lstStyle/>
          <a:p>
            <a:pPr/>
            <a:r>
              <a:t>Services and Specialized Objects</a:t>
            </a:r>
          </a:p>
        </p:txBody>
      </p:sp>
      <p:sp>
        <p:nvSpPr>
          <p:cNvPr id="107" name="Shape 107"/>
          <p:cNvSpPr/>
          <p:nvPr>
            <p:ph type="body" idx="1"/>
          </p:nvPr>
        </p:nvSpPr>
        <p:spPr>
          <a:xfrm>
            <a:off x="617537" y="3816597"/>
            <a:ext cx="23134638" cy="7573763"/>
          </a:xfrm>
          <a:prstGeom prst="rect">
            <a:avLst/>
          </a:prstGeom>
        </p:spPr>
        <p:txBody>
          <a:bodyPr/>
          <a:lstStyle/>
          <a:p>
            <a:pPr/>
            <a:r>
              <a:t>One feature per file, one file per feature.</a:t>
            </a:r>
          </a:p>
          <a:p>
            <a:pPr/>
            <a:r>
              <a:t>File names should reflect the name and type of the feature.</a:t>
            </a:r>
          </a:p>
        </p:txBody>
      </p:sp>
      <p:sp>
        <p:nvSpPr>
          <p:cNvPr id="108" name="Shape 108"/>
          <p:cNvSpPr/>
          <p:nvPr/>
        </p:nvSpPr>
        <p:spPr>
          <a:xfrm>
            <a:off x="4005530" y="8657521"/>
            <a:ext cx="16372940"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08F92"/>
                </a:solidFill>
                <a:latin typeface="Courier"/>
                <a:ea typeface="Courier"/>
                <a:cs typeface="Courier"/>
                <a:sym typeface="Courier"/>
              </a:defRPr>
            </a:lvl1pPr>
          </a:lstStyle>
          <a:p>
            <a:pPr/>
            <a:r>
              <a:t>search.component.js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7" grpId="1"/>
      <p:bldP build="whole" bldLvl="1" animBg="1" rev="0" advAuto="0" spid="108" grpId="2"/>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prstGeom prst="rect">
            <a:avLst/>
          </a:prstGeom>
        </p:spPr>
        <p:txBody>
          <a:bodyPr/>
          <a:lstStyle/>
          <a:p>
            <a:pPr/>
            <a:r>
              <a:t>modules</a:t>
            </a:r>
          </a:p>
        </p:txBody>
      </p:sp>
      <p:sp>
        <p:nvSpPr>
          <p:cNvPr id="113" name="Shape 113"/>
          <p:cNvSpPr/>
          <p:nvPr/>
        </p:nvSpPr>
        <p:spPr>
          <a:xfrm>
            <a:off x="611534" y="1358974"/>
            <a:ext cx="23160932" cy="109980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marR="0" algn="l" defTabSz="457200">
              <a:defRPr sz="7200">
                <a:uFillTx/>
                <a:latin typeface="Monaco"/>
                <a:ea typeface="Monaco"/>
                <a:cs typeface="Monaco"/>
                <a:sym typeface="Monaco"/>
              </a:defRPr>
            </a:pPr>
          </a:p>
          <a:p>
            <a:pPr marL="0" marR="0" algn="l" defTabSz="457200">
              <a:defRPr sz="7200">
                <a:uFillTx/>
                <a:latin typeface="Monaco"/>
                <a:ea typeface="Monaco"/>
                <a:cs typeface="Monaco"/>
                <a:sym typeface="Monaco"/>
              </a:defRPr>
            </a:pPr>
            <a:r>
              <a:t>angular.</a:t>
            </a:r>
            <a:r>
              <a:rPr>
                <a:solidFill>
                  <a:srgbClr val="021994"/>
                </a:solidFill>
              </a:rPr>
              <a:t>module</a:t>
            </a:r>
            <a:r>
              <a:t>(</a:t>
            </a:r>
            <a:r>
              <a:rPr>
                <a:solidFill>
                  <a:srgbClr val="CD1D00"/>
                </a:solidFill>
              </a:rPr>
              <a:t>'myApp'</a:t>
            </a:r>
            <a:r>
              <a:t>, [</a:t>
            </a:r>
          </a:p>
          <a:p>
            <a:pPr marL="0" marR="0" algn="l" defTabSz="457200">
              <a:defRPr sz="7200">
                <a:solidFill>
                  <a:srgbClr val="959395"/>
                </a:solidFill>
                <a:uFillTx/>
                <a:latin typeface="Monaco"/>
                <a:ea typeface="Monaco"/>
                <a:cs typeface="Monaco"/>
                <a:sym typeface="Monaco"/>
              </a:defRPr>
            </a:pPr>
            <a:r>
              <a:rPr>
                <a:solidFill>
                  <a:srgbClr val="000000"/>
                </a:solidFill>
              </a:rPr>
              <a:t>  </a:t>
            </a:r>
            <a:r>
              <a:t>// first-party</a:t>
            </a:r>
            <a:endParaRPr>
              <a:solidFill>
                <a:srgbClr val="000000"/>
              </a:solidFill>
            </a:endParaRPr>
          </a:p>
          <a:p>
            <a:pPr marL="0" marR="0" algn="l" defTabSz="457200">
              <a:defRPr sz="7200">
                <a:solidFill>
                  <a:srgbClr val="CD1D00"/>
                </a:solidFill>
                <a:uFillTx/>
                <a:latin typeface="Monaco"/>
                <a:ea typeface="Monaco"/>
                <a:cs typeface="Monaco"/>
                <a:sym typeface="Monaco"/>
              </a:defRPr>
            </a:pPr>
            <a:r>
              <a:rPr>
                <a:solidFill>
                  <a:srgbClr val="000000"/>
                </a:solidFill>
              </a:rPr>
              <a:t>  </a:t>
            </a:r>
            <a:r>
              <a:t>'myTrackPlayer'</a:t>
            </a:r>
            <a:r>
              <a:rPr>
                <a:solidFill>
                  <a:srgbClr val="000000"/>
                </a:solidFill>
              </a:rPr>
              <a:t>, </a:t>
            </a:r>
            <a:r>
              <a:t>'myTournamentManager'</a:t>
            </a:r>
            <a:r>
              <a:rPr>
                <a:solidFill>
                  <a:srgbClr val="000000"/>
                </a:solidFill>
              </a:rPr>
              <a:t>,</a:t>
            </a:r>
            <a:endParaRPr>
              <a:solidFill>
                <a:srgbClr val="000000"/>
              </a:solidFill>
            </a:endParaRPr>
          </a:p>
          <a:p>
            <a:pPr marL="0" marR="0" algn="l" defTabSz="457200">
              <a:defRPr sz="7200">
                <a:uFillTx/>
                <a:latin typeface="Monaco"/>
                <a:ea typeface="Monaco"/>
                <a:cs typeface="Monaco"/>
                <a:sym typeface="Monaco"/>
              </a:defRPr>
            </a:pPr>
          </a:p>
          <a:p>
            <a:pPr marL="0" marR="0" algn="l" defTabSz="457200">
              <a:defRPr sz="7200">
                <a:solidFill>
                  <a:srgbClr val="959395"/>
                </a:solidFill>
                <a:uFillTx/>
                <a:latin typeface="Monaco"/>
                <a:ea typeface="Monaco"/>
                <a:cs typeface="Monaco"/>
                <a:sym typeface="Monaco"/>
              </a:defRPr>
            </a:pPr>
            <a:r>
              <a:rPr>
                <a:solidFill>
                  <a:srgbClr val="000000"/>
                </a:solidFill>
              </a:rPr>
              <a:t>  </a:t>
            </a:r>
            <a:r>
              <a:t>// third-party</a:t>
            </a:r>
            <a:endParaRPr>
              <a:solidFill>
                <a:srgbClr val="000000"/>
              </a:solidFill>
            </a:endParaRPr>
          </a:p>
          <a:p>
            <a:pPr marL="0" marR="0" algn="l" defTabSz="457200">
              <a:defRPr sz="7200">
                <a:solidFill>
                  <a:srgbClr val="CD1D00"/>
                </a:solidFill>
                <a:uFillTx/>
                <a:latin typeface="Monaco"/>
                <a:ea typeface="Monaco"/>
                <a:cs typeface="Monaco"/>
                <a:sym typeface="Monaco"/>
              </a:defRPr>
            </a:pPr>
            <a:r>
              <a:rPr>
                <a:solidFill>
                  <a:srgbClr val="000000"/>
                </a:solidFill>
              </a:rPr>
              <a:t>  </a:t>
            </a:r>
            <a:r>
              <a:t>'ui-router'</a:t>
            </a:r>
            <a:r>
              <a:rPr>
                <a:solidFill>
                  <a:srgbClr val="000000"/>
                </a:solidFill>
              </a:rPr>
              <a:t>, </a:t>
            </a:r>
            <a:r>
              <a:t>'ui-bootstrap'</a:t>
            </a:r>
            <a:r>
              <a:rPr>
                <a:solidFill>
                  <a:srgbClr val="000000"/>
                </a:solidFill>
              </a:rPr>
              <a:t>, </a:t>
            </a:r>
            <a:r>
              <a:t>'moment'</a:t>
            </a:r>
            <a:endParaRPr>
              <a:solidFill>
                <a:srgbClr val="000000"/>
              </a:solidFill>
            </a:endParaRPr>
          </a:p>
          <a:p>
            <a:pPr marL="0" marR="0" algn="l" defTabSz="457200">
              <a:defRPr sz="7200">
                <a:uFillTx/>
                <a:latin typeface="Monaco"/>
                <a:ea typeface="Monaco"/>
                <a:cs typeface="Monaco"/>
                <a:sym typeface="Monaco"/>
              </a:defRPr>
            </a:pPr>
            <a:r>
              <a:t>]);</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a:r>
              <a:t>Third-party modules</a:t>
            </a:r>
          </a:p>
        </p:txBody>
      </p:sp>
      <p:sp>
        <p:nvSpPr>
          <p:cNvPr id="118" name="Shape 118"/>
          <p:cNvSpPr/>
          <p:nvPr>
            <p:ph type="body" idx="1"/>
          </p:nvPr>
        </p:nvSpPr>
        <p:spPr>
          <a:prstGeom prst="rect">
            <a:avLst/>
          </a:prstGeom>
        </p:spPr>
        <p:txBody>
          <a:bodyPr/>
          <a:lstStyle/>
          <a:p>
            <a:pPr/>
            <a:r>
              <a:t>Wrap third-party globals in modules</a:t>
            </a:r>
          </a:p>
          <a:p>
            <a:pPr lvl="1">
              <a:defRPr sz="6000"/>
            </a:pPr>
            <a:r>
              <a:t>Promotes re-use</a:t>
            </a:r>
          </a:p>
          <a:p>
            <a:pPr lvl="1">
              <a:defRPr sz="6000"/>
            </a:pPr>
            <a:r>
              <a:t>Makes it easier to unit test</a:t>
            </a:r>
          </a:p>
          <a:p>
            <a:pPr lvl="1">
              <a:defRPr sz="6000"/>
            </a:pPr>
            <a:r>
              <a:t>Opportunity to add proxies to make libraries easier to use</a:t>
            </a:r>
          </a:p>
        </p:txBody>
      </p:sp>
      <p:sp>
        <p:nvSpPr>
          <p:cNvPr id="119" name="Shape 119"/>
          <p:cNvSpPr/>
          <p:nvPr/>
        </p:nvSpPr>
        <p:spPr>
          <a:xfrm>
            <a:off x="2303450" y="6521004"/>
            <a:ext cx="19777101" cy="5117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marR="0" algn="l" defTabSz="457200">
              <a:defRPr sz="6000">
                <a:uFillTx/>
                <a:latin typeface="Monaco"/>
                <a:ea typeface="Monaco"/>
                <a:cs typeface="Monaco"/>
                <a:sym typeface="Monaco"/>
              </a:defRPr>
            </a:pPr>
          </a:p>
          <a:p>
            <a:pPr marL="0" marR="0" algn="l" defTabSz="457200">
              <a:defRPr sz="6000">
                <a:solidFill>
                  <a:srgbClr val="CD1D00"/>
                </a:solidFill>
                <a:uFillTx/>
                <a:latin typeface="Monaco"/>
                <a:ea typeface="Monaco"/>
                <a:cs typeface="Monaco"/>
                <a:sym typeface="Monaco"/>
              </a:defRPr>
            </a:pPr>
            <a:r>
              <a:rPr>
                <a:solidFill>
                  <a:srgbClr val="000000"/>
                </a:solidFill>
              </a:rPr>
              <a:t>angular.</a:t>
            </a:r>
            <a:r>
              <a:rPr>
                <a:solidFill>
                  <a:srgbClr val="021994"/>
                </a:solidFill>
              </a:rPr>
              <a:t>module</a:t>
            </a:r>
            <a:r>
              <a:rPr>
                <a:solidFill>
                  <a:srgbClr val="000000"/>
                </a:solidFill>
              </a:rPr>
              <a:t>(</a:t>
            </a:r>
            <a:r>
              <a:t>'soundcloud'</a:t>
            </a:r>
            <a:r>
              <a:rPr>
                <a:solidFill>
                  <a:srgbClr val="000000"/>
                </a:solidFill>
              </a:rPr>
              <a:t>, []);</a:t>
            </a:r>
            <a:endParaRPr>
              <a:solidFill>
                <a:srgbClr val="000000"/>
              </a:solidFill>
            </a:endParaRPr>
          </a:p>
          <a:p>
            <a:pPr marL="0" marR="0" algn="l" defTabSz="457200">
              <a:defRPr sz="6000">
                <a:solidFill>
                  <a:srgbClr val="CD1D00"/>
                </a:solidFill>
                <a:uFillTx/>
                <a:latin typeface="Monaco"/>
                <a:ea typeface="Monaco"/>
                <a:cs typeface="Monaco"/>
                <a:sym typeface="Monaco"/>
              </a:defRPr>
            </a:pPr>
          </a:p>
          <a:p>
            <a:pPr marL="0" marR="0" algn="l" defTabSz="457200">
              <a:defRPr sz="6000">
                <a:uFillTx/>
                <a:latin typeface="Monaco"/>
                <a:ea typeface="Monaco"/>
                <a:cs typeface="Monaco"/>
                <a:sym typeface="Monaco"/>
              </a:defRPr>
            </a:pPr>
            <a:r>
              <a:t>angular.</a:t>
            </a:r>
            <a:r>
              <a:rPr>
                <a:solidFill>
                  <a:srgbClr val="021994"/>
                </a:solidFill>
              </a:rPr>
              <a:t>constant</a:t>
            </a:r>
            <a:r>
              <a:t>(</a:t>
            </a:r>
            <a:r>
              <a:rPr>
                <a:solidFill>
                  <a:srgbClr val="CD1D00"/>
                </a:solidFill>
              </a:rPr>
              <a:t>'soundcloud'</a:t>
            </a:r>
            <a:r>
              <a:t>, window.SC);</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Maintainable Views</a:t>
            </a:r>
          </a:p>
        </p:txBody>
      </p:sp>
      <p:sp>
        <p:nvSpPr>
          <p:cNvPr id="124" name="Shape 124"/>
          <p:cNvSpPr/>
          <p:nvPr>
            <p:ph type="body" idx="1"/>
          </p:nvPr>
        </p:nvSpPr>
        <p:spPr>
          <a:prstGeom prst="rect">
            <a:avLst/>
          </a:prstGeom>
        </p:spPr>
        <p:txBody>
          <a:bodyPr/>
          <a:lstStyle/>
          <a:p>
            <a:pPr/>
            <a:r>
              <a:t>Avoid the tendency to put all the HTML into one file.</a:t>
            </a:r>
          </a:p>
          <a:p>
            <a:pPr/>
            <a:r>
              <a:t>Use directives/components to create reusable components.</a:t>
            </a:r>
          </a:p>
          <a:p>
            <a:pPr/>
            <a:r>
              <a:t>Use &lt;ng-include&gt; to break large HTML files into smaller templates.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4"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Keep business logic in components</a:t>
            </a:r>
          </a:p>
        </p:txBody>
      </p:sp>
      <p:sp>
        <p:nvSpPr>
          <p:cNvPr id="129" name="Shape 129"/>
          <p:cNvSpPr/>
          <p:nvPr>
            <p:ph type="body" idx="1"/>
          </p:nvPr>
        </p:nvSpPr>
        <p:spPr>
          <a:prstGeom prst="rect">
            <a:avLst/>
          </a:prstGeom>
        </p:spPr>
        <p:txBody>
          <a:bodyPr/>
          <a:lstStyle/>
          <a:p>
            <a:pPr/>
            <a:r>
              <a:t>Business logic can’t be reused from within a controller.</a:t>
            </a:r>
          </a:p>
          <a:p>
            <a:pPr/>
            <a:r>
              <a:t>Complicated display logic is not easily written or reasoned about in the DOM (ngIf, ngShow, ngHide).</a:t>
            </a:r>
          </a:p>
          <a:p>
            <a:pPr/>
            <a:r>
              <a:t>Prefer logic in directives or components over services.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9"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Let models do some work</a:t>
            </a:r>
          </a:p>
        </p:txBody>
      </p:sp>
      <p:sp>
        <p:nvSpPr>
          <p:cNvPr id="134" name="Shape 134"/>
          <p:cNvSpPr/>
          <p:nvPr>
            <p:ph type="body" idx="1"/>
          </p:nvPr>
        </p:nvSpPr>
        <p:spPr>
          <a:prstGeom prst="rect">
            <a:avLst/>
          </a:prstGeom>
        </p:spPr>
        <p:txBody>
          <a:bodyPr/>
          <a:lstStyle/>
          <a:p>
            <a:pPr/>
            <a:r>
              <a:t>Plain JSON has no behavior, so how can we do work with JSON objects?</a:t>
            </a:r>
          </a:p>
          <a:p>
            <a:pPr/>
            <a:r>
              <a:t>Use the factory pattern to add behavior or computed properties to plain objects.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Factory pattern</a:t>
            </a:r>
          </a:p>
        </p:txBody>
      </p:sp>
      <p:sp>
        <p:nvSpPr>
          <p:cNvPr id="139" name="Shape 139"/>
          <p:cNvSpPr/>
          <p:nvPr/>
        </p:nvSpPr>
        <p:spPr>
          <a:xfrm>
            <a:off x="885899" y="1968574"/>
            <a:ext cx="24258390" cy="97788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marR="0" algn="l" defTabSz="457200">
              <a:defRPr sz="7200">
                <a:uFillTx/>
                <a:latin typeface="Monaco"/>
                <a:ea typeface="Monaco"/>
                <a:cs typeface="Monaco"/>
                <a:sym typeface="Monaco"/>
              </a:defRPr>
            </a:pPr>
          </a:p>
          <a:p>
            <a:pPr marL="0" marR="0" algn="l" defTabSz="457200">
              <a:defRPr sz="7200">
                <a:uFillTx/>
                <a:latin typeface="Monaco"/>
                <a:ea typeface="Monaco"/>
                <a:cs typeface="Monaco"/>
                <a:sym typeface="Monaco"/>
              </a:defRPr>
            </a:pPr>
            <a:r>
              <a:t>$http.get(</a:t>
            </a:r>
            <a:r>
              <a:rPr>
                <a:solidFill>
                  <a:srgbClr val="CD1D00"/>
                </a:solidFill>
              </a:rPr>
              <a:t>‘/my/track/123'</a:t>
            </a:r>
            <a:r>
              <a:t>)</a:t>
            </a:r>
          </a:p>
          <a:p>
            <a:pPr marL="0" marR="0" algn="l" defTabSz="457200">
              <a:defRPr sz="7200">
                <a:uFillTx/>
                <a:latin typeface="Monaco"/>
                <a:ea typeface="Monaco"/>
                <a:cs typeface="Monaco"/>
                <a:sym typeface="Monaco"/>
              </a:defRPr>
            </a:pPr>
            <a:r>
              <a:t>     .</a:t>
            </a:r>
            <a:r>
              <a:rPr>
                <a:solidFill>
                  <a:srgbClr val="021994"/>
                </a:solidFill>
              </a:rPr>
              <a:t>then</a:t>
            </a:r>
            <a:r>
              <a:t>(function (item) {</a:t>
            </a:r>
          </a:p>
          <a:p>
            <a:pPr marL="0" marR="0" algn="l" defTabSz="457200">
              <a:defRPr sz="7200">
                <a:uFillTx/>
                <a:latin typeface="Monaco"/>
                <a:ea typeface="Monaco"/>
                <a:cs typeface="Monaco"/>
                <a:sym typeface="Monaco"/>
              </a:defRPr>
            </a:pPr>
            <a:r>
              <a:t>       return TrackFactory.</a:t>
            </a:r>
            <a:r>
              <a:rPr>
                <a:solidFill>
                  <a:srgbClr val="021994"/>
                </a:solidFill>
              </a:rPr>
              <a:t>create</a:t>
            </a:r>
            <a:r>
              <a:t>(item);   </a:t>
            </a:r>
          </a:p>
          <a:p>
            <a:pPr marL="0" marR="0" algn="l" defTabSz="457200">
              <a:defRPr sz="7200">
                <a:uFillTx/>
                <a:latin typeface="Monaco"/>
                <a:ea typeface="Monaco"/>
                <a:cs typeface="Monaco"/>
                <a:sym typeface="Monaco"/>
              </a:defRPr>
            </a:pPr>
            <a:r>
              <a:t>     });</a:t>
            </a:r>
          </a:p>
          <a:p>
            <a:pPr marL="0" marR="0" algn="l" defTabSz="457200">
              <a:defRPr sz="7200">
                <a:uFillTx/>
                <a:latin typeface="Monaco"/>
                <a:ea typeface="Monaco"/>
                <a:cs typeface="Monaco"/>
                <a:sym typeface="Monaco"/>
              </a:defRPr>
            </a:pPr>
          </a:p>
          <a:p>
            <a:pPr marL="0" marR="0" algn="l" defTabSz="457200">
              <a:defRPr sz="7200">
                <a:uFillTx/>
                <a:latin typeface="Monaco"/>
                <a:ea typeface="Monaco"/>
                <a:cs typeface="Monaco"/>
                <a:sym typeface="Monaco"/>
              </a:defRPr>
            </a:pP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Call behaviors directly on objects</a:t>
            </a:r>
          </a:p>
        </p:txBody>
      </p:sp>
      <p:sp>
        <p:nvSpPr>
          <p:cNvPr id="142" name="Shape 142"/>
          <p:cNvSpPr/>
          <p:nvPr/>
        </p:nvSpPr>
        <p:spPr>
          <a:xfrm>
            <a:off x="744801" y="2578174"/>
            <a:ext cx="21930206" cy="85596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0" marR="0" algn="l" defTabSz="457200">
              <a:defRPr sz="7200">
                <a:uFillTx/>
                <a:latin typeface="Monaco"/>
                <a:ea typeface="Monaco"/>
                <a:cs typeface="Monaco"/>
                <a:sym typeface="Monaco"/>
              </a:defRPr>
            </a:pPr>
          </a:p>
          <a:p>
            <a:pPr marL="0" marR="0" algn="l" defTabSz="457200">
              <a:defRPr sz="7200">
                <a:uFillTx/>
                <a:latin typeface="Monaco"/>
                <a:ea typeface="Monaco"/>
                <a:cs typeface="Monaco"/>
                <a:sym typeface="Monaco"/>
              </a:defRPr>
            </a:pPr>
            <a:r>
              <a:t>&lt;button </a:t>
            </a:r>
            <a:r>
              <a:rPr>
                <a:solidFill>
                  <a:srgbClr val="006DBC"/>
                </a:solidFill>
              </a:rPr>
              <a:t>ng-click</a:t>
            </a:r>
            <a:r>
              <a:t>=</a:t>
            </a:r>
            <a:r>
              <a:rPr>
                <a:solidFill>
                  <a:srgbClr val="CD1D00"/>
                </a:solidFill>
              </a:rPr>
              <a:t>“track.play()"</a:t>
            </a:r>
            <a:r>
              <a:t>&gt;</a:t>
            </a:r>
          </a:p>
          <a:p>
            <a:pPr marL="0" marR="0" algn="l" defTabSz="457200">
              <a:defRPr sz="7200">
                <a:uFillTx/>
                <a:latin typeface="Monaco"/>
                <a:ea typeface="Monaco"/>
                <a:cs typeface="Monaco"/>
                <a:sym typeface="Monaco"/>
              </a:defRPr>
            </a:pPr>
            <a:r>
              <a:t>  Play</a:t>
            </a:r>
          </a:p>
          <a:p>
            <a:pPr marL="0" marR="0" algn="l" defTabSz="457200">
              <a:defRPr sz="7200">
                <a:uFillTx/>
                <a:latin typeface="Monaco"/>
                <a:ea typeface="Monaco"/>
                <a:cs typeface="Monaco"/>
                <a:sym typeface="Monaco"/>
              </a:defRPr>
            </a:pPr>
            <a:r>
              <a:t>&lt;/button&gt;</a:t>
            </a:r>
          </a:p>
          <a:p>
            <a:pPr marL="0" marR="0" algn="l" defTabSz="457200">
              <a:defRPr sz="7200">
                <a:uFillTx/>
                <a:latin typeface="Monaco"/>
                <a:ea typeface="Monaco"/>
                <a:cs typeface="Monaco"/>
                <a:sym typeface="Monaco"/>
              </a:defRPr>
            </a:pPr>
          </a:p>
          <a:p>
            <a:pPr marL="0" marR="0" algn="l" defTabSz="457200">
              <a:defRPr sz="7200">
                <a:uFillTx/>
                <a:latin typeface="Monaco"/>
                <a:ea typeface="Monaco"/>
                <a:cs typeface="Monaco"/>
                <a:sym typeface="Monaco"/>
              </a:defRPr>
            </a:pP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nvSpPr>
        <p:spPr>
          <a:xfrm>
            <a:off x="8006873" y="5530143"/>
            <a:ext cx="8370254" cy="26557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0"/>
            </a:lvl1pPr>
          </a:lstStyle>
          <a:p>
            <a:pPr/>
            <a:r>
              <a:t>SlamOff</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nvSpPr>
        <p:spPr>
          <a:xfrm>
            <a:off x="7202705" y="4073774"/>
            <a:ext cx="9978590" cy="123676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a:r>
              <a:t>From recruiting email:</a:t>
            </a:r>
          </a:p>
        </p:txBody>
      </p:sp>
      <p:sp>
        <p:nvSpPr>
          <p:cNvPr id="55" name="Shape 55"/>
          <p:cNvSpPr/>
          <p:nvPr/>
        </p:nvSpPr>
        <p:spPr>
          <a:xfrm>
            <a:off x="1365617" y="6011316"/>
            <a:ext cx="21652767" cy="1693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“Ability to write complex code.”</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Analysis of SlamOff</a:t>
            </a:r>
          </a:p>
        </p:txBody>
      </p:sp>
      <p:sp>
        <p:nvSpPr>
          <p:cNvPr id="147" name="Shape 147"/>
          <p:cNvSpPr/>
          <p:nvPr>
            <p:ph type="body" idx="1"/>
          </p:nvPr>
        </p:nvSpPr>
        <p:spPr>
          <a:prstGeom prst="rect">
            <a:avLst/>
          </a:prstGeom>
        </p:spPr>
        <p:txBody>
          <a:bodyPr/>
          <a:lstStyle/>
          <a:p>
            <a:pPr/>
            <a:r>
              <a:t>All of the logic for the application is in just one controller.</a:t>
            </a:r>
          </a:p>
          <a:p>
            <a:pPr/>
            <a:r>
              <a:t>The view is doing a lot of work. It’s hard to read.</a:t>
            </a:r>
          </a:p>
          <a:p>
            <a:pPr/>
            <a:r>
              <a:t>The controller uses global libraries.</a:t>
            </a:r>
          </a:p>
          <a:p>
            <a:pPr/>
            <a:r>
              <a:t>There is no reusability.</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7"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Changes to </a:t>
            </a:r>
            <a:r>
              <a:rPr i="1"/>
              <a:t>SlamOff</a:t>
            </a:r>
          </a:p>
        </p:txBody>
      </p:sp>
      <p:sp>
        <p:nvSpPr>
          <p:cNvPr id="150" name="Shape 150"/>
          <p:cNvSpPr/>
          <p:nvPr>
            <p:ph type="body" idx="1"/>
          </p:nvPr>
        </p:nvSpPr>
        <p:spPr>
          <a:prstGeom prst="rect">
            <a:avLst/>
          </a:prstGeom>
        </p:spPr>
        <p:txBody>
          <a:bodyPr/>
          <a:lstStyle/>
          <a:p>
            <a:pPr/>
            <a:r>
              <a:t>Divided the giant single template into smaller templates.</a:t>
            </a:r>
          </a:p>
          <a:p>
            <a:pPr/>
            <a:r>
              <a:t>Created a feature-based folder structure.</a:t>
            </a:r>
          </a:p>
          <a:p>
            <a:pPr/>
            <a:r>
              <a:t>Wrapped SoundCloud in its own module.</a:t>
            </a:r>
          </a:p>
          <a:p>
            <a:pPr/>
            <a:r>
              <a:t>Created a facade with SoundCloud functions.</a:t>
            </a:r>
          </a:p>
          <a:p>
            <a:pPr/>
            <a:r>
              <a:t>Moved logic from Controller into Components.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0"/>
                                        </p:tgtEl>
                                        <p:attrNameLst>
                                          <p:attrName>style.visibility</p:attrName>
                                        </p:attrNameLst>
                                      </p:cBhvr>
                                      <p:to>
                                        <p:strVal val="visible"/>
                                      </p:to>
                                    </p:set>
                                    <p:animEffect filter="dissolve" transition="in">
                                      <p:cBhvr>
                                        <p:cTn id="7"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Changes to </a:t>
            </a:r>
            <a:r>
              <a:rPr i="1"/>
              <a:t>SlamOff</a:t>
            </a:r>
            <a:r>
              <a:t> ctd.</a:t>
            </a:r>
          </a:p>
        </p:txBody>
      </p:sp>
      <p:sp>
        <p:nvSpPr>
          <p:cNvPr id="153" name="Shape 153"/>
          <p:cNvSpPr/>
          <p:nvPr>
            <p:ph type="body" idx="1"/>
          </p:nvPr>
        </p:nvSpPr>
        <p:spPr>
          <a:prstGeom prst="rect">
            <a:avLst/>
          </a:prstGeom>
        </p:spPr>
        <p:txBody>
          <a:bodyPr/>
          <a:lstStyle/>
          <a:p>
            <a:pPr/>
            <a:r>
              <a:t>Used a Factory to create our track objects.</a:t>
            </a:r>
          </a:p>
          <a:p>
            <a:pPr/>
            <a:r>
              <a:t>Moved complicated display logic into testable service.</a:t>
            </a:r>
          </a:p>
          <a:p>
            <a:pPr/>
            <a:r>
              <a:t>Created unit tests (documentation!) for our new work.</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3"/>
                                        </p:tgtEl>
                                        <p:attrNameLst>
                                          <p:attrName>style.visibility</p:attrName>
                                        </p:attrNameLst>
                                      </p:cBhvr>
                                      <p:to>
                                        <p:strVal val="visible"/>
                                      </p:to>
                                    </p:set>
                                    <p:animEffect filter="dissolve" transition="in">
                                      <p:cBhvr>
                                        <p:cTn id="7"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3"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Resources</a:t>
            </a:r>
          </a:p>
        </p:txBody>
      </p:sp>
      <p:sp>
        <p:nvSpPr>
          <p:cNvPr id="156" name="Shape 156"/>
          <p:cNvSpPr/>
          <p:nvPr>
            <p:ph type="body" idx="1"/>
          </p:nvPr>
        </p:nvSpPr>
        <p:spPr>
          <a:prstGeom prst="rect">
            <a:avLst/>
          </a:prstGeom>
        </p:spPr>
        <p:txBody>
          <a:bodyPr/>
          <a:lstStyle/>
          <a:p>
            <a:pPr/>
            <a:r>
              <a:rPr u="sng">
                <a:hlinkClick r:id="rId2" invalidUrl="" action="" tgtFrame="" tooltip="" history="1" highlightClick="0" endSnd="0"/>
              </a:rPr>
              <a:t>AngularJS Style Guide</a:t>
            </a:r>
            <a:r>
              <a:t> by John Papa</a:t>
            </a:r>
          </a:p>
          <a:p>
            <a:pPr/>
            <a:r>
              <a:rPr u="sng">
                <a:hlinkClick r:id="rId3" invalidUrl="" action="" tgtFrame="" tooltip="" history="1" highlightClick="0" endSnd="0"/>
              </a:rPr>
              <a:t>AngularJS Patterns: Clean Code</a:t>
            </a:r>
            <a:r>
              <a:t> by John Papa</a:t>
            </a:r>
          </a:p>
          <a:p>
            <a:pPr/>
            <a:r>
              <a:rPr u="sng">
                <a:hlinkClick r:id="rId4" invalidUrl="" action="" tgtFrame="" tooltip="" history="1" highlightClick="0" endSnd="0"/>
              </a:rPr>
              <a:t>Clean Code</a:t>
            </a:r>
            <a:r>
              <a:t> by Robert Martin</a:t>
            </a:r>
          </a:p>
          <a:p>
            <a:pPr/>
            <a:r>
              <a:rPr u="sng">
                <a:hlinkClick r:id="rId5" invalidUrl="" action="" tgtFrame="" tooltip="" history="1" highlightClick="0" endSnd="0"/>
              </a:rPr>
              <a:t>Refactoring</a:t>
            </a:r>
            <a:r>
              <a:t> by Martin Fowler</a:t>
            </a:r>
          </a:p>
          <a:p>
            <a:pPr/>
            <a:r>
              <a:rPr u="sng">
                <a:hlinkClick r:id="rId6" invalidUrl="" action="" tgtFrame="" tooltip="" history="1" highlightClick="0" endSnd="0"/>
              </a:rPr>
              <a:t>Refactoring to Patterns</a:t>
            </a:r>
            <a:r>
              <a:t> by Joshua Kerievsky</a:t>
            </a:r>
          </a:p>
          <a:p>
            <a:pPr/>
            <a:r>
              <a:rPr u="sng">
                <a:hlinkClick r:id="rId7" invalidUrl="" action="" tgtFrame="" tooltip="" history="1" highlightClick="0" endSnd="0"/>
              </a:rPr>
              <a:t>Working with Legacy Code</a:t>
            </a:r>
            <a:r>
              <a:t> by Michael Feathers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3" name="Group 63"/>
          <p:cNvGrpSpPr/>
          <p:nvPr/>
        </p:nvGrpSpPr>
        <p:grpSpPr>
          <a:xfrm>
            <a:off x="1500556" y="1816663"/>
            <a:ext cx="20039665" cy="6270438"/>
            <a:chOff x="0" y="0"/>
            <a:chExt cx="20039664" cy="6270437"/>
          </a:xfrm>
        </p:grpSpPr>
        <p:sp>
          <p:nvSpPr>
            <p:cNvPr id="59" name="Shape 59"/>
            <p:cNvSpPr/>
            <p:nvPr/>
          </p:nvSpPr>
          <p:spPr>
            <a:xfrm>
              <a:off x="7376171" y="3812235"/>
              <a:ext cx="6630546" cy="2458203"/>
            </a:xfrm>
            <a:prstGeom prst="rightArrow">
              <a:avLst>
                <a:gd name="adj1" fmla="val 43501"/>
                <a:gd name="adj2" fmla="val 76358"/>
              </a:avLst>
            </a:prstGeom>
            <a:solidFill>
              <a:srgbClr val="C6E6E9"/>
            </a:solidFill>
            <a:ln w="25400" cap="flat">
              <a:solidFill>
                <a:srgbClr val="000000"/>
              </a:solidFill>
              <a:prstDash val="solid"/>
              <a:round/>
            </a:ln>
            <a:effectLst/>
          </p:spPr>
          <p:txBody>
            <a:bodyPr wrap="square" lIns="50800" tIns="50800" rIns="50800" bIns="50800" numCol="1" anchor="ctr">
              <a:noAutofit/>
            </a:bodyPr>
            <a:lstStyle/>
            <a:p>
              <a:pPr/>
            </a:p>
          </p:txBody>
        </p:sp>
        <p:sp>
          <p:nvSpPr>
            <p:cNvPr id="60" name="Shape 60"/>
            <p:cNvSpPr/>
            <p:nvPr/>
          </p:nvSpPr>
          <p:spPr>
            <a:xfrm>
              <a:off x="0" y="4194653"/>
              <a:ext cx="6161941" cy="16933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Complex</a:t>
              </a:r>
            </a:p>
          </p:txBody>
        </p:sp>
        <p:sp>
          <p:nvSpPr>
            <p:cNvPr id="61" name="Shape 61"/>
            <p:cNvSpPr/>
            <p:nvPr/>
          </p:nvSpPr>
          <p:spPr>
            <a:xfrm>
              <a:off x="15220946" y="4194653"/>
              <a:ext cx="4818719" cy="16933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a:r>
                <a:t>Simple</a:t>
              </a:r>
            </a:p>
          </p:txBody>
        </p:sp>
        <p:sp>
          <p:nvSpPr>
            <p:cNvPr id="62" name="Shape 62"/>
            <p:cNvSpPr/>
            <p:nvPr/>
          </p:nvSpPr>
          <p:spPr>
            <a:xfrm>
              <a:off x="5976675" y="0"/>
              <a:ext cx="9429537" cy="2655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0"/>
              </a:lvl1pPr>
            </a:lstStyle>
            <a:p>
              <a:pPr/>
              <a:r>
                <a:t>Our Goal</a:t>
              </a:r>
            </a:p>
          </p:txBody>
        </p:sp>
      </p:grpSp>
      <p:sp>
        <p:nvSpPr>
          <p:cNvPr id="64" name="Shape 64"/>
          <p:cNvSpPr/>
          <p:nvPr/>
        </p:nvSpPr>
        <p:spPr>
          <a:xfrm>
            <a:off x="2350115" y="9539884"/>
            <a:ext cx="19683770" cy="1693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08F92"/>
                </a:solidFill>
              </a:defRPr>
            </a:lvl1pPr>
          </a:lstStyle>
          <a:p>
            <a:pPr/>
            <a:r>
              <a:t>Reduce reliance on Controllers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64"/>
                                        </p:tgtEl>
                                        <p:attrNameLst>
                                          <p:attrName>style.visibility</p:attrName>
                                        </p:attrNameLst>
                                      </p:cBhvr>
                                      <p:to>
                                        <p:strVal val="visible"/>
                                      </p:to>
                                    </p:set>
                                    <p:anim calcmode="lin" valueType="num">
                                      <p:cBhvr>
                                        <p:cTn id="7" dur="1000" fill="hold"/>
                                        <p:tgtEl>
                                          <p:spTgt spid="64"/>
                                        </p:tgtEl>
                                        <p:attrNameLst>
                                          <p:attrName>ppt_w</p:attrName>
                                        </p:attrNameLst>
                                      </p:cBhvr>
                                      <p:tavLst>
                                        <p:tav tm="0">
                                          <p:val>
                                            <p:fltVal val="0"/>
                                          </p:val>
                                        </p:tav>
                                        <p:tav tm="100000">
                                          <p:val>
                                            <p:strVal val="#ppt_w"/>
                                          </p:val>
                                        </p:tav>
                                      </p:tavLst>
                                    </p:anim>
                                    <p:anim calcmode="lin" valueType="num">
                                      <p:cBhvr>
                                        <p:cTn id="8" dur="1000" fill="hold"/>
                                        <p:tgtEl>
                                          <p:spTgt spid="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p>
            <a:pPr/>
            <a:r>
              <a:t>Overview</a:t>
            </a:r>
          </a:p>
        </p:txBody>
      </p:sp>
      <p:sp>
        <p:nvSpPr>
          <p:cNvPr id="69" name="Shape 69"/>
          <p:cNvSpPr/>
          <p:nvPr>
            <p:ph type="body" idx="1"/>
          </p:nvPr>
        </p:nvSpPr>
        <p:spPr>
          <a:prstGeom prst="rect">
            <a:avLst/>
          </a:prstGeom>
        </p:spPr>
        <p:txBody>
          <a:bodyPr/>
          <a:lstStyle/>
          <a:p>
            <a:pPr marL="1016000" indent="-1016000"/>
            <a:r>
              <a:t>What is “refactoring”</a:t>
            </a:r>
          </a:p>
          <a:p>
            <a:pPr marL="1016000" indent="-1016000"/>
            <a:r>
              <a:t>Principles of refactoring AngularJS</a:t>
            </a:r>
          </a:p>
          <a:p>
            <a:pPr marL="1016000" indent="-1016000"/>
            <a:r>
              <a:t>Analyzing the </a:t>
            </a:r>
            <a:r>
              <a:rPr i="1"/>
              <a:t>SlamOff</a:t>
            </a:r>
            <a:r>
              <a:t> application</a:t>
            </a:r>
          </a:p>
          <a:p>
            <a:pPr marL="1016000" indent="-1016000"/>
            <a:r>
              <a:t>Live refactoring of </a:t>
            </a:r>
            <a:r>
              <a:rPr i="1"/>
              <a:t>SlamOff</a:t>
            </a:r>
          </a:p>
          <a:p>
            <a:pPr marL="1016000" indent="-1016000"/>
            <a:r>
              <a:t>Review the refactoring</a:t>
            </a:r>
          </a:p>
          <a:p>
            <a:pPr marL="1016000" indent="-1016000"/>
            <a:r>
              <a:t>Further reading</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nvSpPr>
        <p:spPr>
          <a:xfrm>
            <a:off x="6269491" y="1260053"/>
            <a:ext cx="11845018" cy="26557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0"/>
            </a:lvl1pPr>
          </a:lstStyle>
          <a:p>
            <a:pPr/>
            <a:r>
              <a:t>Refactoring</a:t>
            </a:r>
          </a:p>
        </p:txBody>
      </p:sp>
      <p:sp>
        <p:nvSpPr>
          <p:cNvPr id="74" name="Shape 74"/>
          <p:cNvSpPr/>
          <p:nvPr/>
        </p:nvSpPr>
        <p:spPr>
          <a:xfrm>
            <a:off x="1395649" y="5529435"/>
            <a:ext cx="21592702" cy="35818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marR="0" indent="-342900" algn="just">
              <a:defRPr sz="6000"/>
            </a:pPr>
            <a:r>
              <a:t>Refactoring (</a:t>
            </a:r>
            <a:r>
              <a:rPr>
                <a:solidFill>
                  <a:srgbClr val="408F92"/>
                </a:solidFill>
              </a:rPr>
              <a:t>noun</a:t>
            </a:r>
            <a:r>
              <a:t>): a change made to the internal structure of software to make it easier to understand and cheaper to modify without changing its observable behavior.</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prstGeom prst="rect">
            <a:avLst/>
          </a:prstGeom>
        </p:spPr>
        <p:txBody>
          <a:bodyPr/>
          <a:lstStyle/>
          <a:p>
            <a:pPr/>
            <a:r>
              <a:t>Refactoring</a:t>
            </a:r>
          </a:p>
        </p:txBody>
      </p:sp>
      <p:sp>
        <p:nvSpPr>
          <p:cNvPr id="79" name="Shape 79"/>
          <p:cNvSpPr/>
          <p:nvPr>
            <p:ph type="body" idx="1"/>
          </p:nvPr>
        </p:nvSpPr>
        <p:spPr>
          <a:prstGeom prst="rect">
            <a:avLst/>
          </a:prstGeom>
        </p:spPr>
        <p:txBody>
          <a:bodyPr/>
          <a:lstStyle/>
          <a:p>
            <a:pPr/>
            <a:r>
              <a:t>Refactoring is not bug fixes.</a:t>
            </a:r>
          </a:p>
          <a:p>
            <a:pPr/>
            <a:r>
              <a:t>Refactoring is not adding new features.</a:t>
            </a:r>
          </a:p>
          <a:p>
            <a:pPr/>
            <a:r>
              <a:t>Refactoring makes code easier to understand and support.</a:t>
            </a:r>
          </a:p>
          <a:p>
            <a:pPr/>
            <a:r>
              <a:t>Refactoring is not a separate task (technical debt).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9"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a:r>
              <a:t>The Role of Unit Testing in Refactoring</a:t>
            </a:r>
          </a:p>
        </p:txBody>
      </p:sp>
      <p:sp>
        <p:nvSpPr>
          <p:cNvPr id="84" name="Shape 84"/>
          <p:cNvSpPr/>
          <p:nvPr>
            <p:ph type="body" idx="1"/>
          </p:nvPr>
        </p:nvSpPr>
        <p:spPr>
          <a:prstGeom prst="rect">
            <a:avLst/>
          </a:prstGeom>
        </p:spPr>
        <p:txBody>
          <a:bodyPr/>
          <a:lstStyle/>
          <a:p>
            <a:pPr/>
            <a:r>
              <a:t>Clearly document the expected usage of code.</a:t>
            </a:r>
          </a:p>
          <a:p>
            <a:pPr/>
            <a:r>
              <a:t>Allows code to be written and considered in isolation.</a:t>
            </a:r>
          </a:p>
          <a:p>
            <a:pPr/>
            <a:r>
              <a:t>Encourage good separation of concerns.</a:t>
            </a:r>
          </a:p>
          <a:p>
            <a:pPr/>
            <a:r>
              <a:t>Establish a measure of stability in the code base.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4"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nvSpPr>
        <p:spPr>
          <a:xfrm>
            <a:off x="5378754" y="2780250"/>
            <a:ext cx="13626491" cy="26557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0"/>
            </a:lvl1pPr>
          </a:lstStyle>
          <a:p>
            <a:pPr/>
            <a:r>
              <a:t>Legacy Code</a:t>
            </a:r>
          </a:p>
        </p:txBody>
      </p:sp>
      <p:sp>
        <p:nvSpPr>
          <p:cNvPr id="89" name="Shape 89"/>
          <p:cNvSpPr/>
          <p:nvPr/>
        </p:nvSpPr>
        <p:spPr>
          <a:xfrm>
            <a:off x="4256633" y="6381514"/>
            <a:ext cx="15870735" cy="9529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42900" marR="0" indent="-342900">
              <a:defRPr sz="6000"/>
            </a:lvl1pPr>
          </a:lstStyle>
          <a:p>
            <a:pPr/>
            <a:r>
              <a:t>Source code that is not covered with unit tests.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nvSpPr>
        <p:spPr>
          <a:xfrm>
            <a:off x="5037950" y="6011316"/>
            <a:ext cx="14308099" cy="1693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Refactoring AngularJS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6E6E9"/>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6E6E9"/>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ctr" defTabSz="914400" rtl="0" fontAlgn="auto" latinLnBrk="0" hangingPunct="0">
          <a:lnSpc>
            <a:spcPct val="100000"/>
          </a:lnSpc>
          <a:spcBef>
            <a:spcPts val="0"/>
          </a:spcBef>
          <a:spcAft>
            <a:spcPts val="0"/>
          </a:spcAft>
          <a:buClrTx/>
          <a:buSzTx/>
          <a:buFontTx/>
          <a:buNone/>
          <a:tabLst/>
          <a:defRPr b="0" baseline="0" cap="none" i="0" spc="0" strike="noStrike" sz="112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