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3" r:id="rId4"/>
    <p:sldMasterId id="2147483664" r:id="rId5"/>
    <p:sldMasterId id="214748366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D83E80BB-63A7-4C67-8EAA-94745E48F8D9}">
  <a:tblStyle styleId="{D83E80BB-63A7-4C67-8EAA-94745E48F8D9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Show Demo</a:t>
            </a:r>
          </a:p>
        </p:txBody>
      </p:sp>
      <p:sp>
        <p:nvSpPr>
          <p:cNvPr id="266" name="Shape 26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2919412" y="0"/>
            <a:ext cx="573405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tIns="3427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 b="1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429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5207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85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2919412" y="2800350"/>
            <a:ext cx="5734050" cy="23431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-127000" lvl="0" marL="127000" marR="0" rtl="0" algn="ctr">
              <a:spcBef>
                <a:spcPts val="0"/>
              </a:spcBef>
              <a:spcAft>
                <a:spcPts val="0"/>
              </a:spcAft>
              <a:buSzPct val="2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279400" marR="0" rtl="0" algn="ctr">
              <a:spcBef>
                <a:spcPts val="0"/>
              </a:spcBef>
              <a:spcAft>
                <a:spcPts val="0"/>
              </a:spcAft>
              <a:buSzPct val="2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431800" marR="0" rtl="0" algn="ctr">
              <a:spcBef>
                <a:spcPts val="0"/>
              </a:spcBef>
              <a:spcAft>
                <a:spcPts val="0"/>
              </a:spcAft>
              <a:buSzPct val="2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6200" lvl="3" marL="596900" marR="0" rtl="0" algn="ctr">
              <a:spcBef>
                <a:spcPts val="0"/>
              </a:spcBef>
              <a:spcAft>
                <a:spcPts val="0"/>
              </a:spcAft>
              <a:buSzPct val="2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774700" marR="0" rtl="0" algn="ctr">
              <a:spcBef>
                <a:spcPts val="0"/>
              </a:spcBef>
              <a:spcAft>
                <a:spcPts val="0"/>
              </a:spcAft>
              <a:buSzPct val="2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780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4290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52070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8580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2919412" y="0"/>
            <a:ext cx="573405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tIns="3427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 b="1" i="0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 b="1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 b="1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 b="1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 b="1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 b="1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429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 b="1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5207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 b="1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85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 b="1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2919412" y="2828925"/>
            <a:ext cx="5734050" cy="231457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-127000" lvl="0" marL="127000" marR="0" rtl="0" algn="ctr">
              <a:spcBef>
                <a:spcPts val="700"/>
              </a:spcBef>
              <a:spcAft>
                <a:spcPts val="0"/>
              </a:spcAft>
              <a:buSzPct val="27777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279400" marR="0" rtl="0" algn="ctr">
              <a:spcBef>
                <a:spcPts val="0"/>
              </a:spcBef>
              <a:spcAft>
                <a:spcPts val="0"/>
              </a:spcAft>
              <a:buSzPct val="27777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431800" marR="0" rtl="0" algn="ctr">
              <a:spcBef>
                <a:spcPts val="0"/>
              </a:spcBef>
              <a:spcAft>
                <a:spcPts val="0"/>
              </a:spcAft>
              <a:buSzPct val="27777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6200" lvl="3" marL="596900" marR="0" rtl="0" algn="ctr">
              <a:spcBef>
                <a:spcPts val="0"/>
              </a:spcBef>
              <a:spcAft>
                <a:spcPts val="0"/>
              </a:spcAft>
              <a:buSzPct val="27777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774700" marR="0" rtl="0" algn="ctr">
              <a:spcBef>
                <a:spcPts val="0"/>
              </a:spcBef>
              <a:spcAft>
                <a:spcPts val="0"/>
              </a:spcAft>
              <a:buSzPct val="27777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780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4290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52070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8580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2919412" y="0"/>
            <a:ext cx="573405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tIns="3427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429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5207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85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2919412" y="2828925"/>
            <a:ext cx="573405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-127000" lvl="0" marL="127000" marR="0" rtl="0" algn="ctr">
              <a:spcBef>
                <a:spcPts val="70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27940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43180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6200" lvl="3" marL="59690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77470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7800" marR="0" rtl="0" algn="ctr"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42900" marR="0" rtl="0" algn="ctr"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520700" marR="0" rtl="0" algn="ctr"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85800" marR="0" rtl="0" algn="ctr"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2919412" y="0"/>
            <a:ext cx="573405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tIns="3427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429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5207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85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2919412" y="2800350"/>
            <a:ext cx="5734050" cy="23431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-127000" lvl="0" marL="12700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27940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43180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6200" lvl="3" marL="59690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77470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7800" marR="0" rtl="0" algn="ctr"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42900" marR="0" rtl="0" algn="ctr"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520700" marR="0" rtl="0" algn="ctr"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85800" marR="0" rtl="0" algn="ctr"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4.xml"/><Relationship Id="rId3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06.jpg"/><Relationship Id="rId2" Type="http://schemas.openxmlformats.org/officeDocument/2006/relationships/slideLayout" Target="../slideLayouts/slideLayout15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2919412" y="0"/>
            <a:ext cx="573405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tIns="3427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 b="1" i="0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 b="1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 b="1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 b="1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 b="1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 b="1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429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 b="1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5207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 b="1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85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 b="1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2919412" y="2828925"/>
            <a:ext cx="573405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-127000" lvl="0" marL="127000" marR="0" rtl="0" algn="ctr">
              <a:spcBef>
                <a:spcPts val="700"/>
              </a:spcBef>
              <a:spcAft>
                <a:spcPts val="0"/>
              </a:spcAft>
              <a:buSzPct val="27777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279400" marR="0" rtl="0" algn="ctr">
              <a:spcBef>
                <a:spcPts val="0"/>
              </a:spcBef>
              <a:spcAft>
                <a:spcPts val="0"/>
              </a:spcAft>
              <a:buSzPct val="27777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431800" marR="0" rtl="0" algn="ctr">
              <a:spcBef>
                <a:spcPts val="0"/>
              </a:spcBef>
              <a:spcAft>
                <a:spcPts val="0"/>
              </a:spcAft>
              <a:buSzPct val="27777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6200" lvl="3" marL="596900" marR="0" rtl="0" algn="ctr">
              <a:spcBef>
                <a:spcPts val="0"/>
              </a:spcBef>
              <a:spcAft>
                <a:spcPts val="0"/>
              </a:spcAft>
              <a:buSzPct val="27777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774700" marR="0" rtl="0" algn="ctr">
              <a:spcBef>
                <a:spcPts val="0"/>
              </a:spcBef>
              <a:spcAft>
                <a:spcPts val="0"/>
              </a:spcAft>
              <a:buSzPct val="27777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780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4290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52070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8580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2919412" y="0"/>
            <a:ext cx="573405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tIns="3427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 b="1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429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5207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85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2919412" y="2800350"/>
            <a:ext cx="5734050" cy="23431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-127000" lvl="0" marL="127000" marR="0" rtl="0" algn="ctr">
              <a:spcBef>
                <a:spcPts val="0"/>
              </a:spcBef>
              <a:spcAft>
                <a:spcPts val="0"/>
              </a:spcAft>
              <a:buSzPct val="2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279400" marR="0" rtl="0" algn="ctr">
              <a:spcBef>
                <a:spcPts val="0"/>
              </a:spcBef>
              <a:spcAft>
                <a:spcPts val="0"/>
              </a:spcAft>
              <a:buSzPct val="2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431800" marR="0" rtl="0" algn="ctr">
              <a:spcBef>
                <a:spcPts val="0"/>
              </a:spcBef>
              <a:spcAft>
                <a:spcPts val="0"/>
              </a:spcAft>
              <a:buSzPct val="2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6200" lvl="3" marL="596900" marR="0" rtl="0" algn="ctr">
              <a:spcBef>
                <a:spcPts val="0"/>
              </a:spcBef>
              <a:spcAft>
                <a:spcPts val="0"/>
              </a:spcAft>
              <a:buSzPct val="2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774700" marR="0" rtl="0" algn="ctr">
              <a:spcBef>
                <a:spcPts val="0"/>
              </a:spcBef>
              <a:spcAft>
                <a:spcPts val="0"/>
              </a:spcAft>
              <a:buSzPct val="27777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780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4290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52070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8580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22.png"/><Relationship Id="rId5" Type="http://schemas.openxmlformats.org/officeDocument/2006/relationships/hyperlink" Target="http://ziggeo.com" TargetMode="External"/></Relationships>
</file>

<file path=ppt/slides/_rels/slide11.xml.rels><?xml version="1.0" encoding="UTF-8" standalone="yes"?><Relationships xmlns="http://schemas.openxmlformats.org/package/2006/relationships"><Relationship Id="rId10" Type="http://schemas.openxmlformats.org/officeDocument/2006/relationships/image" Target="../media/image07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9.png"/><Relationship Id="rId4" Type="http://schemas.openxmlformats.org/officeDocument/2006/relationships/image" Target="../media/image01.jpg"/><Relationship Id="rId9" Type="http://schemas.openxmlformats.org/officeDocument/2006/relationships/image" Target="../media/image08.png"/><Relationship Id="rId5" Type="http://schemas.openxmlformats.org/officeDocument/2006/relationships/image" Target="../media/image05.jpg"/><Relationship Id="rId6" Type="http://schemas.openxmlformats.org/officeDocument/2006/relationships/image" Target="../media/image03.jpg"/><Relationship Id="rId7" Type="http://schemas.openxmlformats.org/officeDocument/2006/relationships/image" Target="../media/image04.jpg"/><Relationship Id="rId8" Type="http://schemas.openxmlformats.org/officeDocument/2006/relationships/image" Target="../media/image0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hyperlink" Target="http://stackoverflow.com/questions/20947191/using-reactjs-with-angularj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Relationship Id="rId4" Type="http://schemas.openxmlformats.org/officeDocument/2006/relationships/hyperlink" Target="http://betajs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0" Type="http://schemas.openxmlformats.org/officeDocument/2006/relationships/image" Target="../media/image07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9.png"/><Relationship Id="rId4" Type="http://schemas.openxmlformats.org/officeDocument/2006/relationships/image" Target="../media/image01.jpg"/><Relationship Id="rId9" Type="http://schemas.openxmlformats.org/officeDocument/2006/relationships/image" Target="../media/image08.png"/><Relationship Id="rId5" Type="http://schemas.openxmlformats.org/officeDocument/2006/relationships/image" Target="../media/image05.jpg"/><Relationship Id="rId6" Type="http://schemas.openxmlformats.org/officeDocument/2006/relationships/image" Target="../media/image03.jpg"/><Relationship Id="rId7" Type="http://schemas.openxmlformats.org/officeDocument/2006/relationships/image" Target="../media/image04.jpg"/><Relationship Id="rId8" Type="http://schemas.openxmlformats.org/officeDocument/2006/relationships/image" Target="../media/image0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0" Type="http://schemas.openxmlformats.org/officeDocument/2006/relationships/image" Target="../media/image07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9.png"/><Relationship Id="rId4" Type="http://schemas.openxmlformats.org/officeDocument/2006/relationships/image" Target="../media/image01.jpg"/><Relationship Id="rId9" Type="http://schemas.openxmlformats.org/officeDocument/2006/relationships/image" Target="../media/image08.png"/><Relationship Id="rId5" Type="http://schemas.openxmlformats.org/officeDocument/2006/relationships/image" Target="../media/image05.jpg"/><Relationship Id="rId6" Type="http://schemas.openxmlformats.org/officeDocument/2006/relationships/image" Target="../media/image03.jpg"/><Relationship Id="rId7" Type="http://schemas.openxmlformats.org/officeDocument/2006/relationships/image" Target="../media/image04.jpg"/><Relationship Id="rId8" Type="http://schemas.openxmlformats.org/officeDocument/2006/relationships/image" Target="../media/image0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2919412" y="0"/>
            <a:ext cx="573405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b" bIns="14300" lIns="14300" rIns="14300" tIns="143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/>
              <a:t>Responsive browser-based video recording and playback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000600" y="3459775"/>
            <a:ext cx="5734200" cy="14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27000" lvl="0" marL="12700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2400"/>
              <a:t>Oliver Friedmann</a:t>
            </a:r>
          </a:p>
          <a:p>
            <a:pPr indent="-127000" lvl="0" marL="12700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/>
              <a:t>CTO &amp; Founder, Ziggeo</a:t>
            </a:r>
          </a:p>
          <a:p>
            <a:pPr indent="-127000" lvl="0" marL="12700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/>
          </a:p>
          <a:p>
            <a:pPr indent="-127000" lvl="0" marL="12700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400"/>
              <a:t>@oliverfriedmann</a:t>
            </a:r>
          </a:p>
          <a:p>
            <a:pPr indent="-127000" lvl="0" marL="1270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/>
        </p:nvSpPr>
        <p:spPr>
          <a:xfrm>
            <a:off x="0" y="0"/>
            <a:ext cx="9144000" cy="10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/>
              <a:t>BetaJS Video Recorder</a:t>
            </a:r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8662" y="1156475"/>
            <a:ext cx="2086674" cy="55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9137" y="2021721"/>
            <a:ext cx="3145725" cy="236262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/>
        </p:nvSpPr>
        <p:spPr>
          <a:xfrm>
            <a:off x="0" y="4544900"/>
            <a:ext cx="91440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(open source coming soon)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For cloud-based version, visit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http://ziggeo.com</a:t>
            </a: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/>
        </p:nvSpPr>
        <p:spPr>
          <a:xfrm>
            <a:off x="0" y="0"/>
            <a:ext cx="91440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/>
              <a:t>BetaJS Player / Recording Browser Compatibility</a:t>
            </a:r>
          </a:p>
        </p:txBody>
      </p:sp>
      <p:graphicFrame>
        <p:nvGraphicFramePr>
          <p:cNvPr id="161" name="Shape 161"/>
          <p:cNvGraphicFramePr/>
          <p:nvPr/>
        </p:nvGraphicFramePr>
        <p:xfrm>
          <a:off x="697725" y="191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{D83E80BB-63A7-4C67-8EAA-94745E48F8D9}</a:tableStyleId>
              </a:tblPr>
              <a:tblGrid>
                <a:gridCol w="1436475"/>
                <a:gridCol w="676875"/>
                <a:gridCol w="802625"/>
                <a:gridCol w="802625"/>
                <a:gridCol w="813000"/>
                <a:gridCol w="792250"/>
                <a:gridCol w="802625"/>
                <a:gridCol w="802625"/>
                <a:gridCol w="8026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Playback</a:t>
                      </a: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15-52</a:t>
                      </a: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4-44</a:t>
                      </a: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5-9</a:t>
                      </a: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18-37</a:t>
                      </a: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12-14</a:t>
                      </a: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8-11</a:t>
                      </a: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7.0-9.0</a:t>
                      </a: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4.0-6.0</a:t>
                      </a: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Recording</a:t>
                      </a: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15-52</a:t>
                      </a: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4-44</a:t>
                      </a: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5-9</a:t>
                      </a: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18-37</a:t>
                      </a: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12-14</a:t>
                      </a: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8-11</a:t>
                      </a: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7.0-9.0</a:t>
                      </a: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4.0-6.0</a:t>
                      </a: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4716" y="1914191"/>
            <a:ext cx="396175" cy="39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5975" y="1914200"/>
            <a:ext cx="396174" cy="39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0300" y="1914200"/>
            <a:ext cx="396174" cy="39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24628" y="1914191"/>
            <a:ext cx="396175" cy="39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58150" y="1914225"/>
            <a:ext cx="364458" cy="39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59925" y="1914200"/>
            <a:ext cx="396174" cy="39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09900" y="1914200"/>
            <a:ext cx="396175" cy="39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759866" y="1914191"/>
            <a:ext cx="529343" cy="39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/>
        </p:nvSpPr>
        <p:spPr>
          <a:xfrm>
            <a:off x="0" y="3593850"/>
            <a:ext cx="91440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(Includes falling back to Flash if necessary)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6851450" y="1497650"/>
            <a:ext cx="1578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Mobile Web</a:t>
            </a:r>
          </a:p>
        </p:txBody>
      </p:sp>
      <p:cxnSp>
        <p:nvCxnSpPr>
          <p:cNvPr id="172" name="Shape 172"/>
          <p:cNvCxnSpPr/>
          <p:nvPr/>
        </p:nvCxnSpPr>
        <p:spPr>
          <a:xfrm>
            <a:off x="6827100" y="1420400"/>
            <a:ext cx="0" cy="49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73" name="Shape 173"/>
          <p:cNvSpPr txBox="1"/>
          <p:nvPr/>
        </p:nvSpPr>
        <p:spPr>
          <a:xfrm>
            <a:off x="2131375" y="1497650"/>
            <a:ext cx="46959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Desktop Web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/>
              <a:t>Introducing: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3000"/>
              <a:t>Open-Source BetaJS Framework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/>
        </p:nvSpPr>
        <p:spPr>
          <a:xfrm>
            <a:off x="0" y="0"/>
            <a:ext cx="91440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/>
              <a:t>What, yet another framework?</a:t>
            </a:r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263" y="822675"/>
            <a:ext cx="6239474" cy="43208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Shape 185"/>
          <p:cNvGrpSpPr/>
          <p:nvPr/>
        </p:nvGrpSpPr>
        <p:grpSpPr>
          <a:xfrm>
            <a:off x="7044350" y="822664"/>
            <a:ext cx="1435800" cy="682800"/>
            <a:chOff x="7058450" y="1282414"/>
            <a:chExt cx="1435800" cy="682800"/>
          </a:xfrm>
        </p:grpSpPr>
        <p:sp>
          <p:nvSpPr>
            <p:cNvPr id="186" name="Shape 186"/>
            <p:cNvSpPr/>
            <p:nvPr/>
          </p:nvSpPr>
          <p:spPr>
            <a:xfrm>
              <a:off x="7058450" y="1282414"/>
              <a:ext cx="1435800" cy="682800"/>
            </a:xfrm>
            <a:prstGeom prst="ellipse">
              <a:avLst/>
            </a:prstGeom>
            <a:solidFill>
              <a:srgbClr val="FAFAFA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187" name="Shape 18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216675" y="1432350"/>
              <a:ext cx="1119350" cy="3829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8" name="Shape 188"/>
          <p:cNvSpPr/>
          <p:nvPr/>
        </p:nvSpPr>
        <p:spPr>
          <a:xfrm>
            <a:off x="7106150" y="3694100"/>
            <a:ext cx="369300" cy="261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/>
        </p:nvSpPr>
        <p:spPr>
          <a:xfrm>
            <a:off x="0" y="0"/>
            <a:ext cx="9144000" cy="10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/>
              <a:t>Building Web Components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486000" y="1292150"/>
            <a:ext cx="8658000" cy="43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Extend websites by components like video players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CSS of host website + embeddings don’t play well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JS library dependencies of host + embed don’t play well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" sz="2400"/>
              <a:t>because different libraries clash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" sz="2400"/>
              <a:t>because different versions of the same library clash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/>
        </p:nvSpPr>
        <p:spPr>
          <a:xfrm>
            <a:off x="0" y="0"/>
            <a:ext cx="9144000" cy="11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/>
              <a:t>Why iFrames are no good.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0" y="1445550"/>
            <a:ext cx="9144000" cy="31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Host website cannot properly communicate with embedding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Additional round trips for every embed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>
              <a:spcBef>
                <a:spcPts val="0"/>
              </a:spcBef>
              <a:buSzPct val="100000"/>
              <a:buChar char="●"/>
            </a:pPr>
            <a:r>
              <a:rPr lang="en" sz="2400"/>
              <a:t>Extending embeddings via host website cumbersome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/>
        </p:nvSpPr>
        <p:spPr>
          <a:xfrm>
            <a:off x="0" y="0"/>
            <a:ext cx="9144000" cy="1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/>
              <a:t>Combining frameworks is not easy.</a:t>
            </a:r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650" y="1019825"/>
            <a:ext cx="8274425" cy="312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 txBox="1"/>
          <p:nvPr/>
        </p:nvSpPr>
        <p:spPr>
          <a:xfrm>
            <a:off x="0" y="4210850"/>
            <a:ext cx="9144000" cy="8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(Host website must explicitly wrap calls to make it work.)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http://stackoverflow.com/questions/20947191/using-reactjs-with-angularjs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/>
        </p:nvSpPr>
        <p:spPr>
          <a:xfrm>
            <a:off x="0" y="0"/>
            <a:ext cx="91440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/>
              <a:t>BetaJS Design Principles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844450" y="1445550"/>
            <a:ext cx="8299500" cy="31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200"/>
              </a:spcBef>
              <a:buSzPct val="100000"/>
              <a:buFont typeface="Noto Sans Symbols"/>
              <a:buChar char="●"/>
            </a:pPr>
            <a:r>
              <a:rPr lang="en" sz="1800"/>
              <a:t>No outside dependencies </a:t>
            </a:r>
            <a:r>
              <a:rPr lang="en" sz="1200"/>
              <a:t>(currently: jQuery but will eliminate in future release)</a:t>
            </a:r>
          </a:p>
          <a:p>
            <a:pPr indent="-342900" lvl="0" marL="457200" rtl="0">
              <a:lnSpc>
                <a:spcPct val="150000"/>
              </a:lnSpc>
              <a:spcBef>
                <a:spcPts val="200"/>
              </a:spcBef>
              <a:buSzPct val="100000"/>
              <a:buFont typeface="Noto Sans Symbols"/>
              <a:buChar char="●"/>
            </a:pPr>
            <a:r>
              <a:rPr lang="en" sz="1800"/>
              <a:t>Play nicely with other frameworks</a:t>
            </a:r>
          </a:p>
          <a:p>
            <a:pPr indent="-342900" lvl="0" marL="457200" rtl="0">
              <a:lnSpc>
                <a:spcPct val="150000"/>
              </a:lnSpc>
              <a:spcBef>
                <a:spcPts val="200"/>
              </a:spcBef>
              <a:buSzPct val="100000"/>
              <a:buFont typeface="Noto Sans Symbols"/>
              <a:buChar char="●"/>
            </a:pPr>
            <a:r>
              <a:rPr lang="en" sz="1800"/>
              <a:t>Loosely coupled and modularized</a:t>
            </a:r>
          </a:p>
          <a:p>
            <a:pPr indent="-342900" lvl="0" marL="457200" rtl="0">
              <a:lnSpc>
                <a:spcPct val="150000"/>
              </a:lnSpc>
              <a:spcBef>
                <a:spcPts val="200"/>
              </a:spcBef>
              <a:buSzPct val="100000"/>
              <a:buFont typeface="Noto Sans Symbols"/>
              <a:buChar char="●"/>
            </a:pPr>
            <a:r>
              <a:rPr lang="en" sz="1800"/>
              <a:t>Allow multiple versions to be present at the same time</a:t>
            </a:r>
          </a:p>
          <a:p>
            <a:pPr indent="-342900" lvl="0" marL="457200" rtl="0">
              <a:lnSpc>
                <a:spcPct val="150000"/>
              </a:lnSpc>
              <a:spcBef>
                <a:spcPts val="200"/>
              </a:spcBef>
              <a:buSzPct val="100000"/>
              <a:buFont typeface="Noto Sans Symbols"/>
              <a:buChar char="●"/>
            </a:pPr>
            <a:r>
              <a:rPr lang="en" sz="1800"/>
              <a:t>Don’t impose page/code structure</a:t>
            </a:r>
          </a:p>
          <a:p>
            <a:pPr indent="-342900" lvl="0" marL="457200" rtl="0">
              <a:lnSpc>
                <a:spcPct val="150000"/>
              </a:lnSpc>
              <a:spcBef>
                <a:spcPts val="200"/>
              </a:spcBef>
              <a:buSzPct val="100000"/>
              <a:buFont typeface="Noto Sans Symbols"/>
              <a:buChar char="●"/>
            </a:pPr>
            <a:r>
              <a:rPr lang="en" sz="1800"/>
              <a:t>Layered customizability</a:t>
            </a:r>
          </a:p>
          <a:p>
            <a:pPr indent="-342900" lvl="0" marL="457200" rtl="0">
              <a:lnSpc>
                <a:spcPct val="150000"/>
              </a:lnSpc>
              <a:spcBef>
                <a:spcPts val="200"/>
              </a:spcBef>
              <a:buSzPct val="100000"/>
              <a:buFont typeface="Noto Sans Symbols"/>
              <a:buChar char="●"/>
            </a:pPr>
            <a:r>
              <a:rPr lang="en" sz="1800"/>
              <a:t>Minimal footprint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/>
        </p:nvSpPr>
        <p:spPr>
          <a:xfrm>
            <a:off x="0" y="0"/>
            <a:ext cx="9144000" cy="10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/>
              <a:t>Framework Overview</a:t>
            </a:r>
          </a:p>
        </p:txBody>
      </p:sp>
      <p:graphicFrame>
        <p:nvGraphicFramePr>
          <p:cNvPr id="219" name="Shape 219"/>
          <p:cNvGraphicFramePr/>
          <p:nvPr/>
        </p:nvGraphicFramePr>
        <p:xfrm>
          <a:off x="261575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{D83E80BB-63A7-4C67-8EAA-94745E48F8D9}</a:tableStyleId>
              </a:tblPr>
              <a:tblGrid>
                <a:gridCol w="2355150"/>
                <a:gridCol w="62614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betajs-scoped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scoped loading of modules and dependencies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betajs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helper functions and classes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betajs-browser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browser-specific methods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betajs-dynamics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dynamic DOM templating engine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betajs-flash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Flash-JavaScript bridging framework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betajs-media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 JavaScript media framework (video playback, video recording)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betajs-media-components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full video player / video recorder UI components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/>
        </p:nvSpPr>
        <p:spPr>
          <a:xfrm>
            <a:off x="0" y="0"/>
            <a:ext cx="91440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/>
              <a:t>Footprint</a:t>
            </a:r>
          </a:p>
        </p:txBody>
      </p:sp>
      <p:graphicFrame>
        <p:nvGraphicFramePr>
          <p:cNvPr id="225" name="Shape 225"/>
          <p:cNvGraphicFramePr/>
          <p:nvPr/>
        </p:nvGraphicFramePr>
        <p:xfrm>
          <a:off x="701700" y="5976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{D83E80BB-63A7-4C67-8EAA-94745E48F8D9}</a:tableStyleId>
              </a:tblPr>
              <a:tblGrid>
                <a:gridCol w="2580200"/>
                <a:gridCol w="2580200"/>
                <a:gridCol w="2580200"/>
              </a:tblGrid>
              <a:tr h="348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Module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Size (kb)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Minified (kb)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48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betajs-scoped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18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9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48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betajs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214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120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48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betajs-browser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64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39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48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betajs-dynamics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75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42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48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betajs-flash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7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48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betajs-media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66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36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48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betajs-media-components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30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24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48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Total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478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277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48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Compiled for Player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301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172</a:t>
                      </a: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48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VideoJS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697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250</a:t>
                      </a:r>
                    </a:p>
                  </a:txBody>
                  <a:tcPr marT="91425" marB="91425" marR="91425" marL="91425">
                    <a:solidFill>
                      <a:srgbClr val="F9CB9C"/>
                    </a:solidFill>
                  </a:tcPr>
                </a:tc>
              </a:tr>
              <a:tr h="348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JWPlayer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?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227</a:t>
                      </a: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3000"/>
              <a:t>Why not just the &lt;video&gt;&lt;/video&gt; tag?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/>
        </p:nvSpPr>
        <p:spPr>
          <a:xfrm>
            <a:off x="0" y="0"/>
            <a:ext cx="9144000" cy="10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/>
              <a:t>Customization Dimensions</a:t>
            </a:r>
          </a:p>
        </p:txBody>
      </p:sp>
      <p:graphicFrame>
        <p:nvGraphicFramePr>
          <p:cNvPr id="231" name="Shape 231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{D83E80BB-63A7-4C67-8EAA-94745E48F8D9}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Styles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(Namespaced) CSS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UI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HTML Templating System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Views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JS Controller System (Dynamics)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Themes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Bundling of Styles, UI, Views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Outside Control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Exposed Methods + Events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Locales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String assets for language support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2" name="Shape 232"/>
          <p:cNvSpPr txBox="1"/>
          <p:nvPr/>
        </p:nvSpPr>
        <p:spPr>
          <a:xfrm>
            <a:off x="0" y="4367275"/>
            <a:ext cx="91440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(Customization supports granular changes at each layer)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/>
        </p:nvSpPr>
        <p:spPr>
          <a:xfrm>
            <a:off x="0" y="0"/>
            <a:ext cx="9144000" cy="9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/>
              <a:t>Customizing CSS</a:t>
            </a:r>
          </a:p>
        </p:txBody>
      </p:sp>
      <p:pic>
        <p:nvPicPr>
          <p:cNvPr id="238" name="Shape 238"/>
          <p:cNvPicPr preferRelativeResize="0"/>
          <p:nvPr/>
        </p:nvPicPr>
        <p:blipFill rotWithShape="1">
          <a:blip r:embed="rId3">
            <a:alphaModFix/>
          </a:blip>
          <a:srcRect b="11839" l="6209" r="49940" t="34466"/>
          <a:stretch/>
        </p:blipFill>
        <p:spPr>
          <a:xfrm>
            <a:off x="392400" y="1560875"/>
            <a:ext cx="4140100" cy="228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Shape 239"/>
          <p:cNvPicPr preferRelativeResize="0"/>
          <p:nvPr/>
        </p:nvPicPr>
        <p:blipFill rotWithShape="1">
          <a:blip r:embed="rId4">
            <a:alphaModFix/>
          </a:blip>
          <a:srcRect b="39016" l="50615" r="5712" t="6421"/>
          <a:stretch/>
        </p:blipFill>
        <p:spPr>
          <a:xfrm>
            <a:off x="4651151" y="1560875"/>
            <a:ext cx="4057824" cy="228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/>
        </p:nvSpPr>
        <p:spPr>
          <a:xfrm>
            <a:off x="0" y="0"/>
            <a:ext cx="91440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/>
              <a:t>Customizing Templates</a:t>
            </a:r>
          </a:p>
        </p:txBody>
      </p:sp>
      <p:pic>
        <p:nvPicPr>
          <p:cNvPr id="245" name="Shape 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838" y="866451"/>
            <a:ext cx="7938323" cy="1634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Shape 246"/>
          <p:cNvPicPr preferRelativeResize="0"/>
          <p:nvPr/>
        </p:nvPicPr>
        <p:blipFill rotWithShape="1">
          <a:blip r:embed="rId4">
            <a:alphaModFix/>
          </a:blip>
          <a:srcRect b="2636" l="1039" r="13715" t="11489"/>
          <a:stretch/>
        </p:blipFill>
        <p:spPr>
          <a:xfrm>
            <a:off x="2494962" y="2501125"/>
            <a:ext cx="4154049" cy="231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Shape 247"/>
          <p:cNvSpPr/>
          <p:nvPr/>
        </p:nvSpPr>
        <p:spPr>
          <a:xfrm>
            <a:off x="3406900" y="1773600"/>
            <a:ext cx="938400" cy="283800"/>
          </a:xfrm>
          <a:prstGeom prst="ellipse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5671650" y="2411025"/>
            <a:ext cx="1239900" cy="482100"/>
          </a:xfrm>
          <a:prstGeom prst="ellipse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602850" y="760900"/>
            <a:ext cx="1486800" cy="734700"/>
          </a:xfrm>
          <a:prstGeom prst="ellipse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/>
        </p:nvSpPr>
        <p:spPr>
          <a:xfrm>
            <a:off x="0" y="0"/>
            <a:ext cx="9144000" cy="11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/>
              <a:t>Creating Themes</a:t>
            </a:r>
          </a:p>
        </p:txBody>
      </p:sp>
      <p:pic>
        <p:nvPicPr>
          <p:cNvPr id="255" name="Shape 2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950" y="1724025"/>
            <a:ext cx="7522100" cy="198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Shape 256"/>
          <p:cNvSpPr/>
          <p:nvPr/>
        </p:nvSpPr>
        <p:spPr>
          <a:xfrm>
            <a:off x="6659000" y="1504025"/>
            <a:ext cx="1664700" cy="734700"/>
          </a:xfrm>
          <a:prstGeom prst="ellipse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3552650" y="2150100"/>
            <a:ext cx="1575300" cy="734700"/>
          </a:xfrm>
          <a:prstGeom prst="ellipse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/>
        </p:nvSpPr>
        <p:spPr>
          <a:xfrm>
            <a:off x="0" y="0"/>
            <a:ext cx="9144000" cy="13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/>
              <a:t>Adding Locales</a:t>
            </a:r>
          </a:p>
        </p:txBody>
      </p:sp>
      <p:pic>
        <p:nvPicPr>
          <p:cNvPr id="263" name="Shape 2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112" y="2117825"/>
            <a:ext cx="6263774" cy="122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/>
        </p:nvSpPr>
        <p:spPr>
          <a:xfrm>
            <a:off x="598600" y="3365450"/>
            <a:ext cx="7870500" cy="150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98600" y="1194575"/>
            <a:ext cx="7870500" cy="150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 txBox="1"/>
          <p:nvPr/>
        </p:nvSpPr>
        <p:spPr>
          <a:xfrm>
            <a:off x="0" y="0"/>
            <a:ext cx="9144000" cy="11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/>
              <a:t>Customizing the State Machine</a:t>
            </a:r>
          </a:p>
        </p:txBody>
      </p:sp>
      <p:sp>
        <p:nvSpPr>
          <p:cNvPr id="271" name="Shape 271"/>
          <p:cNvSpPr/>
          <p:nvPr/>
        </p:nvSpPr>
        <p:spPr>
          <a:xfrm>
            <a:off x="1083350" y="1767275"/>
            <a:ext cx="2294400" cy="358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VideoPlayer.PosterReady</a:t>
            </a:r>
          </a:p>
        </p:txBody>
      </p:sp>
      <p:sp>
        <p:nvSpPr>
          <p:cNvPr id="272" name="Shape 272"/>
          <p:cNvSpPr/>
          <p:nvPr/>
        </p:nvSpPr>
        <p:spPr>
          <a:xfrm>
            <a:off x="5766250" y="1767275"/>
            <a:ext cx="2294400" cy="358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VideoPlayer.LoadVideo</a:t>
            </a:r>
          </a:p>
        </p:txBody>
      </p:sp>
      <p:cxnSp>
        <p:nvCxnSpPr>
          <p:cNvPr id="273" name="Shape 273"/>
          <p:cNvCxnSpPr>
            <a:stCxn id="271" idx="3"/>
            <a:endCxn id="272" idx="1"/>
          </p:cNvCxnSpPr>
          <p:nvPr/>
        </p:nvCxnSpPr>
        <p:spPr>
          <a:xfrm>
            <a:off x="3377750" y="1946375"/>
            <a:ext cx="238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4" name="Shape 274"/>
          <p:cNvSpPr txBox="1"/>
          <p:nvPr/>
        </p:nvSpPr>
        <p:spPr>
          <a:xfrm>
            <a:off x="3829950" y="1630800"/>
            <a:ext cx="14841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>
                <a:solidFill>
                  <a:srgbClr val="C27BA0"/>
                </a:solidFill>
              </a:rPr>
              <a:t>click play</a:t>
            </a:r>
          </a:p>
        </p:txBody>
      </p:sp>
      <p:sp>
        <p:nvSpPr>
          <p:cNvPr id="275" name="Shape 275"/>
          <p:cNvSpPr/>
          <p:nvPr/>
        </p:nvSpPr>
        <p:spPr>
          <a:xfrm>
            <a:off x="1083350" y="3938150"/>
            <a:ext cx="2294400" cy="358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MyPlayer.PosterReady</a:t>
            </a:r>
          </a:p>
        </p:txBody>
      </p:sp>
      <p:cxnSp>
        <p:nvCxnSpPr>
          <p:cNvPr id="276" name="Shape 276"/>
          <p:cNvCxnSpPr>
            <a:stCxn id="275" idx="0"/>
            <a:endCxn id="271" idx="2"/>
          </p:cNvCxnSpPr>
          <p:nvPr/>
        </p:nvCxnSpPr>
        <p:spPr>
          <a:xfrm rot="10800000">
            <a:off x="2230550" y="2125550"/>
            <a:ext cx="0" cy="18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7" name="Shape 277"/>
          <p:cNvSpPr txBox="1"/>
          <p:nvPr/>
        </p:nvSpPr>
        <p:spPr>
          <a:xfrm>
            <a:off x="2230550" y="2763150"/>
            <a:ext cx="1484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8E7CC3"/>
                </a:solidFill>
              </a:rPr>
              <a:t>extends</a:t>
            </a:r>
          </a:p>
        </p:txBody>
      </p:sp>
      <p:sp>
        <p:nvSpPr>
          <p:cNvPr id="278" name="Shape 278"/>
          <p:cNvSpPr/>
          <p:nvPr/>
        </p:nvSpPr>
        <p:spPr>
          <a:xfrm>
            <a:off x="5766250" y="3938150"/>
            <a:ext cx="2294400" cy="358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MyPlayer.Preroll</a:t>
            </a:r>
          </a:p>
        </p:txBody>
      </p:sp>
      <p:cxnSp>
        <p:nvCxnSpPr>
          <p:cNvPr id="279" name="Shape 279"/>
          <p:cNvCxnSpPr/>
          <p:nvPr/>
        </p:nvCxnSpPr>
        <p:spPr>
          <a:xfrm>
            <a:off x="3377700" y="4117250"/>
            <a:ext cx="238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80" name="Shape 280"/>
          <p:cNvSpPr txBox="1"/>
          <p:nvPr/>
        </p:nvSpPr>
        <p:spPr>
          <a:xfrm>
            <a:off x="3829950" y="3801650"/>
            <a:ext cx="14841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C27BA0"/>
                </a:solidFill>
              </a:rPr>
              <a:t>click play</a:t>
            </a:r>
          </a:p>
        </p:txBody>
      </p:sp>
      <p:cxnSp>
        <p:nvCxnSpPr>
          <p:cNvPr id="281" name="Shape 281"/>
          <p:cNvCxnSpPr>
            <a:stCxn id="278" idx="0"/>
            <a:endCxn id="272" idx="2"/>
          </p:cNvCxnSpPr>
          <p:nvPr/>
        </p:nvCxnSpPr>
        <p:spPr>
          <a:xfrm rot="10800000">
            <a:off x="6913450" y="2125550"/>
            <a:ext cx="0" cy="18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82" name="Shape 282"/>
          <p:cNvSpPr txBox="1"/>
          <p:nvPr/>
        </p:nvSpPr>
        <p:spPr>
          <a:xfrm>
            <a:off x="4930250" y="2763175"/>
            <a:ext cx="19833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200">
                <a:solidFill>
                  <a:srgbClr val="C27BA0"/>
                </a:solidFill>
              </a:rPr>
              <a:t>preroll complete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598600" y="1201450"/>
            <a:ext cx="63849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 sz="1200"/>
              <a:t>VideoPlayer Class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598600" y="3365450"/>
            <a:ext cx="63849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200"/>
              <a:t>MyPlayer Class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/>
        </p:nvSpPr>
        <p:spPr>
          <a:xfrm>
            <a:off x="0" y="-48525"/>
            <a:ext cx="9144000" cy="51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3000"/>
          </a:p>
          <a:p>
            <a:pPr lvl="0" rtl="0">
              <a:spcBef>
                <a:spcPts val="0"/>
              </a:spcBef>
              <a:buNone/>
            </a:pPr>
            <a:r>
              <a:rPr b="1" lang="en" sz="3000"/>
              <a:t>              Open-Source Framework         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3000"/>
          </a:p>
          <a:p>
            <a:pPr lvl="0" rtl="0" algn="ctr">
              <a:spcBef>
                <a:spcPts val="0"/>
              </a:spcBef>
              <a:buNone/>
            </a:pPr>
            <a:r>
              <a:rPr b="1" lang="en" sz="3000"/>
              <a:t>Apache 2.0 License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30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30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3000"/>
          </a:p>
          <a:p>
            <a:pPr lvl="0" rtl="0" algn="ctr">
              <a:spcBef>
                <a:spcPts val="0"/>
              </a:spcBef>
              <a:buNone/>
            </a:pPr>
            <a:r>
              <a:rPr b="1" lang="en" sz="3000"/>
              <a:t>Commercial Cloud Video &amp; Backend Support</a:t>
            </a:r>
          </a:p>
        </p:txBody>
      </p:sp>
      <p:pic>
        <p:nvPicPr>
          <p:cNvPr id="290" name="Shape 2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5137" y="4001074"/>
            <a:ext cx="3473725" cy="885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Shape 2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2774" y="450850"/>
            <a:ext cx="1607875" cy="55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Shape 2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8074" y="557600"/>
            <a:ext cx="1607875" cy="55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Shape 297"/>
          <p:cNvSpPr txBox="1"/>
          <p:nvPr/>
        </p:nvSpPr>
        <p:spPr>
          <a:xfrm>
            <a:off x="-12" y="1107675"/>
            <a:ext cx="9144000" cy="40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A96A7C"/>
                </a:solidFill>
                <a:hlinkClick r:id="rId4"/>
              </a:rPr>
              <a:t>http://betajs.com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A96A7C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A96A7C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3000"/>
              <a:t>Oliver Friedmann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buNone/>
            </a:pPr>
            <a:r>
              <a:rPr lang="en" sz="2400"/>
              <a:t>Founder &amp; CTO, Ziggeo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buNone/>
            </a:pPr>
            <a:r>
              <a:rPr lang="en" sz="2400"/>
              <a:t>oliver@ziggeo.com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 u="sng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 u="sng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 u="sng"/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sz="2400" u="sng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0" y="587500"/>
            <a:ext cx="91440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/>
              <a:t>No control over controls.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525" y="1866187"/>
            <a:ext cx="2497550" cy="1411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4550" y="1869320"/>
            <a:ext cx="2497550" cy="1404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0570" y="1866195"/>
            <a:ext cx="2514893" cy="141109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688525" y="3277300"/>
            <a:ext cx="24975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Safari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3323250" y="3277300"/>
            <a:ext cx="24888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Firefox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5940575" y="3277300"/>
            <a:ext cx="24975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Chrome / Opera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/>
              <a:t>Video events is a cross-browser mess.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0" y="0"/>
            <a:ext cx="9144000" cy="13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/>
              <a:t>Even new browsers can only play MP4s.</a:t>
            </a:r>
          </a:p>
        </p:txBody>
      </p:sp>
      <p:graphicFrame>
        <p:nvGraphicFramePr>
          <p:cNvPr id="100" name="Shape 100"/>
          <p:cNvGraphicFramePr/>
          <p:nvPr/>
        </p:nvGraphicFramePr>
        <p:xfrm>
          <a:off x="957525" y="17879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{D83E80BB-63A7-4C67-8EAA-94745E48F8D9}</a:tableStyleId>
              </a:tblPr>
              <a:tblGrid>
                <a:gridCol w="928350"/>
                <a:gridCol w="676875"/>
                <a:gridCol w="802625"/>
                <a:gridCol w="802625"/>
                <a:gridCol w="802625"/>
                <a:gridCol w="802625"/>
                <a:gridCol w="802625"/>
                <a:gridCol w="802625"/>
                <a:gridCol w="8026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MP4</a:t>
                      </a: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3-52</a:t>
                      </a: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21-47</a:t>
                      </a: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3.1-9</a:t>
                      </a: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3-37</a:t>
                      </a: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12-14</a:t>
                      </a: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9-11</a:t>
                      </a: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5.1-9.3</a:t>
                      </a:r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4.3-6.0</a:t>
                      </a:r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WEBM</a:t>
                      </a:r>
                    </a:p>
                  </a:txBody>
                  <a:tcPr marT="91425" marB="91425" marR="91425" marL="91425">
                    <a:solidFill>
                      <a:srgbClr val="BF9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6-52</a:t>
                      </a: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4-47</a:t>
                      </a: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No</a:t>
                      </a:r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10.6-37</a:t>
                      </a: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No</a:t>
                      </a:r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No</a:t>
                      </a:r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No</a:t>
                      </a:r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4.3-6.0</a:t>
                      </a:r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OGV</a:t>
                      </a:r>
                    </a:p>
                  </a:txBody>
                  <a:tcPr marT="91425" marB="91425" marR="91425" marL="91425">
                    <a:solidFill>
                      <a:srgbClr val="BF9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3-52</a:t>
                      </a: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3.5-47</a:t>
                      </a: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No</a:t>
                      </a:r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10.5-37</a:t>
                      </a: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No</a:t>
                      </a:r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No</a:t>
                      </a:r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No</a:t>
                      </a:r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No</a:t>
                      </a:r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</a:tr>
            </a:tbl>
          </a:graphicData>
        </a:graphic>
      </p:graphicFrame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6391" y="1787954"/>
            <a:ext cx="396175" cy="39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7650" y="1787962"/>
            <a:ext cx="396174" cy="39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81975" y="1787962"/>
            <a:ext cx="396174" cy="39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76303" y="1787953"/>
            <a:ext cx="396175" cy="39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09811" y="1787963"/>
            <a:ext cx="364458" cy="39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11600" y="1787962"/>
            <a:ext cx="396174" cy="39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61575" y="1787962"/>
            <a:ext cx="396175" cy="39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511550" y="1787950"/>
            <a:ext cx="529324" cy="39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6602975" y="1374600"/>
            <a:ext cx="1578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Mobile Web</a:t>
            </a:r>
          </a:p>
        </p:txBody>
      </p:sp>
      <p:cxnSp>
        <p:nvCxnSpPr>
          <p:cNvPr id="110" name="Shape 110"/>
          <p:cNvCxnSpPr/>
          <p:nvPr/>
        </p:nvCxnSpPr>
        <p:spPr>
          <a:xfrm>
            <a:off x="6578625" y="1297350"/>
            <a:ext cx="0" cy="49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1" name="Shape 111"/>
          <p:cNvSpPr txBox="1"/>
          <p:nvPr/>
        </p:nvSpPr>
        <p:spPr>
          <a:xfrm>
            <a:off x="1882900" y="1374600"/>
            <a:ext cx="46959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Desktop Web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/>
        </p:nvSpPr>
        <p:spPr>
          <a:xfrm>
            <a:off x="0" y="0"/>
            <a:ext cx="9144000" cy="11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/>
              <a:t>Existing players don’t behave like normal HTML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2500" y="1130706"/>
            <a:ext cx="3899000" cy="1328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862" y="2891276"/>
            <a:ext cx="7874274" cy="17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0" y="0"/>
            <a:ext cx="9144000" cy="11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/>
              <a:t>And if you think playback is broken, here is recording.</a:t>
            </a:r>
          </a:p>
        </p:txBody>
      </p:sp>
      <p:graphicFrame>
        <p:nvGraphicFramePr>
          <p:cNvPr id="124" name="Shape 124"/>
          <p:cNvGraphicFramePr/>
          <p:nvPr/>
        </p:nvGraphicFramePr>
        <p:xfrm>
          <a:off x="706125" y="15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{D83E80BB-63A7-4C67-8EAA-94745E48F8D9}</a:tableStyleId>
              </a:tblPr>
              <a:tblGrid>
                <a:gridCol w="1436475"/>
                <a:gridCol w="676875"/>
                <a:gridCol w="802625"/>
                <a:gridCol w="802625"/>
                <a:gridCol w="813000"/>
                <a:gridCol w="792250"/>
                <a:gridCol w="802625"/>
                <a:gridCol w="802625"/>
                <a:gridCol w="8026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HTML 5</a:t>
                      </a:r>
                    </a:p>
                  </a:txBody>
                  <a:tcPr marT="91425" marB="91425" marR="91425" marL="91425">
                    <a:solidFill>
                      <a:srgbClr val="BF9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Yes</a:t>
                      </a: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Yes</a:t>
                      </a: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No</a:t>
                      </a:r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Yes</a:t>
                      </a: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Yes</a:t>
                      </a: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No</a:t>
                      </a:r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No</a:t>
                      </a:r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5.0</a:t>
                      </a:r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MediaRecorder</a:t>
                      </a: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No</a:t>
                      </a:r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Yes</a:t>
                      </a: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No</a:t>
                      </a:r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No</a:t>
                      </a:r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No</a:t>
                      </a:r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No</a:t>
                      </a:r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No</a:t>
                      </a:r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no</a:t>
                      </a:r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Flash</a:t>
                      </a:r>
                    </a:p>
                  </a:txBody>
                  <a:tcPr marT="91425" marB="91425" marR="91425" marL="91425">
                    <a:solidFill>
                      <a:srgbClr val="99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Yes</a:t>
                      </a:r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Yes</a:t>
                      </a: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Yes</a:t>
                      </a: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Yes</a:t>
                      </a: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Yes</a:t>
                      </a: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Yes</a:t>
                      </a: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No</a:t>
                      </a:r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No</a:t>
                      </a:r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Capture</a:t>
                      </a:r>
                    </a:p>
                  </a:txBody>
                  <a:tcPr marT="91425" marB="91425" marR="91425" marL="91425">
                    <a:solidFill>
                      <a:srgbClr val="BF9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No</a:t>
                      </a:r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No</a:t>
                      </a:r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No</a:t>
                      </a:r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No</a:t>
                      </a:r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No</a:t>
                      </a:r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No</a:t>
                      </a:r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Yes</a:t>
                      </a: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Yes</a:t>
                      </a: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3116" y="1581241"/>
            <a:ext cx="396175" cy="39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4375" y="1581249"/>
            <a:ext cx="396174" cy="39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8700" y="1581249"/>
            <a:ext cx="396174" cy="39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33028" y="1581241"/>
            <a:ext cx="396175" cy="39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66550" y="1581275"/>
            <a:ext cx="364458" cy="39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68325" y="1581249"/>
            <a:ext cx="396174" cy="39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18300" y="1581250"/>
            <a:ext cx="396175" cy="39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768266" y="1581241"/>
            <a:ext cx="529343" cy="39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6859850" y="1164700"/>
            <a:ext cx="1578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Mobile Web</a:t>
            </a:r>
          </a:p>
        </p:txBody>
      </p:sp>
      <p:cxnSp>
        <p:nvCxnSpPr>
          <p:cNvPr id="134" name="Shape 134"/>
          <p:cNvCxnSpPr/>
          <p:nvPr/>
        </p:nvCxnSpPr>
        <p:spPr>
          <a:xfrm>
            <a:off x="6835500" y="1087450"/>
            <a:ext cx="0" cy="49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5" name="Shape 135"/>
          <p:cNvSpPr txBox="1"/>
          <p:nvPr/>
        </p:nvSpPr>
        <p:spPr>
          <a:xfrm>
            <a:off x="2139775" y="1164700"/>
            <a:ext cx="46959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Desktop Web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/>
              <a:t>Announcing: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3000"/>
              <a:t> BetaJS Player / Recorder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/>
        </p:nvSpPr>
        <p:spPr>
          <a:xfrm>
            <a:off x="0" y="0"/>
            <a:ext cx="91440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/>
              <a:t>BetaJS Video Player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962" y="1075205"/>
            <a:ext cx="5124050" cy="135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 rotWithShape="1">
          <a:blip r:embed="rId4">
            <a:alphaModFix/>
          </a:blip>
          <a:srcRect b="13063" l="1592" r="9455" t="4571"/>
          <a:stretch/>
        </p:blipFill>
        <p:spPr>
          <a:xfrm>
            <a:off x="2691150" y="2606524"/>
            <a:ext cx="3761674" cy="214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Default - 1_Title Slide">
  <a:themeElements>
    <a:clrScheme name="Default - 1_Title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Default - Title Slide">
  <a:themeElements>
    <a:clrScheme name="Default - Title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