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4"/>
  </p:sldMasterIdLst>
  <p:notesMasterIdLst>
    <p:notesMasterId r:id="rId32"/>
  </p:notesMasterIdLst>
  <p:handoutMasterIdLst>
    <p:handoutMasterId r:id="rId33"/>
  </p:handoutMasterIdLst>
  <p:sldIdLst>
    <p:sldId id="263" r:id="rId5"/>
    <p:sldId id="259" r:id="rId6"/>
    <p:sldId id="265" r:id="rId7"/>
    <p:sldId id="266" r:id="rId8"/>
    <p:sldId id="272" r:id="rId9"/>
    <p:sldId id="271" r:id="rId10"/>
    <p:sldId id="273" r:id="rId11"/>
    <p:sldId id="267" r:id="rId12"/>
    <p:sldId id="290" r:id="rId13"/>
    <p:sldId id="268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91" r:id="rId26"/>
    <p:sldId id="286" r:id="rId27"/>
    <p:sldId id="287" r:id="rId28"/>
    <p:sldId id="288" r:id="rId29"/>
    <p:sldId id="270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A8"/>
    <a:srgbClr val="B2B2B2"/>
    <a:srgbClr val="C1C1C1"/>
    <a:srgbClr val="003399"/>
    <a:srgbClr val="112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26" autoAdjust="0"/>
    <p:restoredTop sz="89293" autoAdjust="0"/>
  </p:normalViewPr>
  <p:slideViewPr>
    <p:cSldViewPr>
      <p:cViewPr varScale="1">
        <p:scale>
          <a:sx n="104" d="100"/>
          <a:sy n="104" d="100"/>
        </p:scale>
        <p:origin x="25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F5A5A-8FCE-3A47-B37D-0D4B773D59FB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5E715-FAFA-1E40-AF09-359D41FA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8A3F8-8B6A-4FC4-9432-80C344BB098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DDCA-6036-47B8-A7CA-EA9F3D83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DDCA-6036-47B8-A7CA-EA9F3D83B4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2597219"/>
            <a:ext cx="8991600" cy="41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1"/>
            <a:ext cx="33528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76200"/>
            <a:ext cx="5486400" cy="2438400"/>
          </a:xfrm>
          <a:prstGeom prst="rect">
            <a:avLst/>
          </a:prstGeom>
        </p:spPr>
      </p:pic>
      <p:pic>
        <p:nvPicPr>
          <p:cNvPr id="20" name="Picture 19" descr="its_logo_with_text_no_tagline_white.tif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/>
          <a:stretch/>
        </p:blipFill>
        <p:spPr>
          <a:xfrm>
            <a:off x="4996562" y="1682987"/>
            <a:ext cx="3537838" cy="755413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1" y="2590800"/>
            <a:ext cx="678179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6781800" y="2590800"/>
            <a:ext cx="2286000" cy="1676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858000" y="2667000"/>
            <a:ext cx="21336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65532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Century"/>
                <a:cs typeface="Centur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6553200" cy="76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BOR_logo_white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6400"/>
            <a:ext cx="757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927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39"/>
            <a:ext cx="53340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943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98A4-7C42-499C-BA1A-8BDABB3A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648927-2277-486D-ABD8-0E6B2E329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3"/>
            <a:ext cx="7427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123C6D-F922-4317-BAFF-2F603654B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1"/>
            <a:ext cx="3657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381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733800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381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3810000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82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5943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244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68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4419600" cy="5594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7" y="1435101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019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60198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201"/>
            <a:ext cx="7467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5943600"/>
            <a:ext cx="990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43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457200" y="304800"/>
            <a:ext cx="0" cy="5486400"/>
          </a:xfrm>
          <a:prstGeom prst="line">
            <a:avLst/>
          </a:prstGeom>
          <a:ln>
            <a:solidFill>
              <a:srgbClr val="0038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066800" y="6477000"/>
            <a:ext cx="7772400" cy="0"/>
          </a:xfrm>
          <a:prstGeom prst="line">
            <a:avLst/>
          </a:prstGeom>
          <a:ln>
            <a:solidFill>
              <a:srgbClr val="0038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52400" y="5638800"/>
            <a:ext cx="1066800" cy="1066800"/>
            <a:chOff x="76200" y="304800"/>
            <a:chExt cx="1066800" cy="1066800"/>
          </a:xfrm>
        </p:grpSpPr>
        <p:sp>
          <p:nvSpPr>
            <p:cNvPr id="23" name="Oval 22"/>
            <p:cNvSpPr/>
            <p:nvPr userDrawn="1"/>
          </p:nvSpPr>
          <p:spPr>
            <a:xfrm>
              <a:off x="76200" y="304800"/>
              <a:ext cx="1066800" cy="10668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BOR_logo_blue.eps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" y="360653"/>
              <a:ext cx="952500" cy="955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4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10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usg.edu/gafirst-fin/documentation/job_aids/category/asset_managemen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" y="2590800"/>
            <a:ext cx="6553200" cy="1074472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entury Gothic"/>
              </a:rPr>
              <a:t>Asset Management </a:t>
            </a:r>
            <a:br>
              <a:rPr lang="en-US" dirty="0" smtClean="0">
                <a:cs typeface="Century Gothic"/>
              </a:rPr>
            </a:br>
            <a:r>
              <a:rPr lang="en-US" dirty="0" smtClean="0">
                <a:cs typeface="Century Gothic"/>
              </a:rPr>
              <a:t>Transaction Reversal</a:t>
            </a:r>
            <a:endParaRPr lang="en-US" dirty="0">
              <a:cs typeface="Century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743200"/>
            <a:ext cx="1223537" cy="1226872"/>
          </a:xfrm>
          <a:prstGeom prst="rect">
            <a:avLst/>
          </a:prstGeom>
          <a:effectLst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650032"/>
            <a:ext cx="6553200" cy="609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Ashley Carbone, </a:t>
            </a:r>
            <a:r>
              <a:rPr lang="en-US" sz="1600" dirty="0" err="1" smtClean="0">
                <a:latin typeface="Cambria" panose="02040503050406030204" pitchFamily="18" charset="0"/>
              </a:rPr>
              <a:t>Georgia</a:t>
            </a:r>
            <a:r>
              <a:rPr lang="en-US" sz="1600" i="1" dirty="0" err="1" smtClean="0">
                <a:latin typeface="Cambria" panose="02040503050406030204" pitchFamily="18" charset="0"/>
              </a:rPr>
              <a:t>FIRST</a:t>
            </a:r>
            <a:endParaRPr lang="en-US" sz="1600" i="1" dirty="0" smtClean="0">
              <a:latin typeface="Cambria" panose="02040503050406030204" pitchFamily="18" charset="0"/>
            </a:endParaRPr>
          </a:p>
          <a:p>
            <a:r>
              <a:rPr lang="en-US" sz="1400" dirty="0" smtClean="0">
                <a:latin typeface="Cambria" panose="02040503050406030204" pitchFamily="18" charset="0"/>
              </a:rPr>
              <a:t>May </a:t>
            </a:r>
            <a:r>
              <a:rPr lang="en-US" sz="1400" dirty="0" smtClean="0">
                <a:latin typeface="Cambria" panose="02040503050406030204" pitchFamily="18" charset="0"/>
              </a:rPr>
              <a:t>24,</a:t>
            </a:r>
            <a:r>
              <a:rPr lang="en-US" sz="1400" dirty="0" smtClean="0">
                <a:latin typeface="Cambria" panose="02040503050406030204" pitchFamily="18" charset="0"/>
              </a:rPr>
              <a:t> </a:t>
            </a:r>
            <a:r>
              <a:rPr lang="en-US" sz="1400" dirty="0" smtClean="0">
                <a:latin typeface="Cambria" panose="020405030504060302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092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52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6397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188402"/>
            <a:ext cx="4724400" cy="594359"/>
          </a:xfrm>
        </p:spPr>
        <p:txBody>
          <a:bodyPr>
            <a:normAutofit/>
          </a:bodyPr>
          <a:lstStyle/>
          <a:p>
            <a:r>
              <a:rPr lang="en-US" dirty="0" smtClean="0"/>
              <a:t>Increased cost by $100,000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82761"/>
            <a:ext cx="6097644" cy="283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4"/>
          <a:stretch/>
        </p:blipFill>
        <p:spPr>
          <a:xfrm>
            <a:off x="2743200" y="2834638"/>
            <a:ext cx="6172200" cy="314120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1080549" y="3276600"/>
            <a:ext cx="772941" cy="25764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33800" y="4443339"/>
            <a:ext cx="6858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432401"/>
            <a:ext cx="4724400" cy="59435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590799"/>
            <a:ext cx="6934200" cy="2595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45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432401"/>
            <a:ext cx="7162800" cy="502761"/>
          </a:xfrm>
        </p:spPr>
        <p:txBody>
          <a:bodyPr>
            <a:normAutofit/>
          </a:bodyPr>
          <a:lstStyle/>
          <a:p>
            <a:r>
              <a:rPr lang="en-US" dirty="0" smtClean="0"/>
              <a:t>Run Create Accounting Entries (optional)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56" y="2039304"/>
            <a:ext cx="6262250" cy="337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290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* If completed, allows </a:t>
            </a:r>
            <a:r>
              <a:rPr lang="en-US" dirty="0"/>
              <a:t>use of Review Financial Entries search </a:t>
            </a:r>
            <a:r>
              <a:rPr lang="en-US" dirty="0" smtClean="0"/>
              <a:t>to confirm transaction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5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3016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62000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402239"/>
            <a:ext cx="7162800" cy="502761"/>
          </a:xfrm>
        </p:spPr>
        <p:txBody>
          <a:bodyPr>
            <a:normAutofit/>
          </a:bodyPr>
          <a:lstStyle/>
          <a:p>
            <a:r>
              <a:rPr lang="en-US" dirty="0" smtClean="0"/>
              <a:t>Review Financial Entries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1" y="2087562"/>
            <a:ext cx="7867039" cy="370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2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77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639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326039"/>
            <a:ext cx="7162800" cy="50276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Reversal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2" y="1868435"/>
            <a:ext cx="7593794" cy="4333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flipH="1">
            <a:off x="3810000" y="2743200"/>
            <a:ext cx="8382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325562"/>
            <a:ext cx="7467600" cy="792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Transaction Reversal Reason Code Selection</a:t>
            </a:r>
          </a:p>
          <a:p>
            <a:pPr lvl="1"/>
            <a:r>
              <a:rPr lang="en-US" dirty="0" err="1" smtClean="0"/>
              <a:t>SetID</a:t>
            </a:r>
            <a:r>
              <a:rPr lang="en-US" dirty="0" smtClean="0"/>
              <a:t> will always be 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"/>
          <a:stretch/>
        </p:blipFill>
        <p:spPr>
          <a:xfrm>
            <a:off x="2667000" y="2648521"/>
            <a:ext cx="3762900" cy="311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325562"/>
            <a:ext cx="74676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Reversal Reason Selected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6693"/>
            <a:ext cx="8001000" cy="446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159818" y="2575719"/>
            <a:ext cx="1066800" cy="4572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382003"/>
            <a:ext cx="74676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Review Transaction Reversal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7724"/>
            <a:ext cx="7949336" cy="295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60" y="1382001"/>
            <a:ext cx="7940040" cy="14508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Update/Delete Pending Trans Pages to correct asset transaction in needed.</a:t>
            </a:r>
          </a:p>
          <a:p>
            <a:pPr lvl="1"/>
            <a:r>
              <a:rPr lang="en-US" dirty="0" smtClean="0"/>
              <a:t>Use Update to update Cost or Quantity.</a:t>
            </a:r>
          </a:p>
          <a:p>
            <a:pPr lvl="1"/>
            <a:r>
              <a:rPr lang="en-US" dirty="0" smtClean="0"/>
              <a:t>Use Delete to delete entire transaction</a:t>
            </a:r>
          </a:p>
          <a:p>
            <a:pPr lvl="1"/>
            <a:r>
              <a:rPr lang="en-US" dirty="0" smtClean="0"/>
              <a:t>Use Edit Trans Info to update Transaction Date and or Accounting 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895600"/>
            <a:ext cx="7467600" cy="3217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4914900" y="4038600"/>
            <a:ext cx="10668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60" y="1526463"/>
            <a:ext cx="7863840" cy="18967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choosing the Update button, I can see the transaction is for the reversal of the cost adjustment.</a:t>
            </a:r>
          </a:p>
          <a:p>
            <a:pPr lvl="1"/>
            <a:r>
              <a:rPr lang="en-US" dirty="0" smtClean="0"/>
              <a:t>If this is correct, we can run 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 and Create Accounting Entries again.</a:t>
            </a:r>
          </a:p>
          <a:p>
            <a:pPr lvl="1"/>
            <a:r>
              <a:rPr lang="en-US" dirty="0" smtClean="0"/>
              <a:t>If the transaction reversal is incorrect or is not needed anymore, we can use the Delete button on the previous page to delete the pending transaction reversal.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 b="17075"/>
          <a:stretch/>
        </p:blipFill>
        <p:spPr>
          <a:xfrm>
            <a:off x="1143000" y="3422508"/>
            <a:ext cx="7077395" cy="259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67600" cy="762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Agenda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990600" y="1333499"/>
            <a:ext cx="7239000" cy="4267201"/>
          </a:xfrm>
        </p:spPr>
        <p:txBody>
          <a:bodyPr/>
          <a:lstStyle/>
          <a:p>
            <a:r>
              <a:rPr lang="en-US" dirty="0" smtClean="0"/>
              <a:t>WebEx Housekeeping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Transaction Reversal Overview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Reversal Reason Codes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Transaction Reversal Walkthrough</a:t>
            </a:r>
          </a:p>
          <a:p>
            <a:pPr lvl="1"/>
            <a:r>
              <a:rPr lang="en-US" dirty="0" smtClean="0"/>
              <a:t>Incorrect Cost Adjustment</a:t>
            </a:r>
          </a:p>
          <a:p>
            <a:pPr lvl="1"/>
            <a:r>
              <a:rPr lang="en-US" dirty="0" smtClean="0"/>
              <a:t>Reversal for initial asset addition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>
                <a:latin typeface="Calibri" pitchFamily="34" charset="0"/>
              </a:rPr>
              <a:pPr/>
              <a:t>2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Incorrect Cost Adjustment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60" y="1526463"/>
            <a:ext cx="7863840" cy="1094499"/>
          </a:xfrm>
        </p:spPr>
        <p:txBody>
          <a:bodyPr>
            <a:normAutofit/>
          </a:bodyPr>
          <a:lstStyle/>
          <a:p>
            <a:r>
              <a:rPr lang="en-US" dirty="0" smtClean="0"/>
              <a:t>Ran 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 and Create Accounting Entries, so that I can use Review Financial Entries.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391400" cy="396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9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60" y="1801101"/>
            <a:ext cx="7863840" cy="2008899"/>
          </a:xfrm>
        </p:spPr>
        <p:txBody>
          <a:bodyPr>
            <a:normAutofit/>
          </a:bodyPr>
          <a:lstStyle/>
          <a:p>
            <a:r>
              <a:rPr lang="en-US" dirty="0" smtClean="0"/>
              <a:t>Process will work the same for any adjustment reversals.</a:t>
            </a:r>
          </a:p>
          <a:p>
            <a:pPr lvl="1"/>
            <a:r>
              <a:rPr lang="en-US" dirty="0" smtClean="0"/>
              <a:t>Only difference will be which Reversal Reason Code is chosen.</a:t>
            </a:r>
          </a:p>
          <a:p>
            <a:r>
              <a:rPr lang="en-US" dirty="0" smtClean="0"/>
              <a:t>Reversing initial asset adds is slightly different.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14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0" y="311658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Reversing initial asset addition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86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Initial Asset Add Reversal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60" y="1526463"/>
            <a:ext cx="7863840" cy="1094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been run, use Change/Delete Pending Trans (Delete option) to reverse the adding of the asset.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21863"/>
            <a:ext cx="5743874" cy="3331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1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117724"/>
            <a:ext cx="6705600" cy="4607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Initial Asset Add Reversal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" y="1325562"/>
            <a:ext cx="7863840" cy="10944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 has already been ran, use Transaction Reversal then the Change/Delete Pending Trans (Delete option) to reverse the adding of the asset.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911016"/>
            <a:ext cx="4677074" cy="271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0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92162"/>
            <a:ext cx="42291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Initial Asset Add Reversal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" y="1413033"/>
            <a:ext cx="7863840" cy="10944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Delete option is used, asset will be removed from the system and the next asset add will use next asset ID.</a:t>
            </a:r>
          </a:p>
          <a:p>
            <a:pPr lvl="1"/>
            <a:r>
              <a:rPr lang="en-US" dirty="0" smtClean="0"/>
              <a:t>Example: Asset ID 501038 was deleted, so our next asset ID will be 501039.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6091" b="1764"/>
          <a:stretch/>
        </p:blipFill>
        <p:spPr>
          <a:xfrm>
            <a:off x="2057400" y="2621368"/>
            <a:ext cx="5406390" cy="3284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9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3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1" y="1877870"/>
            <a:ext cx="2298851" cy="23131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81400" y="2612648"/>
            <a:ext cx="5334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100" dirty="0">
                <a:solidFill>
                  <a:schemeClr val="bg1"/>
                </a:solidFill>
              </a:rPr>
              <a:t>University System of Georgia</a:t>
            </a:r>
          </a:p>
          <a:p>
            <a:r>
              <a:rPr lang="en-US" sz="2700" b="1" spc="100" dirty="0" smtClean="0">
                <a:solidFill>
                  <a:schemeClr val="bg1"/>
                </a:solidFill>
              </a:rPr>
              <a:t>Information Technology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9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5"/>
    </mc:Choice>
    <mc:Fallback xmlns="">
      <p:transition spd="slow" advTm="5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E180D4A7-C9FB-4DFB-919C-405C955672EB}">
      <p14:showEvtLst xmlns:p14="http://schemas.microsoft.com/office/powerpoint/2010/main">
        <p14:playEvt time="316" objId="6"/>
        <p14:stopEvt time="5805" objId="6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WebEx Housekeeping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524000"/>
            <a:ext cx="69342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Please stay muted throughout the presentation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There will be points during the presentation for questions.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“Raise Hands” for questions and comments.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Chat VS Q&amp;A</a:t>
            </a:r>
          </a:p>
          <a:p>
            <a:pPr lvl="1"/>
            <a:r>
              <a:rPr lang="en-US" sz="1800" dirty="0"/>
              <a:t>Chat should be used for </a:t>
            </a:r>
            <a:r>
              <a:rPr lang="en-US" sz="1800" dirty="0" smtClean="0"/>
              <a:t>discussion.</a:t>
            </a:r>
            <a:endParaRPr lang="en-US" sz="1800" dirty="0"/>
          </a:p>
          <a:p>
            <a:pPr lvl="1"/>
            <a:r>
              <a:rPr lang="en-US" sz="1800" dirty="0"/>
              <a:t>Use Q&amp;A for specific questions.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Transaction Reversal 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696200" cy="6397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943100"/>
            <a:ext cx="7620000" cy="1296670"/>
          </a:xfrm>
        </p:spPr>
        <p:txBody>
          <a:bodyPr/>
          <a:lstStyle/>
          <a:p>
            <a:r>
              <a:rPr lang="en-US" dirty="0" smtClean="0"/>
              <a:t>Transaction Reversal automatically reverse the transaction last performed on the asset.</a:t>
            </a:r>
          </a:p>
          <a:p>
            <a:pPr lvl="1"/>
            <a:r>
              <a:rPr lang="en-US" dirty="0" smtClean="0"/>
              <a:t>Used after depreciation calculation (</a:t>
            </a:r>
            <a:r>
              <a:rPr lang="en-US" dirty="0" err="1" smtClean="0"/>
              <a:t>Depr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>
            <a:off x="297180" y="1508601"/>
            <a:ext cx="609600" cy="319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5" y="3657600"/>
            <a:ext cx="8020385" cy="1828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2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Transaction Reversal 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87768"/>
            <a:ext cx="7696200" cy="639762"/>
          </a:xfrm>
        </p:spPr>
        <p:txBody>
          <a:bodyPr/>
          <a:lstStyle/>
          <a:p>
            <a:r>
              <a:rPr lang="en-US" dirty="0" smtClean="0"/>
              <a:t>Rules for Transaction Reversal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057400"/>
            <a:ext cx="7620000" cy="37350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only be performed on assets that have been run through </a:t>
            </a:r>
            <a:r>
              <a:rPr lang="en-US" sz="2000" dirty="0" err="1" smtClean="0"/>
              <a:t>Depr</a:t>
            </a:r>
            <a:r>
              <a:rPr lang="en-US" sz="2000" dirty="0" smtClean="0"/>
              <a:t> Calc.</a:t>
            </a:r>
          </a:p>
          <a:p>
            <a:r>
              <a:rPr lang="en-US" sz="2000" dirty="0" smtClean="0"/>
              <a:t>Can be completed on initial asset additions, subsequent asset cost additions, adjustments, </a:t>
            </a:r>
            <a:r>
              <a:rPr lang="en-US" sz="2000" dirty="0" err="1" smtClean="0"/>
              <a:t>chartfield</a:t>
            </a:r>
            <a:r>
              <a:rPr lang="en-US" sz="2000" dirty="0" smtClean="0"/>
              <a:t> transfers, and </a:t>
            </a:r>
            <a:r>
              <a:rPr lang="en-US" sz="2000" dirty="0" err="1" smtClean="0"/>
              <a:t>recategorizations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Must be performed before entries are posted to General Ledger.</a:t>
            </a:r>
          </a:p>
          <a:p>
            <a:r>
              <a:rPr lang="en-US" sz="2000" dirty="0" smtClean="0"/>
              <a:t>Cannot be performed on non-financial (SVP) assets.</a:t>
            </a:r>
          </a:p>
          <a:p>
            <a:r>
              <a:rPr lang="en-US" sz="2000" dirty="0" smtClean="0"/>
              <a:t>Assets retired incorrectly must be reinstated.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304800" y="1462644"/>
            <a:ext cx="609600" cy="319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Transaction Reversal 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3914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Link to Transaction Reversal Job Aid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274887"/>
            <a:ext cx="73152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www.usg.edu/gafirst-fin/documentation/job_aids/category/asset_management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33800"/>
            <a:ext cx="5039790" cy="1554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triped Right Arrow 8"/>
          <p:cNvSpPr/>
          <p:nvPr/>
        </p:nvSpPr>
        <p:spPr>
          <a:xfrm>
            <a:off x="304800" y="1643777"/>
            <a:ext cx="609600" cy="319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Transaction Reversal Overview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3914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Link to Transaction Reversal Business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98687"/>
            <a:ext cx="73152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http://www.usg.edu/gafirst-fin/documentation/category/asset_management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>
            <a:off x="304800" y="1567577"/>
            <a:ext cx="609600" cy="319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63925"/>
            <a:ext cx="5530723" cy="2442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06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Reversal Reason Codes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696200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Transaction Reversals should be associated with a reversal reason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85671"/>
            <a:ext cx="7162800" cy="6032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Additional codes can be added, however it will be across all institutions.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312420" y="1436687"/>
            <a:ext cx="609600" cy="319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7" y="3276600"/>
            <a:ext cx="7154273" cy="2267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068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14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Transaction Reversal Walkthrough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0" y="311658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Incorrect Cost Adjustment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685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0B328FC20A643ADC648C4683749C1" ma:contentTypeVersion="0" ma:contentTypeDescription="Create a new document." ma:contentTypeScope="" ma:versionID="f3aa32ac68d9859a9cc4c28ca85e5b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b66f76299b92a8f262f2244b47fce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659835-A628-40E3-8B73-A02F9B846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E40753-155C-445F-8933-1E98D78CF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4D762-6F01-4AAB-98BC-B0352BBDC5BF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657</Words>
  <Application>Microsoft Office PowerPoint</Application>
  <PresentationFormat>On-screen Show (4:3)</PresentationFormat>
  <Paragraphs>129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Century</vt:lpstr>
      <vt:lpstr>Century Gothic</vt:lpstr>
      <vt:lpstr>Office Theme</vt:lpstr>
      <vt:lpstr>Asset Management  Transaction Reversal</vt:lpstr>
      <vt:lpstr>Agenda</vt:lpstr>
      <vt:lpstr>WebEx Housekeeping</vt:lpstr>
      <vt:lpstr>Transaction Reversal Overview</vt:lpstr>
      <vt:lpstr>Transaction Reversal Overview</vt:lpstr>
      <vt:lpstr>Transaction Reversal Overview</vt:lpstr>
      <vt:lpstr>Transaction Reversal Overview</vt:lpstr>
      <vt:lpstr>Reversal Reason Codes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Transaction Reversal Walkthrough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Ashley Carbone</cp:lastModifiedBy>
  <cp:revision>173</cp:revision>
  <cp:lastPrinted>2014-12-05T13:59:43Z</cp:lastPrinted>
  <dcterms:created xsi:type="dcterms:W3CDTF">2011-09-28T19:18:53Z</dcterms:created>
  <dcterms:modified xsi:type="dcterms:W3CDTF">2017-05-24T12:20:23Z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0x0101002C10B328FC20A643ADC648C4683749C1</vt:lpwstr>
  </property>
</Properties>
</file>