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ggplot2</a:t>
            </a:r>
          </a:p>
        </p:txBody>
      </p:sp>
      <p:sp>
        <p:nvSpPr>
          <p:cNvPr id="120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Prof. Ashwin Malshe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Components of Layered Grammar</a:t>
            </a:r>
          </a:p>
        </p:txBody>
      </p:sp>
      <p:sp>
        <p:nvSpPr>
          <p:cNvPr id="12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Layers</a:t>
            </a:r>
          </a:p>
          <a:p>
            <a:pPr/>
            <a:r>
              <a:t>Layers are responsible for creating the objects that we perceive on the plot</a:t>
            </a:r>
          </a:p>
          <a:p>
            <a:pPr/>
            <a:r>
              <a:t>A layer is composed of four parts:</a:t>
            </a:r>
          </a:p>
          <a:p>
            <a:pPr lvl="1">
              <a:spcBef>
                <a:spcPts val="700"/>
              </a:spcBef>
            </a:pPr>
            <a:r>
              <a:t>Data and aesthetic mapping</a:t>
            </a:r>
          </a:p>
          <a:p>
            <a:pPr lvl="1">
              <a:spcBef>
                <a:spcPts val="700"/>
              </a:spcBef>
            </a:pPr>
            <a:r>
              <a:t>Statistical transformation</a:t>
            </a:r>
          </a:p>
          <a:p>
            <a:pPr lvl="1">
              <a:spcBef>
                <a:spcPts val="700"/>
              </a:spcBef>
            </a:pPr>
            <a:r>
              <a:t>Geometric object</a:t>
            </a:r>
          </a:p>
          <a:p>
            <a:pPr lvl="1">
              <a:spcBef>
                <a:spcPts val="700"/>
              </a:spcBef>
            </a:pPr>
            <a:r>
              <a:t>Position adjustment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130055" y="254000"/>
            <a:ext cx="12744690" cy="2159001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A quick note on aesthetics mapping</a:t>
            </a:r>
          </a:p>
        </p:txBody>
      </p:sp>
      <p:sp>
        <p:nvSpPr>
          <p:cNvPr id="126" name="Content Placeholder 2"/>
          <p:cNvSpPr txBox="1"/>
          <p:nvPr>
            <p:ph type="body" sz="quarter" idx="1"/>
          </p:nvPr>
        </p:nvSpPr>
        <p:spPr>
          <a:xfrm>
            <a:off x="952500" y="2590800"/>
            <a:ext cx="11099800" cy="1676597"/>
          </a:xfrm>
          <a:prstGeom prst="rect">
            <a:avLst/>
          </a:prstGeom>
        </p:spPr>
        <p:txBody>
          <a:bodyPr/>
          <a:lstStyle/>
          <a:p>
            <a:pPr/>
            <a:r>
              <a:t>Aesthetics are the properties that can be perceived on the graphic. Each aesthetic can be mapped to a variable, or set to a constant value.</a:t>
            </a:r>
          </a:p>
        </p:txBody>
      </p:sp>
      <p:pic>
        <p:nvPicPr>
          <p:cNvPr id="12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479" y="4445196"/>
            <a:ext cx="9525842" cy="4886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ntent Placeholder 2"/>
          <p:cNvSpPr txBox="1"/>
          <p:nvPr>
            <p:ph type="body" sz="half" idx="1"/>
          </p:nvPr>
        </p:nvSpPr>
        <p:spPr>
          <a:xfrm>
            <a:off x="794333" y="581228"/>
            <a:ext cx="11099801" cy="3274723"/>
          </a:xfrm>
          <a:prstGeom prst="rect">
            <a:avLst/>
          </a:prstGeom>
        </p:spPr>
        <p:txBody>
          <a:bodyPr/>
          <a:lstStyle/>
          <a:p>
            <a:pPr marL="0" indent="0" defTabSz="525779">
              <a:spcBef>
                <a:spcPts val="3700"/>
              </a:spcBef>
              <a:buSzTx/>
              <a:buNone/>
              <a:defRPr sz="2880"/>
            </a:pPr>
            <a:r>
              <a:t>Scales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A </a:t>
            </a:r>
            <a:r>
              <a:rPr b="1"/>
              <a:t>scale </a:t>
            </a:r>
            <a:r>
              <a:t>controls the mapping from data to aesthetic attributes, and we need a scale for every aesthetic used on a plot.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Each scale operates across all the data in the plot, ensuring a consistent mapping from data to aesthetics.</a:t>
            </a:r>
          </a:p>
        </p:txBody>
      </p:sp>
      <p:pic>
        <p:nvPicPr>
          <p:cNvPr id="13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3899" y="4185357"/>
            <a:ext cx="6220668" cy="275127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extBox 7"/>
          <p:cNvSpPr txBox="1"/>
          <p:nvPr/>
        </p:nvSpPr>
        <p:spPr>
          <a:xfrm>
            <a:off x="3983992" y="7121480"/>
            <a:ext cx="189759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Continuous variable</a:t>
            </a:r>
          </a:p>
        </p:txBody>
      </p:sp>
      <p:sp>
        <p:nvSpPr>
          <p:cNvPr id="132" name="TextBox 8"/>
          <p:cNvSpPr txBox="1"/>
          <p:nvPr/>
        </p:nvSpPr>
        <p:spPr>
          <a:xfrm>
            <a:off x="7180584" y="7121480"/>
            <a:ext cx="175960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Discrete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ntent Placeholder 2"/>
          <p:cNvSpPr txBox="1"/>
          <p:nvPr>
            <p:ph type="body" sz="half" idx="1"/>
          </p:nvPr>
        </p:nvSpPr>
        <p:spPr>
          <a:xfrm>
            <a:off x="1067332" y="796539"/>
            <a:ext cx="11099801" cy="3532535"/>
          </a:xfrm>
          <a:prstGeom prst="rect">
            <a:avLst/>
          </a:prstGeom>
        </p:spPr>
        <p:txBody>
          <a:bodyPr/>
          <a:lstStyle/>
          <a:p>
            <a:pPr marL="0" indent="0" defTabSz="484886">
              <a:spcBef>
                <a:spcPts val="3400"/>
              </a:spcBef>
              <a:buSzTx/>
              <a:buNone/>
              <a:defRPr sz="2656"/>
            </a:pPr>
            <a:r>
              <a:t>Coordinate system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A coordinate system, or </a:t>
            </a:r>
            <a:r>
              <a:rPr b="1"/>
              <a:t>coord</a:t>
            </a:r>
            <a:r>
              <a:t> for short, maps the position of objects onto the plane of the plot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Position is often specified by two coordinates (x, y)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Coordinate systems control how the axes and grid lines are drawn</a:t>
            </a:r>
          </a:p>
        </p:txBody>
      </p:sp>
      <p:pic>
        <p:nvPicPr>
          <p:cNvPr id="13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3577" y="4510767"/>
            <a:ext cx="9660652" cy="3259585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extBox 4"/>
          <p:cNvSpPr txBox="1"/>
          <p:nvPr/>
        </p:nvSpPr>
        <p:spPr>
          <a:xfrm>
            <a:off x="3047658" y="8136196"/>
            <a:ext cx="183856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Cartesian</a:t>
            </a:r>
          </a:p>
        </p:txBody>
      </p:sp>
      <p:sp>
        <p:nvSpPr>
          <p:cNvPr id="137" name="TextBox 5"/>
          <p:cNvSpPr txBox="1"/>
          <p:nvPr/>
        </p:nvSpPr>
        <p:spPr>
          <a:xfrm>
            <a:off x="6052768" y="8136196"/>
            <a:ext cx="185775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Semi-log</a:t>
            </a:r>
          </a:p>
        </p:txBody>
      </p:sp>
      <p:sp>
        <p:nvSpPr>
          <p:cNvPr id="138" name="TextBox 6"/>
          <p:cNvSpPr txBox="1"/>
          <p:nvPr/>
        </p:nvSpPr>
        <p:spPr>
          <a:xfrm>
            <a:off x="9077069" y="8136196"/>
            <a:ext cx="274646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Polar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ntent Placeholder 2"/>
          <p:cNvSpPr txBox="1"/>
          <p:nvPr>
            <p:ph type="body" idx="1"/>
          </p:nvPr>
        </p:nvSpPr>
        <p:spPr>
          <a:xfrm>
            <a:off x="952500" y="1169745"/>
            <a:ext cx="11099801" cy="6286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Faceting</a:t>
            </a:r>
          </a:p>
          <a:p>
            <a:pPr/>
            <a:r>
              <a:t>This makes it easy to create small multiples each showing a different subset of the whole dataset</a:t>
            </a:r>
          </a:p>
          <a:p>
            <a:pPr/>
            <a:r>
              <a:t>This is a powerful tool when investigating whether patterns hold across all conditions</a:t>
            </a:r>
          </a:p>
          <a:p>
            <a:pPr/>
            <a:r>
              <a:t>The faceting specification describes which variables should be used to split up the data, and whether position scales should be free or constrained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3377" y="116290"/>
            <a:ext cx="7487991" cy="952102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TextBox 2"/>
          <p:cNvSpPr txBox="1"/>
          <p:nvPr/>
        </p:nvSpPr>
        <p:spPr>
          <a:xfrm>
            <a:off x="847474" y="3069548"/>
            <a:ext cx="315062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Geoms in ggplot2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1066800"/>
            <a:ext cx="12852400" cy="740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