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6" r:id="rId3"/>
    <p:sldId id="274" r:id="rId4"/>
    <p:sldId id="265" r:id="rId5"/>
    <p:sldId id="269" r:id="rId6"/>
    <p:sldId id="268" r:id="rId7"/>
    <p:sldId id="270" r:id="rId8"/>
    <p:sldId id="273" r:id="rId9"/>
    <p:sldId id="271" r:id="rId10"/>
    <p:sldId id="272" r:id="rId11"/>
    <p:sldId id="260" r:id="rId12"/>
    <p:sldId id="278" r:id="rId13"/>
    <p:sldId id="279" r:id="rId14"/>
    <p:sldId id="261" r:id="rId15"/>
    <p:sldId id="280" r:id="rId16"/>
    <p:sldId id="262" r:id="rId17"/>
    <p:sldId id="267" r:id="rId18"/>
    <p:sldId id="281" r:id="rId19"/>
    <p:sldId id="257" r:id="rId20"/>
    <p:sldId id="275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350D-4137-41FD-98F6-D0CD84A94D31}" type="datetimeFigureOut">
              <a:rPr lang="en-US" smtClean="0"/>
              <a:pPr/>
              <a:t>27/7/2018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FA7B-0131-4F25-928F-60BDC70117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350D-4137-41FD-98F6-D0CD84A94D31}" type="datetimeFigureOut">
              <a:rPr lang="en-US" smtClean="0"/>
              <a:pPr/>
              <a:t>27/7/2018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FA7B-0131-4F25-928F-60BDC70117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350D-4137-41FD-98F6-D0CD84A94D31}" type="datetimeFigureOut">
              <a:rPr lang="en-US" smtClean="0"/>
              <a:pPr/>
              <a:t>27/7/2018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FA7B-0131-4F25-928F-60BDC70117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350D-4137-41FD-98F6-D0CD84A94D31}" type="datetimeFigureOut">
              <a:rPr lang="en-US" smtClean="0"/>
              <a:pPr/>
              <a:t>27/7/2018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FA7B-0131-4F25-928F-60BDC70117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350D-4137-41FD-98F6-D0CD84A94D31}" type="datetimeFigureOut">
              <a:rPr lang="en-US" smtClean="0"/>
              <a:pPr/>
              <a:t>27/7/2018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FA7B-0131-4F25-928F-60BDC70117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350D-4137-41FD-98F6-D0CD84A94D31}" type="datetimeFigureOut">
              <a:rPr lang="en-US" smtClean="0"/>
              <a:pPr/>
              <a:t>27/7/2018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FA7B-0131-4F25-928F-60BDC70117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350D-4137-41FD-98F6-D0CD84A94D31}" type="datetimeFigureOut">
              <a:rPr lang="en-US" smtClean="0"/>
              <a:pPr/>
              <a:t>27/7/2018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FA7B-0131-4F25-928F-60BDC70117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350D-4137-41FD-98F6-D0CD84A94D31}" type="datetimeFigureOut">
              <a:rPr lang="en-US" smtClean="0"/>
              <a:pPr/>
              <a:t>27/7/2018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FA7B-0131-4F25-928F-60BDC70117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350D-4137-41FD-98F6-D0CD84A94D31}" type="datetimeFigureOut">
              <a:rPr lang="en-US" smtClean="0"/>
              <a:pPr/>
              <a:t>27/7/2018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FA7B-0131-4F25-928F-60BDC70117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350D-4137-41FD-98F6-D0CD84A94D31}" type="datetimeFigureOut">
              <a:rPr lang="en-US" smtClean="0"/>
              <a:pPr/>
              <a:t>27/7/2018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FA7B-0131-4F25-928F-60BDC70117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350D-4137-41FD-98F6-D0CD84A94D31}" type="datetimeFigureOut">
              <a:rPr lang="en-US" smtClean="0"/>
              <a:pPr/>
              <a:t>27/7/2018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F60FA7B-0131-4F25-928F-60BDC70117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7B350D-4137-41FD-98F6-D0CD84A94D31}" type="datetimeFigureOut">
              <a:rPr lang="en-US" smtClean="0"/>
              <a:pPr/>
              <a:t>27/7/2018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60FA7B-0131-4F25-928F-60BDC701174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382000" cy="182976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roadway" pitchFamily="82" charset="0"/>
              </a:rPr>
              <a:t>UTTAR PRADESH </a:t>
            </a:r>
            <a:br>
              <a:rPr lang="en-US" dirty="0" smtClean="0">
                <a:solidFill>
                  <a:schemeClr val="tx1"/>
                </a:solidFill>
                <a:latin typeface="Broadway" pitchFamily="82" charset="0"/>
              </a:rPr>
            </a:br>
            <a:r>
              <a:rPr lang="en-US" dirty="0" smtClean="0">
                <a:solidFill>
                  <a:schemeClr val="tx1"/>
                </a:solidFill>
                <a:latin typeface="Broadway" pitchFamily="82" charset="0"/>
              </a:rPr>
              <a:t>LOK SABHA ELECTIONS </a:t>
            </a:r>
            <a:br>
              <a:rPr lang="en-US" dirty="0" smtClean="0">
                <a:solidFill>
                  <a:schemeClr val="tx1"/>
                </a:solidFill>
                <a:latin typeface="Broadway" pitchFamily="82" charset="0"/>
              </a:rPr>
            </a:br>
            <a:r>
              <a:rPr lang="en-US" dirty="0" smtClean="0">
                <a:solidFill>
                  <a:schemeClr val="tx1"/>
                </a:solidFill>
                <a:latin typeface="Broadway" pitchFamily="82" charset="0"/>
              </a:rPr>
              <a:t>2014</a:t>
            </a:r>
            <a:endParaRPr lang="en-US" dirty="0">
              <a:solidFill>
                <a:schemeClr val="tx1"/>
              </a:solidFill>
              <a:latin typeface="Broadway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124200"/>
            <a:ext cx="6781800" cy="838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Analysis of Results and 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Future Strategy for Muslims</a:t>
            </a:r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495800"/>
            <a:ext cx="6781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By Abdul Jabbar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Email: abdu_jabbar@rediffmail.com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Mobile: +91 9866882822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Seats Classification </a:t>
            </a:r>
            <a:endParaRPr lang="en-US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762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Categorization of seats won by BJP in general election 2014, where its vote share was less than 50%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2620347"/>
              </p:ext>
            </p:extLst>
          </p:nvPr>
        </p:nvGraphicFramePr>
        <p:xfrm>
          <a:off x="304800" y="2346960"/>
          <a:ext cx="8686800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2819400"/>
                <a:gridCol w="5562600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Category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Details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BRIGHT</a:t>
                      </a:r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300" b="0" dirty="0" smtClean="0">
                          <a:latin typeface="Calibri" pitchFamily="34" charset="0"/>
                          <a:cs typeface="Calibri" pitchFamily="34" charset="0"/>
                        </a:rPr>
                        <a:t>Chances</a:t>
                      </a:r>
                      <a:r>
                        <a:rPr lang="en-US" sz="1300" b="1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300" dirty="0" smtClean="0">
                          <a:latin typeface="Calibri" pitchFamily="34" charset="0"/>
                          <a:cs typeface="Calibri" pitchFamily="34" charset="0"/>
                        </a:rPr>
                        <a:t>of Secular 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5760" marR="0" lvl="1" indent="-25603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Pct val="68000"/>
                        <a:buFont typeface="Wingdings 3"/>
                        <a:buChar char=""/>
                        <a:tabLst/>
                        <a:defRPr/>
                      </a:pPr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Greater Secular Alliance  </a:t>
                      </a:r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to be formed</a:t>
                      </a:r>
                      <a:endParaRPr kumimoji="0" lang="en-US" sz="1400" b="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365760" marR="0" lvl="1" indent="-25603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Pct val="68000"/>
                        <a:buFont typeface="Wingdings 3"/>
                        <a:buChar char=""/>
                        <a:tabLst/>
                        <a:defRPr/>
                      </a:pPr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17 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seats where votes polled by alliance of 2 secular parties together greater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than 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BJP by Minimum 80,000 votes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FAIR</a:t>
                      </a: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 Chances</a:t>
                      </a:r>
                      <a:r>
                        <a:rPr lang="en-US" sz="1400" baseline="0" dirty="0" smtClean="0">
                          <a:latin typeface="Calibri" pitchFamily="34" charset="0"/>
                          <a:cs typeface="Calibri" pitchFamily="34" charset="0"/>
                        </a:rPr>
                        <a:t> of Secular win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5760" marR="0" lvl="1" indent="-25603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Pct val="68000"/>
                        <a:buFont typeface="Wingdings 3"/>
                        <a:buChar char=""/>
                        <a:tabLst/>
                        <a:defRPr/>
                      </a:pPr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Greater Secular Alliance  </a:t>
                      </a:r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to be formed</a:t>
                      </a:r>
                      <a:endParaRPr kumimoji="0" lang="en-US" sz="1400" b="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365760" marR="0" lvl="1" indent="-25603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Pct val="68000"/>
                        <a:buFont typeface="Wingdings 3"/>
                        <a:buChar char=""/>
                        <a:tabLst/>
                        <a:defRPr/>
                      </a:pPr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8 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seats where votes polled by alliance of 2 secular parties together BJP by 50,000 – 70,000 votes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TOUGH FIGHT </a:t>
                      </a: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for</a:t>
                      </a:r>
                      <a:r>
                        <a:rPr lang="en-US" sz="1400" baseline="0" dirty="0" smtClean="0">
                          <a:latin typeface="Calibri" pitchFamily="34" charset="0"/>
                          <a:cs typeface="Calibri" pitchFamily="34" charset="0"/>
                        </a:rPr>
                        <a:t> Secular win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5760" lvl="1" indent="-256032">
                        <a:spcBef>
                          <a:spcPts val="400"/>
                        </a:spcBef>
                        <a:buSzPct val="68000"/>
                        <a:buFont typeface="Wingdings 3"/>
                        <a:buChar char=""/>
                      </a:pPr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Greater Secular Alliance </a:t>
                      </a: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of 3 secular parties (</a:t>
                      </a: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BSP +SP + INC / RLD</a:t>
                      </a:r>
                      <a:r>
                        <a:rPr lang="en-US" sz="11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en-US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65760" lvl="1" indent="-256032">
                        <a:spcBef>
                          <a:spcPts val="400"/>
                        </a:spcBef>
                        <a:buSzPct val="68000"/>
                        <a:buFont typeface="Wingdings 3"/>
                        <a:buChar char=""/>
                      </a:pPr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17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seats where votes polled by </a:t>
                      </a:r>
                    </a:p>
                    <a:p>
                      <a:pPr marL="822960" lvl="2" indent="-256032">
                        <a:spcBef>
                          <a:spcPts val="400"/>
                        </a:spcBef>
                        <a:buSzPct val="68000"/>
                        <a:buFont typeface="Wingdings 3"/>
                        <a:buChar char=""/>
                      </a:pP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Alliance of 2 Secular parties &gt; BJP by minimum of 20,000 votes</a:t>
                      </a:r>
                    </a:p>
                    <a:p>
                      <a:pPr marL="822960" lvl="2" indent="-256032">
                        <a:spcBef>
                          <a:spcPts val="400"/>
                        </a:spcBef>
                        <a:buSzPct val="68000"/>
                        <a:buFont typeface="Wingdings 3"/>
                        <a:buChar char=""/>
                      </a:pP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Alliance of 3 Secular parties &gt; BJP by minimum of 39,000 votes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VERY TOUGH FIGHT </a:t>
                      </a: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for</a:t>
                      </a:r>
                      <a:r>
                        <a:rPr lang="en-US" sz="1400" baseline="0" dirty="0" smtClean="0">
                          <a:latin typeface="Calibri" pitchFamily="34" charset="0"/>
                          <a:cs typeface="Calibri" pitchFamily="34" charset="0"/>
                        </a:rPr>
                        <a:t> Secular win</a:t>
                      </a:r>
                      <a:endParaRPr lang="en-US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5760" lvl="1" indent="-256032">
                        <a:spcBef>
                          <a:spcPts val="400"/>
                        </a:spcBef>
                        <a:buSzPct val="68000"/>
                        <a:buFont typeface="Wingdings 3"/>
                        <a:buChar char=""/>
                      </a:pPr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Greater Secular Alliance </a:t>
                      </a: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of 3 secular parties (</a:t>
                      </a: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BSP +SP + INC / RLD</a:t>
                      </a:r>
                      <a:r>
                        <a:rPr lang="en-US" sz="11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en-US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65760" lvl="1" indent="-256032">
                        <a:spcBef>
                          <a:spcPts val="400"/>
                        </a:spcBef>
                        <a:buSzPct val="68000"/>
                        <a:buFont typeface="Wingdings 3"/>
                        <a:buChar char=""/>
                      </a:pPr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7 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seats where votes polled by </a:t>
                      </a:r>
                    </a:p>
                    <a:p>
                      <a:pPr marL="822960" lvl="2" indent="-256032">
                        <a:spcBef>
                          <a:spcPts val="400"/>
                        </a:spcBef>
                        <a:buSzPct val="68000"/>
                        <a:buFont typeface="Wingdings 3"/>
                        <a:buChar char=""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</a:t>
                      </a: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lliance of 2 Secular parties &gt; BJP by minimum of 7,000 votes</a:t>
                      </a:r>
                    </a:p>
                    <a:p>
                      <a:pPr marL="822960" lvl="2" indent="-256032">
                        <a:spcBef>
                          <a:spcPts val="400"/>
                        </a:spcBef>
                        <a:buSzPct val="68000"/>
                        <a:buFont typeface="Wingdings 3"/>
                        <a:buChar char=""/>
                      </a:pP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Alliance of 3 Secular parties &gt; BJP by minimum of 25,000 votes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BRIGHT CHANCES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of Victory for 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Secular alliance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609600"/>
            <a:ext cx="8915400" cy="38100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As per results of 2014 LS election, Secular Alliance of 2 partners &gt; BJP by 80,000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199" y="1081127"/>
          <a:ext cx="8991599" cy="5490361"/>
        </p:xfrm>
        <a:graphic>
          <a:graphicData uri="http://schemas.openxmlformats.org/drawingml/2006/table">
            <a:tbl>
              <a:tblPr/>
              <a:tblGrid>
                <a:gridCol w="304800"/>
                <a:gridCol w="1143000"/>
                <a:gridCol w="609599"/>
                <a:gridCol w="609600"/>
                <a:gridCol w="533400"/>
                <a:gridCol w="533400"/>
                <a:gridCol w="1066800"/>
                <a:gridCol w="685800"/>
                <a:gridCol w="609600"/>
                <a:gridCol w="609600"/>
                <a:gridCol w="2286000"/>
              </a:tblGrid>
              <a:tr h="275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b="1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Constituency</a:t>
                      </a:r>
                      <a:endParaRPr lang="en-US" sz="12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SP</a:t>
                      </a:r>
                      <a:endParaRPr lang="en-US" sz="1200" b="1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BSP</a:t>
                      </a:r>
                      <a:endParaRPr lang="en-US" sz="1200" b="1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INC</a:t>
                      </a:r>
                      <a:endParaRPr lang="en-US" sz="12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</a:t>
                      </a:r>
                      <a:endParaRPr lang="en-US" sz="1200" b="1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Equation</a:t>
                      </a:r>
                      <a:endParaRPr lang="en-US" sz="12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Margin</a:t>
                      </a:r>
                      <a:endParaRPr lang="en-US" sz="12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Muslim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Vote %</a:t>
                      </a: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Muslim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Support</a:t>
                      </a:r>
                      <a:endParaRPr lang="en-US" sz="12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Comment</a:t>
                      </a:r>
                      <a:endParaRPr lang="en-US" sz="12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53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Bhadohi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238615</a:t>
                      </a:r>
                      <a:endParaRPr lang="en-US" sz="110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245505</a:t>
                      </a:r>
                      <a:endParaRPr lang="en-US" sz="110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403544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&lt; (SP + BSP)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81,000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12.7%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TOUGH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Districts:</a:t>
                      </a:r>
                      <a:r>
                        <a:rPr lang="en-US" sz="1100" b="0" u="none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Allahabad + </a:t>
                      </a:r>
                      <a:r>
                        <a:rPr lang="en-US" sz="1100" b="0" u="none" baseline="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Sant</a:t>
                      </a:r>
                      <a:r>
                        <a:rPr lang="en-US" sz="1100" b="0" u="none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</a:t>
                      </a:r>
                      <a:r>
                        <a:rPr lang="en-US" sz="1100" b="0" u="none" baseline="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Rvdsngr</a:t>
                      </a:r>
                      <a:endParaRPr lang="en-US" sz="1100" b="0" u="none" dirty="0" smtClean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53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Basti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324118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283747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357680</a:t>
                      </a:r>
                      <a:endParaRPr lang="en-US" sz="110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&lt; (SP + BSP)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2,00,000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14.7 %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TOUGH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Districts: </a:t>
                      </a:r>
                      <a:r>
                        <a:rPr lang="en-US" sz="1100" b="0" u="none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Basti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94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Dhaurahra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234032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234682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170994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360357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&lt; (SP + BSP)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1,50,000</a:t>
                      </a:r>
                      <a:endParaRPr lang="en-US" sz="11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19.1%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Muslim BSP Candidate </a:t>
                      </a:r>
                      <a:r>
                        <a:rPr lang="en-US" sz="1100" b="1" u="sng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RUNNER UP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Districts:</a:t>
                      </a:r>
                      <a:r>
                        <a:rPr lang="en-US" sz="1100" b="0" u="none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</a:t>
                      </a:r>
                      <a:r>
                        <a:rPr lang="en-US" sz="1100" b="0" u="none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Kheri</a:t>
                      </a:r>
                      <a:r>
                        <a:rPr lang="en-US" sz="1100" b="0" u="none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+ </a:t>
                      </a:r>
                      <a:r>
                        <a:rPr lang="en-US" sz="1100" b="0" u="none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Sitapur</a:t>
                      </a:r>
                      <a:endParaRPr lang="en-US" sz="1100" b="0" u="none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Domariyagunj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174778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195257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88117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298845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&lt; 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(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SP 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+ BSP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Muslim</a:t>
                      </a:r>
                      <a:r>
                        <a:rPr lang="en-US" sz="1100" b="1" baseline="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IND (PECP)</a:t>
                      </a:r>
                      <a:endParaRPr lang="en-US" sz="1100" b="1" dirty="0">
                        <a:solidFill>
                          <a:srgbClr val="00B050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90,000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29.4%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TOUGH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Muslim BSP Candidate </a:t>
                      </a:r>
                      <a:r>
                        <a:rPr lang="en-US" sz="1100" b="1" u="sng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RUNNER UP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Muslim</a:t>
                      </a:r>
                      <a:r>
                        <a:rPr lang="en-US" sz="1100" b="1" u="none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IND (PECP) cut 90K votes</a:t>
                      </a:r>
                      <a:endParaRPr lang="en-US" sz="1100" b="1" u="none" dirty="0" smtClean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Districts:</a:t>
                      </a:r>
                      <a:r>
                        <a:rPr lang="en-US" sz="1100" b="1" u="none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Siddharth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Nagar</a:t>
                      </a:r>
                    </a:p>
                  </a:txBody>
                  <a:tcPr marL="49707" marR="497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53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5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Ghazipur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274477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241645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306929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</a:t>
                      </a:r>
                      <a:r>
                        <a:rPr lang="en-US" sz="11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&lt; </a:t>
                      </a: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(SP + BSP)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2,00,000</a:t>
                      </a:r>
                      <a:endParaRPr lang="en-US" sz="11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9%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Districts:</a:t>
                      </a:r>
                      <a:r>
                        <a:rPr lang="en-US" sz="1100" b="0" u="none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 </a:t>
                      </a:r>
                      <a:r>
                        <a:rPr lang="en-US" sz="1100" dirty="0" err="1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Ghazipur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6</a:t>
                      </a:r>
                      <a:endParaRPr kumimoji="0" lang="en-US" sz="1100" kern="1200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kern="120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Hardoi</a:t>
                      </a:r>
                      <a:r>
                        <a:rPr kumimoji="0" lang="en-US" sz="1100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(SC)</a:t>
                      </a:r>
                      <a:endParaRPr kumimoji="0" lang="en-US" sz="1100" kern="1200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kern="120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276478</a:t>
                      </a:r>
                      <a:endParaRPr kumimoji="0" lang="en-US" sz="1100" kern="1200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kern="120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279105</a:t>
                      </a:r>
                      <a:endParaRPr kumimoji="0" lang="en-US" sz="1100" kern="1200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kumimoji="0" lang="en-US" sz="1100" kern="1200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360434</a:t>
                      </a:r>
                      <a:endParaRPr kumimoji="0" lang="en-US" sz="1100" kern="1200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&lt; 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(SP + BSP)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1,90,000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13%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TOUGH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Districts:</a:t>
                      </a:r>
                      <a:r>
                        <a:rPr lang="en-US" sz="1100" b="0" u="none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</a:t>
                      </a:r>
                      <a:r>
                        <a:rPr kumimoji="0" lang="en-US" sz="1100" kern="120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Hardoi</a:t>
                      </a:r>
                      <a:r>
                        <a:rPr kumimoji="0" lang="en-US" sz="1100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57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7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Rampur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335181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81006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156466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358616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&lt; 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(SP + 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INC)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1,32,000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49%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Districts:</a:t>
                      </a:r>
                      <a:r>
                        <a:rPr lang="en-US" sz="1100" b="1" u="none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 Rampur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757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8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Saharanpur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52765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235033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407909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472999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&lt; 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(SP + BSP)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1,70,000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39%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Districts:</a:t>
                      </a:r>
                      <a:r>
                        <a:rPr lang="en-US" sz="1100" b="1" u="none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Saharanpur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75704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u="none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9</a:t>
                      </a:r>
                      <a:endParaRPr kumimoji="0" lang="en-US" sz="1100" b="1" u="none" kern="12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u="none" kern="1200" dirty="0" err="1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Sambhal</a:t>
                      </a:r>
                      <a:endParaRPr kumimoji="0" lang="en-US" sz="1100" b="1" u="none" kern="12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u="none" kern="1200" dirty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355068</a:t>
                      </a: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u="none" kern="120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252640</a:t>
                      </a: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100" b="1" u="none" kern="12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u="none" kern="1200" dirty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360242</a:t>
                      </a: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u="none" kern="1200" dirty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</a:t>
                      </a:r>
                      <a:r>
                        <a:rPr kumimoji="0" lang="en-US" sz="1100" b="1" u="none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&lt; </a:t>
                      </a:r>
                      <a:r>
                        <a:rPr kumimoji="0" lang="en-US" sz="1100" b="1" u="none" kern="1200" dirty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(SP + BSP)</a:t>
                      </a: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u="none" kern="1200" dirty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2,40,000</a:t>
                      </a: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u="none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45.5%</a:t>
                      </a:r>
                      <a:endParaRPr kumimoji="0" lang="en-US" sz="1100" b="1" u="none" kern="12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100" b="1" u="none" kern="120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Districts:</a:t>
                      </a:r>
                      <a:r>
                        <a:rPr lang="en-US" sz="1100" b="0" u="none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 Moradabad</a:t>
                      </a:r>
                      <a:endParaRPr kumimoji="0" lang="en-US" sz="1100" b="1" u="none" kern="12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753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Sant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Kabirnagar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240169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250914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348892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&lt; (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SP + BSP)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1,50,000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16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(</a:t>
                      </a:r>
                      <a:r>
                        <a:rPr lang="en-US" sz="9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Avg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)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Districts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: SKBNR + AMBNGR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+ GOR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2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11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</a:t>
                      </a:r>
                      <a:r>
                        <a:rPr lang="en-US" sz="1100" dirty="0" err="1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Misrikh</a:t>
                      </a: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</a:t>
                      </a:r>
                      <a:r>
                        <a:rPr lang="en-US" sz="11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(SC)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194759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325212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412575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</a:t>
                      </a:r>
                      <a:r>
                        <a:rPr lang="en-US" sz="1100" baseline="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&lt;</a:t>
                      </a:r>
                      <a:r>
                        <a:rPr lang="en-US" sz="11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</a:t>
                      </a: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(SP + BSP)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1,07,000</a:t>
                      </a:r>
                      <a:endParaRPr lang="en-US" sz="11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16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Avg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)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District</a:t>
                      </a: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: </a:t>
                      </a:r>
                      <a:r>
                        <a:rPr lang="en-US" sz="110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Sitapur</a:t>
                      </a:r>
                      <a:r>
                        <a:rPr lang="en-US" sz="1100" baseline="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+ </a:t>
                      </a:r>
                      <a:r>
                        <a:rPr lang="en-US" sz="1100" baseline="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Hardoi</a:t>
                      </a:r>
                      <a:r>
                        <a:rPr lang="en-US" sz="1100" baseline="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+ </a:t>
                      </a:r>
                      <a:r>
                        <a:rPr lang="en-US" sz="1100" baseline="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Kpurngr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2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12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Mohanlal</a:t>
                      </a: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</a:t>
                      </a:r>
                      <a:r>
                        <a:rPr lang="en-US" sz="1100" dirty="0" err="1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gunj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242366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309858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455274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</a:t>
                      </a:r>
                      <a:r>
                        <a:rPr lang="en-US" sz="11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&lt; </a:t>
                      </a: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(SP + BSP)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1,00,000</a:t>
                      </a:r>
                      <a:endParaRPr lang="en-US" sz="11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19 </a:t>
                      </a:r>
                      <a:r>
                        <a:rPr lang="en-US" sz="9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(</a:t>
                      </a:r>
                      <a:r>
                        <a:rPr lang="en-US" sz="90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Avg</a:t>
                      </a:r>
                      <a:r>
                        <a:rPr lang="en-US" sz="9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)</a:t>
                      </a:r>
                      <a:endParaRPr lang="en-US" sz="10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District</a:t>
                      </a: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: </a:t>
                      </a:r>
                      <a:r>
                        <a:rPr lang="en-US" sz="110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Sitapur</a:t>
                      </a:r>
                      <a:r>
                        <a:rPr lang="en-US" sz="1100" baseline="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+ </a:t>
                      </a:r>
                      <a:r>
                        <a:rPr lang="en-US" sz="1100" baseline="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Lucknow</a:t>
                      </a:r>
                      <a:r>
                        <a:rPr lang="en-US" sz="1100" baseline="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2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13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Kaushambhi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288774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201223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31944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331640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&lt; (SP + BSP)</a:t>
                      </a:r>
                      <a:endParaRPr lang="en-US" sz="1100" dirty="0" smtClean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1,58,357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13.5%</a:t>
                      </a:r>
                      <a:endParaRPr lang="en-US" sz="10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District</a:t>
                      </a: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: </a:t>
                      </a:r>
                      <a:r>
                        <a:rPr lang="en-US" sz="110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Kaushambi</a:t>
                      </a: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(4) + </a:t>
                      </a:r>
                      <a:r>
                        <a:rPr lang="en-US" sz="110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Pratapgarh</a:t>
                      </a:r>
                      <a:r>
                        <a:rPr lang="en-US" sz="1100" baseline="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(2)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2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14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Lalganj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260930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233971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kern="120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324016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&lt; (SP + BSP)</a:t>
                      </a:r>
                      <a:endParaRPr lang="en-US" sz="1100" dirty="0" smtClean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1,70,885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15%</a:t>
                      </a:r>
                      <a:endParaRPr lang="en-US" sz="10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District: </a:t>
                      </a:r>
                      <a:r>
                        <a:rPr lang="en-US" sz="1100" b="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Azamgarh</a:t>
                      </a:r>
                      <a:r>
                        <a:rPr lang="en-US" sz="1100" b="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(5)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2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15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Misrikh</a:t>
                      </a: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(SC)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194759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325212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100" kern="120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412575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&lt; (SP + BSP)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1,07,396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16 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(</a:t>
                      </a:r>
                      <a:r>
                        <a:rPr kumimoji="0" lang="en-US" sz="9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Avg</a:t>
                      </a: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)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</a:t>
                      </a:r>
                      <a:endParaRPr kumimoji="0" lang="en-US" sz="1100" kern="120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100" b="1" kern="120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Sitapur</a:t>
                      </a:r>
                      <a:r>
                        <a:rPr lang="en-US" sz="1100" baseline="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(3), </a:t>
                      </a:r>
                      <a:r>
                        <a:rPr lang="en-US" sz="1100" baseline="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Hardoi</a:t>
                      </a:r>
                      <a:r>
                        <a:rPr lang="en-US" sz="1100" baseline="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(1), Kanpur </a:t>
                      </a:r>
                      <a:r>
                        <a:rPr lang="en-US" sz="1100" baseline="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ngr</a:t>
                      </a:r>
                      <a:r>
                        <a:rPr lang="en-US" sz="1100" baseline="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(1)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2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16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Mohanlal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gunj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(SC)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242366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309858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kern="120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455274</a:t>
                      </a:r>
                      <a:endParaRPr kumimoji="0" lang="en-US" sz="110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&lt; (SP + BSP)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96,950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20 (</a:t>
                      </a:r>
                      <a:r>
                        <a:rPr lang="en-US" sz="100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Avg</a:t>
                      </a:r>
                      <a:r>
                        <a:rPr lang="en-US" sz="10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)</a:t>
                      </a:r>
                      <a:endParaRPr lang="en-US" sz="10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Sitapur</a:t>
                      </a: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(1), </a:t>
                      </a:r>
                      <a:r>
                        <a:rPr lang="en-US" sz="110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Lucknow</a:t>
                      </a: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(4)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298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17</a:t>
                      </a:r>
                      <a:endParaRPr kumimoji="0" lang="en-US" sz="1100" kern="120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Sitapur</a:t>
                      </a:r>
                      <a:endParaRPr kumimoji="0" lang="en-US" sz="1100" kern="120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156170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366519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100" kern="120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417546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&lt; (SP + BSP)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1,05,143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19%</a:t>
                      </a:r>
                      <a:endParaRPr lang="en-US" sz="10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Sitapur</a:t>
                      </a:r>
                      <a:r>
                        <a:rPr kumimoji="0" lang="en-US" sz="11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(5)</a:t>
                      </a:r>
                      <a:endParaRPr kumimoji="0" lang="en-US" sz="1100" kern="120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1999" y="593948"/>
          <a:ext cx="7924800" cy="6272183"/>
        </p:xfrm>
        <a:graphic>
          <a:graphicData uri="http://schemas.openxmlformats.org/drawingml/2006/table">
            <a:tbl>
              <a:tblPr/>
              <a:tblGrid>
                <a:gridCol w="674289"/>
                <a:gridCol w="366254"/>
                <a:gridCol w="102457"/>
                <a:gridCol w="263797"/>
                <a:gridCol w="223241"/>
                <a:gridCol w="223241"/>
                <a:gridCol w="219753"/>
                <a:gridCol w="219753"/>
                <a:gridCol w="219753"/>
                <a:gridCol w="219753"/>
                <a:gridCol w="282539"/>
                <a:gridCol w="414170"/>
                <a:gridCol w="457200"/>
                <a:gridCol w="762000"/>
                <a:gridCol w="660495"/>
                <a:gridCol w="366254"/>
                <a:gridCol w="223241"/>
                <a:gridCol w="223241"/>
                <a:gridCol w="219753"/>
                <a:gridCol w="219753"/>
                <a:gridCol w="219753"/>
                <a:gridCol w="219753"/>
                <a:gridCol w="282539"/>
                <a:gridCol w="293004"/>
                <a:gridCol w="348814"/>
              </a:tblGrid>
              <a:tr h="171448"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BHADOHI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BASTI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Party / Year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kumimoji="0" lang="en-US" sz="1000" b="1" i="0" u="none" strike="noStrike" kern="1200" dirty="0" err="1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Avg</a:t>
                      </a:r>
                      <a:endParaRPr kumimoji="0" lang="en-US" sz="1000" b="1" i="0" u="none" strike="noStrike" kern="1200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kumimoji="0" lang="en-US" sz="1000" b="1" i="0" u="none" strike="noStrike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kumimoji="0" lang="en-US" sz="1000" b="1" i="0" u="none" strike="noStrike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Party / Year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err="1">
                          <a:solidFill>
                            <a:schemeClr val="bg1"/>
                          </a:solidFill>
                          <a:latin typeface="Calibri"/>
                        </a:rPr>
                        <a:t>Avg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714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 / JD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JDU / INC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436">
                <a:tc gridSpan="3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kumimoji="0" lang="en-US" sz="1050" b="1" i="0" u="none" strike="noStrike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Muslim Vote Share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dirty="0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Muslim's Support</a:t>
                      </a:r>
                      <a:endParaRPr lang="en-US" sz="1050" b="1" i="0" u="none" strike="noStrike" kern="1200" dirty="0" smtClean="0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Muslim Vote Share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dirty="0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Muslim's Support</a:t>
                      </a:r>
                      <a:endParaRPr lang="en-US" sz="1100" b="1" i="0" u="none" strike="noStrike" kern="1200" dirty="0" smtClean="0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8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Comments</a:t>
                      </a:r>
                    </a:p>
                  </a:txBody>
                  <a:tcPr marL="5492" marR="5492" marT="54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Tough competition between BSP and SP. </a:t>
                      </a:r>
                      <a:b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But BSP has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edge. 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Comments</a:t>
                      </a:r>
                    </a:p>
                  </a:txBody>
                  <a:tcPr marL="5492" marR="5492" marT="54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BSP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has been making a come-back here. Minimum vote share has been 23 and average vote share of 28%. 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t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BJP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has won this seat 4 out of 8 times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</a:txBody>
                  <a:tcPr marL="5492" marR="5492" marT="54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48"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DHAURAHRA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DOMARIYA GUNJ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48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Party / Year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98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89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Avg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Max</a:t>
                      </a:r>
                      <a:endParaRPr lang="en-US" sz="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Party / Year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err="1">
                          <a:solidFill>
                            <a:schemeClr val="bg1"/>
                          </a:solidFill>
                          <a:latin typeface="Calibri"/>
                        </a:rPr>
                        <a:t>Avg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7144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SP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4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BSP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4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INC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80"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Muslim Vote Share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dirty="0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Muslim's Support</a:t>
                      </a:r>
                      <a:endParaRPr lang="en-US" sz="1100" b="1" i="0" u="none" strike="noStrike" kern="1200" dirty="0" smtClean="0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Muslim Vote Share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30%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dirty="0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Muslim's Support</a:t>
                      </a:r>
                      <a:endParaRPr lang="en-US" sz="1100" b="1" i="0" u="none" strike="noStrike" kern="1200" dirty="0" smtClean="0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76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Comments</a:t>
                      </a:r>
                    </a:p>
                  </a:txBody>
                  <a:tcPr marL="5492" marR="5492" marT="54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Tough competition between BSP and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SP. </a:t>
                      </a:r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BSP 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has </a:t>
                      </a:r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edge.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Comments</a:t>
                      </a:r>
                    </a:p>
                  </a:txBody>
                  <a:tcPr marL="5492" marR="5492" marT="54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Muslims self damaging. 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2014 &amp; 2009 :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Muslim BSP Candidate RUNNER UP. Muslim Independent candidate cut 90,000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votes</a:t>
                      </a:r>
                    </a:p>
                  </a:txBody>
                  <a:tcPr marL="5492" marR="5492" marT="54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48">
                <a:tc gridSpan="1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GHAZIPUR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HARDOI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48"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Party / Year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98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89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Avg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Party / Year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err="1">
                          <a:solidFill>
                            <a:schemeClr val="bg1"/>
                          </a:solidFill>
                          <a:latin typeface="Calibri"/>
                        </a:rPr>
                        <a:t>Avg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71448"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SP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 / JP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48"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BSP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48"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CPI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ABLTC / INC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92"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Muslim Vote% 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kumimoji="0" lang="en-US" sz="1200" b="1" i="0" u="none" strike="noStrike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Muslim's Support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Muslim Vote% 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13%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Muslim's Support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Comments</a:t>
                      </a:r>
                    </a:p>
                  </a:txBody>
                  <a:tcPr marL="5492" marR="5492" marT="54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1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Traditional 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strong hold of SP with a min vote share of 28% &amp; average 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vote share of 38%</a:t>
                      </a:r>
                    </a:p>
                  </a:txBody>
                  <a:tcPr marL="5492" marR="5492" marT="54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608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1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Comments</a:t>
                      </a:r>
                    </a:p>
                  </a:txBody>
                  <a:tcPr marL="5492" marR="5492" marT="54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raditional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strong hold of SP with a min vote share of 28% &amp; average vote share of 38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</a:p>
                  </a:txBody>
                  <a:tcPr marL="5492" marR="5492" marT="54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2567">
                <a:tc gridSpan="1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RAMPUR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SAHARANPUR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Party / Year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98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89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Avg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Party / Year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err="1">
                          <a:solidFill>
                            <a:schemeClr val="bg1"/>
                          </a:solidFill>
                          <a:latin typeface="Calibri"/>
                        </a:rPr>
                        <a:t>Avg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46908"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SP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7030A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16"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BSP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008"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CPI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037"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100" b="1" i="0" u="none" strike="noStrike" kern="1200" dirty="0" err="1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Muslim Vote% 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000" b="0" i="0" u="none" strike="noStrike" kern="1200" dirty="0" err="1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000" b="0" i="0" u="none" strike="noStrike" kern="1200" dirty="0" err="1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000" b="0" i="0" u="none" strike="noStrike" kern="1200" dirty="0" err="1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 err="1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Muslim's Support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000" b="0" i="0" u="none" strike="noStrike" kern="1200" dirty="0" err="1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000" b="0" i="0" u="none" strike="noStrike" kern="1200" dirty="0" err="1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000" b="0" i="0" u="none" strike="noStrike" kern="1200" dirty="0" err="1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000" b="0" i="0" u="none" strike="noStrike" kern="1200" dirty="0" err="1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Muslim Vote% 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13%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Muslim's Support</a:t>
                      </a: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6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Comments</a:t>
                      </a:r>
                    </a:p>
                  </a:txBody>
                  <a:tcPr marL="5492" marR="5492" marT="54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Traditional 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strong hold of SP with a min &amp; average vote of 35% &amp; 36% in last 3 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elections</a:t>
                      </a:r>
                    </a:p>
                  </a:txBody>
                  <a:tcPr marL="5492" marR="5492" marT="54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400" b="1" i="0" u="none" strike="noStrike" kern="1200" dirty="0" err="1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0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000" b="1" i="0" u="none" strike="noStrike" kern="1200" dirty="0" err="1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Comments</a:t>
                      </a:r>
                    </a:p>
                  </a:txBody>
                  <a:tcPr marL="5492" marR="5492" marT="54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SAHARANPUR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seems a traditional strong hold of SP with a min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vote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share of 28% &amp; average vote share of 38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</a:p>
                  </a:txBody>
                  <a:tcPr marL="5492" marR="5492" marT="54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492" marR="5492" marT="5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Party – wise Vote Share in last 25 Years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828268"/>
          <a:ext cx="8019150" cy="5953532"/>
        </p:xfrm>
        <a:graphic>
          <a:graphicData uri="http://schemas.openxmlformats.org/drawingml/2006/table">
            <a:tbl>
              <a:tblPr/>
              <a:tblGrid>
                <a:gridCol w="836640"/>
                <a:gridCol w="370665"/>
                <a:gridCol w="367133"/>
                <a:gridCol w="225930"/>
                <a:gridCol w="225930"/>
                <a:gridCol w="328301"/>
                <a:gridCol w="225930"/>
                <a:gridCol w="225930"/>
                <a:gridCol w="225930"/>
                <a:gridCol w="285940"/>
                <a:gridCol w="296531"/>
                <a:gridCol w="337571"/>
                <a:gridCol w="931954"/>
                <a:gridCol w="370665"/>
                <a:gridCol w="370665"/>
                <a:gridCol w="328301"/>
                <a:gridCol w="225930"/>
                <a:gridCol w="225930"/>
                <a:gridCol w="225930"/>
                <a:gridCol w="225930"/>
                <a:gridCol w="225930"/>
                <a:gridCol w="285940"/>
                <a:gridCol w="296531"/>
                <a:gridCol w="353013"/>
              </a:tblGrid>
              <a:tr h="135629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Sambhal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Sant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Kabirnagar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5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Party / Year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Party / Year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35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JDU/INC/RLD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JDU/INC/RLD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8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Muslim Vote Share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46%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Muslims to support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Muslim Vote Share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16%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Muslims to support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53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Comments</a:t>
                      </a:r>
                    </a:p>
                  </a:txBody>
                  <a:tcPr marL="5240" marR="5240" marT="52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2014 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: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II &amp; III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place to BSP &amp; SP  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MUSLIM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Candidates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making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 clear way for BJP to win. 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Comments</a:t>
                      </a:r>
                    </a:p>
                  </a:txBody>
                  <a:tcPr marL="5240" marR="5240" marT="52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BSP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having a consistent vote share of 25% with a minimum of 23% and average of 28% vote share.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5629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Misrikh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(SC)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Mohanlal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Ganj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5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Party / Year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Party / Year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35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29.6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 /JP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25.9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29.8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25.6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 / RSBP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8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Muslim Vote Share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16%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Muslims to support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Muslim Vote Share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20%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Muslims to support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26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Comments</a:t>
                      </a:r>
                    </a:p>
                  </a:txBody>
                  <a:tcPr marL="5240" marR="5240" marT="52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 won 1 time and BSP won 3 times. SC reserved seat. BJP won only in '96 and '14. Vote split by SP /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Comments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Traditional strong hold of SP, winning 4 out of 8 elections,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vote share - 29%, Min Vote Share-22%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5629">
                <a:tc gridSpan="1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Kaushambhi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LALGANJ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5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Party / Year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Party / Year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35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 / JD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CPI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ABLTC / INC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8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Muslim Vote% 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14%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Muslim's Support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Muslim Vote%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15%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Muslim's Support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53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Comments</a:t>
                      </a:r>
                    </a:p>
                  </a:txBody>
                  <a:tcPr marL="5240" marR="5240" marT="52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Traditional strong hold of SP, winning 1 out of 2 elections,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vote share - 39%, Min Vote Share-32%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Comments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Never has BJP won here.  TUG of war between SP and BSP. Since SP has been runner up with 29% vote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share.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5629">
                <a:tc gridSpan="1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SITAPUR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SITAPUR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5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Party / Year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rowSpan="5" gridSpan="1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Strong hold of BSP with a min &amp; average vote of 24% &amp; 31% in last 5 elections. 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MUSLIM candidate fielded by BSP and SP.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 hMerge="1"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 hMerge="1"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 hMerge="1"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 hMerge="1"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 hMerge="1"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 hMerge="1"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 hMerge="1"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 hMerge="1"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 hMerge="1"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 hMerge="1"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5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7030A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5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5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CPI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8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Muslim Vote% 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Muslim's Support</a:t>
                      </a: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1"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40" marR="5240" marT="52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Party – wise Vote Share in last 25 Years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Fair </a:t>
            </a:r>
            <a:r>
              <a:rPr lang="en-US" sz="3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Chances for a Secular Alliance</a:t>
            </a:r>
            <a:endParaRPr lang="en-US" sz="3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76200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Secular Alliance of 2 partners &gt; BJP by 50K – 70K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Greater Secular Alliance (GSA)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2057400"/>
          <a:ext cx="8763000" cy="2958991"/>
        </p:xfrm>
        <a:graphic>
          <a:graphicData uri="http://schemas.openxmlformats.org/drawingml/2006/table">
            <a:tbl>
              <a:tblPr/>
              <a:tblGrid>
                <a:gridCol w="200260"/>
                <a:gridCol w="866539"/>
                <a:gridCol w="562811"/>
                <a:gridCol w="566821"/>
                <a:gridCol w="546768"/>
                <a:gridCol w="533400"/>
                <a:gridCol w="609600"/>
                <a:gridCol w="1447800"/>
                <a:gridCol w="609600"/>
                <a:gridCol w="381000"/>
                <a:gridCol w="685801"/>
                <a:gridCol w="1752600"/>
              </a:tblGrid>
              <a:tr h="1384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Constituency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SP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BSP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OTH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BJP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Equation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Margin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Calibri"/>
                          <a:ea typeface="Calibri"/>
                          <a:cs typeface="Times New Roman"/>
                        </a:rPr>
                        <a:t>%</a:t>
                      </a:r>
                      <a:r>
                        <a:rPr lang="en-US" sz="1100" b="1" dirty="0" err="1" smtClean="0">
                          <a:latin typeface="Calibri"/>
                          <a:ea typeface="Calibri"/>
                          <a:cs typeface="Times New Roman"/>
                        </a:rPr>
                        <a:t>ge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Calibri"/>
                          <a:ea typeface="Calibri"/>
                          <a:cs typeface="Times New Roman"/>
                        </a:rPr>
                        <a:t>Support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Inference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258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Aonla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271478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190200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409907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&lt; (BSP + SP)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50,000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27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Districts:</a:t>
                      </a:r>
                      <a:r>
                        <a:rPr lang="en-US" sz="1100" b="1" baseline="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Badayun</a:t>
                      </a:r>
                      <a:r>
                        <a:rPr lang="en-US" sz="1100" baseline="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+ Bareli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7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</a:t>
                      </a:r>
                      <a:endParaRPr lang="en-US" sz="110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Banda</a:t>
                      </a:r>
                      <a:endParaRPr lang="en-US" sz="110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189730</a:t>
                      </a:r>
                      <a:endParaRPr lang="en-US" sz="110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226278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36650</a:t>
                      </a:r>
                      <a:endParaRPr lang="en-US" sz="110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342066</a:t>
                      </a:r>
                      <a:endParaRPr lang="en-US" sz="110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&lt; (SP + BSP) </a:t>
                      </a:r>
                      <a:br>
                        <a:rPr lang="en-US" sz="1100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</a:b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&lt;&lt; (BSP + SP + INC)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50,000</a:t>
                      </a:r>
                      <a:endParaRPr lang="en-US" sz="110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5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kern="12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TOUGH DECISION</a:t>
                      </a:r>
                      <a:endParaRPr lang="en-US" sz="1100" dirty="0" smtClean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Districts: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</a:t>
                      </a:r>
                      <a:r>
                        <a:rPr lang="en-US" sz="1100" b="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Banda + </a:t>
                      </a:r>
                      <a:r>
                        <a:rPr lang="en-US" sz="1100" b="0" baseline="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Chitrakoot</a:t>
                      </a:r>
                      <a:endParaRPr lang="en-US" sz="1100" b="0" baseline="0" dirty="0" smtClean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18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Bijnor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281139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230124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486913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&lt; (SP + BSP)</a:t>
                      </a:r>
                      <a:b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</a:b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&lt;&lt; (SP + BSP + RLD)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26,000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50,000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37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 smtClean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Districts: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MZFRNGR + BIJ + Meerut</a:t>
                      </a:r>
                      <a:endParaRPr lang="en-US" sz="1100" b="1" dirty="0" smtClean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599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Chandouli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204145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257379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414135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r>
                        <a:rPr lang="en-US" sz="11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&lt; (SP + BSP)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50,000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13%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5</a:t>
                      </a:r>
                      <a:endParaRPr lang="en-US" sz="110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Jaunpur</a:t>
                      </a:r>
                      <a:endParaRPr lang="en-US" sz="110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180003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220839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43,000</a:t>
                      </a:r>
                      <a:endParaRPr lang="en-US" sz="110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367149</a:t>
                      </a:r>
                      <a:endParaRPr lang="en-US" sz="110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&lt; (SP + BSP)</a:t>
                      </a:r>
                      <a:endParaRPr lang="en-US" sz="110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10%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TOUGH DECISION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AAP cut 43000 secular 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votes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769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6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Moradabad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397720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160945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485224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&lt; (SP + BSP)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73,000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44%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SP to be supported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GSA 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7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Kaisergunj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303282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146726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57401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381500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&lt; (SP + BSP)</a:t>
                      </a:r>
                      <a:endParaRPr lang="en-US" sz="1100" dirty="0" smtClean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68,508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25%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Bahraich</a:t>
                      </a: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 (2)+ </a:t>
                      </a:r>
                      <a:r>
                        <a:rPr lang="en-US" sz="110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Gonda</a:t>
                      </a: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(4)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GSA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8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Kheri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160064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288331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183993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398597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&lt;</a:t>
                      </a:r>
                      <a:r>
                        <a:rPr lang="en-US" sz="1100" baseline="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(BSP + INC)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&lt; (BSP + INC + SP )</a:t>
                      </a:r>
                      <a:endParaRPr lang="en-US" sz="1100" dirty="0" smtClean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48,000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2,33,778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19%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707" marR="497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District:</a:t>
                      </a:r>
                      <a:r>
                        <a:rPr lang="en-US" sz="1100" baseline="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Kheri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1"/>
          <p:cNvSpPr txBox="1">
            <a:spLocks/>
          </p:cNvSpPr>
          <p:nvPr/>
        </p:nvSpPr>
        <p:spPr>
          <a:xfrm>
            <a:off x="2590800" y="5181600"/>
            <a:ext cx="6324600" cy="83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Percenta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ge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represents muslim population in respective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constituency / district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5939" y="533400"/>
          <a:ext cx="8467061" cy="6300110"/>
        </p:xfrm>
        <a:graphic>
          <a:graphicData uri="http://schemas.openxmlformats.org/drawingml/2006/table">
            <a:tbl>
              <a:tblPr/>
              <a:tblGrid>
                <a:gridCol w="1022504"/>
                <a:gridCol w="359735"/>
                <a:gridCol w="359735"/>
                <a:gridCol w="297712"/>
                <a:gridCol w="288407"/>
                <a:gridCol w="288407"/>
                <a:gridCol w="288407"/>
                <a:gridCol w="288407"/>
                <a:gridCol w="195374"/>
                <a:gridCol w="251195"/>
                <a:gridCol w="260498"/>
                <a:gridCol w="310116"/>
                <a:gridCol w="818707"/>
                <a:gridCol w="474477"/>
                <a:gridCol w="325623"/>
                <a:gridCol w="288407"/>
                <a:gridCol w="288407"/>
                <a:gridCol w="288407"/>
                <a:gridCol w="288407"/>
                <a:gridCol w="288407"/>
                <a:gridCol w="297712"/>
                <a:gridCol w="251195"/>
                <a:gridCol w="260498"/>
                <a:gridCol w="386317"/>
              </a:tblGrid>
              <a:tr h="185127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AONLA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BANDA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Party / Year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Party / Year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27.3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 / JD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26.5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JDU / INC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CPI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8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Muslim Vote Share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27%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Muslims to support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Muslim Vote Share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Muslims to support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1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Comments</a:t>
                      </a:r>
                    </a:p>
                  </a:txBody>
                  <a:tcPr marL="5674" marR="5674" marT="56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Good base of SP. Has won 2 times in the past. 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Average vote share of 31% and Min vote share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Comments</a:t>
                      </a:r>
                    </a:p>
                  </a:txBody>
                  <a:tcPr marL="5674" marR="5674" marT="56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 &amp; BSP, have been alternatively winning. Both have average vote share of 30 &amp; 29%. Seeing the 2014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performance.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BIJNOR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CHANDOULI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85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Party / Year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Party / Year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26.9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28.8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36.5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26.8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28.4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26.8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26.0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21.7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19.5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19.5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CPI/INC/RLD/IND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CPI/INC/RLD/IND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8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Muslim Vote Share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37%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Muslims to support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Muslim Vote Share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14%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Muslims to support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60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Comments</a:t>
                      </a:r>
                    </a:p>
                  </a:txBody>
                  <a:tcPr marL="5674" marR="5674" marT="56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 had a strong base here, but BSP regained in the recent past, but in 2014 SP bounced back,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vote share is 31%. </a:t>
                      </a:r>
                    </a:p>
                  </a:txBody>
                  <a:tcPr marL="5674" marR="5674" marT="56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Comments</a:t>
                      </a:r>
                    </a:p>
                  </a:txBody>
                  <a:tcPr marL="5674" marR="5674" marT="56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SP had a strong base here, but BSP has made a come back since last 2 elections. 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TOUGH DECISION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674" marR="5674" marT="56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127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JAUNPUR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MORADABAD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Party / Year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Party / Year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 / JP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33.3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25.0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40.0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38.0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41.0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41.0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23.0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19.0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17.7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CPI/INC/RLD/IND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 / ABLTC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8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Muslim Vote% 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10%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Muslim's Support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Muslim Vote% 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45%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Muslim's Support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61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Comments</a:t>
                      </a:r>
                    </a:p>
                  </a:txBody>
                  <a:tcPr marL="5674" marR="5674" marT="56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Traditional strong hold of SP. BSP has been making a come back since last 2 elections, and SP seems to be losing its base. </a:t>
                      </a:r>
                    </a:p>
                  </a:txBody>
                  <a:tcPr marL="5674" marR="5674" marT="56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Comments</a:t>
                      </a:r>
                    </a:p>
                  </a:txBody>
                  <a:tcPr marL="5674" marR="5674" marT="56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has a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Average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vote share of 33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%,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winning a couple of times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 no where in the competition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</a:p>
                    <a:p>
                      <a:pPr algn="l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INDEPENDENT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party PECP, cutting votes in 2014 elections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720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KAISER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GUNJ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KHERI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Party / Year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Party / Year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32.2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34.7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38.6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36.8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39.6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39.8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7030A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15.6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21.9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20.0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29.0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16.2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CPI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99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Muslim Vote% 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26%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Muslim's Support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Muslim Vote% 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20%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Muslim's Support</a:t>
                      </a: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Comments</a:t>
                      </a:r>
                    </a:p>
                  </a:txBody>
                  <a:tcPr marL="5674" marR="5674" marT="56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 has a Average vote share of 35%. Has won the last 4 consecutive elections. BSP no where in the competition.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74" marR="5674" marT="56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Comments</a:t>
                      </a:r>
                    </a:p>
                  </a:txBody>
                  <a:tcPr marL="5674" marR="5674" marT="56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Tough Competition between SP, BSP and Congress.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 and INC losing base…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fielded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Muslim Candidate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Zafar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Ali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Naqvi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in 2014 and '09. </a:t>
                      </a:r>
                    </a:p>
                  </a:txBody>
                  <a:tcPr marL="5674" marR="5674" marT="56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457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Party – wise Vote Share in last 25 Years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56356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Tough</a:t>
            </a:r>
            <a:r>
              <a:rPr lang="en-US" sz="4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Fight</a:t>
            </a:r>
            <a:r>
              <a:rPr lang="en-US" sz="4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 victory of Secular Alliance</a:t>
            </a:r>
            <a:endParaRPr lang="en-US" sz="4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"/>
          </a:xfrm>
        </p:spPr>
        <p:txBody>
          <a:bodyPr>
            <a:normAutofit fontScale="92500" lnSpcReduction="20000"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Greater Secular Alliance of 3 secular parties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Alliance of 2 Secular parties &gt; BJP by 20K 	Alliance of 3 Secular parties &gt; BJP by 39K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800795"/>
          <a:ext cx="8763000" cy="4295205"/>
        </p:xfrm>
        <a:graphic>
          <a:graphicData uri="http://schemas.openxmlformats.org/drawingml/2006/table">
            <a:tbl>
              <a:tblPr/>
              <a:tblGrid>
                <a:gridCol w="304800"/>
                <a:gridCol w="1066800"/>
                <a:gridCol w="609600"/>
                <a:gridCol w="533400"/>
                <a:gridCol w="685800"/>
                <a:gridCol w="533400"/>
                <a:gridCol w="609600"/>
                <a:gridCol w="1524000"/>
                <a:gridCol w="838200"/>
                <a:gridCol w="762000"/>
                <a:gridCol w="1295400"/>
              </a:tblGrid>
              <a:tr h="1786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Constituency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SP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BSP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INC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IND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BJP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Equation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Margin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Calibri"/>
                          <a:ea typeface="Calibri"/>
                          <a:cs typeface="Times New Roman"/>
                        </a:rPr>
                        <a:t>Muslim</a:t>
                      </a:r>
                      <a:r>
                        <a:rPr lang="en-US" sz="11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%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Calibri"/>
                          <a:ea typeface="Calibri"/>
                          <a:cs typeface="Times New Roman"/>
                        </a:rPr>
                        <a:t>Districts</a:t>
                      </a:r>
                      <a:r>
                        <a:rPr lang="en-US" sz="11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covered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73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Farrukhabad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255693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114521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95543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58729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(IND)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406195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BJP &lt; (SP + BSP + Cong)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Game Changer: IND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59,000 (3)</a:t>
                      </a:r>
                      <a:b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</a:b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15%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Itah</a:t>
                      </a: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 (1), </a:t>
                      </a: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Farrukhabad</a:t>
                      </a: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 (4)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4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Fatehpur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179724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298788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46588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485994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BJP &lt; (SP + BSP + Cong)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Muslim BSP Candidate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39,000 (3)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13%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4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Fatehpur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Sikri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213397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22.05%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253483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26.19%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24199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2.5%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426589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44.07%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BJP &lt; (SP + BSP + RALOD)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40,000 (2)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64,000 (3)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9%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Agra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4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Barabanki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Calibri"/>
                        </a:rPr>
                        <a:t>159284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14.91%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167150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15.65%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242336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22.69%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Calibri"/>
                        </a:rPr>
                        <a:t>454214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42.52%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Calibri"/>
                        </a:rPr>
                        <a:t>BJP &lt; (SP + BSP + INC)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Calibri"/>
                        </a:rPr>
                        <a:t> 1,10,000 (3)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22%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Barabanki</a:t>
                      </a: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 (5)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Machhli</a:t>
                      </a: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shehar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191387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19.18%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266055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26.66%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36323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3.64%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438210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43.91%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BJP &lt; (SP + BSP)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19,000 (2)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55,000 (3)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13 </a:t>
                      </a:r>
                      <a:r>
                        <a:rPr lang="en-US" sz="900" dirty="0" smtClean="0"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900" dirty="0" err="1" smtClean="0">
                          <a:latin typeface="Calibri"/>
                          <a:ea typeface="Calibri"/>
                          <a:cs typeface="Times New Roman"/>
                        </a:rPr>
                        <a:t>Avg</a:t>
                      </a:r>
                      <a:r>
                        <a:rPr lang="en-US" sz="900" dirty="0" smtClean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JAUNPUR(4)</a:t>
                      </a: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,  Varanasi (1)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88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Ghosi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165887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233782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22.5%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166443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379797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36.53%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BJP &lt; (SP + BSP + QED)</a:t>
                      </a:r>
                      <a:br>
                        <a:rPr lang="en-US" sz="1100" b="1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</a:b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QED (OTH) Muslim </a:t>
                      </a:r>
                      <a:r>
                        <a:rPr lang="en-US" sz="1100" b="1" dirty="0" err="1" smtClean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cand</a:t>
                      </a:r>
                      <a:r>
                        <a:rPr lang="en-US" sz="1100" b="1" baseline="0" dirty="0" smtClean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resp</a:t>
                      </a: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for BJP’s 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victory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21,000 (2)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1,80,000 (3)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15%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Mau</a:t>
                      </a: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(4) 19.6%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 err="1" smtClean="0">
                          <a:latin typeface="Calibri"/>
                          <a:ea typeface="Calibri"/>
                          <a:cs typeface="Times New Roman"/>
                        </a:rPr>
                        <a:t>Ballia</a:t>
                      </a: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(1) 6%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Mirzapur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108859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10.8%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217457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21.58%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152666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15.15%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436536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43.32%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49,000 (2)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91,000 (3)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8%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Mirzapur</a:t>
                      </a: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 (5)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Sultanpur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228144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231446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41979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410348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BJP&lt;(BSP + SP)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BJP &lt;&lt; (BSP + SP +INC)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49,000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9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</a:rPr>
                        <a:t>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Baghpat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213609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141743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199516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423475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BJP &lt; (BSP + SP + RLD)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1,20,000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9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Kushi</a:t>
                      </a: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Nagar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132881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111256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284511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370005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BJP &lt; (INC + SP)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BJP &lt; (INC + SP + BSP)</a:t>
                      </a: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47,341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1,58,900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6248400"/>
            <a:ext cx="83820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(3) indicates coalition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of 3 secular parties 		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(2) indicates coalition of 2 secular parties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73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Tough Fight: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Party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– wise Vote share trend in last 25 years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" y="609600"/>
          <a:ext cx="8991600" cy="5963849"/>
        </p:xfrm>
        <a:graphic>
          <a:graphicData uri="http://schemas.openxmlformats.org/drawingml/2006/table">
            <a:tbl>
              <a:tblPr/>
              <a:tblGrid>
                <a:gridCol w="228600"/>
                <a:gridCol w="1447800"/>
                <a:gridCol w="609600"/>
                <a:gridCol w="533400"/>
                <a:gridCol w="533400"/>
                <a:gridCol w="609600"/>
                <a:gridCol w="609600"/>
                <a:gridCol w="533400"/>
                <a:gridCol w="533400"/>
                <a:gridCol w="533400"/>
                <a:gridCol w="2819400"/>
              </a:tblGrid>
              <a:tr h="232064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Constituency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2009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2004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1999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1998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1996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1991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1989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Inference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2064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280" marR="7280" marT="72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FARRUKHABAD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t"/>
                      <a:endParaRPr lang="en-US" sz="105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t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Districts</a:t>
                      </a:r>
                    </a:p>
                    <a:p>
                      <a:pPr algn="ctr" fontAlgn="t"/>
                      <a:r>
                        <a:rPr lang="en-US" sz="105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Farrukhabad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(4)</a:t>
                      </a:r>
                    </a:p>
                    <a:p>
                      <a:pPr algn="ctr" fontAlgn="t"/>
                      <a:r>
                        <a:rPr lang="en-US" sz="105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Etah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(1)</a:t>
                      </a:r>
                    </a:p>
                  </a:txBody>
                  <a:tcPr marL="7280" marR="7280" marT="72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BJP 42%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INC  28%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SP 26%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SP  35%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BJP 32%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BJP 40%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INC 30%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INC 30%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TOUGH  fight  between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SP and INC</a:t>
                      </a:r>
                      <a:b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SP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has upper hand, with a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average </a:t>
                      </a:r>
                      <a:r>
                        <a:rPr lang="en-US" sz="105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voteshare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25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INC’s vote share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fluctuating</a:t>
                      </a:r>
                    </a:p>
                    <a:p>
                      <a:pPr algn="l" fontAlgn="t"/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Muslims(13%) + </a:t>
                      </a:r>
                      <a:r>
                        <a:rPr lang="en-US" sz="105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Dalits</a:t>
                      </a:r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(16%):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29%</a:t>
                      </a:r>
                    </a:p>
                  </a:txBody>
                  <a:tcPr marL="7280" marR="7280" marT="72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26%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 23%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 26%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BJP 25%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</a:t>
                      </a:r>
                      <a:r>
                        <a:rPr lang="en-US" sz="105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27%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25%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0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21%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BJP 20%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 25%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 25%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 17%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0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BJP 19%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 17%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 15%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Muslims to support: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80" marR="7280" marT="72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64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280" marR="7280" marT="72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FATEHPUR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t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Districts</a:t>
                      </a:r>
                    </a:p>
                    <a:p>
                      <a:pPr algn="ctr" fontAlgn="t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Fatehpur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(5)</a:t>
                      </a:r>
                    </a:p>
                  </a:txBody>
                  <a:tcPr marL="7280" marR="7280" marT="72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BJP 46%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SP 32%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BSP 32%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BJP </a:t>
                      </a:r>
                      <a:r>
                        <a:rPr lang="en-US" sz="1050" b="1" i="0" u="none" strike="noStrike" smtClean="0">
                          <a:solidFill>
                            <a:srgbClr val="FF0000"/>
                          </a:solidFill>
                          <a:latin typeface="Calibri"/>
                        </a:rPr>
                        <a:t>27%</a:t>
                      </a:r>
                      <a:endParaRPr lang="en-US" sz="105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BJP 40%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BSP 33%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JD  53%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JD 53%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TOUGH  fight  between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BSP &amp; SP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BSP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has upper hand, with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average </a:t>
                      </a:r>
                      <a:r>
                        <a:rPr lang="en-US" sz="105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voteshare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&gt; 24%. SP vote share fluctuating </a:t>
                      </a:r>
                      <a:endParaRPr lang="en-US" sz="105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Muslims(13%) + </a:t>
                      </a:r>
                      <a:r>
                        <a:rPr lang="en-US" sz="105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Dalits</a:t>
                      </a:r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(25%):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38%</a:t>
                      </a:r>
                    </a:p>
                  </a:txBody>
                  <a:tcPr marL="7280" marR="7280" marT="72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 28%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 24%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22%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 26%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 32%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1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17%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BJP 17%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BJP 20%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23%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21%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79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Muslims to support:</a:t>
                      </a: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05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280" marR="7280" marT="72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64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280" marR="7280" marT="72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FATEHPUR SIKRI</a:t>
                      </a:r>
                    </a:p>
                    <a:p>
                      <a:pPr algn="ctr" fontAlgn="t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Districts</a:t>
                      </a:r>
                    </a:p>
                    <a:p>
                      <a:pPr algn="ctr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Agra (5)</a:t>
                      </a:r>
                    </a:p>
                  </a:txBody>
                  <a:tcPr marL="7280" marR="7280" marT="72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BJP 44%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BSP 30%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TOUGH </a:t>
                      </a:r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fight among BSP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 INC/ SP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BSP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has upper hand, with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average </a:t>
                      </a:r>
                      <a:r>
                        <a:rPr lang="en-US" sz="105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voteshare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&gt; 24%. </a:t>
                      </a:r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Muslims(9%) + </a:t>
                      </a:r>
                      <a:r>
                        <a:rPr lang="en-US" sz="105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Dalits</a:t>
                      </a:r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(21%):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30%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 26%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 28%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08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 22% </a:t>
                      </a:r>
                    </a:p>
                  </a:txBody>
                  <a:tcPr marL="7280" marR="7280" marT="72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BJP 22% </a:t>
                      </a:r>
                    </a:p>
                  </a:txBody>
                  <a:tcPr marL="7280" marR="7280" marT="72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Muslims to support:</a:t>
                      </a: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64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280" marR="7280" marT="72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BARABANKI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t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Districts</a:t>
                      </a:r>
                    </a:p>
                    <a:p>
                      <a:pPr algn="ctr" fontAlgn="t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Barabanki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(5)</a:t>
                      </a:r>
                    </a:p>
                  </a:txBody>
                  <a:tcPr marL="7280" marR="7280" marT="72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BJP 43%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INC  44%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BSP 36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SP 34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BJP 40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SP 36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JP 28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JP 28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TOUGH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fight between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BSP and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SP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Vote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Share of  SP/BSP fluctuating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 seems to have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upper hand</a:t>
                      </a:r>
                    </a:p>
                    <a:p>
                      <a:pPr algn="l" fontAlgn="t"/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Muslims(22%) + </a:t>
                      </a:r>
                      <a:r>
                        <a:rPr lang="en-US" sz="105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Dalits</a:t>
                      </a:r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(23%):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45%</a:t>
                      </a:r>
                    </a:p>
                  </a:txBody>
                  <a:tcPr marL="7280" marR="7280" marT="72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 23%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 21.6%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BJP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25%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37%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BJP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33%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BJP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27%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BJP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27%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0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 16%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BSP 22%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BJP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0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15%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Muslims to support:</a:t>
                      </a: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64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280" marR="7280" marT="72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MACCHLI SHEHAR</a:t>
                      </a:r>
                    </a:p>
                    <a:p>
                      <a:pPr algn="ctr" fontAlgn="t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Districts</a:t>
                      </a:r>
                    </a:p>
                    <a:p>
                      <a:pPr algn="ctr" fontAlgn="t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Jaunpur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(4)</a:t>
                      </a:r>
                    </a:p>
                    <a:p>
                      <a:pPr algn="ctr" fontAlgn="t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Varnasi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(1)</a:t>
                      </a:r>
                    </a:p>
                  </a:txBody>
                  <a:tcPr marL="7280" marR="7280" marT="72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BJP 44%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SP 31%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BSP 35%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SP 31%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BJP 35%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BJP  37%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JD 33%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JD 33%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SP was a force till 1999. From 2004 BSP  has been increasing its vote share with an average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of 30% in last 3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elections. 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Muslims(13%) + </a:t>
                      </a:r>
                      <a:r>
                        <a:rPr lang="en-US" sz="105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Dalits</a:t>
                      </a:r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(23%):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36%</a:t>
                      </a:r>
                    </a:p>
                  </a:txBody>
                  <a:tcPr marL="7280" marR="7280" marT="72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 </a:t>
                      </a:r>
                      <a:r>
                        <a:rPr lang="en-US" sz="105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27%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 28%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</a:t>
                      </a:r>
                      <a:r>
                        <a:rPr lang="en-US" sz="105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27%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BJP </a:t>
                      </a:r>
                      <a:r>
                        <a:rPr lang="en-US" sz="105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27%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28%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JD 30%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BJP  25%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66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19%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BJP 20%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BJP 25%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 21%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 22%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 21%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 15%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55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Muslims to support: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80" marR="7280" marT="72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64">
                <a:tc rowSpan="5"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7280" marR="7280" marT="72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Ghosi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t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Districts</a:t>
                      </a:r>
                    </a:p>
                    <a:p>
                      <a:pPr algn="ctr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MAU (4)</a:t>
                      </a:r>
                      <a:b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Ballia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(1)</a:t>
                      </a:r>
                    </a:p>
                  </a:txBody>
                  <a:tcPr marL="7280" marR="7280" marT="72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BJP 37% </a:t>
                      </a:r>
                    </a:p>
                  </a:txBody>
                  <a:tcPr marL="7280" marR="7280" marT="72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BSP 29%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SP 28%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BSP 31%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SAP 33%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IND 33%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INC 30%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INC 30% 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Muslim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IND  former BSP candidate split votes.</a:t>
                      </a:r>
                      <a:endParaRPr lang="en-US" sz="105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t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INC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Strong hold in past,  but BSP gained control from  1996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with </a:t>
                      </a:r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average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vote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share of 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</a:p>
                  </a:txBody>
                  <a:tcPr marL="7280" marR="7280" marT="72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BSP 23%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SP 21%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BSP 25%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JD(U) 25%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BSP 30%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0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QED16%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INC 20%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INC 19%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SP 25%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SP 30%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Muslims(19%) + </a:t>
                      </a: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Dalits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(23%):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42%</a:t>
                      </a:r>
                      <a:endParaRPr lang="en-US" sz="11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280" marR="7280" marT="72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SP 16%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80" marR="7280" marT="72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32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Muslims to support: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80" marR="7280" marT="72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991600" cy="3810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Tough Fight: </a:t>
            </a:r>
            <a:b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800" dirty="0" smtClean="0">
                <a:latin typeface="Calibri" pitchFamily="34" charset="0"/>
                <a:cs typeface="Calibri" pitchFamily="34" charset="0"/>
              </a:rPr>
              <a:t>Party – wise Vote share trend in last 25 years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1066800"/>
          <a:ext cx="8915400" cy="3448067"/>
        </p:xfrm>
        <a:graphic>
          <a:graphicData uri="http://schemas.openxmlformats.org/drawingml/2006/table">
            <a:tbl>
              <a:tblPr/>
              <a:tblGrid>
                <a:gridCol w="228600"/>
                <a:gridCol w="990599"/>
                <a:gridCol w="6096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3352801"/>
              </a:tblGrid>
              <a:tr h="227069"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Constituency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2009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2004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1999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1998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1996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1991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1989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Muslim Support / Reason 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7069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959" marR="6959" marT="69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MIRZAPUR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Mirzapur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(5)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Muslims 8%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Dalits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26%</a:t>
                      </a:r>
                    </a:p>
                  </a:txBody>
                  <a:tcPr marL="6959" marR="6959" marT="69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AD 43% 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SP 30% 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BSP 28% 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SP  38% 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BJP 41% 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SP  42% 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BJP 36% 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BJP 36% 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BSP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has 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minimum vote share of 24% in last 3 elections.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Secular vote split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between SP , BSP, INC</a:t>
                      </a: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INC cut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the votes of SP in 2014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Muslims(8%) +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Dalits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(26%): 34%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59" marR="6959" marT="69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0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 22%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BJP 23%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BJP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34%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BJP 37%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JD 32%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JD 32%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70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 15%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BJP 19% 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22%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 17%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 19%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 17%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 17%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70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11%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 19%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7069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959" marR="6959" marT="69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SULTANPUR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Sultanpur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(5)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59" marR="6959" marT="69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BJP 42% 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INC  42% 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BSP 36% 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BSP 28% 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BJP 41 % 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BJP 42% 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BJP 35% 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BJP 35% 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 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(BSP has average vote share of 24% in last 4 election. INC second option) fielded Muslim Candidate in 2014, got 3rd place.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Muslim (16%) + Dalit (26%): 42%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59" marR="6959" marT="69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0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 24%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 28%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22%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26%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31%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21%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JD 16%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JD 16%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70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24%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15%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 21%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IND 21%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 21%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 19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JP 15%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JP 15%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70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7069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959" marR="6959" marT="69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BAGHPAT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Meerut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(1)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Ghaziabad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(1)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Baghpat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(3)</a:t>
                      </a:r>
                    </a:p>
                  </a:txBody>
                  <a:tcPr marL="6959" marR="6959" marT="69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BJP 42%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RLD 39%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RLD 53%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RLD 48%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BJP 37%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INC 52%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JD 61%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JD 61%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RLD.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Traditional strong hold of RLD. SP split the secular votes by fielding muslim candidate.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Muslim (25%) + Dalit (14%) : 39%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59" marR="6959" marT="69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0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21%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 29%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 21%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BJP 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27%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BKKGP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23% 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 19%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 19% 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70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RLD 20% </a:t>
                      </a:r>
                    </a:p>
                  </a:txBody>
                  <a:tcPr marL="6959" marR="6959" marT="69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 23% </a:t>
                      </a:r>
                    </a:p>
                  </a:txBody>
                  <a:tcPr marL="6959" marR="6959" marT="69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BJP 16% </a:t>
                      </a:r>
                    </a:p>
                  </a:txBody>
                  <a:tcPr marL="6959" marR="6959" marT="69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 19% </a:t>
                      </a:r>
                    </a:p>
                  </a:txBody>
                  <a:tcPr marL="6959" marR="6959" marT="69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BJP 15% </a:t>
                      </a:r>
                    </a:p>
                  </a:txBody>
                  <a:tcPr marL="6959" marR="6959" marT="69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7069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959" marR="6959" marT="69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KUSHI NAGAR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Kushi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Nagar(5)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59" marR="6959" marT="69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BJP 39%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INC 31% 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(Consistent Vote Share of minimum 30%)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Muslim (17%) + Dalit (18%) : 35%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59" marR="6959" marT="69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0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 30% 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BSP 28%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70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BSP 14%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BJP 22% 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534400" cy="7921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alibri" pitchFamily="34" charset="0"/>
                <a:ea typeface="Times New Roman"/>
                <a:cs typeface="Calibri" pitchFamily="34" charset="0"/>
              </a:rPr>
              <a:t>VERY TOUGH FIGHT </a:t>
            </a:r>
            <a:r>
              <a:rPr lang="en-US" sz="40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</a:rPr>
              <a:t>for Secular Alliance</a:t>
            </a:r>
            <a:endParaRPr lang="en-US" sz="4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495800" cy="685800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alibri" pitchFamily="34" charset="0"/>
                <a:ea typeface="Times New Roman"/>
                <a:cs typeface="Calibri" pitchFamily="34" charset="0"/>
              </a:rPr>
              <a:t>Votes of 3 secular parties &gt; BJP by 25,000 votes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alibri" pitchFamily="34" charset="0"/>
                <a:ea typeface="Times New Roman"/>
                <a:cs typeface="Calibri" pitchFamily="34" charset="0"/>
              </a:rPr>
              <a:t>Votes of 2 secular parties &gt; BJP by 7,000 votes</a:t>
            </a:r>
            <a:endParaRPr lang="en-US" sz="700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676400"/>
          <a:ext cx="8534406" cy="3318256"/>
        </p:xfrm>
        <a:graphic>
          <a:graphicData uri="http://schemas.openxmlformats.org/drawingml/2006/table">
            <a:tbl>
              <a:tblPr/>
              <a:tblGrid>
                <a:gridCol w="188454"/>
                <a:gridCol w="954546"/>
                <a:gridCol w="609600"/>
                <a:gridCol w="609600"/>
                <a:gridCol w="533404"/>
                <a:gridCol w="609596"/>
                <a:gridCol w="609600"/>
                <a:gridCol w="1915762"/>
                <a:gridCol w="903644"/>
                <a:gridCol w="1600200"/>
              </a:tblGrid>
              <a:tr h="233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Constituency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SP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BSP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BJP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Equation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Margin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Inference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Maharaj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gunj</a:t>
                      </a:r>
                      <a:endParaRPr lang="en-US" sz="11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213974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231084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57193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15503</a:t>
                      </a:r>
                      <a:endParaRPr lang="en-US" sz="1100" b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471542</a:t>
                      </a:r>
                      <a:endParaRPr lang="en-US" sz="1100" b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&lt; (SP + BSP +INC)</a:t>
                      </a:r>
                      <a:endParaRPr lang="en-US" sz="11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30000 (3)</a:t>
                      </a:r>
                      <a:endParaRPr lang="en-US" sz="1100" b="1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BSP to be supported</a:t>
                      </a:r>
                      <a:b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</a:b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GSA among SP, BSP, INC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Meerut </a:t>
                      </a:r>
                      <a:endParaRPr lang="en-US" sz="11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211759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300655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42911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532981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&lt; (SP + BSP + INC)</a:t>
                      </a:r>
                      <a:endParaRPr lang="en-US" sz="11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22000 (3)</a:t>
                      </a:r>
                      <a:endParaRPr lang="en-US" sz="11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BSP to be supported</a:t>
                      </a:r>
                      <a:b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</a:b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GSA among SP, BSP, INC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Shahjahan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pur</a:t>
                      </a:r>
                      <a:endParaRPr lang="en-US" sz="11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242913</a:t>
                      </a:r>
                      <a:endParaRPr lang="en-US" sz="1100" b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289603</a:t>
                      </a:r>
                      <a:endParaRPr lang="en-US" sz="1100" b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27003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en-US" sz="1100" b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525132</a:t>
                      </a:r>
                      <a:endParaRPr lang="en-US" sz="1100" b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&lt; (SP + BSP)</a:t>
                      </a:r>
                      <a:br>
                        <a:rPr lang="en-US" sz="1100" b="1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</a:b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&lt; (SP + BSP + INC)</a:t>
                      </a:r>
                      <a:endParaRPr lang="en-US" sz="1100" b="1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7000(2)</a:t>
                      </a:r>
                      <a:br>
                        <a:rPr lang="en-US" sz="1100" b="1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</a:b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34000(3)</a:t>
                      </a:r>
                      <a:endParaRPr lang="en-US" sz="1100" b="1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BSP to be supported</a:t>
                      </a:r>
                      <a:b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</a:b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GSA among SP, BSP, INC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Sharawasti</a:t>
                      </a:r>
                      <a:endParaRPr lang="en-US" sz="11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260051</a:t>
                      </a:r>
                      <a:endParaRPr lang="en-US" sz="1100" b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194890</a:t>
                      </a:r>
                      <a:endParaRPr lang="en-US" sz="1100" b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en-US" sz="1100" b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101817</a:t>
                      </a:r>
                      <a:endParaRPr lang="en-US" sz="1100" b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345964</a:t>
                      </a:r>
                      <a:endParaRPr lang="en-US" sz="1100" b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&lt; (SP + BSP + PECP)</a:t>
                      </a:r>
                      <a:br>
                        <a:rPr lang="en-US" sz="1100" b="1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</a:br>
                      <a:r>
                        <a:rPr lang="en-US" sz="1100" b="1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IND (PECP) Muslim candidate made BJP win</a:t>
                      </a:r>
                      <a:endParaRPr lang="en-US" sz="1100" b="1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15000 (2)</a:t>
                      </a:r>
                      <a:br>
                        <a:rPr lang="en-US" sz="1100" b="1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</a:br>
                      <a:r>
                        <a:rPr lang="en-US" sz="1100" b="1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2,10,000 (3)</a:t>
                      </a:r>
                      <a:endParaRPr lang="en-US" sz="1100" b="1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SP to be supported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GSA among SP, BSP,IND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5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Bahraich</a:t>
                      </a:r>
                      <a:endParaRPr lang="en-US" sz="11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336747</a:t>
                      </a:r>
                      <a:endParaRPr lang="en-US" sz="1100" b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96904</a:t>
                      </a:r>
                      <a:endParaRPr lang="en-US" sz="1100" b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24421</a:t>
                      </a:r>
                      <a:endParaRPr lang="en-US" sz="1100" b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en-US" sz="1100" b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432392</a:t>
                      </a:r>
                      <a:endParaRPr lang="en-US" sz="1100" b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&lt; (SP + BSP +INC)</a:t>
                      </a:r>
                      <a:endParaRPr lang="en-US" sz="1100" b="1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1,000(2)</a:t>
                      </a:r>
                      <a:br>
                        <a:rPr lang="en-US" sz="1100" b="1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</a:b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25,000(3)</a:t>
                      </a:r>
                      <a:endParaRPr lang="en-US" sz="1100" b="1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SP to be supported</a:t>
                      </a:r>
                      <a:b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</a:b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GSA among SP, BSP, INC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6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Ballia</a:t>
                      </a:r>
                      <a:endParaRPr lang="en-US" sz="11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220324</a:t>
                      </a:r>
                      <a:endParaRPr lang="en-US" sz="1100" b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141684</a:t>
                      </a:r>
                      <a:endParaRPr lang="en-US" sz="1100" b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en-US" sz="1100" b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163994</a:t>
                      </a:r>
                      <a:endParaRPr lang="en-US" sz="1100" b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359758</a:t>
                      </a:r>
                      <a:endParaRPr lang="en-US" sz="1100" b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&lt; (SP + BSP+QED)</a:t>
                      </a:r>
                      <a:br>
                        <a:rPr lang="en-US" sz="1100" b="1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</a:br>
                      <a:r>
                        <a:rPr lang="en-US" sz="1100" b="1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IND (QED) Muslim candidate made BJP win</a:t>
                      </a:r>
                      <a:endParaRPr lang="en-US" sz="1100" b="1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1,000 (2)</a:t>
                      </a:r>
                      <a:br>
                        <a:rPr lang="en-US" sz="1100" b="1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</a:br>
                      <a:r>
                        <a:rPr lang="en-US" sz="1100" b="1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1,65,000 (3)</a:t>
                      </a:r>
                      <a:endParaRPr lang="en-US" sz="1100" b="1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00B05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SP to be supported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GSA among SP, BSP,IND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Etawah</a:t>
                      </a:r>
                      <a:endParaRPr lang="en-US" sz="11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266700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192804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439646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&lt; (SP + BSP)</a:t>
                      </a:r>
                      <a:endParaRPr lang="en-US" sz="11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1,000 (2)</a:t>
                      </a:r>
                      <a:br>
                        <a:rPr lang="en-US" sz="1100" b="1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</a:b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25,000 (3)</a:t>
                      </a:r>
                      <a:endParaRPr lang="en-US" sz="11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SP to be supported</a:t>
                      </a:r>
                      <a:br>
                        <a:rPr lang="en-US" sz="1100" b="0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</a:b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GSA among SP, BSP, INC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5105400"/>
            <a:ext cx="7848600" cy="118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dirty="0" smtClean="0">
                <a:latin typeface="Calibri" pitchFamily="34" charset="0"/>
                <a:ea typeface="Times New Roman"/>
                <a:cs typeface="Calibri" pitchFamily="34" charset="0"/>
              </a:rPr>
              <a:t>REQUIRED</a:t>
            </a:r>
            <a:endParaRPr lang="en-US" sz="2800" b="1" dirty="0" smtClean="0">
              <a:latin typeface="Calibri" pitchFamily="34" charset="0"/>
              <a:ea typeface="Times New Roman"/>
              <a:cs typeface="Calibri" pitchFamily="34" charset="0"/>
            </a:endParaRPr>
          </a:p>
          <a:p>
            <a:pPr indent="-256032">
              <a:lnSpc>
                <a:spcPct val="115000"/>
              </a:lnSpc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400" dirty="0" smtClean="0">
                <a:latin typeface="Calibri" pitchFamily="34" charset="0"/>
                <a:ea typeface="Times New Roman"/>
                <a:cs typeface="Calibri" pitchFamily="34" charset="0"/>
              </a:rPr>
              <a:t>Extreme Lobbying for consensus among Secular parties. </a:t>
            </a:r>
          </a:p>
          <a:p>
            <a:pPr indent="-256032">
              <a:lnSpc>
                <a:spcPct val="115000"/>
              </a:lnSpc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400" dirty="0" smtClean="0">
                <a:latin typeface="Calibri" pitchFamily="34" charset="0"/>
                <a:ea typeface="Times New Roman"/>
                <a:cs typeface="Calibri" pitchFamily="34" charset="0"/>
              </a:rPr>
              <a:t>Greater Secular Alliance to be formed among SP, BSP, RLD, INC and other Independents</a:t>
            </a:r>
          </a:p>
          <a:p>
            <a:pPr indent="-256032">
              <a:lnSpc>
                <a:spcPct val="115000"/>
              </a:lnSpc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400" dirty="0" smtClean="0">
                <a:latin typeface="Calibri" pitchFamily="34" charset="0"/>
                <a:ea typeface="Times New Roman"/>
                <a:cs typeface="Calibri" pitchFamily="34" charset="0"/>
              </a:rPr>
              <a:t>Booth level monitoring during elections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3505200"/>
            <a:ext cx="8077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Bookman Old Style" pitchFamily="18" charset="0"/>
              </a:rPr>
              <a:t>O ye who believe! Persevere in patience and constancy; vie in such perseverance; strengthen each other; and fear Allah; that ye may prosper. </a:t>
            </a:r>
          </a:p>
          <a:p>
            <a:pPr algn="r"/>
            <a:r>
              <a:rPr lang="en-US" sz="2800" dirty="0" smtClean="0"/>
              <a:t>(</a:t>
            </a:r>
            <a:r>
              <a:rPr lang="en-US" sz="2800" dirty="0" err="1" smtClean="0"/>
              <a:t>Aal</a:t>
            </a:r>
            <a:r>
              <a:rPr lang="en-US" sz="2800" dirty="0" smtClean="0"/>
              <a:t> e </a:t>
            </a:r>
            <a:r>
              <a:rPr lang="en-US" sz="2800" dirty="0" err="1" smtClean="0"/>
              <a:t>Imran</a:t>
            </a:r>
            <a:r>
              <a:rPr lang="en-US" sz="2800" dirty="0" smtClean="0"/>
              <a:t>: 200)</a:t>
            </a:r>
            <a:endParaRPr lang="en-US" sz="2800" dirty="0"/>
          </a:p>
        </p:txBody>
      </p:sp>
      <p:sp>
        <p:nvSpPr>
          <p:cNvPr id="20482" name="AutoShape 2" descr="Image result for bismillah logo"/>
          <p:cNvSpPr>
            <a:spLocks noChangeAspect="1" noChangeArrowheads="1"/>
          </p:cNvSpPr>
          <p:nvPr/>
        </p:nvSpPr>
        <p:spPr bwMode="auto">
          <a:xfrm>
            <a:off x="155575" y="-639763"/>
            <a:ext cx="1314450" cy="13335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4" name="Picture 4" descr="https://encrypted-tbn0.gstatic.com/images?q=tbn:ANd9GcQlTNS4klphaleh1jQ7DwQ-uXYslQSyRnbNVC5eAmGI0RB_RXx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847724"/>
            <a:ext cx="3771900" cy="1209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35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ea typeface="Times New Roman"/>
                <a:cs typeface="Calibri" pitchFamily="34" charset="0"/>
              </a:rPr>
              <a:t>VERY TOUGH FIGHT: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Party – wise Vote share in last 25 years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198" y="685800"/>
          <a:ext cx="8991602" cy="5958840"/>
        </p:xfrm>
        <a:graphic>
          <a:graphicData uri="http://schemas.openxmlformats.org/drawingml/2006/table">
            <a:tbl>
              <a:tblPr/>
              <a:tblGrid>
                <a:gridCol w="156376"/>
                <a:gridCol w="1139026"/>
                <a:gridCol w="659294"/>
                <a:gridCol w="703690"/>
                <a:gridCol w="625503"/>
                <a:gridCol w="625503"/>
                <a:gridCol w="625503"/>
                <a:gridCol w="625503"/>
                <a:gridCol w="625503"/>
                <a:gridCol w="625503"/>
                <a:gridCol w="2580198"/>
              </a:tblGrid>
              <a:tr h="1384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Constituency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2014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2009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2004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1999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1998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1996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1991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1989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Muslim</a:t>
                      </a:r>
                      <a:r>
                        <a:rPr lang="en-US" sz="12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Support / Reason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25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MAHARAJ GUNJ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Districts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Maharajganj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(5)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45%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22%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20%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INC 36%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22%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21%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31%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 22%</a:t>
                      </a:r>
                      <a:b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</a:b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INC 21%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21%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35%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34%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25%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36%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</a:t>
                      </a:r>
                      <a:r>
                        <a:rPr lang="en-US" sz="1100" baseline="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32%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20%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30%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25%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20%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32%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INC 25%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JD 21%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32%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INC 25%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has average vote of 23%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Both SP and INC  have been varying and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sometimes getting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invisible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DALIT %: 20%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Muslims to Support: _________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MEERUT </a:t>
                      </a:r>
                      <a:endParaRPr lang="en-US" sz="1100" b="1" dirty="0" smtClean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 smtClean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Districts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Meerut (4)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GZB (1)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48%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27%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19%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32%</a:t>
                      </a:r>
                    </a:p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25%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25%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36%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RLD 26%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JDU 24%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INC 35%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31%</a:t>
                      </a:r>
                    </a:p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31%</a:t>
                      </a:r>
                      <a:endParaRPr kumimoji="0" lang="en-US" sz="1100" b="1" kern="1200" dirty="0">
                        <a:solidFill>
                          <a:srgbClr val="FF0000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42%</a:t>
                      </a:r>
                      <a:b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</a:b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35%</a:t>
                      </a:r>
                      <a:b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</a:b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15%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48%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JD 22%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16%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Don’t have figures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Don’t have figures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</a:t>
                      </a:r>
                      <a:r>
                        <a:rPr lang="en-US" sz="1100" b="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has constant vote share greater than 25%.  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/ JD / INC </a:t>
                      </a: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was a force prior to 1998, but not now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Muslims (33%) + </a:t>
                      </a:r>
                      <a:r>
                        <a:rPr lang="en-US" sz="1100" b="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Dalits</a:t>
                      </a:r>
                      <a:r>
                        <a:rPr lang="en-US" sz="1100" b="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(19%): 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42%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Muslims to Support: _________</a:t>
                      </a:r>
                      <a:endParaRPr lang="en-US" sz="1400" b="1" dirty="0" smtClean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762762"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kern="120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kumimoji="0" lang="en-US" sz="1100" b="1" kern="12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SHAHJAHANPUR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(SC)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District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Shahjahanpur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(5)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46%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26%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21%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32%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AIFB 23%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21%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INC 35%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22%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20%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16%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INC 31%</a:t>
                      </a:r>
                    </a:p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28%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22%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15%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33%</a:t>
                      </a:r>
                    </a:p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30%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INC 23%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INC 27%</a:t>
                      </a:r>
                      <a:endParaRPr lang="en-US" sz="1100" dirty="0" smtClean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25%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23%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20%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JD 28%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26%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INC 24%</a:t>
                      </a:r>
                    </a:p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JD 28%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26%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INC 24%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Average </a:t>
                      </a:r>
                      <a:r>
                        <a:rPr kumimoji="0" lang="en-US" sz="1100" b="0" kern="1200" baseline="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vote share  of SP in last 5 elections greater than 27%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Muslims (18%) +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Dalits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(18%):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36%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Muslims to Support: _________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SHARAWASTI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Shrawasti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(3)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Balrampur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(2)</a:t>
                      </a: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35%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26%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20%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IND 10%</a:t>
                      </a:r>
                      <a:endParaRPr lang="en-US" sz="11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INC 33%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26%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18%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Average </a:t>
                      </a:r>
                      <a:r>
                        <a:rPr kumimoji="0" lang="en-US" sz="1100" b="0" kern="1200" baseline="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vote share of BSP &gt; SP,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kern="1200" baseline="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2014 </a:t>
                      </a:r>
                      <a:r>
                        <a:rPr kumimoji="0" lang="en-US" sz="1100" b="1" kern="1200" baseline="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  <a:sym typeface="Wingdings" pitchFamily="2" charset="2"/>
                        </a:rPr>
                        <a:t></a:t>
                      </a:r>
                      <a:r>
                        <a:rPr kumimoji="0" lang="en-US" sz="1100" b="0" kern="1200" baseline="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 SP lost due to vote split by </a:t>
                      </a:r>
                      <a:r>
                        <a:rPr kumimoji="0" lang="en-US" sz="1100" b="1" kern="1200" baseline="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Independent Muslim </a:t>
                      </a:r>
                      <a:r>
                        <a:rPr kumimoji="0" lang="en-US" sz="1100" b="0" kern="1200" baseline="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Candidate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Muslim (29%) </a:t>
                      </a:r>
                      <a:r>
                        <a:rPr kumimoji="0" lang="en-US" sz="1100" b="0" kern="1200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 + Dalit (15%): </a:t>
                      </a:r>
                      <a:r>
                        <a:rPr kumimoji="0" lang="en-US" sz="1400" b="1" kern="1200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44%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5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BAHRAICH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(SC)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Districts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Bahraich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(5)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46%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36%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INC 31%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24%</a:t>
                      </a:r>
                    </a:p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24%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34%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30%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26%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38%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37%</a:t>
                      </a:r>
                    </a:p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16%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40%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34%</a:t>
                      </a:r>
                    </a:p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20%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34</a:t>
                      </a: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%</a:t>
                      </a:r>
                      <a:endParaRPr lang="da-DK" sz="1100" dirty="0" smtClean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IND 20</a:t>
                      </a: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%</a:t>
                      </a:r>
                      <a:endParaRPr lang="da-DK" sz="1100" dirty="0" smtClean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17</a:t>
                      </a: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%</a:t>
                      </a:r>
                      <a:endParaRPr lang="da-DK" sz="1100" dirty="0" smtClean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43%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IND 27%</a:t>
                      </a:r>
                      <a:endParaRPr lang="en-US" sz="1100" dirty="0" smtClean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43%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IND 27%</a:t>
                      </a:r>
                      <a:endParaRPr lang="en-US" sz="1100" dirty="0" smtClean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Though BSP has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won once, SP has been emerging as force with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avg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31%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vote share</a:t>
                      </a:r>
                      <a:endParaRPr lang="en-US" sz="1100" b="1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Muslims (35%) + </a:t>
                      </a:r>
                      <a:r>
                        <a:rPr lang="en-US" sz="1100" b="1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Dalits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(16%):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51%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Muslims to Support: _________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6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BALLIA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Districts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Ballia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(3)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Ghazipur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(2)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38%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23</a:t>
                      </a: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%</a:t>
                      </a:r>
                      <a:endParaRPr lang="en-US" sz="1100" b="1" dirty="0" smtClean="0">
                        <a:solidFill>
                          <a:srgbClr val="FF0000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QED 17</a:t>
                      </a: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%</a:t>
                      </a:r>
                      <a:endParaRPr lang="en-US" sz="1100" b="1" dirty="0" smtClean="0">
                        <a:solidFill>
                          <a:srgbClr val="FF0000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15%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41%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30%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20%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SJP(R) 44%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31%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18%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SJP(R) 39%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30%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23%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SJP(R) 41%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36%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15%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SAP 57%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INC 22%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JP 47%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INC 34%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JP 47%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INC 34%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Strong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hold of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Janta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Dal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Parivar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. Ex PM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handra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Shekhar’s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seat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kern="1200" baseline="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‘14</a:t>
                      </a:r>
                      <a:r>
                        <a:rPr kumimoji="0" lang="en-US" sz="1100" b="1" kern="1200" baseline="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  <a:sym typeface="Wingdings" pitchFamily="2" charset="2"/>
                        </a:rPr>
                        <a:t>: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  <a:sym typeface="Wingdings" pitchFamily="2" charset="2"/>
                        </a:rPr>
                        <a:t>Muslim IND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  <a:sym typeface="Wingdings" pitchFamily="2" charset="2"/>
                        </a:rPr>
                        <a:t>split votes (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  <a:sym typeface="Wingdings" pitchFamily="2" charset="2"/>
                        </a:rPr>
                        <a:t>Afzal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  <a:sym typeface="Wingdings" pitchFamily="2" charset="2"/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  <a:sym typeface="Wingdings" pitchFamily="2" charset="2"/>
                        </a:rPr>
                        <a:t>Ansari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  <a:sym typeface="Wingdings" pitchFamily="2" charset="2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Muslims (8%) + </a:t>
                      </a:r>
                      <a:r>
                        <a:rPr lang="en-US" sz="1100" b="1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Dalits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(17%):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25%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Muslims to Support: _________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" y="1524000"/>
          <a:ext cx="8678851" cy="771144"/>
        </p:xfrm>
        <a:graphic>
          <a:graphicData uri="http://schemas.openxmlformats.org/drawingml/2006/table">
            <a:tbl>
              <a:tblPr/>
              <a:tblGrid>
                <a:gridCol w="156376"/>
                <a:gridCol w="1139026"/>
                <a:gridCol w="659294"/>
                <a:gridCol w="703690"/>
                <a:gridCol w="625503"/>
                <a:gridCol w="625503"/>
                <a:gridCol w="625503"/>
                <a:gridCol w="625503"/>
                <a:gridCol w="625503"/>
                <a:gridCol w="625503"/>
                <a:gridCol w="2267447"/>
              </a:tblGrid>
              <a:tr h="259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7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ETAWAH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5543" marR="455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47%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28%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21%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44%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36%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17%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52%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25%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18%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39%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25%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24%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39%</a:t>
                      </a:r>
                    </a:p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35%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21%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36%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34%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24%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BSP 31</a:t>
                      </a: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%</a:t>
                      </a:r>
                      <a:endParaRPr lang="en-US" sz="1100" dirty="0" smtClean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BJP 26</a:t>
                      </a: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%</a:t>
                      </a:r>
                      <a:endParaRPr lang="en-US" sz="1100" dirty="0" smtClean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JP 18</a:t>
                      </a: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%</a:t>
                      </a:r>
                      <a:endParaRPr lang="en-US" sz="1100" dirty="0" smtClean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1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INC 16</a:t>
                      </a: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%</a:t>
                      </a:r>
                      <a:endParaRPr lang="en-US" sz="1100" dirty="0" smtClean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31%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BJP 26%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JP 18%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INC 16%</a:t>
                      </a: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 to be supported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Strong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hold of SP with average vote share of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41%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BSP / INC are non forces here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9261" marR="49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1295400"/>
          <a:ext cx="8678851" cy="210312"/>
        </p:xfrm>
        <a:graphic>
          <a:graphicData uri="http://schemas.openxmlformats.org/drawingml/2006/table">
            <a:tbl>
              <a:tblPr/>
              <a:tblGrid>
                <a:gridCol w="156376"/>
                <a:gridCol w="1139026"/>
                <a:gridCol w="659294"/>
                <a:gridCol w="703690"/>
                <a:gridCol w="625503"/>
                <a:gridCol w="625503"/>
                <a:gridCol w="625503"/>
                <a:gridCol w="625503"/>
                <a:gridCol w="625503"/>
                <a:gridCol w="625503"/>
                <a:gridCol w="2267447"/>
              </a:tblGrid>
              <a:tr h="1384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Constituency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2014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2009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2004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1999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1998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1996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1991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1989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Muslim</a:t>
                      </a:r>
                      <a:r>
                        <a:rPr lang="en-US" sz="12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Support / Reason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261" marR="49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635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ea typeface="Times New Roman"/>
                <a:cs typeface="Calibri" pitchFamily="34" charset="0"/>
              </a:rPr>
              <a:t>VERY TOUGH FIGHT: </a:t>
            </a:r>
            <a:br>
              <a:rPr lang="en-US" sz="2800" b="1" dirty="0" smtClean="0">
                <a:solidFill>
                  <a:srgbClr val="FF0000"/>
                </a:solidFill>
                <a:latin typeface="Calibri" pitchFamily="34" charset="0"/>
                <a:ea typeface="Times New Roman"/>
                <a:cs typeface="Calibri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Party – wise Vote share in last 30 years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BJP’s Landslide Victory in Uttar Pradesh: 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Reasons</a:t>
            </a:r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8193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Divide &amp; Conquer: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Vote split among BJP’s opponents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Muzaffar Nagar riots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polarized the hindu votes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Lack of planning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from Muslim leadership (Political / religious) in channelizing the muslim vote base.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BJP was fully prepared, whereas opposition underestimated and was confident of its victory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98438"/>
            <a:ext cx="8991600" cy="334962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Uttar Pradesh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 District-wise Muslim Population %(2001)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922782"/>
          <a:ext cx="1600200" cy="5782818"/>
        </p:xfrm>
        <a:graphic>
          <a:graphicData uri="http://schemas.openxmlformats.org/drawingml/2006/table">
            <a:tbl>
              <a:tblPr/>
              <a:tblGrid>
                <a:gridCol w="1219200"/>
                <a:gridCol w="381000"/>
              </a:tblGrid>
              <a:tr h="114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Rampur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49.14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Moradabad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45.54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Bijnor</a:t>
                      </a:r>
                      <a:endParaRPr lang="en-US" sz="1050" b="1" i="0" u="none" strike="noStrike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41.71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668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Jyotiba</a:t>
                      </a:r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050" b="1" i="0" u="none" strike="noStrike" dirty="0" err="1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Phule</a:t>
                      </a:r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 Nagar *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39.38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Saharanpur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39.11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Muzaffarnagar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38.09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Balrampur</a:t>
                      </a:r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 *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36.72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Bahraich</a:t>
                      </a:r>
                      <a:endParaRPr lang="en-US" sz="1050" b="1" i="0" u="none" strike="noStrike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34.83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Bareilly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33.89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Meerut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32.55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Siddharthnagar</a:t>
                      </a:r>
                      <a:endParaRPr lang="en-US" sz="1050" b="1" i="0" u="none" strike="noStrike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29.43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Shrawasti</a:t>
                      </a:r>
                      <a:r>
                        <a:rPr lang="en-US" sz="1050" b="1" i="0" u="none" strike="noStrike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 *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25.60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Baghpat</a:t>
                      </a:r>
                      <a:r>
                        <a:rPr lang="en-US" sz="1050" b="1" i="0" u="none" strike="noStrike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 *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24.73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668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Sant</a:t>
                      </a:r>
                      <a:r>
                        <a:rPr lang="en-US" sz="1050" b="1" i="0" u="none" strike="noStrike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050" b="1" i="0" u="none" strike="noStrike" dirty="0" err="1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Kabir</a:t>
                      </a:r>
                      <a:r>
                        <a:rPr lang="en-US" sz="1050" b="1" i="0" u="none" strike="noStrike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 Nagar *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24.02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Ghaziabad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23.79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Pilibhit</a:t>
                      </a:r>
                      <a:endParaRPr lang="en-US" sz="1050" b="1" i="0" u="none" strike="noStrike" dirty="0">
                        <a:solidFill>
                          <a:srgbClr val="7030A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23.75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Barabanki</a:t>
                      </a:r>
                      <a:endParaRPr lang="en-US" sz="1050" b="1" i="0" u="none" strike="noStrike" dirty="0">
                        <a:solidFill>
                          <a:srgbClr val="7030A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22.04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Budaun</a:t>
                      </a:r>
                      <a:endParaRPr lang="en-US" sz="1050" b="1" i="0" u="none" strike="noStrike" dirty="0">
                        <a:solidFill>
                          <a:srgbClr val="7030A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21.33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Bulandshahar</a:t>
                      </a:r>
                      <a:r>
                        <a:rPr lang="en-US" sz="1050" b="1" i="0" u="none" strike="noStrike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21.07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Lucknow</a:t>
                      </a:r>
                      <a:endParaRPr lang="en-US" sz="1050" b="1" i="0" u="none" strike="noStrike" dirty="0">
                        <a:solidFill>
                          <a:srgbClr val="7030A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20.52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Gonda</a:t>
                      </a:r>
                      <a:endParaRPr lang="en-US" sz="1050" b="1" i="0" u="none" strike="noStrike" dirty="0">
                        <a:solidFill>
                          <a:srgbClr val="7030A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19.26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Sitapur</a:t>
                      </a:r>
                      <a:endParaRPr lang="en-US" sz="1050" b="1" i="0" u="none" strike="noStrike" dirty="0">
                        <a:solidFill>
                          <a:srgbClr val="7030A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19.23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Kheri</a:t>
                      </a:r>
                      <a:endParaRPr lang="en-US" sz="1050" b="1" i="0" u="none" strike="noStrike" dirty="0">
                        <a:solidFill>
                          <a:srgbClr val="7030A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19.10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Mau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19.04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Shahjahanpur</a:t>
                      </a:r>
                      <a:endParaRPr lang="en-US" sz="1050" b="1" i="0" u="none" strike="noStrike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17.86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Aligarh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17.78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Kushinagar</a:t>
                      </a:r>
                      <a:r>
                        <a:rPr lang="en-US" sz="1050" b="1" i="0" u="none" strike="noStrike" dirty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 *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16.86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Mahrajganj</a:t>
                      </a:r>
                      <a:endParaRPr lang="en-US" sz="1050" b="1" i="0" u="none" strike="noStrike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16.46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668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Ambedkar</a:t>
                      </a:r>
                      <a:r>
                        <a:rPr lang="en-US" sz="1050" b="1" i="0" u="none" strike="noStrike" dirty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 Nagar *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16.39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Sultanpur</a:t>
                      </a:r>
                      <a:endParaRPr lang="en-US" sz="1050" b="1" i="0" u="none" strike="noStrike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16.32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Varanasi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15.85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Kannauj</a:t>
                      </a:r>
                      <a:r>
                        <a:rPr lang="en-US" sz="1050" b="1" i="0" u="none" strike="noStrike" dirty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 *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15.78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Kanpur Nagar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15.69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Azamgarh</a:t>
                      </a:r>
                      <a:endParaRPr lang="en-US" sz="1050" b="1" i="0" u="none" strike="noStrike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15.07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01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Farrukhabad</a:t>
                      </a:r>
                      <a:endParaRPr lang="en-US" sz="1050" b="1" i="0" u="none" strike="noStrike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14.81</a:t>
                      </a:r>
                    </a:p>
                  </a:txBody>
                  <a:tcPr marL="5055" marR="5055" marT="50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239000" y="914400"/>
          <a:ext cx="1828800" cy="5800200"/>
        </p:xfrm>
        <a:graphic>
          <a:graphicData uri="http://schemas.openxmlformats.org/drawingml/2006/table">
            <a:tbl>
              <a:tblPr/>
              <a:tblGrid>
                <a:gridCol w="1447800"/>
                <a:gridCol w="381000"/>
              </a:tblGrid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Basti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14.70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Faizabad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14.57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Pratapgarh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13.70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Kaushambi *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13.51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Fatehpur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13.30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Hardoi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13.11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48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Gautam Buddha Nagar *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13.01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Allahabad 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12.72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Firozabad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12.68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Bhadohi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11.96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Rae Bareli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11.84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Etah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11.45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Deoria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11.38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Unnao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10.99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Chandauli *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10.24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Jaunpur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10.20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Hathras *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10.09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Jalaun 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10.06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Ghazipur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9.89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Kanpur Dehat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9.31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Gorakhpur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9.15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Agra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8.94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Banda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8.21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Mathura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8.08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Hamirpur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7.96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Mirzapur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7.48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Jhansi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7.44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Etawah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7.16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Auraiya *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7.09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Mahoba *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6.68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Ballia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6.57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Sonbhadra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5.40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Mainpuri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5.30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Chitrakoot *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3.55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13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Lalitpur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2.95</a:t>
                      </a:r>
                    </a:p>
                  </a:txBody>
                  <a:tcPr marL="5700" marR="5700" marT="5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95350"/>
            <a:ext cx="542925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UP: </a:t>
            </a:r>
            <a:r>
              <a:rPr lang="en-US" sz="32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Lok</a:t>
            </a:r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Sabha</a:t>
            </a:r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Result trends of past 8 elections</a:t>
            </a:r>
            <a:endParaRPr lang="en-US" sz="3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26081116"/>
              </p:ext>
            </p:extLst>
          </p:nvPr>
        </p:nvGraphicFramePr>
        <p:xfrm>
          <a:off x="457200" y="838201"/>
          <a:ext cx="8077200" cy="2380408"/>
        </p:xfrm>
        <a:graphic>
          <a:graphicData uri="http://schemas.openxmlformats.org/drawingml/2006/table">
            <a:tbl>
              <a:tblPr/>
              <a:tblGrid>
                <a:gridCol w="1295400"/>
                <a:gridCol w="848184"/>
                <a:gridCol w="660694"/>
                <a:gridCol w="660694"/>
                <a:gridCol w="573628"/>
                <a:gridCol w="1041401"/>
                <a:gridCol w="787399"/>
                <a:gridCol w="990600"/>
                <a:gridCol w="1219200"/>
              </a:tblGrid>
              <a:tr h="271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Election Year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libri"/>
                          <a:ea typeface="Calibri"/>
                          <a:cs typeface="Times New Roman"/>
                        </a:rPr>
                        <a:t>BJP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libri"/>
                          <a:ea typeface="Calibri"/>
                          <a:cs typeface="Times New Roman"/>
                        </a:rPr>
                        <a:t>SP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BSP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libri"/>
                          <a:ea typeface="Calibri"/>
                          <a:cs typeface="Times New Roman"/>
                        </a:rPr>
                        <a:t>INC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libri"/>
                          <a:ea typeface="Calibri"/>
                          <a:cs typeface="Times New Roman"/>
                        </a:rPr>
                        <a:t>JD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libri"/>
                          <a:ea typeface="Calibri"/>
                          <a:cs typeface="Times New Roman"/>
                        </a:rPr>
                        <a:t>IND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Calibri"/>
                          <a:ea typeface="Calibri"/>
                          <a:cs typeface="Times New Roman"/>
                        </a:rPr>
                        <a:t>Others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JP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62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1989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1991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1 (CPI)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1996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1998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1999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 (ABLTC)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 (RLD)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 (SJP (R))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2004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1 (JD (U))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1+1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3 (RLD)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 (SJP (R))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2009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5 (RLD)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2014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 (AD)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 descr="https://s3-ap-southeast-1.amazonaws.com/scrollstorage/1397621157-1201_Vote-share-of-parties-in-UP-Lok-Sabha-Elections-INC-BJP-SP-BSP-RLD-Others-Independent-chartbuild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352800"/>
            <a:ext cx="4648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s://s3-ap-southeast-1.amazonaws.com/scrollstorage/1397621140-1276_Seat-share-of-parties-in-UP-Lok-Sabha-Elections-INC-BJP-JD-SP-BSP-RLD-Others-Independent-chartbuilder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2800"/>
            <a:ext cx="4419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BJP’s Landslide victory in UP: </a:t>
            </a:r>
            <a:r>
              <a:rPr lang="en-US" sz="4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Quick facts </a:t>
            </a:r>
            <a:endParaRPr lang="en-US" sz="4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14400"/>
            <a:ext cx="4953000" cy="1600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BJP’s Vote Share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in 70 seats it won:</a:t>
            </a:r>
          </a:p>
          <a:p>
            <a:pPr lvl="1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6 / 70 seats between 31 – 35 %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14 / 70 seats between 35 – 39 %</a:t>
            </a:r>
          </a:p>
          <a:p>
            <a:pPr lvl="1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endParaRPr lang="en-US" sz="22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667000"/>
            <a:ext cx="1905000" cy="1933575"/>
          </a:xfrm>
          <a:prstGeom prst="rect">
            <a:avLst/>
          </a:prstGeom>
          <a:noFill/>
        </p:spPr>
      </p:pic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209800" y="2667000"/>
          <a:ext cx="1885950" cy="3228975"/>
        </p:xfrm>
        <a:graphic>
          <a:graphicData uri="http://schemas.openxmlformats.org/presentationml/2006/ole">
            <p:oleObj spid="_x0000_s3076" name="Bitmap Image" r:id="rId4" imgW="2066667" imgH="3228571" progId="PBrush">
              <p:embed/>
            </p:oleObj>
          </a:graphicData>
        </a:graphic>
      </p:graphicFrame>
      <p:pic>
        <p:nvPicPr>
          <p:cNvPr id="8" name="Picture 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2667000"/>
            <a:ext cx="20859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53225" y="2667000"/>
            <a:ext cx="20859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800600" y="1676400"/>
            <a:ext cx="4343400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20 seats between 40 – 44%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14 seats between 45 – 49 %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143000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Only in 16 seats BJP’s vote share is greater than 50%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19400"/>
            <a:ext cx="20764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819400"/>
            <a:ext cx="20764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914400" y="1676400"/>
            <a:ext cx="7467600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20 / 70 constituencies BJP’s vote share is between 40 – 44%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14 / 70 constituencies BJP’s vote share is between 45 – 49 %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600" y="4343400"/>
            <a:ext cx="6096000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1792" lvl="1" indent="-228600">
              <a:spcBef>
                <a:spcPts val="324"/>
              </a:spcBef>
              <a:buClr>
                <a:schemeClr val="accent1"/>
              </a:buClr>
            </a:pP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Inference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BJP as a party can sure shot win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ONLY 16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seats on its own, rest other seats can be won by it is </a:t>
            </a: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only due to splitting of votes among its opponents.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BJP’s Landslide victory in UP: </a:t>
            </a:r>
            <a:r>
              <a:rPr lang="en-US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Quick facts </a:t>
            </a:r>
            <a:endParaRPr lang="en-US" sz="3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Strategy to be adopted by Muslims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Political Strategy 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8915400" cy="1143000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Coordination body of Muslim Politicians / Social activists / NGOs /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Ulema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to be formed to: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Execute 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Monitor the strategy execution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Below is the activity chart and responsibilities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0631682"/>
              </p:ext>
            </p:extLst>
          </p:nvPr>
        </p:nvGraphicFramePr>
        <p:xfrm>
          <a:off x="381000" y="2846960"/>
          <a:ext cx="7924799" cy="22797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562600"/>
                <a:gridCol w="2362199"/>
              </a:tblGrid>
              <a:tr h="1215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Task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80" marR="6080" marT="608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Responsibility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80" marR="6080" marT="6080" marB="0" anchor="b">
                    <a:solidFill>
                      <a:srgbClr val="FFFF00"/>
                    </a:solidFill>
                  </a:tcPr>
                </a:tc>
              </a:tr>
              <a:tr h="121596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Strive </a:t>
                      </a:r>
                      <a:r>
                        <a:rPr lang="en-US" sz="1200" u="none" strike="noStrik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form </a:t>
                      </a:r>
                      <a:r>
                        <a:rPr lang="en-US" sz="1200" b="1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</a:t>
                      </a:r>
                      <a:r>
                        <a:rPr lang="en-US" sz="1200" b="1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Secular Alliance </a:t>
                      </a:r>
                      <a:r>
                        <a:rPr lang="en-US" sz="1200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among </a:t>
                      </a:r>
                      <a:r>
                        <a:rPr lang="en-US" sz="1200" b="1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AIMIM</a:t>
                      </a:r>
                      <a:r>
                        <a:rPr lang="en-US" sz="1200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SP</a:t>
                      </a:r>
                      <a:r>
                        <a:rPr lang="en-US" sz="12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BSP, INC and RLD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0" marR="6080" marT="608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Coordination Body of Muslims</a:t>
                      </a:r>
                    </a:p>
                  </a:txBody>
                  <a:tcPr marL="6080" marR="6080" marT="6080" marB="0"/>
                </a:tc>
              </a:tr>
              <a:tr h="121596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level lobbying </a:t>
                      </a:r>
                      <a:r>
                        <a:rPr lang="en-US" sz="1200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</a:t>
                      </a:r>
                      <a:r>
                        <a:rPr lang="en-US" sz="12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keep secular parties together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0" marR="6080" marT="608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Coordination Body of Muslims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0" marR="6080" marT="6080" marB="0"/>
                </a:tc>
              </a:tr>
              <a:tr h="121596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Dalit + Muslim vote consolidation against BJP.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0" marR="6080" marT="608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Coordination Body + Muslim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Politicians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across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party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0" marR="6080" marT="6080" marB="0"/>
                </a:tc>
              </a:tr>
              <a:tr h="121596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Communal amity to be developed between </a:t>
                      </a:r>
                      <a:r>
                        <a:rPr lang="en-US" sz="1200" u="none" strike="noStrik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muslims</a:t>
                      </a:r>
                      <a:r>
                        <a:rPr lang="en-US" sz="12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200" u="none" strike="noStrik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hindus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0" marR="6080" marT="608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Coordination Body of Muslims</a:t>
                      </a:r>
                    </a:p>
                  </a:txBody>
                  <a:tcPr marL="6080" marR="6080" marT="6080" marB="0"/>
                </a:tc>
              </a:tr>
              <a:tr h="121596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Campaigns </a:t>
                      </a:r>
                      <a:r>
                        <a:rPr lang="en-US" sz="1200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</a:t>
                      </a:r>
                      <a:r>
                        <a:rPr lang="en-US" sz="12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ensuring close to 100% enrollment of </a:t>
                      </a:r>
                      <a:r>
                        <a:rPr lang="en-US" sz="1200" b="1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Muslim + Dalit</a:t>
                      </a:r>
                      <a:r>
                        <a:rPr lang="en-US" sz="1200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voters in voter list at booth 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0" marR="6080" marT="608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Coordination Body + Muslim NGOs + Students of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Madaris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0" marR="6080" marT="6080" marB="0"/>
                </a:tc>
              </a:tr>
              <a:tr h="121596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Booth level monitoring / tracking of </a:t>
                      </a:r>
                      <a:r>
                        <a:rPr lang="en-US" sz="1200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voters / votes </a:t>
                      </a:r>
                      <a:r>
                        <a:rPr lang="en-US" sz="12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casted on the election 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0" marR="6080" marT="608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Muslim NGOs +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Political Parties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0" marR="6080" marT="6080" marB="0"/>
                </a:tc>
              </a:tr>
              <a:tr h="121596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Counseling of </a:t>
                      </a:r>
                      <a:r>
                        <a:rPr lang="en-US" sz="1200" b="1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</a:t>
                      </a:r>
                      <a:r>
                        <a:rPr lang="en-US" sz="1200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Muslim candidates </a:t>
                      </a:r>
                      <a:r>
                        <a:rPr lang="en-US" sz="1200" b="1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sz="1200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contest elections.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0" marR="6080" marT="608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Coordination Body of Muslims</a:t>
                      </a:r>
                    </a:p>
                  </a:txBody>
                  <a:tcPr marL="6080" marR="6080" marT="6080" marB="0"/>
                </a:tc>
              </a:tr>
              <a:tr h="121596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 All India Secular Forum having Muslims, Secular Hindus,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Christians,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Dalits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other OBCs against fascist forces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0" marR="6080" marT="608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Coordination Body of Muslims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0" marR="6080" marT="6080" marB="0"/>
                </a:tc>
              </a:tr>
            </a:tbl>
          </a:graphicData>
        </a:graphic>
      </p:graphicFrame>
      <p:sp>
        <p:nvSpPr>
          <p:cNvPr id="6" name="Content Placeholder 1"/>
          <p:cNvSpPr txBox="1">
            <a:spLocks/>
          </p:cNvSpPr>
          <p:nvPr/>
        </p:nvSpPr>
        <p:spPr>
          <a:xfrm>
            <a:off x="228600" y="5638800"/>
            <a:ext cx="8686800" cy="68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*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Other tasks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can be thought of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which can be non – political / political in nature to support the over all political cause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2319</TotalTime>
  <Words>5304</Words>
  <Application>Microsoft Office PowerPoint</Application>
  <PresentationFormat>On-screen Show (4:3)</PresentationFormat>
  <Paragraphs>2670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Flow</vt:lpstr>
      <vt:lpstr>Bitmap Image</vt:lpstr>
      <vt:lpstr>UTTAR PRADESH  LOK SABHA ELECTIONS  2014</vt:lpstr>
      <vt:lpstr>Slide 2</vt:lpstr>
      <vt:lpstr>BJP’s Landslide Victory in Uttar Pradesh: Reasons</vt:lpstr>
      <vt:lpstr> Uttar Pradesh:  District-wise Muslim Population %(2001)</vt:lpstr>
      <vt:lpstr>UP: Lok Sabha Result trends of past 8 elections</vt:lpstr>
      <vt:lpstr>BJP’s Landslide victory in UP: Quick facts </vt:lpstr>
      <vt:lpstr>BJP’s Landslide victory in UP: Quick facts </vt:lpstr>
      <vt:lpstr>Strategy to be adopted by Muslims</vt:lpstr>
      <vt:lpstr>Political Strategy </vt:lpstr>
      <vt:lpstr>Seats Classification </vt:lpstr>
      <vt:lpstr>BRIGHT CHANCES of Victory for Secular alliance</vt:lpstr>
      <vt:lpstr>Party – wise Vote Share in last 25 Years</vt:lpstr>
      <vt:lpstr>Party – wise Vote Share in last 25 Years</vt:lpstr>
      <vt:lpstr>Fair Chances for a Secular Alliance</vt:lpstr>
      <vt:lpstr>Party – wise Vote Share in last 25 Years</vt:lpstr>
      <vt:lpstr>Tough Fight for victory of Secular Alliance</vt:lpstr>
      <vt:lpstr>Tough Fight: Party – wise Vote share trend in last 25 years</vt:lpstr>
      <vt:lpstr>Tough Fight:  Party – wise Vote share trend in last 25 years</vt:lpstr>
      <vt:lpstr>VERY TOUGH FIGHT for Secular Alliance</vt:lpstr>
      <vt:lpstr>VERY TOUGH FIGHT: Party – wise Vote share in last 25 years</vt:lpstr>
      <vt:lpstr>VERY TOUGH FIGHT:  Party – wise Vote share in last 30 years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UTTAR PRADESH  LOK SABHA ELECTIONS 2014</dc:title>
  <dc:creator>laptop</dc:creator>
  <cp:lastModifiedBy>Abdul Wahab</cp:lastModifiedBy>
  <cp:revision>221</cp:revision>
  <dcterms:created xsi:type="dcterms:W3CDTF">2014-12-01T07:49:52Z</dcterms:created>
  <dcterms:modified xsi:type="dcterms:W3CDTF">2018-07-27T17:20:42Z</dcterms:modified>
</cp:coreProperties>
</file>