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300960"/>
            <a:ext cx="8519760" cy="3986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887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74320"/>
            <a:ext cx="274320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00960"/>
            <a:ext cx="8519760" cy="3986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Perpetu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6960"/>
            <a:ext cx="442800" cy="104760"/>
            <a:chOff x="4350240" y="2856960"/>
            <a:chExt cx="442800" cy="10476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Perpetua"/>
              </a:rPr>
              <a:t>Click to edit the title text format</a:t>
            </a:r>
            <a:endParaRPr b="0" lang="en-US" sz="3200" spc="-1" strike="noStrike">
              <a:latin typeface="Perpetu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Click to edit the outline text format</a:t>
            </a:r>
            <a:endParaRPr b="0" lang="en-US" sz="1800" spc="-1" strike="noStrike"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Perpetua"/>
              </a:rPr>
              <a:t>Second Outline Level</a:t>
            </a:r>
            <a:endParaRPr b="0" lang="en-US" sz="1800" spc="-1" strike="noStrike"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Third Outline Level</a:t>
            </a:r>
            <a:endParaRPr b="0" lang="en-US" sz="1800" spc="-1" strike="noStrike"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Perpetua"/>
              </a:rPr>
              <a:t>Fourth Outline Level</a:t>
            </a:r>
            <a:endParaRPr b="0" lang="en-US" sz="1800" spc="-1" strike="noStrike"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Fifth Outline Level</a:t>
            </a:r>
            <a:endParaRPr b="0" lang="en-US" sz="1800" spc="-1" strike="noStrike"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Sixth Outline Level</a:t>
            </a:r>
            <a:endParaRPr b="0" lang="en-US" sz="1800" spc="-1" strike="noStrike"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Seventh Outline Level</a:t>
            </a:r>
            <a:endParaRPr b="0" lang="en-US" sz="1800" spc="-1" strike="noStrike"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6960" y="-85320"/>
            <a:ext cx="7800840" cy="17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Perpetua"/>
                <a:ea typeface="Oswald"/>
              </a:rPr>
              <a:t>Predictive Event Modeling </a:t>
            </a:r>
            <a:r>
              <a:rPr b="0" lang="en-US" sz="4200" spc="-1" strike="noStrike">
                <a:solidFill>
                  <a:srgbClr val="ffffff"/>
                </a:solidFill>
                <a:latin typeface="Perpetua"/>
                <a:ea typeface="Oswald"/>
              </a:rPr>
              <a:t>- </a:t>
            </a:r>
            <a:br/>
            <a:r>
              <a:rPr b="0" lang="en-US" sz="4200" spc="-1" strike="noStrike">
                <a:solidFill>
                  <a:srgbClr val="ffffff"/>
                </a:solidFill>
                <a:latin typeface="Perpetua"/>
                <a:ea typeface="Oswald"/>
              </a:rPr>
              <a:t>Propensity to watch a video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1280" y="2864520"/>
            <a:ext cx="780084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i="1" lang="en-US" sz="3200" spc="-1" strike="noStrike">
                <a:solidFill>
                  <a:srgbClr val="ffffff"/>
                </a:solidFill>
                <a:latin typeface="Perpetua"/>
                <a:ea typeface="Average"/>
              </a:rPr>
              <a:t>Team Alpha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Perpetua"/>
                <a:ea typeface="Average"/>
              </a:rPr>
              <a:t>Sankalp Mule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Perpetua"/>
                <a:ea typeface="Average"/>
              </a:rPr>
              <a:t>Ashhar Shaikh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Perpetua"/>
                <a:ea typeface="Average"/>
              </a:rPr>
              <a:t>Faraz Shaikh</a:t>
            </a:r>
            <a:r>
              <a:rPr b="0" lang="en-US" sz="2100" spc="-1" strike="noStrike">
                <a:solidFill>
                  <a:srgbClr val="ffffff"/>
                </a:solidFill>
                <a:latin typeface="Perpetua"/>
                <a:ea typeface="Average"/>
              </a:rPr>
              <a:t>	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Perpetua"/>
                <a:ea typeface="Average"/>
              </a:rPr>
              <a:t>Siddesh Thakre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114800" y="213480"/>
            <a:ext cx="4754520" cy="2485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97640" y="2360520"/>
            <a:ext cx="4739760" cy="25768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15" name="CustomShape 1"/>
          <p:cNvSpPr/>
          <p:nvPr/>
        </p:nvSpPr>
        <p:spPr>
          <a:xfrm>
            <a:off x="274320" y="2011680"/>
            <a:ext cx="1462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Perpetua"/>
              </a:rPr>
              <a:t>Country 40</a:t>
            </a:r>
            <a:endParaRPr b="0" lang="en-US" sz="1800" spc="-1" strike="noStrike">
              <a:latin typeface="Perpetua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315200" y="2834640"/>
            <a:ext cx="164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Perpetua"/>
              </a:rPr>
              <a:t>Country 255</a:t>
            </a:r>
            <a:endParaRPr b="0" lang="en-US" sz="18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520" y="274320"/>
            <a:ext cx="7680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Virality of Most viewed video of Country 255 in January</a:t>
            </a:r>
            <a:endParaRPr b="0" lang="en-US" sz="2600" spc="-1" strike="noStrike"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Perpetua"/>
              </a:rPr>
              <a:t>VideoId: f053c42e98d50e06532ce8d65afb3ab3</a:t>
            </a:r>
            <a:r>
              <a:rPr b="0" lang="en-US" sz="2600" spc="-1" strike="noStrike">
                <a:latin typeface="Perpetua"/>
              </a:rPr>
              <a:t>	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051280" y="1463040"/>
            <a:ext cx="5080680" cy="2925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40080" y="274320"/>
            <a:ext cx="78634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Category Countplot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26960" y="1280160"/>
            <a:ext cx="4693320" cy="2925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21" name="CustomShape 2"/>
          <p:cNvSpPr/>
          <p:nvPr/>
        </p:nvSpPr>
        <p:spPr>
          <a:xfrm>
            <a:off x="6035040" y="2560320"/>
            <a:ext cx="2468520" cy="914040"/>
          </a:xfrm>
          <a:prstGeom prst="wedgeRoundRectCallout">
            <a:avLst>
              <a:gd name="adj1" fmla="val -105777"/>
              <a:gd name="adj2" fmla="val 6943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1.7 L Linear </a:t>
            </a:r>
            <a:endParaRPr b="0" lang="en-US" sz="1800" spc="-1" strike="noStrike"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Category records</a:t>
            </a:r>
            <a:endParaRPr b="0" lang="en-US" sz="18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108960" y="822960"/>
            <a:ext cx="5486760" cy="3657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23" name="CustomShape 1"/>
          <p:cNvSpPr/>
          <p:nvPr/>
        </p:nvSpPr>
        <p:spPr>
          <a:xfrm>
            <a:off x="640080" y="182880"/>
            <a:ext cx="77720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Countplot for Device</a:t>
            </a:r>
            <a:endParaRPr b="0" lang="en-US" sz="2600" spc="-1" strike="noStrike">
              <a:latin typeface="Perpetua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8640" y="3360600"/>
            <a:ext cx="26514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Perpetua"/>
                <a:ea typeface="DroidSans-Regular"/>
              </a:rPr>
              <a:t>0: Desktop</a:t>
            </a:r>
            <a:endParaRPr b="0" lang="en-US" sz="1500" spc="-1" strike="noStrike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Perpetua"/>
                <a:ea typeface="DroidSans-Regular"/>
              </a:rPr>
              <a:t>1: Mobile</a:t>
            </a:r>
            <a:endParaRPr b="0" lang="en-US" sz="1500" spc="-1" strike="noStrike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Perpetua"/>
                <a:ea typeface="DroidSans-Regular"/>
              </a:rPr>
              <a:t>2: Tablet</a:t>
            </a:r>
            <a:endParaRPr b="0" lang="en-US" sz="1500" spc="-1" strike="noStrike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Perpetua"/>
                <a:ea typeface="DroidSans-Regular"/>
              </a:rPr>
              <a:t>3: TV</a:t>
            </a:r>
            <a:endParaRPr b="0" lang="en-US" sz="1500" spc="-1" strike="noStrike">
              <a:latin typeface="Perpetua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6640" y="2867760"/>
            <a:ext cx="10969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Labels:</a:t>
            </a:r>
            <a:endParaRPr b="0" lang="en-US" sz="26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457200"/>
            <a:ext cx="64004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Countplot for Operating System used: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42840" y="1188720"/>
            <a:ext cx="5486760" cy="36576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28" name="CustomShape 2"/>
          <p:cNvSpPr/>
          <p:nvPr/>
        </p:nvSpPr>
        <p:spPr>
          <a:xfrm>
            <a:off x="6492240" y="274320"/>
            <a:ext cx="2102760" cy="1005480"/>
          </a:xfrm>
          <a:prstGeom prst="wedgeRoundRectCallout">
            <a:avLst>
              <a:gd name="adj1" fmla="val -60370"/>
              <a:gd name="adj2" fmla="val 124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31L Android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records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48640" y="3516480"/>
            <a:ext cx="15541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roidSans-Regular"/>
              </a:rPr>
              <a:t>0: Others 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roidSans-Regular"/>
              </a:rPr>
              <a:t>1: Android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roidSans-Regular"/>
              </a:rPr>
              <a:t>2: iOS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65760" y="3108960"/>
            <a:ext cx="127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Label: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8640" y="274320"/>
            <a:ext cx="8046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Most Viewed Genre (Country-wise)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5760" y="1828800"/>
            <a:ext cx="6217560" cy="1577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33" name="CustomShape 2"/>
          <p:cNvSpPr/>
          <p:nvPr/>
        </p:nvSpPr>
        <p:spPr>
          <a:xfrm>
            <a:off x="685800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704088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722376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7414560" y="1828800"/>
            <a:ext cx="1180440" cy="1554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37" name="CustomShape 5"/>
          <p:cNvSpPr/>
          <p:nvPr/>
        </p:nvSpPr>
        <p:spPr>
          <a:xfrm>
            <a:off x="457200" y="3608280"/>
            <a:ext cx="17370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3 rows × 54 columns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300960"/>
            <a:ext cx="8519760" cy="85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Perpetua"/>
              </a:rPr>
              <a:t>Count Plot for Status of Registration in Registration.csv</a:t>
            </a:r>
            <a:endParaRPr b="0" lang="en-US" sz="3200" spc="-1" strike="noStrike">
              <a:latin typeface="Perpetua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21240" y="1645920"/>
            <a:ext cx="4305240" cy="26517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48640" y="365760"/>
            <a:ext cx="804672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Trend of AppLaunched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31680" y="1554480"/>
            <a:ext cx="4660560" cy="30175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31520" y="247320"/>
            <a:ext cx="64008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Trend of AppLaunched in Country 1</a:t>
            </a:r>
            <a:endParaRPr b="0" lang="en-US" sz="2600" spc="-1" strike="noStrike">
              <a:latin typeface="Perpetua"/>
            </a:endParaRPr>
          </a:p>
          <a:p>
            <a:endParaRPr b="0" lang="en-US" sz="2600" spc="-1" strike="noStrike">
              <a:latin typeface="Perpetua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4657680" cy="31089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457200"/>
            <a:ext cx="822960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Trend for UTM Visited: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884240" y="1437120"/>
            <a:ext cx="4587120" cy="3134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Perpetua"/>
                <a:ea typeface="Oswald"/>
              </a:rPr>
              <a:t>Problem Definition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</a:rPr>
              <a:t>Segment the audience of a content app based on its user’s propensity to watch a video in the next 2 days: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60320" y="2287080"/>
            <a:ext cx="8412120" cy="21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Classification Task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–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Classify based on the user’s propensity to watch a video into: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‘</a:t>
            </a: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0’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(Wont watch a video in next 2 days)</a:t>
            </a:r>
            <a:endParaRPr b="0" lang="en-US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or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‘</a:t>
            </a: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1’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(Will watch  a video in next 2 days)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>
            <a:lum bright="-1000"/>
          </a:blip>
          <a:stretch/>
        </p:blipFill>
        <p:spPr>
          <a:xfrm>
            <a:off x="426600" y="2561760"/>
            <a:ext cx="1369080" cy="1463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40080" y="457200"/>
            <a:ext cx="74066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Trend for AppUninstalled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828800" y="1463040"/>
            <a:ext cx="4754880" cy="3114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5760" y="992880"/>
            <a:ext cx="777240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Calculating Weighted Average Timestamp frequency: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33108" b="0"/>
          <a:stretch/>
        </p:blipFill>
        <p:spPr>
          <a:xfrm>
            <a:off x="365760" y="1782360"/>
            <a:ext cx="6858000" cy="1235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8640" y="3291840"/>
            <a:ext cx="6582240" cy="1294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51" name="TextShape 2"/>
          <p:cNvSpPr txBox="1"/>
          <p:nvPr/>
        </p:nvSpPr>
        <p:spPr>
          <a:xfrm>
            <a:off x="548640" y="91440"/>
            <a:ext cx="6492240" cy="67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Perpetua"/>
              </a:rPr>
              <a:t>Model Building</a:t>
            </a:r>
            <a:endParaRPr b="0" lang="en-US" sz="40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554480" y="2468880"/>
            <a:ext cx="6309360" cy="24879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53" name="Line 1"/>
          <p:cNvSpPr/>
          <p:nvPr/>
        </p:nvSpPr>
        <p:spPr>
          <a:xfrm>
            <a:off x="6126480" y="731520"/>
            <a:ext cx="0" cy="3657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"/>
          <p:cNvSpPr/>
          <p:nvPr/>
        </p:nvSpPr>
        <p:spPr>
          <a:xfrm>
            <a:off x="6126480" y="914400"/>
            <a:ext cx="274320" cy="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6400800" y="548640"/>
            <a:ext cx="118872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Difference x Weighted Average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400800" y="457200"/>
            <a:ext cx="1188720" cy="914400"/>
          </a:xfrm>
          <a:prstGeom prst="rect">
            <a:avLst/>
          </a:prstGeom>
          <a:solidFill>
            <a:srgbClr val="729fcf">
              <a:alpha val="1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432880" y="274320"/>
            <a:ext cx="1590480" cy="1533240"/>
          </a:xfrm>
          <a:prstGeom prst="rect">
            <a:avLst/>
          </a:prstGeom>
          <a:ln>
            <a:noFill/>
          </a:ln>
        </p:spPr>
      </p:pic>
      <p:sp>
        <p:nvSpPr>
          <p:cNvPr id="158" name="Line 5"/>
          <p:cNvSpPr/>
          <p:nvPr/>
        </p:nvSpPr>
        <p:spPr>
          <a:xfrm>
            <a:off x="3931920" y="1097280"/>
            <a:ext cx="2194560" cy="0"/>
          </a:xfrm>
          <a:prstGeom prst="line">
            <a:avLst/>
          </a:prstGeom>
          <a:ln w="57240">
            <a:solidFill>
              <a:srgbClr val="ffffff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6"/>
          <p:cNvSpPr/>
          <p:nvPr/>
        </p:nvSpPr>
        <p:spPr>
          <a:xfrm>
            <a:off x="3931920" y="731520"/>
            <a:ext cx="2194560" cy="0"/>
          </a:xfrm>
          <a:prstGeom prst="line">
            <a:avLst/>
          </a:prstGeom>
          <a:ln w="57240">
            <a:solidFill>
              <a:srgbClr val="ffffff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"/>
          <p:cNvSpPr/>
          <p:nvPr/>
        </p:nvSpPr>
        <p:spPr>
          <a:xfrm>
            <a:off x="3108960" y="1920240"/>
            <a:ext cx="182880" cy="457200"/>
          </a:xfrm>
          <a:custGeom>
            <a:avLst/>
            <a:gdLst/>
            <a:ahLst/>
            <a:rect l="0" t="0" r="r" b="b"/>
            <a:pathLst>
              <a:path w="510" h="1272">
                <a:moveTo>
                  <a:pt x="127" y="0"/>
                </a:moveTo>
                <a:lnTo>
                  <a:pt x="127" y="953"/>
                </a:lnTo>
                <a:lnTo>
                  <a:pt x="0" y="953"/>
                </a:lnTo>
                <a:lnTo>
                  <a:pt x="254" y="1271"/>
                </a:lnTo>
                <a:lnTo>
                  <a:pt x="509" y="953"/>
                </a:lnTo>
                <a:lnTo>
                  <a:pt x="381" y="953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895400" y="1449720"/>
            <a:ext cx="4505400" cy="28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5760" y="365760"/>
            <a:ext cx="74066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Calculating Segment for Each UserId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188720" y="835920"/>
            <a:ext cx="6400800" cy="10972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213120" y="2743200"/>
            <a:ext cx="8565120" cy="20772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65" name="CustomShape 2"/>
          <p:cNvSpPr/>
          <p:nvPr/>
        </p:nvSpPr>
        <p:spPr>
          <a:xfrm>
            <a:off x="4178160" y="2054160"/>
            <a:ext cx="274320" cy="640080"/>
          </a:xfrm>
          <a:custGeom>
            <a:avLst/>
            <a:gdLst/>
            <a:ahLst/>
            <a:rect l="0" t="0" r="r" b="b"/>
            <a:pathLst>
              <a:path w="764" h="1780">
                <a:moveTo>
                  <a:pt x="190" y="0"/>
                </a:moveTo>
                <a:lnTo>
                  <a:pt x="190" y="1334"/>
                </a:lnTo>
                <a:lnTo>
                  <a:pt x="0" y="1334"/>
                </a:lnTo>
                <a:lnTo>
                  <a:pt x="381" y="1779"/>
                </a:lnTo>
                <a:lnTo>
                  <a:pt x="763" y="1334"/>
                </a:lnTo>
                <a:lnTo>
                  <a:pt x="572" y="1334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113840" y="857520"/>
            <a:ext cx="7115760" cy="2800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63880" y="1078200"/>
            <a:ext cx="8575560" cy="2838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011680" y="767880"/>
            <a:ext cx="5486400" cy="3621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40080" y="274320"/>
            <a:ext cx="63093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Perpetua"/>
              </a:rPr>
              <a:t>Xgboost Model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40080" y="1289880"/>
            <a:ext cx="8062560" cy="2824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48640" y="352800"/>
            <a:ext cx="7589520" cy="67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Perpetua"/>
              </a:rPr>
              <a:t>Inference</a:t>
            </a:r>
            <a:endParaRPr b="0" lang="en-US" sz="4000" spc="-1" strike="noStrike">
              <a:latin typeface="Perpetu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463040"/>
            <a:ext cx="822960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erpetua"/>
              </a:rPr>
              <a:t>Calculating Weighted  Timestamp frequency and then segmenting the  Users was better than the XGBoost Model</a:t>
            </a:r>
            <a:endParaRPr b="0" lang="en-US" sz="18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Perpetua"/>
                <a:ea typeface="Oswald"/>
              </a:rPr>
              <a:t>Problem Definition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</a:rPr>
              <a:t>Segment the audience of a content app based on its user’s propensity to watch a video in the next 2 days: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560320" y="2287080"/>
            <a:ext cx="8412120" cy="21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Classification Task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–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Classify based on the user’s propensity to watch a video into: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‘</a:t>
            </a: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0’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(Wont watch a video in next 2 days)</a:t>
            </a:r>
            <a:endParaRPr b="0" lang="en-US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or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‘</a:t>
            </a:r>
            <a:r>
              <a:rPr b="0" lang="en-US" sz="1800" spc="-1" strike="noStrike">
                <a:solidFill>
                  <a:srgbClr val="eeeeee"/>
                </a:solidFill>
                <a:latin typeface="Calibri"/>
                <a:ea typeface="Calibri"/>
              </a:rPr>
              <a:t>1’ </a:t>
            </a:r>
            <a:r>
              <a:rPr b="0" lang="en-US" sz="2000" spc="-1" strike="noStrike">
                <a:solidFill>
                  <a:srgbClr val="eeeeee"/>
                </a:solidFill>
                <a:latin typeface="Perpetua"/>
                <a:ea typeface="DroidSans-Regular"/>
              </a:rPr>
              <a:t>(Will watch  a video in next 2 days)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>
            <a:lum bright="-1000"/>
          </a:blip>
          <a:stretch/>
        </p:blipFill>
        <p:spPr>
          <a:xfrm>
            <a:off x="426600" y="2561760"/>
            <a:ext cx="1369080" cy="1463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Perpetua"/>
                <a:ea typeface="Oswald"/>
              </a:rPr>
              <a:t>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1403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Perpetua"/>
              </a:rPr>
              <a:t>Number of Unique Users: 2,52,030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Perpetua"/>
              </a:rPr>
              <a:t>Number of Unique Videos: 3,856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Perpetua"/>
              </a:rPr>
              <a:t>Total Number of Genres: 53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669280" y="1483560"/>
            <a:ext cx="2262600" cy="1993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93" name="CustomShape 3"/>
          <p:cNvSpPr/>
          <p:nvPr/>
        </p:nvSpPr>
        <p:spPr>
          <a:xfrm>
            <a:off x="5669280" y="1097280"/>
            <a:ext cx="164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df.nunique()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Perpetua"/>
                <a:ea typeface="Oswald"/>
              </a:rPr>
              <a:t>EDA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468880" y="1920240"/>
            <a:ext cx="4846320" cy="2742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96" name="CustomShape 2"/>
          <p:cNvSpPr/>
          <p:nvPr/>
        </p:nvSpPr>
        <p:spPr>
          <a:xfrm>
            <a:off x="2286000" y="1280160"/>
            <a:ext cx="438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erpetua"/>
              </a:rPr>
              <a:t>Country Count Plot based on Country Codes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74320" y="1737360"/>
            <a:ext cx="2102760" cy="639720"/>
          </a:xfrm>
          <a:prstGeom prst="wedgeRoundRectCallout">
            <a:avLst>
              <a:gd name="adj1" fmla="val 85731"/>
              <a:gd name="adj2" fmla="val 4875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Perpetua"/>
                <a:ea typeface="DejaVu Sans"/>
              </a:rPr>
              <a:t>26 L Records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Perpetua"/>
                <a:ea typeface="DejaVu Sans"/>
              </a:rPr>
              <a:t>with Country Code 1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75560" y="612360"/>
            <a:ext cx="8393760" cy="4233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99" name="CustomShape 1"/>
          <p:cNvSpPr/>
          <p:nvPr/>
        </p:nvSpPr>
        <p:spPr>
          <a:xfrm>
            <a:off x="2103120" y="182880"/>
            <a:ext cx="1645560" cy="639720"/>
          </a:xfrm>
          <a:prstGeom prst="wedgeRoundRectCallout">
            <a:avLst>
              <a:gd name="adj1" fmla="val -86189"/>
              <a:gd name="adj2" fmla="val 832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erpetua"/>
                <a:ea typeface="DejaVu Sans"/>
              </a:rPr>
              <a:t>Drama: </a:t>
            </a:r>
            <a:endParaRPr b="0" lang="en-US" sz="1600" spc="-1" strike="noStrike"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erpetua"/>
                <a:ea typeface="DejaVu Sans"/>
              </a:rPr>
              <a:t>Most watched Genre</a:t>
            </a:r>
            <a:endParaRPr b="0" lang="en-US" sz="1600" spc="-1" strike="noStrike"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5760" y="365760"/>
            <a:ext cx="81378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Country-wise Virality</a:t>
            </a:r>
            <a:endParaRPr b="0" lang="en-US" sz="2600" spc="-1" strike="noStrike">
              <a:latin typeface="Perpetua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22960" y="1828800"/>
            <a:ext cx="1005480" cy="2377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28800" y="1828800"/>
            <a:ext cx="6593760" cy="2377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03" name="CustomShape 2"/>
          <p:cNvSpPr/>
          <p:nvPr/>
        </p:nvSpPr>
        <p:spPr>
          <a:xfrm>
            <a:off x="457200" y="914400"/>
            <a:ext cx="7223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Perpetua"/>
              </a:rPr>
              <a:t>Video Id and  Genre of Most watched videos (Coutry-wise)</a:t>
            </a:r>
            <a:endParaRPr b="0" lang="en-US" sz="2000" spc="-1" strike="noStrike">
              <a:latin typeface="Perpetua"/>
            </a:endParaRPr>
          </a:p>
        </p:txBody>
      </p:sp>
      <p:sp>
        <p:nvSpPr>
          <p:cNvPr id="104" name="Line 3"/>
          <p:cNvSpPr/>
          <p:nvPr/>
        </p:nvSpPr>
        <p:spPr>
          <a:xfrm>
            <a:off x="822960" y="2560320"/>
            <a:ext cx="7599960" cy="0"/>
          </a:xfrm>
          <a:prstGeom prst="line">
            <a:avLst/>
          </a:prstGeom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82880"/>
            <a:ext cx="8046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Perpetua"/>
              </a:rPr>
              <a:t>Feature Engineering</a:t>
            </a:r>
            <a:endParaRPr b="0" lang="en-US" sz="3200" spc="-1" strike="noStrike">
              <a:latin typeface="Perpetua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822960"/>
            <a:ext cx="5120280" cy="39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Perpetua"/>
              </a:rPr>
              <a:t>Creating Timestamp:</a:t>
            </a:r>
            <a:endParaRPr b="0" lang="en-US" sz="2000" spc="-1" strike="noStrike">
              <a:latin typeface="Source Code Pr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df['Start_Time_hr'] = df['Minute_Of_Day']//60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df['Start_Time_min'] = df['Minute_Of_Day']%60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df['Start_Time_sec'] = df['Second']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df['Start_Time_hr'] = df['Start_Time_hr'].apply(lambda x: str(x).zfill(2))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df['Start_Time_min'] = df['Start_Time_min'].apply(lambda x: str(x).zfill(2) )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df['Start_Time_sec'] =df['Start_Time_sec'].apply(lambda x: str(x).zfill(2))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df['time'] = df['Start_Time_hr'] + str(':') + df['Start_Time_min'] + str(':') + 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df['Start_Time_sec']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df['date-time'] = df['Date'].apply(str) + ' ' + df['time'].apply(str)</a:t>
            </a:r>
            <a:endParaRPr b="0" lang="en-US" sz="1200" spc="-1" strike="noStrike"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Source Code Pro"/>
              </a:rPr>
              <a:t>df['date-time'] = pd.to_datetime(df['date-time'])</a:t>
            </a:r>
            <a:endParaRPr b="0" lang="en-US" sz="1200" spc="-1" strike="noStrike">
              <a:latin typeface="Source Code Pro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126480" y="274320"/>
            <a:ext cx="2102760" cy="133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08" name="CustomShape 3"/>
          <p:cNvSpPr/>
          <p:nvPr/>
        </p:nvSpPr>
        <p:spPr>
          <a:xfrm>
            <a:off x="7040880" y="1828800"/>
            <a:ext cx="365400" cy="1096920"/>
          </a:xfrm>
          <a:custGeom>
            <a:avLst/>
            <a:gdLst/>
            <a:ahLst/>
            <a:rect l="l" t="t" r="r" b="b"/>
            <a:pathLst>
              <a:path w="1018" h="3050">
                <a:moveTo>
                  <a:pt x="254" y="0"/>
                </a:moveTo>
                <a:lnTo>
                  <a:pt x="254" y="2286"/>
                </a:lnTo>
                <a:lnTo>
                  <a:pt x="0" y="2286"/>
                </a:lnTo>
                <a:lnTo>
                  <a:pt x="508" y="3049"/>
                </a:lnTo>
                <a:lnTo>
                  <a:pt x="1017" y="2286"/>
                </a:lnTo>
                <a:lnTo>
                  <a:pt x="762" y="2286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6766560" y="3017520"/>
            <a:ext cx="1005480" cy="1891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320"/>
            <a:ext cx="74062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Perpetua"/>
              </a:rPr>
              <a:t>Virality of Most Viewed Video </a:t>
            </a:r>
            <a:endParaRPr b="0" lang="en-US" sz="2600" spc="-1" strike="noStrike"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Perpetua"/>
              </a:rPr>
              <a:t>(VideoId: 82114e85b433b5b2f9e400b5a07dc8b8)</a:t>
            </a:r>
            <a:endParaRPr b="0" lang="en-US" sz="1800" spc="-1" strike="noStrike">
              <a:latin typeface="Perpetua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62200" y="1539360"/>
            <a:ext cx="5553000" cy="2941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12" name="CustomShape 2"/>
          <p:cNvSpPr/>
          <p:nvPr/>
        </p:nvSpPr>
        <p:spPr>
          <a:xfrm>
            <a:off x="1737360" y="933840"/>
            <a:ext cx="1462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Country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2019-09-15T12:58:59Z</dcterms:modified>
  <cp:revision>10</cp:revision>
  <dc:subject/>
  <dc:title/>
</cp:coreProperties>
</file>