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ba4b7503c9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ba4b7503c9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ba4b7503c9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ba4b7503c9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ba4b7503c9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ba4b7503c9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ba4b7503c9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ba4b7503c9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ba4b7503c9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ba4b7503c9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ba4b7503c9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ba4b7503c9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ba4b7503c9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ba4b7503c9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t>
            </a:r>
            <a:r>
              <a:rPr lang="en"/>
              <a:t>ode2vec: </a:t>
            </a:r>
            <a:r>
              <a:rPr lang="en"/>
              <a:t>Scalable</a:t>
            </a:r>
            <a:r>
              <a:rPr lang="en"/>
              <a:t> Feature Learning for Networks</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Paper Summary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problem does it solve?</a:t>
            </a:r>
            <a:endParaRPr/>
          </a:p>
        </p:txBody>
      </p:sp>
      <p:sp>
        <p:nvSpPr>
          <p:cNvPr id="141" name="Google Shape;141;p14"/>
          <p:cNvSpPr txBox="1"/>
          <p:nvPr>
            <p:ph idx="1" type="body"/>
          </p:nvPr>
        </p:nvSpPr>
        <p:spPr>
          <a:xfrm>
            <a:off x="1297500" y="1067825"/>
            <a:ext cx="7038900" cy="3411000"/>
          </a:xfrm>
          <a:prstGeom prst="rect">
            <a:avLst/>
          </a:prstGeom>
        </p:spPr>
        <p:txBody>
          <a:bodyPr anchorCtr="0" anchor="t" bIns="91425" lIns="91425" spcFirstLastPara="1" rIns="91425" wrap="square" tIns="91425">
            <a:noAutofit/>
          </a:bodyPr>
          <a:lstStyle/>
          <a:p>
            <a:pPr indent="-317500" lvl="0" marL="457200" rtl="0" algn="l">
              <a:lnSpc>
                <a:spcPct val="105000"/>
              </a:lnSpc>
              <a:spcBef>
                <a:spcPts val="0"/>
              </a:spcBef>
              <a:spcAft>
                <a:spcPts val="0"/>
              </a:spcAft>
              <a:buSzPts val="1400"/>
              <a:buChar char="●"/>
            </a:pPr>
            <a:r>
              <a:rPr lang="en" sz="1400"/>
              <a:t>All previous work on feature learning in networks relied on the rigid notion of node’s network neighbourhood. It failed to take into account the connectivity patterns that were unique to networks.</a:t>
            </a:r>
            <a:endParaRPr sz="1400"/>
          </a:p>
          <a:p>
            <a:pPr indent="-317500" lvl="0" marL="457200" rtl="0" algn="l">
              <a:lnSpc>
                <a:spcPct val="105000"/>
              </a:lnSpc>
              <a:spcBef>
                <a:spcPts val="0"/>
              </a:spcBef>
              <a:spcAft>
                <a:spcPts val="0"/>
              </a:spcAft>
              <a:buSzPts val="1400"/>
              <a:buChar char="●"/>
            </a:pPr>
            <a:r>
              <a:rPr lang="en" sz="1400"/>
              <a:t>Approaches </a:t>
            </a:r>
            <a:r>
              <a:rPr lang="en" sz="1400"/>
              <a:t>based on linear and non-linear dimensionality reduction use eigendecomposition of data matrix and hence cannot be scaled to larger networks. Moreover, they give poor performance on various prediction tasks.</a:t>
            </a:r>
            <a:endParaRPr sz="1400"/>
          </a:p>
          <a:p>
            <a:pPr indent="-317500" lvl="0" marL="457200" rtl="0" algn="l">
              <a:lnSpc>
                <a:spcPct val="105000"/>
              </a:lnSpc>
              <a:spcBef>
                <a:spcPts val="0"/>
              </a:spcBef>
              <a:spcAft>
                <a:spcPts val="0"/>
              </a:spcAft>
              <a:buSzPts val="1400"/>
              <a:buChar char="●"/>
            </a:pPr>
            <a:r>
              <a:rPr lang="en" sz="1400"/>
              <a:t>It is therefore important to take into account various network neighbourhood samples in order to do </a:t>
            </a:r>
            <a:r>
              <a:rPr lang="en" sz="1400"/>
              <a:t>efficient</a:t>
            </a:r>
            <a:r>
              <a:rPr lang="en" sz="1400"/>
              <a:t> feature learning for networks.  </a:t>
            </a:r>
            <a:endParaRPr sz="1400"/>
          </a:p>
          <a:p>
            <a:pPr indent="-317500" lvl="0" marL="457200" rtl="0" algn="l">
              <a:lnSpc>
                <a:spcPct val="105000"/>
              </a:lnSpc>
              <a:spcBef>
                <a:spcPts val="0"/>
              </a:spcBef>
              <a:spcAft>
                <a:spcPts val="0"/>
              </a:spcAft>
              <a:buSzPts val="1400"/>
              <a:buChar char="●"/>
            </a:pPr>
            <a:r>
              <a:rPr lang="en" sz="1400"/>
              <a:t>The algorithm node2vec proposed in the paper betters performance in prediction tasks like multi-label classification by 26.7% and link prediction by 12.6% over </a:t>
            </a:r>
            <a:r>
              <a:rPr lang="en" sz="1400"/>
              <a:t>existing</a:t>
            </a:r>
            <a:r>
              <a:rPr lang="en" sz="1400"/>
              <a:t> algorithms and approaches.</a:t>
            </a:r>
            <a:endParaRPr sz="1400"/>
          </a:p>
          <a:p>
            <a:pPr indent="-317500" lvl="0" marL="457200" rtl="0" algn="l">
              <a:lnSpc>
                <a:spcPct val="105000"/>
              </a:lnSpc>
              <a:spcBef>
                <a:spcPts val="0"/>
              </a:spcBef>
              <a:spcAft>
                <a:spcPts val="0"/>
              </a:spcAft>
              <a:buSzPts val="1400"/>
              <a:buChar char="●"/>
            </a:pPr>
            <a:r>
              <a:rPr lang="en" sz="1400"/>
              <a:t>Real-world networks have a mixture of homophily and structural equivalence. So the paper proposes an algorithm that solves this issue as well.</a:t>
            </a:r>
            <a:endParaRPr sz="1400"/>
          </a:p>
          <a:p>
            <a:pPr indent="-317500" lvl="0" marL="457200" rtl="0" algn="l">
              <a:lnSpc>
                <a:spcPct val="105000"/>
              </a:lnSpc>
              <a:spcBef>
                <a:spcPts val="0"/>
              </a:spcBef>
              <a:spcAft>
                <a:spcPts val="0"/>
              </a:spcAft>
              <a:buSzPts val="1400"/>
              <a:buChar char="●"/>
            </a:pPr>
            <a:r>
              <a:rPr lang="en" sz="1400"/>
              <a:t>Also,  many of the existing approaches do feature representation based on a downstream prediction task. A feature representation that works well for all tasks is needed.</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does the algorithm solve this issue?</a:t>
            </a:r>
            <a:endParaRPr/>
          </a:p>
        </p:txBody>
      </p:sp>
      <p:sp>
        <p:nvSpPr>
          <p:cNvPr id="147" name="Google Shape;147;p15"/>
          <p:cNvSpPr txBox="1"/>
          <p:nvPr>
            <p:ph idx="1" type="body"/>
          </p:nvPr>
        </p:nvSpPr>
        <p:spPr>
          <a:xfrm>
            <a:off x="1297500" y="1026900"/>
            <a:ext cx="7038900" cy="3451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The algorithm uses a biased random walk procedure to sample neighbourhood for some node u. BFS strategy samples considering structural equivalence while DFS samples considering homophily.  </a:t>
            </a:r>
            <a:endParaRPr sz="1400"/>
          </a:p>
          <a:p>
            <a:pPr indent="-317500" lvl="0" marL="457200" rtl="0" algn="l">
              <a:spcBef>
                <a:spcPts val="0"/>
              </a:spcBef>
              <a:spcAft>
                <a:spcPts val="0"/>
              </a:spcAft>
              <a:buSzPts val="1400"/>
              <a:buChar char="●"/>
            </a:pPr>
            <a:r>
              <a:rPr lang="en" sz="1400"/>
              <a:t>We have two parameters that guide the random walk: p and q. Considering their standard meanings, p controls the likelihood of immediately revisiting a node in the walk. Setting it to a high value would reduce that probability. </a:t>
            </a:r>
            <a:r>
              <a:rPr lang="en" sz="1400"/>
              <a:t>q</a:t>
            </a:r>
            <a:r>
              <a:rPr lang="en" sz="1400"/>
              <a:t> allows search to differentiate between inward and outward nodes. If q&gt; 1 , the walk is biased towards nodes closer to the node. If q&lt; 1, the walk is biased towards nodes farther away from the node.</a:t>
            </a:r>
            <a:endParaRPr sz="1400"/>
          </a:p>
          <a:p>
            <a:pPr indent="-317500" lvl="0" marL="457200" rtl="0" algn="l">
              <a:spcBef>
                <a:spcPts val="0"/>
              </a:spcBef>
              <a:spcAft>
                <a:spcPts val="0"/>
              </a:spcAft>
              <a:buSzPts val="1400"/>
              <a:buChar char="●"/>
            </a:pPr>
            <a:r>
              <a:rPr lang="en" sz="1400"/>
              <a:t>Also, there is an implicit bias in the algorithm because of a choice of starting point u.</a:t>
            </a:r>
            <a:endParaRPr sz="1400"/>
          </a:p>
          <a:p>
            <a:pPr indent="-317500" lvl="0" marL="457200" rtl="0" algn="l">
              <a:spcBef>
                <a:spcPts val="0"/>
              </a:spcBef>
              <a:spcAft>
                <a:spcPts val="0"/>
              </a:spcAft>
              <a:buSzPts val="1400"/>
              <a:buChar char="●"/>
            </a:pPr>
            <a:r>
              <a:rPr lang="en" sz="1400"/>
              <a:t>Overall there are three steps:</a:t>
            </a:r>
            <a:endParaRPr sz="1400"/>
          </a:p>
          <a:p>
            <a:pPr indent="-304800" lvl="1" marL="914400" rtl="0" algn="l">
              <a:spcBef>
                <a:spcPts val="0"/>
              </a:spcBef>
              <a:spcAft>
                <a:spcPts val="0"/>
              </a:spcAft>
              <a:buSzPts val="1200"/>
              <a:buChar char="○"/>
            </a:pPr>
            <a:r>
              <a:rPr lang="en" sz="1200"/>
              <a:t>Preprocessing to compute transition probabilities</a:t>
            </a:r>
            <a:endParaRPr sz="1200"/>
          </a:p>
          <a:p>
            <a:pPr indent="-304800" lvl="1" marL="914400" rtl="0" algn="l">
              <a:spcBef>
                <a:spcPts val="0"/>
              </a:spcBef>
              <a:spcAft>
                <a:spcPts val="0"/>
              </a:spcAft>
              <a:buSzPts val="1200"/>
              <a:buChar char="○"/>
            </a:pPr>
            <a:r>
              <a:rPr lang="en" sz="1200"/>
              <a:t>Random </a:t>
            </a:r>
            <a:r>
              <a:rPr lang="en" sz="1200"/>
              <a:t>walk</a:t>
            </a:r>
            <a:r>
              <a:rPr lang="en" sz="1200"/>
              <a:t> simulations</a:t>
            </a:r>
            <a:endParaRPr sz="1200"/>
          </a:p>
          <a:p>
            <a:pPr indent="-304800" lvl="1" marL="914400" rtl="0" algn="l">
              <a:spcBef>
                <a:spcPts val="0"/>
              </a:spcBef>
              <a:spcAft>
                <a:spcPts val="0"/>
              </a:spcAft>
              <a:buSzPts val="1200"/>
              <a:buChar char="○"/>
            </a:pPr>
            <a:r>
              <a:rPr lang="en" sz="1200"/>
              <a:t>Optimization using SGD (stochastic gradient descent)</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after generating network neighbourhood?</a:t>
            </a:r>
            <a:endParaRPr/>
          </a:p>
        </p:txBody>
      </p:sp>
      <p:sp>
        <p:nvSpPr>
          <p:cNvPr id="153" name="Google Shape;153;p16"/>
          <p:cNvSpPr txBox="1"/>
          <p:nvPr>
            <p:ph idx="1" type="body"/>
          </p:nvPr>
        </p:nvSpPr>
        <p:spPr>
          <a:xfrm>
            <a:off x="1297500" y="1026900"/>
            <a:ext cx="7038900" cy="34518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After generating the network neighbourhood for the nodes, feature learning involves optimizing an </a:t>
            </a:r>
            <a:r>
              <a:rPr lang="en" sz="1400"/>
              <a:t>objective</a:t>
            </a:r>
            <a:r>
              <a:rPr lang="en" sz="1400"/>
              <a:t> function which maximizes the log probability of observing a node’s neighbourhood conditioned on its feature representation.</a:t>
            </a:r>
            <a:endParaRPr sz="1400"/>
          </a:p>
          <a:p>
            <a:pPr indent="-317500" lvl="0" marL="457200" rtl="0" algn="l">
              <a:spcBef>
                <a:spcPts val="0"/>
              </a:spcBef>
              <a:spcAft>
                <a:spcPts val="0"/>
              </a:spcAft>
              <a:buSzPts val="1400"/>
              <a:buChar char="●"/>
            </a:pPr>
            <a:r>
              <a:rPr lang="en" sz="1400"/>
              <a:t>This approach is an extension of the Skip-gram model that is used for getting vector embeddings for words in a document by observing neighbourhood words. </a:t>
            </a:r>
            <a:endParaRPr sz="1400"/>
          </a:p>
          <a:p>
            <a:pPr indent="0" lvl="0" marL="457200" rtl="0" algn="l">
              <a:spcBef>
                <a:spcPts val="1200"/>
              </a:spcBef>
              <a:spcAft>
                <a:spcPts val="0"/>
              </a:spcAft>
              <a:buNone/>
            </a:pPr>
            <a:r>
              <a:rPr lang="en" sz="1400"/>
              <a:t>This way, node2vec algorithm is very useful in cases of prediction tasks and perturbation. </a:t>
            </a:r>
            <a:endParaRPr sz="1400"/>
          </a:p>
          <a:p>
            <a:pPr indent="0" lvl="0" marL="457200" rtl="0" algn="l">
              <a:spcBef>
                <a:spcPts val="1200"/>
              </a:spcBef>
              <a:spcAft>
                <a:spcPts val="0"/>
              </a:spcAft>
              <a:buNone/>
            </a:pPr>
            <a:r>
              <a:rPr lang="en" sz="1400"/>
              <a:t>Node2vec provides robustness in cases of missing edges which is very important when studying networks that change with time, just like a citation network!</a:t>
            </a:r>
            <a:endParaRPr sz="1400"/>
          </a:p>
          <a:p>
            <a:pPr indent="0" lvl="0" marL="457200" rtl="0" algn="l">
              <a:spcBef>
                <a:spcPts val="1200"/>
              </a:spcBef>
              <a:spcAft>
                <a:spcPts val="1200"/>
              </a:spcAft>
              <a:buNone/>
            </a:pPr>
            <a:r>
              <a:rPr lang="en" sz="1400"/>
              <a:t>Node2vec is also able to grasp more information about the graph as compared to other methods because of its flexible notion of neighbourhood.</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73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 of algorithm over different datasets</a:t>
            </a:r>
            <a:endParaRPr/>
          </a:p>
        </p:txBody>
      </p:sp>
      <p:sp>
        <p:nvSpPr>
          <p:cNvPr id="159" name="Google Shape;159;p17"/>
          <p:cNvSpPr txBox="1"/>
          <p:nvPr>
            <p:ph idx="1" type="body"/>
          </p:nvPr>
        </p:nvSpPr>
        <p:spPr>
          <a:xfrm>
            <a:off x="1297500" y="1078050"/>
            <a:ext cx="7038900" cy="3400800"/>
          </a:xfrm>
          <a:prstGeom prst="rect">
            <a:avLst/>
          </a:prstGeom>
        </p:spPr>
        <p:txBody>
          <a:bodyPr anchorCtr="0" anchor="t" bIns="91425" lIns="91425" spcFirstLastPara="1" rIns="91425" wrap="square" tIns="91425">
            <a:noAutofit/>
          </a:bodyPr>
          <a:lstStyle/>
          <a:p>
            <a:pPr indent="-311308" lvl="0" marL="457200" rtl="0" algn="l">
              <a:lnSpc>
                <a:spcPct val="95000"/>
              </a:lnSpc>
              <a:spcBef>
                <a:spcPts val="0"/>
              </a:spcBef>
              <a:spcAft>
                <a:spcPts val="0"/>
              </a:spcAft>
              <a:buSzPts val="1303"/>
              <a:buChar char="●"/>
            </a:pPr>
            <a:r>
              <a:rPr lang="en" sz="1302"/>
              <a:t>The paper towards the end analyzes the algorithm’s performance over different datasets for different tasks. </a:t>
            </a:r>
            <a:endParaRPr sz="1302"/>
          </a:p>
          <a:p>
            <a:pPr indent="-299561" lvl="1" marL="914400" rtl="0" algn="l">
              <a:lnSpc>
                <a:spcPct val="95000"/>
              </a:lnSpc>
              <a:spcBef>
                <a:spcPts val="0"/>
              </a:spcBef>
              <a:spcAft>
                <a:spcPts val="0"/>
              </a:spcAft>
              <a:buSzPts val="1118"/>
              <a:buChar char="○"/>
            </a:pPr>
            <a:r>
              <a:rPr lang="en" sz="1117"/>
              <a:t>For</a:t>
            </a:r>
            <a:r>
              <a:rPr lang="en" sz="1117"/>
              <a:t> multi-label classification:</a:t>
            </a:r>
            <a:endParaRPr sz="1117"/>
          </a:p>
          <a:p>
            <a:pPr indent="-299561" lvl="2" marL="1371600" rtl="0" algn="l">
              <a:lnSpc>
                <a:spcPct val="95000"/>
              </a:lnSpc>
              <a:spcBef>
                <a:spcPts val="0"/>
              </a:spcBef>
              <a:spcAft>
                <a:spcPts val="0"/>
              </a:spcAft>
              <a:buSzPts val="1118"/>
              <a:buChar char="■"/>
            </a:pPr>
            <a:r>
              <a:rPr lang="en" sz="1117"/>
              <a:t>Dataset 1: BlogCatalog</a:t>
            </a:r>
            <a:endParaRPr sz="1117"/>
          </a:p>
          <a:p>
            <a:pPr indent="-299561" lvl="2" marL="1371600" rtl="0" algn="l">
              <a:lnSpc>
                <a:spcPct val="95000"/>
              </a:lnSpc>
              <a:spcBef>
                <a:spcPts val="0"/>
              </a:spcBef>
              <a:spcAft>
                <a:spcPts val="0"/>
              </a:spcAft>
              <a:buSzPts val="1118"/>
              <a:buChar char="■"/>
            </a:pPr>
            <a:r>
              <a:rPr lang="en" sz="1117"/>
              <a:t>Dataset 2: PPI                               </a:t>
            </a:r>
            <a:endParaRPr sz="1117"/>
          </a:p>
          <a:p>
            <a:pPr indent="-299561" lvl="2" marL="1371600" rtl="0" algn="l">
              <a:lnSpc>
                <a:spcPct val="95000"/>
              </a:lnSpc>
              <a:spcBef>
                <a:spcPts val="0"/>
              </a:spcBef>
              <a:spcAft>
                <a:spcPts val="0"/>
              </a:spcAft>
              <a:buSzPts val="1118"/>
              <a:buChar char="■"/>
            </a:pPr>
            <a:r>
              <a:rPr lang="en" sz="1117"/>
              <a:t>Dataset 3: Wikipedia</a:t>
            </a:r>
            <a:r>
              <a:rPr lang="en" sz="1117"/>
              <a:t> </a:t>
            </a:r>
            <a:endParaRPr sz="1117"/>
          </a:p>
          <a:p>
            <a:pPr indent="0" lvl="0" marL="0" rtl="0" algn="l">
              <a:lnSpc>
                <a:spcPct val="95000"/>
              </a:lnSpc>
              <a:spcBef>
                <a:spcPts val="1200"/>
              </a:spcBef>
              <a:spcAft>
                <a:spcPts val="0"/>
              </a:spcAft>
              <a:buSzPts val="1018"/>
              <a:buNone/>
            </a:pPr>
            <a:r>
              <a:rPr lang="en" sz="1117"/>
              <a:t>	</a:t>
            </a:r>
            <a:r>
              <a:rPr lang="en" sz="1217"/>
              <a:t>whereas for link prediction tasks, analysis is done on :</a:t>
            </a:r>
            <a:endParaRPr sz="1217"/>
          </a:p>
          <a:p>
            <a:pPr indent="-305911" lvl="0" marL="1371600" rtl="0" algn="l">
              <a:lnSpc>
                <a:spcPct val="95000"/>
              </a:lnSpc>
              <a:spcBef>
                <a:spcPts val="1200"/>
              </a:spcBef>
              <a:spcAft>
                <a:spcPts val="0"/>
              </a:spcAft>
              <a:buSzPts val="1218"/>
              <a:buChar char="●"/>
            </a:pPr>
            <a:r>
              <a:rPr lang="en" sz="1217"/>
              <a:t>Facebook</a:t>
            </a:r>
            <a:endParaRPr sz="1217"/>
          </a:p>
          <a:p>
            <a:pPr indent="-305911" lvl="0" marL="1371600" rtl="0" algn="l">
              <a:lnSpc>
                <a:spcPct val="95000"/>
              </a:lnSpc>
              <a:spcBef>
                <a:spcPts val="0"/>
              </a:spcBef>
              <a:spcAft>
                <a:spcPts val="0"/>
              </a:spcAft>
              <a:buSzPts val="1218"/>
              <a:buChar char="●"/>
            </a:pPr>
            <a:r>
              <a:rPr lang="en" sz="1217"/>
              <a:t>arXiv</a:t>
            </a:r>
            <a:endParaRPr sz="1217"/>
          </a:p>
          <a:p>
            <a:pPr indent="-305911" lvl="0" marL="1371600" rtl="0" algn="l">
              <a:lnSpc>
                <a:spcPct val="95000"/>
              </a:lnSpc>
              <a:spcBef>
                <a:spcPts val="0"/>
              </a:spcBef>
              <a:spcAft>
                <a:spcPts val="0"/>
              </a:spcAft>
              <a:buSzPts val="1218"/>
              <a:buChar char="●"/>
            </a:pPr>
            <a:r>
              <a:rPr lang="en" sz="1217"/>
              <a:t>PPI</a:t>
            </a:r>
            <a:endParaRPr sz="1217"/>
          </a:p>
          <a:p>
            <a:pPr indent="0" lvl="0" marL="0" rtl="0" algn="l">
              <a:lnSpc>
                <a:spcPct val="95000"/>
              </a:lnSpc>
              <a:spcBef>
                <a:spcPts val="1200"/>
              </a:spcBef>
              <a:spcAft>
                <a:spcPts val="0"/>
              </a:spcAft>
              <a:buSzPts val="1018"/>
              <a:buNone/>
            </a:pPr>
            <a:r>
              <a:rPr lang="en" sz="1217"/>
              <a:t>	The conclusion we can draw from the analysis is that node2vec performs better than DeepWalk and other models that do not have flexible notions of neighbourhood. </a:t>
            </a:r>
            <a:endParaRPr sz="1217"/>
          </a:p>
          <a:p>
            <a:pPr indent="0" lvl="0" marL="0" rtl="0" algn="l">
              <a:lnSpc>
                <a:spcPct val="95000"/>
              </a:lnSpc>
              <a:spcBef>
                <a:spcPts val="1200"/>
              </a:spcBef>
              <a:spcAft>
                <a:spcPts val="0"/>
              </a:spcAft>
              <a:buSzPts val="1018"/>
              <a:buNone/>
            </a:pPr>
            <a:r>
              <a:rPr lang="en" sz="1217"/>
              <a:t>	Another observation was that for calculating edge embeddings, we have a choice for 4 operators : Hadamard, weighted-L1, weighted-L2 and average.</a:t>
            </a:r>
            <a:endParaRPr sz="1217"/>
          </a:p>
          <a:p>
            <a:pPr indent="0" lvl="0" marL="0" rtl="0" algn="l">
              <a:lnSpc>
                <a:spcPct val="95000"/>
              </a:lnSpc>
              <a:spcBef>
                <a:spcPts val="1200"/>
              </a:spcBef>
              <a:spcAft>
                <a:spcPts val="1200"/>
              </a:spcAft>
              <a:buSzPts val="1018"/>
              <a:buNone/>
            </a:pPr>
            <a:r>
              <a:rPr lang="en" sz="1217"/>
              <a:t>Hadamard gave better efficiency and stability. The reason behind that is work in progress as mentioned in the pape</a:t>
            </a:r>
            <a:r>
              <a:rPr lang="en" sz="1117"/>
              <a:t>r.</a:t>
            </a:r>
            <a:endParaRPr sz="1117"/>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56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Major Strengths of the Paper</a:t>
            </a:r>
            <a:endParaRPr/>
          </a:p>
        </p:txBody>
      </p:sp>
      <p:sp>
        <p:nvSpPr>
          <p:cNvPr id="165" name="Google Shape;165;p18"/>
          <p:cNvSpPr txBox="1"/>
          <p:nvPr>
            <p:ph idx="1" type="body"/>
          </p:nvPr>
        </p:nvSpPr>
        <p:spPr>
          <a:xfrm>
            <a:off x="1297500" y="1180325"/>
            <a:ext cx="7038900" cy="32985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SzPts val="1400"/>
              <a:buChar char="●"/>
            </a:pPr>
            <a:r>
              <a:rPr lang="en" sz="1400"/>
              <a:t>An important part of research is being able to learn from previous work and building up on that. While many research works tend to build up on closely related work, a ground-breaking research is able to draw relations with topics that do not seem very related. This paper builds up on work in NLP(the Skip-gram model) and hence this adds to the strength and influence of the paper.</a:t>
            </a:r>
            <a:endParaRPr sz="1400"/>
          </a:p>
          <a:p>
            <a:pPr indent="-317500" lvl="0" marL="457200" rtl="0" algn="l">
              <a:spcBef>
                <a:spcPts val="0"/>
              </a:spcBef>
              <a:spcAft>
                <a:spcPts val="0"/>
              </a:spcAft>
              <a:buSzPts val="1400"/>
              <a:buChar char="●"/>
            </a:pPr>
            <a:r>
              <a:rPr lang="en" sz="1400"/>
              <a:t>Another thing about the paper that adds to its strength is the completeness and preciseness of the paper.  Someone who is new to the topic is also able to understand the paper, the problem it solves and the proposed solution as well. The paper explains basics of concepts used while also proving statements it claimed the proposed algorithm did.</a:t>
            </a:r>
            <a:endParaRPr sz="1400"/>
          </a:p>
          <a:p>
            <a:pPr indent="-311150" lvl="0" marL="457200" rtl="0" algn="l">
              <a:spcBef>
                <a:spcPts val="0"/>
              </a:spcBef>
              <a:spcAft>
                <a:spcPts val="0"/>
              </a:spcAft>
              <a:buSzPts val="1300"/>
              <a:buChar char="●"/>
            </a:pPr>
            <a:r>
              <a:rPr lang="en" sz="1400"/>
              <a:t>Graphical and pictorial representation and plots at places needed are given which strengthens the </a:t>
            </a:r>
            <a:r>
              <a:rPr lang="en" sz="1400"/>
              <a:t>understanding of the downstream topic for the reader and hence, strengthens the paper in the research community.</a:t>
            </a: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6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Major weaknesses of the paper</a:t>
            </a:r>
            <a:endParaRPr/>
          </a:p>
        </p:txBody>
      </p:sp>
      <p:sp>
        <p:nvSpPr>
          <p:cNvPr id="171" name="Google Shape;171;p19"/>
          <p:cNvSpPr txBox="1"/>
          <p:nvPr>
            <p:ph idx="1" type="body"/>
          </p:nvPr>
        </p:nvSpPr>
        <p:spPr>
          <a:xfrm>
            <a:off x="1297500" y="996150"/>
            <a:ext cx="7038900" cy="34827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The paper does not show comparisons with other ML methods like Graph Neural Nets. Whether they are better or not for those tasks is not discussed at all in the paper.</a:t>
            </a:r>
            <a:endParaRPr sz="1400"/>
          </a:p>
          <a:p>
            <a:pPr indent="-317500" lvl="0" marL="457200" rtl="0" algn="l">
              <a:spcBef>
                <a:spcPts val="0"/>
              </a:spcBef>
              <a:spcAft>
                <a:spcPts val="0"/>
              </a:spcAft>
              <a:buSzPts val="1400"/>
              <a:buChar char="●"/>
            </a:pPr>
            <a:r>
              <a:rPr lang="en" sz="1400"/>
              <a:t>Other thing is that the algorithm cannot take available node properties as input. GNNs can take node features as input in order to set the embeddings considering those features. Node2vec cannot do that. It also won’t consider different node or relationship types.</a:t>
            </a:r>
            <a:endParaRPr sz="1400"/>
          </a:p>
          <a:p>
            <a:pPr indent="-317500" lvl="0" marL="457200" rtl="0" algn="l">
              <a:spcBef>
                <a:spcPts val="0"/>
              </a:spcBef>
              <a:spcAft>
                <a:spcPts val="0"/>
              </a:spcAft>
              <a:buSzPts val="1400"/>
              <a:buChar char="●"/>
            </a:pPr>
            <a:r>
              <a:rPr lang="en" sz="1400"/>
              <a:t>The algorithm depends on a lot of parameters: length of random walks, number of random walks, dimension of target vector space, neighbourhood size. Hence there is a chance that the embeddings can vary considerably based on these parameters. Even if proper parameters are chosen, it is important to understand the stability of these methods in order to draw coherent conclusions about the data.</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77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Suggested improvements</a:t>
            </a:r>
            <a:endParaRPr/>
          </a:p>
        </p:txBody>
      </p:sp>
      <p:sp>
        <p:nvSpPr>
          <p:cNvPr id="177" name="Google Shape;177;p20"/>
          <p:cNvSpPr txBox="1"/>
          <p:nvPr>
            <p:ph idx="1" type="body"/>
          </p:nvPr>
        </p:nvSpPr>
        <p:spPr>
          <a:xfrm>
            <a:off x="1297500" y="955325"/>
            <a:ext cx="7038900" cy="35235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An improvement for the paper would be to compare the performance of node2vec with GNNs as well.  That would be helpful for the readers to better </a:t>
            </a:r>
            <a:r>
              <a:rPr lang="en" sz="1400"/>
              <a:t>understand</a:t>
            </a:r>
            <a:r>
              <a:rPr lang="en" sz="1400"/>
              <a:t> underlying concepts and strengths and </a:t>
            </a:r>
            <a:r>
              <a:rPr lang="en" sz="1400"/>
              <a:t>weaknesses</a:t>
            </a:r>
            <a:r>
              <a:rPr lang="en" sz="1400"/>
              <a:t> of both GNNs and node2vec.</a:t>
            </a:r>
            <a:endParaRPr sz="1400"/>
          </a:p>
          <a:p>
            <a:pPr indent="-317500" lvl="0" marL="457200" rtl="0" algn="l">
              <a:spcBef>
                <a:spcPts val="0"/>
              </a:spcBef>
              <a:spcAft>
                <a:spcPts val="0"/>
              </a:spcAft>
              <a:buSzPts val="1400"/>
              <a:buChar char="●"/>
            </a:pPr>
            <a:r>
              <a:rPr lang="en" sz="1400"/>
              <a:t>Another thing that can be improved on is to introduce a way to inculcate node features in the node2vec algorithm so that it can give embeddings considering those already available features.</a:t>
            </a:r>
            <a:endParaRPr sz="1400"/>
          </a:p>
          <a:p>
            <a:pPr indent="-317500" lvl="0" marL="457200" rtl="0" algn="l">
              <a:spcBef>
                <a:spcPts val="0"/>
              </a:spcBef>
              <a:spcAft>
                <a:spcPts val="0"/>
              </a:spcAft>
              <a:buSzPts val="1400"/>
              <a:buChar char="●"/>
            </a:pPr>
            <a:r>
              <a:rPr lang="en" sz="1400"/>
              <a:t>Another improvement would be to talk about the stability of the algorithm. It is important because in order to get coherent insights about the data, it is important for the algorithm to be stable on some instances of the parameters atleast and be efficient at the same time.</a:t>
            </a:r>
            <a:endParaRPr baseline="30000"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