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</p:sldIdLst>
  <p:sldSz cx="9753600" cy="73152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oboto Condensed" charset="1" panose="02000000000000000000"/>
      <p:regular r:id="rId10"/>
    </p:embeddedFont>
    <p:embeddedFont>
      <p:font typeface="Roboto Condensed Bold" charset="1" panose="02000000000000000000"/>
      <p:regular r:id="rId11"/>
    </p:embeddedFont>
    <p:embeddedFont>
      <p:font typeface="Roboto Condensed Italics" charset="1" panose="02000000000000000000"/>
      <p:regular r:id="rId12"/>
    </p:embeddedFont>
    <p:embeddedFont>
      <p:font typeface="Roboto Condensed Bold Italics" charset="1" panose="02000000000000000000"/>
      <p:regular r:id="rId13"/>
    </p:embeddedFont>
    <p:embeddedFont>
      <p:font typeface="Kollektif" charset="1" panose="020B0604020101010102"/>
      <p:regular r:id="rId14"/>
    </p:embeddedFont>
    <p:embeddedFont>
      <p:font typeface="Kollektif Bold" charset="1" panose="020B0604020101010102"/>
      <p:regular r:id="rId15"/>
    </p:embeddedFont>
    <p:embeddedFont>
      <p:font typeface="Kollektif Italics" charset="1" panose="020B0604020101010102"/>
      <p:regular r:id="rId16"/>
    </p:embeddedFont>
    <p:embeddedFont>
      <p:font typeface="Kollektif Bold Italics" charset="1" panose="020B0604020101010102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C1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423" y="-19050"/>
            <a:ext cx="9791700" cy="7353300"/>
            <a:chOff x="0" y="0"/>
            <a:chExt cx="13055600" cy="98044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alphaModFix amt="56000"/>
            </a:blip>
            <a:srcRect l="16640" t="0" r="16640" b="0"/>
            <a:stretch>
              <a:fillRect/>
            </a:stretch>
          </p:blipFill>
          <p:spPr>
            <a:xfrm>
              <a:off x="0" y="0"/>
              <a:ext cx="13055600" cy="9804400"/>
            </a:xfrm>
            <a:prstGeom prst="rect">
              <a:avLst/>
            </a:prstGeom>
          </p:spPr>
        </p:pic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42596" y="-142596"/>
            <a:ext cx="1012601" cy="7557614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217324" y="2430995"/>
            <a:ext cx="7324955" cy="1159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55"/>
              </a:lnSpc>
            </a:pPr>
            <a:r>
              <a:rPr lang="en-US" spc="1207" sz="8050">
                <a:solidFill>
                  <a:srgbClr val="FFFFFF"/>
                </a:solidFill>
                <a:latin typeface="Roboto Condensed Bold"/>
              </a:rPr>
              <a:t>GO GROCERY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15449" y="3714517"/>
            <a:ext cx="5715000" cy="222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781"/>
              </a:lnSpc>
            </a:pPr>
            <a:r>
              <a:rPr lang="en-US" spc="377" sz="1509">
                <a:solidFill>
                  <a:srgbClr val="FFFFFF"/>
                </a:solidFill>
                <a:latin typeface="Kollektif Bold"/>
              </a:rPr>
              <a:t>TEAM 20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09822" y="4430446"/>
            <a:ext cx="5715000" cy="1858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73"/>
              </a:lnSpc>
            </a:pPr>
            <a:r>
              <a:rPr lang="en-US" spc="135" sz="1509">
                <a:solidFill>
                  <a:srgbClr val="FFFFFF"/>
                </a:solidFill>
                <a:latin typeface="Kollektif"/>
              </a:rPr>
              <a:t>Team Members</a:t>
            </a:r>
          </a:p>
          <a:p>
            <a:pPr>
              <a:lnSpc>
                <a:spcPts val="2173"/>
              </a:lnSpc>
            </a:pPr>
            <a:r>
              <a:rPr lang="en-US" spc="135" sz="1509">
                <a:solidFill>
                  <a:srgbClr val="FFFFFF"/>
                </a:solidFill>
                <a:latin typeface="Kollektif"/>
              </a:rPr>
              <a:t>Ying Zhang </a:t>
            </a:r>
          </a:p>
          <a:p>
            <a:pPr>
              <a:lnSpc>
                <a:spcPts val="2173"/>
              </a:lnSpc>
            </a:pPr>
            <a:r>
              <a:rPr lang="en-US" spc="135" sz="1509">
                <a:solidFill>
                  <a:srgbClr val="FFFFFF"/>
                </a:solidFill>
                <a:latin typeface="Kollektif"/>
              </a:rPr>
              <a:t>Yuhan Wang</a:t>
            </a:r>
          </a:p>
          <a:p>
            <a:pPr>
              <a:lnSpc>
                <a:spcPts val="2173"/>
              </a:lnSpc>
            </a:pPr>
            <a:r>
              <a:rPr lang="en-US" spc="135" sz="1509">
                <a:solidFill>
                  <a:srgbClr val="FFFFFF"/>
                </a:solidFill>
                <a:latin typeface="Kollektif"/>
              </a:rPr>
              <a:t>Zoe Lin</a:t>
            </a:r>
          </a:p>
          <a:p>
            <a:pPr>
              <a:lnSpc>
                <a:spcPts val="2173"/>
              </a:lnSpc>
            </a:pPr>
            <a:r>
              <a:rPr lang="en-US" spc="135" sz="1509">
                <a:solidFill>
                  <a:srgbClr val="FFFFFF"/>
                </a:solidFill>
                <a:latin typeface="Kollektif"/>
              </a:rPr>
              <a:t>Tyson Reed</a:t>
            </a:r>
          </a:p>
          <a:p>
            <a:pPr>
              <a:lnSpc>
                <a:spcPts val="2173"/>
              </a:lnSpc>
            </a:pPr>
            <a:r>
              <a:rPr lang="en-US" spc="135" sz="1509">
                <a:solidFill>
                  <a:srgbClr val="FFFFFF"/>
                </a:solidFill>
                <a:latin typeface="Kollektif"/>
              </a:rPr>
              <a:t>Shane Johnson</a:t>
            </a:r>
          </a:p>
          <a:p>
            <a:pPr>
              <a:lnSpc>
                <a:spcPts val="2173"/>
              </a:lnSpc>
            </a:pPr>
            <a:r>
              <a:rPr lang="en-US" spc="135" sz="1509">
                <a:solidFill>
                  <a:srgbClr val="FFFFFF"/>
                </a:solidFill>
                <a:latin typeface="Kollektif"/>
              </a:rPr>
              <a:t>Shriram Someshwar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C1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292" y="-17292"/>
            <a:ext cx="3714691" cy="7460762"/>
            <a:chOff x="0" y="0"/>
            <a:chExt cx="4952922" cy="994768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alphaModFix amt="56000"/>
            </a:blip>
            <a:srcRect l="33409" t="0" r="33409" b="0"/>
            <a:stretch>
              <a:fillRect/>
            </a:stretch>
          </p:blipFill>
          <p:spPr>
            <a:xfrm>
              <a:off x="0" y="0"/>
              <a:ext cx="4952922" cy="9947683"/>
            </a:xfrm>
            <a:prstGeom prst="rect">
              <a:avLst/>
            </a:prstGeom>
          </p:spPr>
        </p:pic>
      </p:grpSp>
      <p:sp>
        <p:nvSpPr>
          <p:cNvPr name="TextBox 4" id="4"/>
          <p:cNvSpPr txBox="true"/>
          <p:nvPr/>
        </p:nvSpPr>
        <p:spPr>
          <a:xfrm rot="0">
            <a:off x="545826" y="1964475"/>
            <a:ext cx="2847975" cy="2145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18"/>
              </a:lnSpc>
            </a:pPr>
            <a:r>
              <a:rPr lang="en-US" spc="321" sz="3219">
                <a:solidFill>
                  <a:srgbClr val="FFFFFF"/>
                </a:solidFill>
                <a:latin typeface="Roboto Condensed Bold"/>
              </a:rPr>
              <a:t>THEME</a:t>
            </a:r>
          </a:p>
          <a:p>
            <a:pPr algn="r">
              <a:lnSpc>
                <a:spcPts val="4218"/>
              </a:lnSpc>
            </a:pPr>
            <a:r>
              <a:rPr lang="en-US" spc="321" sz="3219">
                <a:solidFill>
                  <a:srgbClr val="FFFFFF"/>
                </a:solidFill>
                <a:latin typeface="Roboto Condensed Bold"/>
              </a:rPr>
              <a:t> AND </a:t>
            </a:r>
          </a:p>
          <a:p>
            <a:pPr algn="r">
              <a:lnSpc>
                <a:spcPts val="4218"/>
              </a:lnSpc>
            </a:pPr>
            <a:r>
              <a:rPr lang="en-US" spc="321" sz="3219">
                <a:solidFill>
                  <a:srgbClr val="FFFFFF"/>
                </a:solidFill>
                <a:latin typeface="Roboto Condensed Bold"/>
              </a:rPr>
              <a:t>VALUE PROPOSITION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983970" y="2084618"/>
            <a:ext cx="4681234" cy="2510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48877" indent="-174438" lvl="1">
              <a:lnSpc>
                <a:spcPts val="2493"/>
              </a:lnSpc>
              <a:buFont typeface="Arial"/>
              <a:buChar char="•"/>
            </a:pPr>
            <a:r>
              <a:rPr lang="en-US" spc="21" sz="2113">
                <a:solidFill>
                  <a:srgbClr val="FFFFFF"/>
                </a:solidFill>
                <a:latin typeface="Kollektif"/>
              </a:rPr>
              <a:t>Develop a price comparison app across grocery and retail stores, giving users the choice between time spent and money spent.</a:t>
            </a:r>
          </a:p>
          <a:p>
            <a:pPr>
              <a:lnSpc>
                <a:spcPts val="2493"/>
              </a:lnSpc>
            </a:pPr>
          </a:p>
          <a:p>
            <a:pPr marL="348877" indent="-174438" lvl="1">
              <a:lnSpc>
                <a:spcPts val="2493"/>
              </a:lnSpc>
              <a:buFont typeface="Arial"/>
              <a:buChar char="•"/>
            </a:pPr>
            <a:r>
              <a:rPr lang="en-US" spc="21" sz="2113">
                <a:solidFill>
                  <a:srgbClr val="FFFFFF"/>
                </a:solidFill>
                <a:latin typeface="Kollektif"/>
              </a:rPr>
              <a:t>Save Customers 20% of their shopping time and 10% on the price of their groceries.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C1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292" y="-17292"/>
            <a:ext cx="3714691" cy="7460762"/>
            <a:chOff x="0" y="0"/>
            <a:chExt cx="4952922" cy="994768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alphaModFix amt="56000"/>
            </a:blip>
            <a:srcRect l="39627" t="0" r="39627" b="0"/>
            <a:stretch>
              <a:fillRect/>
            </a:stretch>
          </p:blipFill>
          <p:spPr>
            <a:xfrm>
              <a:off x="0" y="0"/>
              <a:ext cx="4952922" cy="9947683"/>
            </a:xfrm>
            <a:prstGeom prst="rect">
              <a:avLst/>
            </a:prstGeom>
          </p:spPr>
        </p:pic>
      </p:grpSp>
      <p:sp>
        <p:nvSpPr>
          <p:cNvPr name="TextBox 4" id="4"/>
          <p:cNvSpPr txBox="true"/>
          <p:nvPr/>
        </p:nvSpPr>
        <p:spPr>
          <a:xfrm rot="0">
            <a:off x="545826" y="1964475"/>
            <a:ext cx="2847975" cy="1078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18"/>
              </a:lnSpc>
            </a:pPr>
            <a:r>
              <a:rPr lang="en-US" spc="321" sz="3219">
                <a:solidFill>
                  <a:srgbClr val="FFFFFF"/>
                </a:solidFill>
                <a:latin typeface="Roboto Condensed Bold"/>
              </a:rPr>
              <a:t>PRODUCT STRATEGY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176477" y="741045"/>
            <a:ext cx="4681234" cy="5968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56224" indent="-228112" lvl="1">
              <a:lnSpc>
                <a:spcPts val="2493"/>
              </a:lnSpc>
              <a:buFont typeface="Arial"/>
              <a:buChar char="•"/>
            </a:pPr>
            <a:r>
              <a:rPr lang="en-US" spc="21" sz="2113">
                <a:solidFill>
                  <a:srgbClr val="FFFFFF"/>
                </a:solidFill>
                <a:latin typeface="Kollektif"/>
              </a:rPr>
              <a:t>Marketing:</a:t>
            </a:r>
          </a:p>
          <a:p>
            <a:pPr marL="912447" indent="-304149" lvl="2">
              <a:lnSpc>
                <a:spcPts val="2493"/>
              </a:lnSpc>
              <a:buFont typeface="Arial"/>
              <a:buChar char="⚬"/>
            </a:pPr>
            <a:r>
              <a:rPr lang="en-US" spc="12" sz="2113">
                <a:solidFill>
                  <a:srgbClr val="FFFFFF"/>
                </a:solidFill>
                <a:latin typeface="Arimo"/>
              </a:rPr>
              <a:t>Place our app on multiple platforms and conduct marketing campaigns </a:t>
            </a:r>
          </a:p>
          <a:p>
            <a:pPr marL="912447" indent="-304149" lvl="2">
              <a:lnSpc>
                <a:spcPts val="2493"/>
              </a:lnSpc>
              <a:buFont typeface="Arial"/>
              <a:buChar char="⚬"/>
            </a:pPr>
            <a:r>
              <a:rPr lang="en-US" spc="12" sz="2113">
                <a:solidFill>
                  <a:srgbClr val="FFFFFF"/>
                </a:solidFill>
                <a:latin typeface="Arimo"/>
              </a:rPr>
              <a:t>Acquire a pool of influencers to promote the product.</a:t>
            </a:r>
          </a:p>
          <a:p>
            <a:pPr marL="912447" indent="-304149" lvl="2">
              <a:lnSpc>
                <a:spcPts val="2493"/>
              </a:lnSpc>
              <a:buFont typeface="Arial"/>
              <a:buChar char="⚬"/>
            </a:pPr>
            <a:r>
              <a:rPr lang="en-US" spc="12" sz="2113">
                <a:solidFill>
                  <a:srgbClr val="FFFFFF"/>
                </a:solidFill>
                <a:latin typeface="Arimo"/>
              </a:rPr>
              <a:t>Running ads through Google, FB and Twitter.</a:t>
            </a:r>
          </a:p>
          <a:p>
            <a:pPr marL="912447" indent="-304149" lvl="2">
              <a:lnSpc>
                <a:spcPts val="2493"/>
              </a:lnSpc>
              <a:buFont typeface="Arial"/>
              <a:buChar char="⚬"/>
            </a:pPr>
            <a:r>
              <a:rPr lang="en-US" spc="12" sz="2113">
                <a:solidFill>
                  <a:srgbClr val="FFFFFF"/>
                </a:solidFill>
                <a:latin typeface="Arimo"/>
              </a:rPr>
              <a:t>Recruit a pool of users and document their stories.</a:t>
            </a:r>
          </a:p>
          <a:p>
            <a:pPr marL="912447" indent="-304149" lvl="2">
              <a:lnSpc>
                <a:spcPts val="2493"/>
              </a:lnSpc>
              <a:buFont typeface="Arial"/>
              <a:buChar char="⚬"/>
            </a:pPr>
            <a:r>
              <a:rPr lang="en-US" spc="12" sz="2113">
                <a:solidFill>
                  <a:srgbClr val="FFFFFF"/>
                </a:solidFill>
                <a:latin typeface="Arimo"/>
              </a:rPr>
              <a:t>Reach out to multiple outlets.</a:t>
            </a:r>
          </a:p>
          <a:p>
            <a:pPr>
              <a:lnSpc>
                <a:spcPts val="2493"/>
              </a:lnSpc>
            </a:pPr>
          </a:p>
          <a:p>
            <a:pPr marL="456224" indent="-228112" lvl="1">
              <a:lnSpc>
                <a:spcPts val="2493"/>
              </a:lnSpc>
              <a:buFont typeface="Arial"/>
              <a:buChar char="•"/>
            </a:pPr>
            <a:r>
              <a:rPr lang="en-US" spc="12" sz="2113">
                <a:solidFill>
                  <a:srgbClr val="FFFFFF"/>
                </a:solidFill>
                <a:latin typeface="Arimo"/>
              </a:rPr>
              <a:t> Technical:</a:t>
            </a:r>
          </a:p>
          <a:p>
            <a:pPr marL="912447" indent="-304149" lvl="2">
              <a:lnSpc>
                <a:spcPts val="2493"/>
              </a:lnSpc>
              <a:buFont typeface="Arial"/>
              <a:buChar char="⚬"/>
            </a:pPr>
            <a:r>
              <a:rPr lang="en-US" spc="12" sz="2113">
                <a:solidFill>
                  <a:srgbClr val="FFFFFF"/>
                </a:solidFill>
                <a:latin typeface="Arimo"/>
              </a:rPr>
              <a:t>App store optimization and outreach</a:t>
            </a:r>
          </a:p>
          <a:p>
            <a:pPr marL="912447" indent="-304149" lvl="2">
              <a:lnSpc>
                <a:spcPts val="2493"/>
              </a:lnSpc>
              <a:buFont typeface="Arial"/>
              <a:buChar char="⚬"/>
            </a:pPr>
            <a:r>
              <a:rPr lang="en-US" spc="12" sz="2113">
                <a:solidFill>
                  <a:srgbClr val="FFFFFF"/>
                </a:solidFill>
                <a:latin typeface="Arimo"/>
              </a:rPr>
              <a:t>Building an App landing page to highlight the app’s usage.</a:t>
            </a:r>
          </a:p>
          <a:p>
            <a:pPr marL="912447" indent="-304149" lvl="2">
              <a:lnSpc>
                <a:spcPts val="2493"/>
              </a:lnSpc>
              <a:buFont typeface="Arial"/>
              <a:buChar char="⚬"/>
            </a:pPr>
            <a:r>
              <a:rPr lang="en-US" spc="12" sz="2113">
                <a:solidFill>
                  <a:srgbClr val="FFFFFF"/>
                </a:solidFill>
                <a:latin typeface="Arimo"/>
              </a:rPr>
              <a:t>Measure KPI’s </a:t>
            </a:r>
          </a:p>
          <a:p>
            <a:pPr>
              <a:lnSpc>
                <a:spcPts val="2493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C1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49" y="-39086"/>
            <a:ext cx="1226133" cy="7393372"/>
            <a:chOff x="0" y="0"/>
            <a:chExt cx="1634844" cy="9857829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alphaModFix amt="56000"/>
            </a:blip>
            <a:srcRect l="45356" t="0" r="45356" b="0"/>
            <a:stretch>
              <a:fillRect/>
            </a:stretch>
          </p:blipFill>
          <p:spPr>
            <a:xfrm>
              <a:off x="0" y="0"/>
              <a:ext cx="1634844" cy="9857829"/>
            </a:xfrm>
            <a:prstGeom prst="rect">
              <a:avLst/>
            </a:prstGeom>
          </p:spPr>
        </p:pic>
      </p:grpSp>
      <p:sp>
        <p:nvSpPr>
          <p:cNvPr name="TextBox 4" id="4"/>
          <p:cNvSpPr txBox="true"/>
          <p:nvPr/>
        </p:nvSpPr>
        <p:spPr>
          <a:xfrm rot="0">
            <a:off x="1568015" y="999744"/>
            <a:ext cx="3022593" cy="1612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18"/>
              </a:lnSpc>
            </a:pPr>
            <a:r>
              <a:rPr lang="en-US" spc="321" sz="3219">
                <a:solidFill>
                  <a:srgbClr val="FFFFFF"/>
                </a:solidFill>
                <a:latin typeface="Roboto Condensed Bold"/>
              </a:rPr>
              <a:t>CUSTOMER SEGMENT </a:t>
            </a:r>
          </a:p>
          <a:p>
            <a:pPr>
              <a:lnSpc>
                <a:spcPts val="4218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4340846" y="916874"/>
            <a:ext cx="4681234" cy="5339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56224" indent="-228112" lvl="1">
              <a:lnSpc>
                <a:spcPts val="2493"/>
              </a:lnSpc>
              <a:buFont typeface="Arial"/>
              <a:buChar char="•"/>
            </a:pPr>
            <a:r>
              <a:rPr lang="en-US" spc="21" sz="2113">
                <a:solidFill>
                  <a:srgbClr val="FFFFFF"/>
                </a:solidFill>
                <a:latin typeface="Kollektif"/>
              </a:rPr>
              <a:t>College students:</a:t>
            </a:r>
          </a:p>
          <a:p>
            <a:pPr marL="912447" indent="-304149" lvl="2">
              <a:lnSpc>
                <a:spcPts val="2493"/>
              </a:lnSpc>
              <a:buFont typeface="Arial"/>
              <a:buChar char="⚬"/>
            </a:pPr>
            <a:r>
              <a:rPr lang="en-US" spc="12" sz="2113">
                <a:solidFill>
                  <a:srgbClr val="FFFFFF"/>
                </a:solidFill>
                <a:latin typeface="Arimo"/>
              </a:rPr>
              <a:t>Grocery shop 2-3 times a month. Likely to grocery shop on the weekend</a:t>
            </a:r>
          </a:p>
          <a:p>
            <a:pPr marL="912447" indent="-304149" lvl="2">
              <a:lnSpc>
                <a:spcPts val="2493"/>
              </a:lnSpc>
              <a:buFont typeface="Arial"/>
              <a:buChar char="⚬"/>
            </a:pPr>
            <a:r>
              <a:rPr lang="en-US" spc="12" sz="2113">
                <a:solidFill>
                  <a:srgbClr val="FFFFFF"/>
                </a:solidFill>
                <a:latin typeface="Arimo"/>
              </a:rPr>
              <a:t>Price is a deciding factor</a:t>
            </a:r>
          </a:p>
          <a:p>
            <a:pPr marL="912447" indent="-304149" lvl="2">
              <a:lnSpc>
                <a:spcPts val="2493"/>
              </a:lnSpc>
              <a:buFont typeface="Arial"/>
              <a:buChar char="⚬"/>
            </a:pPr>
            <a:r>
              <a:rPr lang="en-US" spc="12" sz="2113">
                <a:solidFill>
                  <a:srgbClr val="FFFFFF"/>
                </a:solidFill>
                <a:latin typeface="Arimo"/>
              </a:rPr>
              <a:t>Use grocery-related apps such as instacart.</a:t>
            </a:r>
          </a:p>
          <a:p>
            <a:pPr>
              <a:lnSpc>
                <a:spcPts val="2493"/>
              </a:lnSpc>
            </a:pPr>
          </a:p>
          <a:p>
            <a:pPr marL="456224" indent="-228112" lvl="1">
              <a:lnSpc>
                <a:spcPts val="2493"/>
              </a:lnSpc>
              <a:buFont typeface="Arial"/>
              <a:buChar char="•"/>
            </a:pPr>
            <a:r>
              <a:rPr lang="en-US" spc="12" sz="2113">
                <a:solidFill>
                  <a:srgbClr val="FFFFFF"/>
                </a:solidFill>
                <a:latin typeface="Arimo"/>
              </a:rPr>
              <a:t>Post-college working-class:</a:t>
            </a:r>
          </a:p>
          <a:p>
            <a:pPr marL="912447" indent="-304149" lvl="2">
              <a:lnSpc>
                <a:spcPts val="2493"/>
              </a:lnSpc>
              <a:buFont typeface="Arial"/>
              <a:buChar char="⚬"/>
            </a:pPr>
            <a:r>
              <a:rPr lang="en-US" spc="12" sz="2113">
                <a:solidFill>
                  <a:srgbClr val="FFFFFF"/>
                </a:solidFill>
                <a:latin typeface="Arimo"/>
              </a:rPr>
              <a:t>Order on weekdays</a:t>
            </a:r>
          </a:p>
          <a:p>
            <a:pPr marL="912447" indent="-304149" lvl="2">
              <a:lnSpc>
                <a:spcPts val="2493"/>
              </a:lnSpc>
              <a:buFont typeface="Arial"/>
              <a:buChar char="⚬"/>
            </a:pPr>
            <a:r>
              <a:rPr lang="en-US" spc="12" sz="2113">
                <a:solidFill>
                  <a:srgbClr val="FFFFFF"/>
                </a:solidFill>
                <a:latin typeface="Arimo"/>
              </a:rPr>
              <a:t>More often to walk to the store, do not use grocery related apps</a:t>
            </a:r>
          </a:p>
          <a:p>
            <a:pPr marL="912447" indent="-304149" lvl="2">
              <a:lnSpc>
                <a:spcPts val="2493"/>
              </a:lnSpc>
              <a:buFont typeface="Arial"/>
              <a:buChar char="⚬"/>
            </a:pPr>
            <a:r>
              <a:rPr lang="en-US" spc="12" sz="2113">
                <a:solidFill>
                  <a:srgbClr val="FFFFFF"/>
                </a:solidFill>
                <a:latin typeface="Arimo"/>
              </a:rPr>
              <a:t>Will pay more instead of going traveling farther</a:t>
            </a:r>
          </a:p>
          <a:p>
            <a:pPr>
              <a:lnSpc>
                <a:spcPts val="2493"/>
              </a:lnSpc>
            </a:pPr>
          </a:p>
          <a:p>
            <a:pPr>
              <a:lnSpc>
                <a:spcPts val="2493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C1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292" y="-17292"/>
            <a:ext cx="3714691" cy="7460762"/>
            <a:chOff x="0" y="0"/>
            <a:chExt cx="4952922" cy="994768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alphaModFix amt="56000"/>
            </a:blip>
            <a:srcRect l="33409" t="0" r="33409" b="0"/>
            <a:stretch>
              <a:fillRect/>
            </a:stretch>
          </p:blipFill>
          <p:spPr>
            <a:xfrm>
              <a:off x="0" y="0"/>
              <a:ext cx="4952922" cy="9947683"/>
            </a:xfrm>
            <a:prstGeom prst="rect">
              <a:avLst/>
            </a:prstGeom>
          </p:spPr>
        </p:pic>
      </p:grpSp>
      <p:sp>
        <p:nvSpPr>
          <p:cNvPr name="TextBox 4" id="4"/>
          <p:cNvSpPr txBox="true"/>
          <p:nvPr/>
        </p:nvSpPr>
        <p:spPr>
          <a:xfrm rot="0">
            <a:off x="731520" y="1778165"/>
            <a:ext cx="2662281" cy="1002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43"/>
              </a:lnSpc>
            </a:pPr>
            <a:r>
              <a:rPr lang="en-US" spc="301" sz="3010">
                <a:solidFill>
                  <a:srgbClr val="FFFFFF"/>
                </a:solidFill>
                <a:latin typeface="Roboto Condensed Bold"/>
              </a:rPr>
              <a:t>BUSINESS PLAN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983970" y="2084618"/>
            <a:ext cx="4681234" cy="3139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48877" indent="-174438" lvl="1">
              <a:lnSpc>
                <a:spcPts val="2493"/>
              </a:lnSpc>
              <a:buFont typeface="Arial"/>
              <a:buChar char="•"/>
            </a:pPr>
            <a:r>
              <a:rPr lang="en-US" spc="21" sz="2113">
                <a:solidFill>
                  <a:srgbClr val="FFFFFF"/>
                </a:solidFill>
                <a:latin typeface="Kollektif"/>
              </a:rPr>
              <a:t>Need for Product in college(save money) and post-college customer segment (save time). </a:t>
            </a:r>
          </a:p>
          <a:p>
            <a:pPr>
              <a:lnSpc>
                <a:spcPts val="2493"/>
              </a:lnSpc>
            </a:pPr>
          </a:p>
          <a:p>
            <a:pPr marL="348877" indent="-174438" lvl="1">
              <a:lnSpc>
                <a:spcPts val="2493"/>
              </a:lnSpc>
              <a:buFont typeface="Arial"/>
              <a:buChar char="•"/>
            </a:pPr>
            <a:r>
              <a:rPr lang="en-US" spc="12" sz="2113">
                <a:solidFill>
                  <a:srgbClr val="FFFFFF"/>
                </a:solidFill>
                <a:latin typeface="Arimo"/>
              </a:rPr>
              <a:t>Target both segments</a:t>
            </a:r>
          </a:p>
          <a:p>
            <a:pPr>
              <a:lnSpc>
                <a:spcPts val="2493"/>
              </a:lnSpc>
            </a:pPr>
          </a:p>
          <a:p>
            <a:pPr marL="348877" indent="-174438" lvl="1">
              <a:lnSpc>
                <a:spcPts val="2493"/>
              </a:lnSpc>
              <a:buFont typeface="Arial"/>
              <a:buChar char="•"/>
            </a:pPr>
            <a:r>
              <a:rPr lang="en-US" spc="12" sz="2113">
                <a:solidFill>
                  <a:srgbClr val="FFFFFF"/>
                </a:solidFill>
                <a:latin typeface="Arimo"/>
              </a:rPr>
              <a:t>Launch the app on App Stores by December 2022, and acquire 1000 sign-ups and 500 orders before February 2023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C1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292" y="-17292"/>
            <a:ext cx="3714691" cy="7460762"/>
            <a:chOff x="0" y="0"/>
            <a:chExt cx="4952922" cy="994768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alphaModFix amt="56000"/>
            </a:blip>
            <a:srcRect l="37526" t="0" r="37526" b="0"/>
            <a:stretch>
              <a:fillRect/>
            </a:stretch>
          </p:blipFill>
          <p:spPr>
            <a:xfrm>
              <a:off x="0" y="0"/>
              <a:ext cx="4952922" cy="9947683"/>
            </a:xfrm>
            <a:prstGeom prst="rect">
              <a:avLst/>
            </a:prstGeom>
          </p:spPr>
        </p:pic>
      </p:grpSp>
      <p:sp>
        <p:nvSpPr>
          <p:cNvPr name="TextBox 4" id="4"/>
          <p:cNvSpPr txBox="true"/>
          <p:nvPr/>
        </p:nvSpPr>
        <p:spPr>
          <a:xfrm rot="0">
            <a:off x="545826" y="1964475"/>
            <a:ext cx="2847975" cy="1078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18"/>
              </a:lnSpc>
            </a:pPr>
            <a:r>
              <a:rPr lang="en-US" spc="321" sz="3219">
                <a:solidFill>
                  <a:srgbClr val="FFFFFF"/>
                </a:solidFill>
                <a:latin typeface="Roboto Condensed Bold"/>
              </a:rPr>
              <a:t>FEASIBILITY RISKS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221773" y="1048168"/>
            <a:ext cx="4681234" cy="5339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48877" indent="-174438" lvl="1">
              <a:lnSpc>
                <a:spcPts val="2493"/>
              </a:lnSpc>
              <a:buFont typeface="Arial"/>
              <a:buChar char="•"/>
            </a:pPr>
            <a:r>
              <a:rPr lang="en-US" spc="21" sz="2113">
                <a:solidFill>
                  <a:srgbClr val="FFFFFF"/>
                </a:solidFill>
                <a:latin typeface="Kollektif"/>
              </a:rPr>
              <a:t>Technical Difficulties to develop</a:t>
            </a:r>
          </a:p>
          <a:p>
            <a:pPr>
              <a:lnSpc>
                <a:spcPts val="2493"/>
              </a:lnSpc>
            </a:pPr>
          </a:p>
          <a:p>
            <a:pPr marL="348877" indent="-174438" lvl="1">
              <a:lnSpc>
                <a:spcPts val="2493"/>
              </a:lnSpc>
              <a:buFont typeface="Arial"/>
              <a:buChar char="•"/>
            </a:pPr>
            <a:r>
              <a:rPr lang="en-US" spc="12" sz="2113">
                <a:solidFill>
                  <a:srgbClr val="FFFFFF"/>
                </a:solidFill>
                <a:latin typeface="Arimo"/>
              </a:rPr>
              <a:t>Software Development</a:t>
            </a:r>
          </a:p>
          <a:p>
            <a:pPr>
              <a:lnSpc>
                <a:spcPts val="2493"/>
              </a:lnSpc>
            </a:pPr>
          </a:p>
          <a:p>
            <a:pPr marL="348877" indent="-174438" lvl="1">
              <a:lnSpc>
                <a:spcPts val="2493"/>
              </a:lnSpc>
              <a:buFont typeface="Arial"/>
              <a:buChar char="•"/>
            </a:pPr>
            <a:r>
              <a:rPr lang="en-US" spc="12" sz="2113">
                <a:solidFill>
                  <a:srgbClr val="FFFFFF"/>
                </a:solidFill>
                <a:latin typeface="Arimo"/>
              </a:rPr>
              <a:t>Software Optimization</a:t>
            </a:r>
          </a:p>
          <a:p>
            <a:pPr>
              <a:lnSpc>
                <a:spcPts val="2493"/>
              </a:lnSpc>
            </a:pPr>
          </a:p>
          <a:p>
            <a:pPr marL="348877" indent="-174438" lvl="1">
              <a:lnSpc>
                <a:spcPts val="2493"/>
              </a:lnSpc>
              <a:buFont typeface="Arial"/>
              <a:buChar char="•"/>
            </a:pPr>
            <a:r>
              <a:rPr lang="en-US" spc="12" sz="2113">
                <a:solidFill>
                  <a:srgbClr val="FFFFFF"/>
                </a:solidFill>
                <a:latin typeface="Arimo"/>
              </a:rPr>
              <a:t>Customer Shortage</a:t>
            </a:r>
          </a:p>
          <a:p>
            <a:pPr>
              <a:lnSpc>
                <a:spcPts val="2493"/>
              </a:lnSpc>
            </a:pPr>
          </a:p>
          <a:p>
            <a:pPr marL="348877" indent="-174438" lvl="1">
              <a:lnSpc>
                <a:spcPts val="2493"/>
              </a:lnSpc>
              <a:buFont typeface="Arial"/>
              <a:buChar char="•"/>
            </a:pPr>
            <a:r>
              <a:rPr lang="en-US" spc="12" sz="2113">
                <a:solidFill>
                  <a:srgbClr val="FFFFFF"/>
                </a:solidFill>
                <a:latin typeface="Arimo"/>
              </a:rPr>
              <a:t>Supermarkets compliance with our service</a:t>
            </a:r>
          </a:p>
          <a:p>
            <a:pPr marL="348877" indent="-174438" lvl="1">
              <a:lnSpc>
                <a:spcPts val="2493"/>
              </a:lnSpc>
              <a:buFont typeface="Arial"/>
              <a:buChar char="•"/>
            </a:pPr>
          </a:p>
          <a:p>
            <a:pPr marL="348877" indent="-174438" lvl="1">
              <a:lnSpc>
                <a:spcPts val="2493"/>
              </a:lnSpc>
              <a:buFont typeface="Arial"/>
              <a:buChar char="•"/>
            </a:pPr>
            <a:r>
              <a:rPr lang="en-US" spc="12" sz="2113">
                <a:solidFill>
                  <a:srgbClr val="FFFFFF"/>
                </a:solidFill>
                <a:latin typeface="Arimo"/>
              </a:rPr>
              <a:t>Local market compliance with our service</a:t>
            </a:r>
          </a:p>
          <a:p>
            <a:pPr>
              <a:lnSpc>
                <a:spcPts val="2493"/>
              </a:lnSpc>
            </a:pPr>
          </a:p>
          <a:p>
            <a:pPr marL="348877" indent="-174438" lvl="1">
              <a:lnSpc>
                <a:spcPts val="2493"/>
              </a:lnSpc>
              <a:buFont typeface="Arial"/>
              <a:buChar char="•"/>
            </a:pPr>
            <a:r>
              <a:rPr lang="en-US" spc="12" sz="2113">
                <a:solidFill>
                  <a:srgbClr val="FFFFFF"/>
                </a:solidFill>
                <a:latin typeface="Arimo"/>
              </a:rPr>
              <a:t>Industry Entry Barriers are high（Industry Competition）</a:t>
            </a:r>
          </a:p>
          <a:p>
            <a:pPr>
              <a:lnSpc>
                <a:spcPts val="2493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9050" y="-19050"/>
            <a:ext cx="9753600" cy="7315200"/>
          </a:xfrm>
          <a:prstGeom prst="rect">
            <a:avLst/>
          </a:prstGeom>
          <a:solidFill>
            <a:srgbClr val="3DC1B2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6419850" y="-57150"/>
            <a:ext cx="3390788" cy="7391400"/>
            <a:chOff x="0" y="0"/>
            <a:chExt cx="4521051" cy="9855200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alphaModFix amt="56000"/>
            </a:blip>
            <a:srcRect l="38507" t="0" r="38507" b="0"/>
            <a:stretch>
              <a:fillRect/>
            </a:stretch>
          </p:blipFill>
          <p:spPr>
            <a:xfrm>
              <a:off x="0" y="0"/>
              <a:ext cx="4521051" cy="9855200"/>
            </a:xfrm>
            <a:prstGeom prst="rect">
              <a:avLst/>
            </a:prstGeom>
          </p:spPr>
        </p:pic>
      </p:grpSp>
      <p:sp>
        <p:nvSpPr>
          <p:cNvPr name="TextBox 5" id="5"/>
          <p:cNvSpPr txBox="true"/>
          <p:nvPr/>
        </p:nvSpPr>
        <p:spPr>
          <a:xfrm rot="0">
            <a:off x="1011126" y="674370"/>
            <a:ext cx="3022593" cy="1612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18"/>
              </a:lnSpc>
            </a:pPr>
            <a:r>
              <a:rPr lang="en-US" spc="321" sz="3219">
                <a:solidFill>
                  <a:srgbClr val="FFFFFF"/>
                </a:solidFill>
                <a:latin typeface="Roboto Condensed Bold"/>
              </a:rPr>
              <a:t>WHAT QUESTIONS TO ASK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45470" y="2656118"/>
            <a:ext cx="4681234" cy="2510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48877" indent="-174438" lvl="1">
              <a:lnSpc>
                <a:spcPts val="2493"/>
              </a:lnSpc>
              <a:buFont typeface="Arial"/>
              <a:buChar char="•"/>
            </a:pPr>
            <a:r>
              <a:rPr lang="en-US" spc="12" sz="2113">
                <a:solidFill>
                  <a:srgbClr val="FFFFFF"/>
                </a:solidFill>
                <a:latin typeface="Arimo"/>
              </a:rPr>
              <a:t>Current technology needs to support the lifestyles of time conscious, on the move individuals.</a:t>
            </a:r>
          </a:p>
          <a:p>
            <a:pPr>
              <a:lnSpc>
                <a:spcPts val="2493"/>
              </a:lnSpc>
            </a:pPr>
            <a:r>
              <a:rPr lang="en-US" spc="12" sz="2113">
                <a:solidFill>
                  <a:srgbClr val="FFFFFF"/>
                </a:solidFill>
                <a:latin typeface="Arimo"/>
              </a:rPr>
              <a:t> </a:t>
            </a:r>
          </a:p>
          <a:p>
            <a:pPr marL="348877" indent="-174438" lvl="1">
              <a:lnSpc>
                <a:spcPts val="2493"/>
              </a:lnSpc>
              <a:buFont typeface="Arial"/>
              <a:buChar char="•"/>
            </a:pPr>
            <a:r>
              <a:rPr lang="en-US" spc="12" sz="2113">
                <a:solidFill>
                  <a:srgbClr val="FFFFFF"/>
                </a:solidFill>
                <a:latin typeface="Arimo"/>
              </a:rPr>
              <a:t>As Pandemic winds down, people will shift to in-person options moving GoGrocery to the forefront.</a:t>
            </a:r>
          </a:p>
          <a:p>
            <a:pPr>
              <a:lnSpc>
                <a:spcPts val="2493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C1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423" y="-19050"/>
            <a:ext cx="9791700" cy="7353300"/>
            <a:chOff x="0" y="0"/>
            <a:chExt cx="13055600" cy="98044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alphaModFix amt="56000"/>
            </a:blip>
            <a:srcRect l="6254" t="0" r="6254" b="0"/>
            <a:stretch>
              <a:fillRect/>
            </a:stretch>
          </p:blipFill>
          <p:spPr>
            <a:xfrm>
              <a:off x="0" y="0"/>
              <a:ext cx="13055600" cy="9804400"/>
            </a:xfrm>
            <a:prstGeom prst="rect">
              <a:avLst/>
            </a:prstGeom>
          </p:spPr>
        </p:pic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0"/>
            <a:ext cx="874905" cy="731406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217324" y="2430995"/>
            <a:ext cx="7324955" cy="115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55"/>
              </a:lnSpc>
            </a:pPr>
            <a:r>
              <a:rPr lang="en-US" spc="1207" sz="8050">
                <a:solidFill>
                  <a:srgbClr val="FFFFFF"/>
                </a:solidFill>
                <a:latin typeface="Roboto Condensed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DAE7MmiMzMk</dc:identifier>
  <dcterms:modified xsi:type="dcterms:W3CDTF">2011-08-01T06:04:30Z</dcterms:modified>
  <cp:revision>1</cp:revision>
  <dc:title>Turquoise Photo Advertising Pitch Deck Presentation</dc:title>
</cp:coreProperties>
</file>