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72" r:id="rId5"/>
    <p:sldId id="273" r:id="rId6"/>
    <p:sldId id="259" r:id="rId7"/>
    <p:sldId id="283" r:id="rId8"/>
    <p:sldId id="278" r:id="rId9"/>
    <p:sldId id="262" r:id="rId10"/>
    <p:sldId id="284" r:id="rId11"/>
    <p:sldId id="285" r:id="rId12"/>
    <p:sldId id="263" r:id="rId13"/>
    <p:sldId id="267" r:id="rId14"/>
    <p:sldId id="268" r:id="rId15"/>
    <p:sldId id="287" r:id="rId16"/>
    <p:sldId id="280" r:id="rId17"/>
    <p:sldId id="266" r:id="rId18"/>
    <p:sldId id="282" r:id="rId19"/>
    <p:sldId id="286" r:id="rId20"/>
    <p:sldId id="28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8FDE4B-8D0E-4122-B856-8FDCF2FDA1BC}" v="65" dt="2024-01-20T04:07:02.815"/>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830"/>
  </p:normalViewPr>
  <p:slideViewPr>
    <p:cSldViewPr snapToGrid="0">
      <p:cViewPr varScale="1">
        <p:scale>
          <a:sx n="89" d="100"/>
          <a:sy n="89" d="100"/>
        </p:scale>
        <p:origin x="466" y="7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k Yadav - 07" userId="b295b1fa4b2a4a7f" providerId="LiveId" clId="{6B8FDE4B-8D0E-4122-B856-8FDCF2FDA1BC}"/>
    <pc:docChg chg="undo custSel modSld sldOrd">
      <pc:chgData name="Alok Yadav - 07" userId="b295b1fa4b2a4a7f" providerId="LiveId" clId="{6B8FDE4B-8D0E-4122-B856-8FDCF2FDA1BC}" dt="2024-01-20T04:39:44.504" v="473" actId="20577"/>
      <pc:docMkLst>
        <pc:docMk/>
      </pc:docMkLst>
      <pc:sldChg chg="modSp mod modTransition">
        <pc:chgData name="Alok Yadav - 07" userId="b295b1fa4b2a4a7f" providerId="LiveId" clId="{6B8FDE4B-8D0E-4122-B856-8FDCF2FDA1BC}" dt="2024-01-20T04:26:10.894" v="140" actId="113"/>
        <pc:sldMkLst>
          <pc:docMk/>
          <pc:sldMk cId="3435077016" sldId="259"/>
        </pc:sldMkLst>
        <pc:spChg chg="mod">
          <ac:chgData name="Alok Yadav - 07" userId="b295b1fa4b2a4a7f" providerId="LiveId" clId="{6B8FDE4B-8D0E-4122-B856-8FDCF2FDA1BC}" dt="2024-01-20T04:26:10.894" v="140" actId="113"/>
          <ac:spMkLst>
            <pc:docMk/>
            <pc:sldMk cId="3435077016" sldId="259"/>
            <ac:spMk id="27" creationId="{64C89AC3-3D7A-65BB-C3F4-2B1CB19E78D1}"/>
          </ac:spMkLst>
        </pc:spChg>
        <pc:picChg chg="mod ord">
          <ac:chgData name="Alok Yadav - 07" userId="b295b1fa4b2a4a7f" providerId="LiveId" clId="{6B8FDE4B-8D0E-4122-B856-8FDCF2FDA1BC}" dt="2024-01-19T19:36:39.679" v="4" actId="1076"/>
          <ac:picMkLst>
            <pc:docMk/>
            <pc:sldMk cId="3435077016" sldId="259"/>
            <ac:picMk id="12" creationId="{F8FDC903-6B0B-818D-3EAB-BA7584AAD804}"/>
          </ac:picMkLst>
        </pc:picChg>
      </pc:sldChg>
      <pc:sldChg chg="modTransition">
        <pc:chgData name="Alok Yadav - 07" userId="b295b1fa4b2a4a7f" providerId="LiveId" clId="{6B8FDE4B-8D0E-4122-B856-8FDCF2FDA1BC}" dt="2024-01-19T19:41:37.374" v="87"/>
        <pc:sldMkLst>
          <pc:docMk/>
          <pc:sldMk cId="2752853293" sldId="262"/>
        </pc:sldMkLst>
      </pc:sldChg>
      <pc:sldChg chg="modSp mod modTransition">
        <pc:chgData name="Alok Yadav - 07" userId="b295b1fa4b2a4a7f" providerId="LiveId" clId="{6B8FDE4B-8D0E-4122-B856-8FDCF2FDA1BC}" dt="2024-01-19T19:46:23.438" v="116" actId="20577"/>
        <pc:sldMkLst>
          <pc:docMk/>
          <pc:sldMk cId="1096717490" sldId="263"/>
        </pc:sldMkLst>
        <pc:spChg chg="mod">
          <ac:chgData name="Alok Yadav - 07" userId="b295b1fa4b2a4a7f" providerId="LiveId" clId="{6B8FDE4B-8D0E-4122-B856-8FDCF2FDA1BC}" dt="2024-01-19T19:46:23.438" v="116" actId="20577"/>
          <ac:spMkLst>
            <pc:docMk/>
            <pc:sldMk cId="1096717490" sldId="263"/>
            <ac:spMk id="2" creationId="{E9350B43-2FC6-DBFA-2920-C8265C1C6A48}"/>
          </ac:spMkLst>
        </pc:spChg>
      </pc:sldChg>
      <pc:sldChg chg="ord modTransition">
        <pc:chgData name="Alok Yadav - 07" userId="b295b1fa4b2a4a7f" providerId="LiveId" clId="{6B8FDE4B-8D0E-4122-B856-8FDCF2FDA1BC}" dt="2024-01-20T04:39:22.409" v="471"/>
        <pc:sldMkLst>
          <pc:docMk/>
          <pc:sldMk cId="1234133501" sldId="266"/>
        </pc:sldMkLst>
      </pc:sldChg>
      <pc:sldChg chg="modTransition">
        <pc:chgData name="Alok Yadav - 07" userId="b295b1fa4b2a4a7f" providerId="LiveId" clId="{6B8FDE4B-8D0E-4122-B856-8FDCF2FDA1BC}" dt="2024-01-19T19:42:31.529" v="96"/>
        <pc:sldMkLst>
          <pc:docMk/>
          <pc:sldMk cId="327257719" sldId="267"/>
        </pc:sldMkLst>
      </pc:sldChg>
      <pc:sldChg chg="modSp mod modTransition">
        <pc:chgData name="Alok Yadav - 07" userId="b295b1fa4b2a4a7f" providerId="LiveId" clId="{6B8FDE4B-8D0E-4122-B856-8FDCF2FDA1BC}" dt="2024-01-19T19:46:29.799" v="120" actId="20577"/>
        <pc:sldMkLst>
          <pc:docMk/>
          <pc:sldMk cId="2759600390" sldId="268"/>
        </pc:sldMkLst>
        <pc:spChg chg="mod">
          <ac:chgData name="Alok Yadav - 07" userId="b295b1fa4b2a4a7f" providerId="LiveId" clId="{6B8FDE4B-8D0E-4122-B856-8FDCF2FDA1BC}" dt="2024-01-19T19:46:29.799" v="120" actId="20577"/>
          <ac:spMkLst>
            <pc:docMk/>
            <pc:sldMk cId="2759600390" sldId="268"/>
            <ac:spMk id="8" creationId="{3B8B492D-0778-C859-9200-08161ABEBFE5}"/>
          </ac:spMkLst>
        </pc:spChg>
      </pc:sldChg>
      <pc:sldChg chg="modTransition">
        <pc:chgData name="Alok Yadav - 07" userId="b295b1fa4b2a4a7f" providerId="LiveId" clId="{6B8FDE4B-8D0E-4122-B856-8FDCF2FDA1BC}" dt="2024-01-19T19:37:50.190" v="22"/>
        <pc:sldMkLst>
          <pc:docMk/>
          <pc:sldMk cId="417536504" sldId="272"/>
        </pc:sldMkLst>
      </pc:sldChg>
      <pc:sldChg chg="modSp mod modTransition">
        <pc:chgData name="Alok Yadav - 07" userId="b295b1fa4b2a4a7f" providerId="LiveId" clId="{6B8FDE4B-8D0E-4122-B856-8FDCF2FDA1BC}" dt="2024-01-20T04:39:44.504" v="473" actId="20577"/>
        <pc:sldMkLst>
          <pc:docMk/>
          <pc:sldMk cId="3474133943" sldId="273"/>
        </pc:sldMkLst>
        <pc:graphicFrameChg chg="modGraphic">
          <ac:chgData name="Alok Yadav - 07" userId="b295b1fa4b2a4a7f" providerId="LiveId" clId="{6B8FDE4B-8D0E-4122-B856-8FDCF2FDA1BC}" dt="2024-01-20T04:39:44.504" v="473" actId="20577"/>
          <ac:graphicFrameMkLst>
            <pc:docMk/>
            <pc:sldMk cId="3474133943" sldId="273"/>
            <ac:graphicFrameMk id="2" creationId="{14883AB6-E6D8-70A9-3CCB-61E120FC6000}"/>
          </ac:graphicFrameMkLst>
        </pc:graphicFrameChg>
      </pc:sldChg>
      <pc:sldChg chg="modTransition">
        <pc:chgData name="Alok Yadav - 07" userId="b295b1fa4b2a4a7f" providerId="LiveId" clId="{6B8FDE4B-8D0E-4122-B856-8FDCF2FDA1BC}" dt="2024-01-19T19:40:57.892" v="81"/>
        <pc:sldMkLst>
          <pc:docMk/>
          <pc:sldMk cId="520000563" sldId="278"/>
        </pc:sldMkLst>
      </pc:sldChg>
      <pc:sldChg chg="modTransition">
        <pc:chgData name="Alok Yadav - 07" userId="b295b1fa4b2a4a7f" providerId="LiveId" clId="{6B8FDE4B-8D0E-4122-B856-8FDCF2FDA1BC}" dt="2024-01-19T19:43:57.271" v="105"/>
        <pc:sldMkLst>
          <pc:docMk/>
          <pc:sldMk cId="3418206844" sldId="280"/>
        </pc:sldMkLst>
      </pc:sldChg>
      <pc:sldChg chg="modTransition">
        <pc:chgData name="Alok Yadav - 07" userId="b295b1fa4b2a4a7f" providerId="LiveId" clId="{6B8FDE4B-8D0E-4122-B856-8FDCF2FDA1BC}" dt="2024-01-19T19:44:52.456" v="112"/>
        <pc:sldMkLst>
          <pc:docMk/>
          <pc:sldMk cId="2577936335" sldId="281"/>
        </pc:sldMkLst>
      </pc:sldChg>
      <pc:sldChg chg="modTransition">
        <pc:chgData name="Alok Yadav - 07" userId="b295b1fa4b2a4a7f" providerId="LiveId" clId="{6B8FDE4B-8D0E-4122-B856-8FDCF2FDA1BC}" dt="2024-01-19T19:44:05.995" v="106"/>
        <pc:sldMkLst>
          <pc:docMk/>
          <pc:sldMk cId="1164941242" sldId="282"/>
        </pc:sldMkLst>
      </pc:sldChg>
      <pc:sldChg chg="modSp mod modTransition">
        <pc:chgData name="Alok Yadav - 07" userId="b295b1fa4b2a4a7f" providerId="LiveId" clId="{6B8FDE4B-8D0E-4122-B856-8FDCF2FDA1BC}" dt="2024-01-19T19:40:01.352" v="73" actId="113"/>
        <pc:sldMkLst>
          <pc:docMk/>
          <pc:sldMk cId="3440993651" sldId="283"/>
        </pc:sldMkLst>
        <pc:spChg chg="mod">
          <ac:chgData name="Alok Yadav - 07" userId="b295b1fa4b2a4a7f" providerId="LiveId" clId="{6B8FDE4B-8D0E-4122-B856-8FDCF2FDA1BC}" dt="2024-01-19T19:40:01.352" v="73" actId="113"/>
          <ac:spMkLst>
            <pc:docMk/>
            <pc:sldMk cId="3440993651" sldId="283"/>
            <ac:spMk id="6" creationId="{41DCB3A5-54EC-0311-26AF-186E751386D4}"/>
          </ac:spMkLst>
        </pc:spChg>
      </pc:sldChg>
      <pc:sldChg chg="modTransition">
        <pc:chgData name="Alok Yadav - 07" userId="b295b1fa4b2a4a7f" providerId="LiveId" clId="{6B8FDE4B-8D0E-4122-B856-8FDCF2FDA1BC}" dt="2024-01-19T19:42:04.635" v="93"/>
        <pc:sldMkLst>
          <pc:docMk/>
          <pc:sldMk cId="2697540648" sldId="284"/>
        </pc:sldMkLst>
      </pc:sldChg>
      <pc:sldChg chg="addSp delSp modSp mod modTransition">
        <pc:chgData name="Alok Yadav - 07" userId="b295b1fa4b2a4a7f" providerId="LiveId" clId="{6B8FDE4B-8D0E-4122-B856-8FDCF2FDA1BC}" dt="2024-01-20T04:34:07.764" v="461" actId="1076"/>
        <pc:sldMkLst>
          <pc:docMk/>
          <pc:sldMk cId="2587167099" sldId="285"/>
        </pc:sldMkLst>
        <pc:spChg chg="mod">
          <ac:chgData name="Alok Yadav - 07" userId="b295b1fa4b2a4a7f" providerId="LiveId" clId="{6B8FDE4B-8D0E-4122-B856-8FDCF2FDA1BC}" dt="2024-01-20T04:34:00.909" v="460" actId="5793"/>
          <ac:spMkLst>
            <pc:docMk/>
            <pc:sldMk cId="2587167099" sldId="285"/>
            <ac:spMk id="3" creationId="{AECE350B-7F7C-D99B-0B05-D9ADF687F926}"/>
          </ac:spMkLst>
        </pc:spChg>
        <pc:spChg chg="mod">
          <ac:chgData name="Alok Yadav - 07" userId="b295b1fa4b2a4a7f" providerId="LiveId" clId="{6B8FDE4B-8D0E-4122-B856-8FDCF2FDA1BC}" dt="2024-01-20T04:34:07.764" v="461" actId="1076"/>
          <ac:spMkLst>
            <pc:docMk/>
            <pc:sldMk cId="2587167099" sldId="285"/>
            <ac:spMk id="11" creationId="{CD337544-6A88-3675-DFCC-3E5A02860C9D}"/>
          </ac:spMkLst>
        </pc:spChg>
        <pc:picChg chg="del">
          <ac:chgData name="Alok Yadav - 07" userId="b295b1fa4b2a4a7f" providerId="LiveId" clId="{6B8FDE4B-8D0E-4122-B856-8FDCF2FDA1BC}" dt="2024-01-20T04:06:31.937" v="125" actId="21"/>
          <ac:picMkLst>
            <pc:docMk/>
            <pc:sldMk cId="2587167099" sldId="285"/>
            <ac:picMk id="7" creationId="{BC2E9CA2-DE33-8C23-F23E-670F3E12EBA0}"/>
          </ac:picMkLst>
        </pc:picChg>
        <pc:picChg chg="add mod">
          <ac:chgData name="Alok Yadav - 07" userId="b295b1fa4b2a4a7f" providerId="LiveId" clId="{6B8FDE4B-8D0E-4122-B856-8FDCF2FDA1BC}" dt="2024-01-20T04:07:14.646" v="136" actId="1440"/>
          <ac:picMkLst>
            <pc:docMk/>
            <pc:sldMk cId="2587167099" sldId="285"/>
            <ac:picMk id="8" creationId="{244B2495-F622-3B14-AD35-ABAB99CB1D60}"/>
          </ac:picMkLst>
        </pc:picChg>
        <pc:picChg chg="add mod">
          <ac:chgData name="Alok Yadav - 07" userId="b295b1fa4b2a4a7f" providerId="LiveId" clId="{6B8FDE4B-8D0E-4122-B856-8FDCF2FDA1BC}" dt="2024-01-20T04:07:17.949" v="137" actId="1440"/>
          <ac:picMkLst>
            <pc:docMk/>
            <pc:sldMk cId="2587167099" sldId="285"/>
            <ac:picMk id="12" creationId="{0116074C-F38D-4CB5-67E8-F6CEFF291199}"/>
          </ac:picMkLst>
        </pc:picChg>
      </pc:sldChg>
      <pc:sldChg chg="modTransition">
        <pc:chgData name="Alok Yadav - 07" userId="b295b1fa4b2a4a7f" providerId="LiveId" clId="{6B8FDE4B-8D0E-4122-B856-8FDCF2FDA1BC}" dt="2024-01-19T19:44:35.088" v="111"/>
        <pc:sldMkLst>
          <pc:docMk/>
          <pc:sldMk cId="2717135478" sldId="286"/>
        </pc:sldMkLst>
      </pc:sldChg>
      <pc:sldChg chg="modSp mod modTransition">
        <pc:chgData name="Alok Yadav - 07" userId="b295b1fa4b2a4a7f" providerId="LiveId" clId="{6B8FDE4B-8D0E-4122-B856-8FDCF2FDA1BC}" dt="2024-01-20T04:36:25.683" v="469" actId="20577"/>
        <pc:sldMkLst>
          <pc:docMk/>
          <pc:sldMk cId="3242253520" sldId="287"/>
        </pc:sldMkLst>
        <pc:spChg chg="mod">
          <ac:chgData name="Alok Yadav - 07" userId="b295b1fa4b2a4a7f" providerId="LiveId" clId="{6B8FDE4B-8D0E-4122-B856-8FDCF2FDA1BC}" dt="2024-01-20T04:36:25.683" v="469" actId="20577"/>
          <ac:spMkLst>
            <pc:docMk/>
            <pc:sldMk cId="3242253520" sldId="287"/>
            <ac:spMk id="4" creationId="{45A9ECAA-48CB-8CE7-4844-AA2C77D9E359}"/>
          </ac:spMkLst>
        </pc:spChg>
        <pc:spChg chg="mod">
          <ac:chgData name="Alok Yadav - 07" userId="b295b1fa4b2a4a7f" providerId="LiveId" clId="{6B8FDE4B-8D0E-4122-B856-8FDCF2FDA1BC}" dt="2024-01-19T19:46:35.291" v="124" actId="20577"/>
          <ac:spMkLst>
            <pc:docMk/>
            <pc:sldMk cId="3242253520" sldId="287"/>
            <ac:spMk id="8" creationId="{3B8B492D-0778-C859-9200-08161ABEBFE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2_1" csCatId="accent2" phldr="1"/>
      <dgm:spPr/>
      <dgm:t>
        <a:bodyPr/>
        <a:lstStyle/>
        <a:p>
          <a:endParaRPr lang="en-US"/>
        </a:p>
      </dgm:t>
    </dgm:pt>
    <dgm:pt modelId="{73D947E0-108F-4D20-A71E-3CF329F97212}">
      <dgm:prSet phldr="0" custT="1"/>
      <dgm:spPr/>
      <dgm:t>
        <a:bodyPr anchor="ctr"/>
        <a:lstStyle/>
        <a:p>
          <a:pPr marL="0" rtl="0"/>
          <a:r>
            <a:rPr lang="en-US" sz="2000" b="0" i="0" dirty="0">
              <a:latin typeface="Gill Sans Nova" panose="020B0602020104020203" pitchFamily="34" charset="0"/>
              <a:cs typeface="Gill Sans SemiBold" panose="020B0502020104020203" pitchFamily="34" charset="-79"/>
            </a:rPr>
            <a:t>LIMITED TRAINING DATA</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B1AFA1AF-0FF8-45B3-A6D0-0E255A2F637D}">
      <dgm:prSet phldr="0" custT="1"/>
      <dgm:spPr/>
      <dgm:t>
        <a:bodyPr anchor="ctr"/>
        <a:lstStyle/>
        <a:p>
          <a:pPr marL="0"/>
          <a:r>
            <a:rPr lang="en-US" sz="2000" b="0" i="0" dirty="0">
              <a:effectLst/>
              <a:latin typeface="Söhne"/>
            </a:rPr>
            <a:t>FALSE POSITIVES/NEGATIVES IN RECOGNITION</a:t>
          </a:r>
          <a:endParaRPr lang="en-US" sz="2000" b="0" i="0" dirty="0">
            <a:latin typeface="Gill Sans Nova" panose="020B0602020104020203" pitchFamily="34" charset="0"/>
            <a:cs typeface="Gill Sans SemiBold" panose="020B0502020104020203" pitchFamily="34" charset="-79"/>
          </a:endParaRP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anchor="ctr"/>
        <a:lstStyle/>
        <a:p>
          <a:pPr marL="0">
            <a:lnSpc>
              <a:spcPct val="100000"/>
            </a:lnSpc>
          </a:pPr>
          <a:r>
            <a:rPr lang="en-US" sz="1800" b="1" i="0" dirty="0">
              <a:effectLst/>
              <a:latin typeface="Söhne"/>
            </a:rPr>
            <a:t>Challenge:</a:t>
          </a:r>
          <a:r>
            <a:rPr lang="en-US" sz="1800" b="0" i="0" dirty="0">
              <a:effectLst/>
              <a:latin typeface="Söhne"/>
            </a:rPr>
            <a:t> Facial recognition may produce false positives (incorrect matches) or false negatives (missed matches).</a:t>
          </a:r>
          <a:endParaRPr lang="en-US" sz="1800" b="1" i="0" dirty="0">
            <a:latin typeface="Gill Sans Nova" panose="020B0602020104020203" pitchFamily="34" charset="0"/>
            <a:cs typeface="Gill Sans SemiBold" panose="020B0502020104020203" pitchFamily="34" charset="-79"/>
          </a:endParaRP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a:lstStyle/>
        <a:p>
          <a:pPr marL="0"/>
          <a:r>
            <a:rPr lang="en-US" sz="2000" b="0" i="0" dirty="0">
              <a:effectLst/>
              <a:latin typeface="Söhne"/>
            </a:rPr>
            <a:t>HARDWARE DENPENDENCY</a:t>
          </a:r>
          <a:endParaRPr lang="en-US" sz="2000" b="0" i="0" dirty="0">
            <a:latin typeface="Gill Sans Nova" panose="020B0602020104020203" pitchFamily="34" charset="0"/>
            <a:cs typeface="Gill Sans SemiBold" panose="020B0502020104020203" pitchFamily="34" charset="-79"/>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1" i="0" dirty="0">
              <a:solidFill>
                <a:schemeClr val="tx1"/>
              </a:solidFill>
              <a:effectLst/>
              <a:latin typeface="Söhne"/>
            </a:rPr>
            <a:t>Challenge:</a:t>
          </a:r>
          <a:r>
            <a:rPr lang="en-US" sz="1800" b="0" i="0" dirty="0">
              <a:solidFill>
                <a:schemeClr val="tx1"/>
              </a:solidFill>
              <a:effectLst/>
              <a:latin typeface="Söhne"/>
            </a:rPr>
            <a:t> Relies on a webcam for image capture, which may vary in quality across devices.</a:t>
          </a:r>
          <a:endParaRPr lang="en-US" sz="1800" b="1" i="0" dirty="0">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dgm:t>
        <a:bodyPr anchor="ctr"/>
        <a:lstStyle/>
        <a:p>
          <a:pPr marL="0" rtl="0">
            <a:lnSpc>
              <a:spcPct val="100000"/>
            </a:lnSpc>
          </a:pPr>
          <a:r>
            <a:rPr lang="en-US" sz="1800" b="1" i="0" dirty="0">
              <a:solidFill>
                <a:schemeClr val="tx1"/>
              </a:solidFill>
              <a:effectLst/>
              <a:latin typeface="Söhne"/>
            </a:rPr>
            <a:t>Challenge:</a:t>
          </a:r>
          <a:r>
            <a:rPr lang="en-US" sz="1800" b="0" i="0" dirty="0">
              <a:solidFill>
                <a:schemeClr val="tx1"/>
              </a:solidFill>
              <a:effectLst/>
              <a:latin typeface="Söhne"/>
            </a:rPr>
            <a:t> Facial recognition raises concerns about data security and unauthorized access.</a:t>
          </a:r>
          <a:endParaRPr lang="en-US" sz="1800" b="1" i="0" dirty="0">
            <a:latin typeface="Gill Sans Nova" panose="020B0602020104020203" pitchFamily="34" charset="0"/>
            <a:cs typeface="Gill Sans SemiBold" panose="020B0502020104020203" pitchFamily="34" charset="-79"/>
          </a:endParaRP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4F85505A-81B6-4FDA-A144-900B71DAD946}">
      <dgm:prSet phldr="0" custT="1"/>
      <dgm:spPr/>
      <dgm:t>
        <a:bodyPr anchor="ctr"/>
        <a:lstStyle/>
        <a:p>
          <a:pPr marL="0"/>
          <a:r>
            <a:rPr lang="en-US" sz="2000" b="0" i="0" dirty="0">
              <a:latin typeface="Gill Sans Nova" panose="020B0602020104020203" pitchFamily="34" charset="0"/>
              <a:cs typeface="Gill Sans SemiBold" panose="020B0502020104020203" pitchFamily="34" charset="-79"/>
            </a:rPr>
            <a:t>SECURITY CONCERNS</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66DF682D-C101-4C93-AAAD-6EE558AF04B8}">
      <dgm:prSet phldr="0" custT="1"/>
      <dgm:spPr/>
      <dgm:t>
        <a:bodyPr/>
        <a:lstStyle/>
        <a:p>
          <a:pPr marL="0">
            <a:lnSpc>
              <a:spcPct val="100000"/>
            </a:lnSpc>
            <a:buFont typeface="+mj-lt"/>
            <a:buAutoNum type="arabicPeriod"/>
          </a:pPr>
          <a:r>
            <a:rPr lang="en-US" sz="1800" b="1" i="0" dirty="0">
              <a:effectLst/>
              <a:latin typeface="Söhne"/>
            </a:rPr>
            <a:t>Solution:</a:t>
          </a:r>
          <a:r>
            <a:rPr lang="en-US" sz="1800" b="0" i="0" dirty="0">
              <a:effectLst/>
              <a:latin typeface="Söhne"/>
            </a:rPr>
            <a:t> Encourage capturing diverse images for each student during the data capture phase to improve model robustness.</a:t>
          </a:r>
          <a:endParaRPr lang="en-US" sz="1800" b="1" i="0" dirty="0">
            <a:latin typeface="Gill Sans Nova" panose="020B0602020104020203" pitchFamily="34" charset="0"/>
            <a:cs typeface="Gill Sans SemiBold" panose="020B0502020104020203" pitchFamily="34" charset="-79"/>
          </a:endParaRPr>
        </a:p>
      </dgm:t>
    </dgm:pt>
    <dgm:pt modelId="{81D96D3B-9157-44C3-93DE-8666110CF9A0}" type="parTrans" cxnId="{39C864BD-9625-4236-B0FC-779A3F038C9E}">
      <dgm:prSet/>
      <dgm:spPr/>
      <dgm:t>
        <a:bodyPr/>
        <a:lstStyle/>
        <a:p>
          <a:endParaRPr lang="en-IN"/>
        </a:p>
      </dgm:t>
    </dgm:pt>
    <dgm:pt modelId="{C8FC8885-3C47-400F-8389-57FCEB8F6698}" type="sibTrans" cxnId="{39C864BD-9625-4236-B0FC-779A3F038C9E}">
      <dgm:prSet/>
      <dgm:spPr/>
      <dgm:t>
        <a:bodyPr/>
        <a:lstStyle/>
        <a:p>
          <a:endParaRPr lang="en-IN"/>
        </a:p>
      </dgm:t>
    </dgm:pt>
    <dgm:pt modelId="{30A490C8-22B4-4D68-875C-0F0DE2FF864D}">
      <dgm:prSet phldr="0" custT="1"/>
      <dgm:spPr/>
      <dgm:t>
        <a:bodyPr anchor="ctr"/>
        <a:lstStyle/>
        <a:p>
          <a:pPr marL="0">
            <a:lnSpc>
              <a:spcPct val="100000"/>
            </a:lnSpc>
          </a:pPr>
          <a:r>
            <a:rPr lang="en-US" sz="1800" b="1" i="0" dirty="0">
              <a:effectLst/>
              <a:latin typeface="Söhne"/>
            </a:rPr>
            <a:t>Challenge:</a:t>
          </a:r>
          <a:r>
            <a:rPr lang="en-US" sz="1800" b="0" i="0" dirty="0">
              <a:effectLst/>
              <a:latin typeface="Söhne"/>
            </a:rPr>
            <a:t> Limited facial images for training recognition models can lead to reduced accuracy.</a:t>
          </a:r>
          <a:endParaRPr lang="en-US" sz="1800" b="1" i="0" dirty="0">
            <a:latin typeface="Gill Sans Nova" panose="020B0602020104020203" pitchFamily="34" charset="0"/>
            <a:cs typeface="Gill Sans SemiBold" panose="020B0502020104020203" pitchFamily="34" charset="-79"/>
          </a:endParaRPr>
        </a:p>
      </dgm:t>
    </dgm:pt>
    <dgm:pt modelId="{45495DA8-8707-41E3-A12B-FA5766269C44}" type="sibTrans" cxnId="{381FE1CC-8184-4745-8EB3-6DE11655998D}">
      <dgm:prSet/>
      <dgm:spPr/>
      <dgm:t>
        <a:bodyPr/>
        <a:lstStyle/>
        <a:p>
          <a:endParaRPr lang="en-US"/>
        </a:p>
      </dgm:t>
    </dgm:pt>
    <dgm:pt modelId="{035C64B0-4F0C-4FD1-BD23-B1D4C9887CBE}" type="parTrans" cxnId="{381FE1CC-8184-4745-8EB3-6DE11655998D}">
      <dgm:prSet/>
      <dgm:spPr/>
      <dgm:t>
        <a:bodyPr/>
        <a:lstStyle/>
        <a:p>
          <a:endParaRPr lang="en-US"/>
        </a:p>
      </dgm:t>
    </dgm:pt>
    <dgm:pt modelId="{E33B0090-E416-4F23-A474-CDF76DF343C1}">
      <dgm:prSet phldr="0" custT="1"/>
      <dgm:spPr/>
      <dgm:t>
        <a:bodyPr/>
        <a:lstStyle/>
        <a:p>
          <a:pPr marL="0">
            <a:lnSpc>
              <a:spcPct val="100000"/>
            </a:lnSpc>
            <a:buFont typeface="+mj-lt"/>
            <a:buAutoNum type="arabicPeriod"/>
          </a:pPr>
          <a:r>
            <a:rPr lang="en-US" sz="1800" b="1" i="0" dirty="0">
              <a:effectLst/>
              <a:latin typeface="Söhne"/>
            </a:rPr>
            <a:t>Solution:</a:t>
          </a:r>
          <a:r>
            <a:rPr lang="en-US" sz="1800" b="0" i="0" dirty="0">
              <a:effectLst/>
              <a:latin typeface="Söhne"/>
            </a:rPr>
            <a:t> Fine-tune recognition parameters, adjust confidence thresholds, and regularly update training data to enhance accuracy.</a:t>
          </a:r>
          <a:endParaRPr lang="en-US" sz="1800" b="1" i="0" dirty="0">
            <a:latin typeface="Gill Sans Nova" panose="020B0602020104020203" pitchFamily="34" charset="0"/>
            <a:cs typeface="Gill Sans SemiBold" panose="020B0502020104020203" pitchFamily="34" charset="-79"/>
          </a:endParaRPr>
        </a:p>
      </dgm:t>
    </dgm:pt>
    <dgm:pt modelId="{277F37C1-8B8B-4915-91A5-33EBFB967A72}" type="parTrans" cxnId="{A27C6421-EB80-49F4-B52B-EDFB0F301C61}">
      <dgm:prSet/>
      <dgm:spPr/>
      <dgm:t>
        <a:bodyPr/>
        <a:lstStyle/>
        <a:p>
          <a:endParaRPr lang="en-IN"/>
        </a:p>
      </dgm:t>
    </dgm:pt>
    <dgm:pt modelId="{2D466E02-1D32-4292-95F4-8EA1F7C8FB78}" type="sibTrans" cxnId="{A27C6421-EB80-49F4-B52B-EDFB0F301C61}">
      <dgm:prSet/>
      <dgm:spPr/>
      <dgm:t>
        <a:bodyPr/>
        <a:lstStyle/>
        <a:p>
          <a:endParaRPr lang="en-IN"/>
        </a:p>
      </dgm:t>
    </dgm:pt>
    <dgm:pt modelId="{A2F14756-58C1-40D5-B94C-49E274CB7C7E}">
      <dgm:prSet phldr="0" custT="1"/>
      <dgm:spPr/>
      <dgm:t>
        <a:bodyPr/>
        <a:lstStyle/>
        <a:p>
          <a:pPr marL="0">
            <a:lnSpc>
              <a:spcPct val="100000"/>
            </a:lnSpc>
            <a:buFont typeface="+mj-lt"/>
            <a:buAutoNum type="arabicPeriod"/>
          </a:pPr>
          <a:r>
            <a:rPr lang="en-US" sz="1800" b="1" i="0">
              <a:solidFill>
                <a:schemeClr val="tx1"/>
              </a:solidFill>
              <a:effectLst/>
              <a:latin typeface="Söhne"/>
            </a:rPr>
            <a:t>Solution:</a:t>
          </a:r>
          <a:r>
            <a:rPr lang="en-US" sz="1800" b="0" i="0">
              <a:solidFill>
                <a:schemeClr val="tx1"/>
              </a:solidFill>
              <a:effectLst/>
              <a:latin typeface="Söhne"/>
            </a:rPr>
            <a:t> Provide guidance on optimal camera settings and encourage the use of standard webcams for consistent results.</a:t>
          </a:r>
          <a:endParaRPr lang="en-US" sz="1800" b="1" i="0" dirty="0">
            <a:latin typeface="Gill Sans Nova" panose="020B0602020104020203" pitchFamily="34" charset="0"/>
            <a:cs typeface="Gill Sans SemiBold" panose="020B0502020104020203" pitchFamily="34" charset="-79"/>
          </a:endParaRPr>
        </a:p>
      </dgm:t>
    </dgm:pt>
    <dgm:pt modelId="{20A80777-C714-4CC2-9A96-1F094065653E}" type="parTrans" cxnId="{3FCB35BF-4FA2-4BCD-B970-D316732EC2BF}">
      <dgm:prSet/>
      <dgm:spPr/>
      <dgm:t>
        <a:bodyPr/>
        <a:lstStyle/>
        <a:p>
          <a:endParaRPr lang="en-IN"/>
        </a:p>
      </dgm:t>
    </dgm:pt>
    <dgm:pt modelId="{5B06C913-C346-4C8F-9F0D-165E9D4C0DBE}" type="sibTrans" cxnId="{3FCB35BF-4FA2-4BCD-B970-D316732EC2BF}">
      <dgm:prSet/>
      <dgm:spPr/>
      <dgm:t>
        <a:bodyPr/>
        <a:lstStyle/>
        <a:p>
          <a:endParaRPr lang="en-IN"/>
        </a:p>
      </dgm:t>
    </dgm:pt>
    <dgm:pt modelId="{4261F054-2AA7-46E5-813A-32A508591395}">
      <dgm:prSet phldr="0" custT="1"/>
      <dgm:spPr/>
      <dgm:t>
        <a:bodyPr/>
        <a:lstStyle/>
        <a:p>
          <a:pPr marL="0">
            <a:lnSpc>
              <a:spcPct val="100000"/>
            </a:lnSpc>
            <a:buFont typeface="+mj-lt"/>
            <a:buAutoNum type="arabicPeriod"/>
          </a:pPr>
          <a:r>
            <a:rPr lang="en-US" sz="1800" b="1" i="0" dirty="0">
              <a:solidFill>
                <a:schemeClr val="tx1"/>
              </a:solidFill>
              <a:effectLst/>
              <a:latin typeface="Söhne"/>
            </a:rPr>
            <a:t>Solution:</a:t>
          </a:r>
          <a:r>
            <a:rPr lang="en-US" sz="1800" b="0" i="0" dirty="0">
              <a:solidFill>
                <a:schemeClr val="tx1"/>
              </a:solidFill>
              <a:effectLst/>
              <a:latin typeface="Söhne"/>
            </a:rPr>
            <a:t> Implement secure data handling practices, such as encryption and access controls, and clearly communicate the privacy measures in place.</a:t>
          </a:r>
          <a:endParaRPr lang="en-US" sz="1800" b="1" i="0" dirty="0">
            <a:latin typeface="Gill Sans Nova" panose="020B0602020104020203" pitchFamily="34" charset="0"/>
            <a:cs typeface="Gill Sans SemiBold" panose="020B0502020104020203" pitchFamily="34" charset="-79"/>
          </a:endParaRPr>
        </a:p>
      </dgm:t>
    </dgm:pt>
    <dgm:pt modelId="{A0D49FE4-C2CE-424F-82B5-0CAF0CF8E0E9}" type="parTrans" cxnId="{FD69CFC7-E564-4B8E-90E4-664B51EE7276}">
      <dgm:prSet/>
      <dgm:spPr/>
      <dgm:t>
        <a:bodyPr/>
        <a:lstStyle/>
        <a:p>
          <a:endParaRPr lang="en-IN"/>
        </a:p>
      </dgm:t>
    </dgm:pt>
    <dgm:pt modelId="{9551BA10-DC50-44A1-87AD-799E62DF4141}" type="sibTrans" cxnId="{FD69CFC7-E564-4B8E-90E4-664B51EE7276}">
      <dgm:prSet/>
      <dgm:spPr/>
      <dgm:t>
        <a:bodyPr/>
        <a:lstStyle/>
        <a:p>
          <a:endParaRPr lang="en-IN"/>
        </a:p>
      </dgm:t>
    </dgm:pt>
    <dgm:pt modelId="{3C6AA5AE-BF71-4E54-9FFD-C1ACD7583299}" type="pres">
      <dgm:prSet presAssocID="{0DD8915E-DC14-41D6-9BB5-F49E1C265163}" presName="vert0" presStyleCnt="0">
        <dgm:presLayoutVars>
          <dgm:dir/>
          <dgm:animOne val="branch"/>
          <dgm:animLvl val="lvl"/>
        </dgm:presLayoutVars>
      </dgm:prSet>
      <dgm:spPr/>
    </dgm:pt>
    <dgm:pt modelId="{C602B0B6-D65A-4C8E-AF6D-531709181970}" type="pres">
      <dgm:prSet presAssocID="{73D947E0-108F-4D20-A71E-3CF329F97212}" presName="thickLine" presStyleLbl="alignNode1" presStyleIdx="0" presStyleCnt="4"/>
      <dgm:spPr/>
    </dgm:pt>
    <dgm:pt modelId="{67B99D38-4136-42EE-82B4-61CA48C4D4C5}" type="pres">
      <dgm:prSet presAssocID="{73D947E0-108F-4D20-A71E-3CF329F97212}" presName="horz1" presStyleCnt="0"/>
      <dgm:spPr/>
    </dgm:pt>
    <dgm:pt modelId="{205AA7E0-EC76-4591-B842-3100CAF2800C}" type="pres">
      <dgm:prSet presAssocID="{73D947E0-108F-4D20-A71E-3CF329F97212}" presName="tx1" presStyleLbl="revTx" presStyleIdx="0" presStyleCnt="12"/>
      <dgm:spPr/>
    </dgm:pt>
    <dgm:pt modelId="{EA0FEC60-1026-4B49-AEF8-3F7C04C92D75}" type="pres">
      <dgm:prSet presAssocID="{73D947E0-108F-4D20-A71E-3CF329F97212}" presName="vert1" presStyleCnt="0"/>
      <dgm:spPr/>
    </dgm:pt>
    <dgm:pt modelId="{3EB7CB39-7CAC-45F2-B182-09AA1D10E978}" type="pres">
      <dgm:prSet presAssocID="{30A490C8-22B4-4D68-875C-0F0DE2FF864D}" presName="vertSpace2a" presStyleCnt="0"/>
      <dgm:spPr/>
    </dgm:pt>
    <dgm:pt modelId="{8DBAB9FE-958F-4BFD-B0FA-2F95EC680438}" type="pres">
      <dgm:prSet presAssocID="{30A490C8-22B4-4D68-875C-0F0DE2FF864D}" presName="horz2" presStyleCnt="0"/>
      <dgm:spPr/>
    </dgm:pt>
    <dgm:pt modelId="{F26E73BF-899F-4430-92EA-3D23A94137F8}" type="pres">
      <dgm:prSet presAssocID="{30A490C8-22B4-4D68-875C-0F0DE2FF864D}" presName="horzSpace2" presStyleCnt="0"/>
      <dgm:spPr/>
    </dgm:pt>
    <dgm:pt modelId="{164A832F-E51E-48CA-8354-545D1254DFB2}" type="pres">
      <dgm:prSet presAssocID="{30A490C8-22B4-4D68-875C-0F0DE2FF864D}" presName="tx2" presStyleLbl="revTx" presStyleIdx="1" presStyleCnt="12" custLinFactNeighborX="-2" custLinFactNeighborY="2557"/>
      <dgm:spPr/>
    </dgm:pt>
    <dgm:pt modelId="{EE6FB200-2F79-48C4-B5C9-017000B07ECE}" type="pres">
      <dgm:prSet presAssocID="{30A490C8-22B4-4D68-875C-0F0DE2FF864D}" presName="vert2" presStyleCnt="0"/>
      <dgm:spPr/>
    </dgm:pt>
    <dgm:pt modelId="{280C2D5A-601C-4399-A231-7FB982932FBE}" type="pres">
      <dgm:prSet presAssocID="{30A490C8-22B4-4D68-875C-0F0DE2FF864D}" presName="thinLine2b" presStyleLbl="callout" presStyleIdx="0" presStyleCnt="8" custLinFactY="69460" custLinFactNeighborY="100000"/>
      <dgm:spPr/>
    </dgm:pt>
    <dgm:pt modelId="{D3152D4B-FF59-4118-ADF8-F0DCC85DB384}" type="pres">
      <dgm:prSet presAssocID="{30A490C8-22B4-4D68-875C-0F0DE2FF864D}" presName="vertSpace2b" presStyleCnt="0"/>
      <dgm:spPr/>
    </dgm:pt>
    <dgm:pt modelId="{7B86E0B5-1FFA-4A90-BC9C-61BF608C779A}" type="pres">
      <dgm:prSet presAssocID="{66DF682D-C101-4C93-AAAD-6EE558AF04B8}" presName="horz2" presStyleCnt="0"/>
      <dgm:spPr/>
    </dgm:pt>
    <dgm:pt modelId="{FBBD19FA-885D-413D-852D-53DB834FA140}" type="pres">
      <dgm:prSet presAssocID="{66DF682D-C101-4C93-AAAD-6EE558AF04B8}" presName="horzSpace2" presStyleCnt="0"/>
      <dgm:spPr/>
    </dgm:pt>
    <dgm:pt modelId="{99135477-A02C-4F20-AEC8-0C68848F703D}" type="pres">
      <dgm:prSet presAssocID="{66DF682D-C101-4C93-AAAD-6EE558AF04B8}" presName="tx2" presStyleLbl="revTx" presStyleIdx="2" presStyleCnt="12"/>
      <dgm:spPr/>
    </dgm:pt>
    <dgm:pt modelId="{EC565F60-38A0-498B-9B2B-1447A0400902}" type="pres">
      <dgm:prSet presAssocID="{66DF682D-C101-4C93-AAAD-6EE558AF04B8}" presName="vert2" presStyleCnt="0"/>
      <dgm:spPr/>
    </dgm:pt>
    <dgm:pt modelId="{A930FCBA-A5B3-4D0E-AF29-384DE6973F97}" type="pres">
      <dgm:prSet presAssocID="{66DF682D-C101-4C93-AAAD-6EE558AF04B8}" presName="thinLine2b" presStyleLbl="callout" presStyleIdx="1" presStyleCnt="8" custLinFactY="100000" custLinFactNeighborX="-114" custLinFactNeighborY="105949"/>
      <dgm:spPr/>
    </dgm:pt>
    <dgm:pt modelId="{DD12D74E-312F-4C15-A84F-B98857F6E280}" type="pres">
      <dgm:prSet presAssocID="{66DF682D-C101-4C93-AAAD-6EE558AF04B8}" presName="vertSpace2b" presStyleCnt="0"/>
      <dgm:spPr/>
    </dgm:pt>
    <dgm:pt modelId="{02099127-1739-46C6-BB51-88F5BA140B85}" type="pres">
      <dgm:prSet presAssocID="{B1AFA1AF-0FF8-45B3-A6D0-0E255A2F637D}" presName="thickLine" presStyleLbl="alignNode1" presStyleIdx="1" presStyleCnt="4"/>
      <dgm:spPr/>
    </dgm:pt>
    <dgm:pt modelId="{7D4ACD5E-B8CC-496A-ACDD-5F328A22C435}" type="pres">
      <dgm:prSet presAssocID="{B1AFA1AF-0FF8-45B3-A6D0-0E255A2F637D}" presName="horz1" presStyleCnt="0"/>
      <dgm:spPr/>
    </dgm:pt>
    <dgm:pt modelId="{8150BB4A-299E-43C7-9E89-F206645C22FC}" type="pres">
      <dgm:prSet presAssocID="{B1AFA1AF-0FF8-45B3-A6D0-0E255A2F637D}" presName="tx1" presStyleLbl="revTx" presStyleIdx="3" presStyleCnt="12" custLinFactNeighborY="-14644"/>
      <dgm:spPr/>
    </dgm:pt>
    <dgm:pt modelId="{751097F2-9A82-4B13-A7A5-43B7A126DA40}" type="pres">
      <dgm:prSet presAssocID="{B1AFA1AF-0FF8-45B3-A6D0-0E255A2F637D}" presName="vert1" presStyleCnt="0"/>
      <dgm:spPr/>
    </dgm:pt>
    <dgm:pt modelId="{FF4C0310-EFD4-4F7C-BD27-405D738D3493}" type="pres">
      <dgm:prSet presAssocID="{50418D2B-9486-42DE-AFDD-1D31420040FF}" presName="vertSpace2a" presStyleCnt="0"/>
      <dgm:spPr/>
    </dgm:pt>
    <dgm:pt modelId="{A7CD8884-30BB-4DD0-80B4-C1E2335CEBD9}" type="pres">
      <dgm:prSet presAssocID="{50418D2B-9486-42DE-AFDD-1D31420040FF}" presName="horz2" presStyleCnt="0"/>
      <dgm:spPr/>
    </dgm:pt>
    <dgm:pt modelId="{9901D450-DAA1-4EBF-93AA-985B86FE75E2}" type="pres">
      <dgm:prSet presAssocID="{50418D2B-9486-42DE-AFDD-1D31420040FF}" presName="horzSpace2" presStyleCnt="0"/>
      <dgm:spPr/>
    </dgm:pt>
    <dgm:pt modelId="{38E80267-3108-42CF-8373-3976A9995072}" type="pres">
      <dgm:prSet presAssocID="{50418D2B-9486-42DE-AFDD-1D31420040FF}" presName="tx2" presStyleLbl="revTx" presStyleIdx="4" presStyleCnt="12"/>
      <dgm:spPr/>
    </dgm:pt>
    <dgm:pt modelId="{22118ACF-40E4-46E7-BD30-9DDFC0B15DEF}" type="pres">
      <dgm:prSet presAssocID="{50418D2B-9486-42DE-AFDD-1D31420040FF}" presName="vert2" presStyleCnt="0"/>
      <dgm:spPr/>
    </dgm:pt>
    <dgm:pt modelId="{599CC138-E99E-44AA-948A-FF3A06D4816E}" type="pres">
      <dgm:prSet presAssocID="{50418D2B-9486-42DE-AFDD-1D31420040FF}" presName="thinLine2b" presStyleLbl="callout" presStyleIdx="2" presStyleCnt="8"/>
      <dgm:spPr/>
    </dgm:pt>
    <dgm:pt modelId="{1432634C-487B-4B05-A4EA-887E87AE5416}" type="pres">
      <dgm:prSet presAssocID="{50418D2B-9486-42DE-AFDD-1D31420040FF}" presName="vertSpace2b" presStyleCnt="0"/>
      <dgm:spPr/>
    </dgm:pt>
    <dgm:pt modelId="{1D158A05-BA73-4F05-9732-19FC0F655BE0}" type="pres">
      <dgm:prSet presAssocID="{E33B0090-E416-4F23-A474-CDF76DF343C1}" presName="horz2" presStyleCnt="0"/>
      <dgm:spPr/>
    </dgm:pt>
    <dgm:pt modelId="{852EC8CC-D657-402D-B28B-BC9DD28BBF93}" type="pres">
      <dgm:prSet presAssocID="{E33B0090-E416-4F23-A474-CDF76DF343C1}" presName="horzSpace2" presStyleCnt="0"/>
      <dgm:spPr/>
    </dgm:pt>
    <dgm:pt modelId="{8943A284-D2AA-40C8-BD35-A8DE699C577C}" type="pres">
      <dgm:prSet presAssocID="{E33B0090-E416-4F23-A474-CDF76DF343C1}" presName="tx2" presStyleLbl="revTx" presStyleIdx="5" presStyleCnt="12"/>
      <dgm:spPr/>
    </dgm:pt>
    <dgm:pt modelId="{A7542F25-3FF1-4E03-BB6A-25684446EB6A}" type="pres">
      <dgm:prSet presAssocID="{E33B0090-E416-4F23-A474-CDF76DF343C1}" presName="vert2" presStyleCnt="0"/>
      <dgm:spPr/>
    </dgm:pt>
    <dgm:pt modelId="{07A2E6CD-6A65-47E3-AF38-D53D9D915F99}" type="pres">
      <dgm:prSet presAssocID="{E33B0090-E416-4F23-A474-CDF76DF343C1}" presName="thinLine2b" presStyleLbl="callout" presStyleIdx="3" presStyleCnt="8" custLinFactY="100000" custLinFactNeighborY="171902"/>
      <dgm:spPr/>
    </dgm:pt>
    <dgm:pt modelId="{A2123C66-E4CA-4E68-B0BA-8FEC5B3FDDC4}" type="pres">
      <dgm:prSet presAssocID="{E33B0090-E416-4F23-A474-CDF76DF343C1}" presName="vertSpace2b" presStyleCnt="0"/>
      <dgm:spPr/>
    </dgm:pt>
    <dgm:pt modelId="{9E294345-00E0-4073-B1FA-02C0CAD1AD25}" type="pres">
      <dgm:prSet presAssocID="{E9682B4F-0217-4B50-923E-C104AA24290F}" presName="thickLine" presStyleLbl="alignNode1" presStyleIdx="2" presStyleCnt="4"/>
      <dgm:spPr/>
    </dgm:pt>
    <dgm:pt modelId="{1E5CCAF0-60AD-4159-AF12-4D8AFFF382D9}" type="pres">
      <dgm:prSet presAssocID="{E9682B4F-0217-4B50-923E-C104AA24290F}" presName="horz1" presStyleCnt="0"/>
      <dgm:spPr/>
    </dgm:pt>
    <dgm:pt modelId="{FBF266A7-957F-40B3-BB17-3E184DA9E5B9}" type="pres">
      <dgm:prSet presAssocID="{E9682B4F-0217-4B50-923E-C104AA24290F}" presName="tx1" presStyleLbl="revTx" presStyleIdx="6" presStyleCnt="12" custLinFactNeighborX="342" custLinFactNeighborY="26359"/>
      <dgm:spPr/>
    </dgm:pt>
    <dgm:pt modelId="{8B69533B-D845-41DF-A283-1DB5DCEAF7A3}" type="pres">
      <dgm:prSet presAssocID="{E9682B4F-0217-4B50-923E-C104AA24290F}" presName="vert1" presStyleCnt="0"/>
      <dgm:spPr/>
    </dgm:pt>
    <dgm:pt modelId="{C081AA4D-9788-48F9-84AE-5615BF480A6C}" type="pres">
      <dgm:prSet presAssocID="{0EC0C300-11E4-45CF-8418-973585107209}" presName="vertSpace2a" presStyleCnt="0"/>
      <dgm:spPr/>
    </dgm:pt>
    <dgm:pt modelId="{0F7C5A54-54FA-445A-9867-04495DDCB962}" type="pres">
      <dgm:prSet presAssocID="{0EC0C300-11E4-45CF-8418-973585107209}" presName="horz2" presStyleCnt="0"/>
      <dgm:spPr/>
    </dgm:pt>
    <dgm:pt modelId="{A64C7AD5-9C13-4C22-8BE4-C6038CDB5958}" type="pres">
      <dgm:prSet presAssocID="{0EC0C300-11E4-45CF-8418-973585107209}" presName="horzSpace2" presStyleCnt="0"/>
      <dgm:spPr/>
    </dgm:pt>
    <dgm:pt modelId="{E8607C6B-DF43-4C7B-A9AC-2C0117A8A0CC}" type="pres">
      <dgm:prSet presAssocID="{0EC0C300-11E4-45CF-8418-973585107209}" presName="tx2" presStyleLbl="revTx" presStyleIdx="7" presStyleCnt="12"/>
      <dgm:spPr/>
    </dgm:pt>
    <dgm:pt modelId="{2B393B62-72D7-4D72-BB12-4D84FDF894AD}" type="pres">
      <dgm:prSet presAssocID="{0EC0C300-11E4-45CF-8418-973585107209}" presName="vert2" presStyleCnt="0"/>
      <dgm:spPr/>
    </dgm:pt>
    <dgm:pt modelId="{334DDD6A-882A-4700-B082-78073A94CB49}" type="pres">
      <dgm:prSet presAssocID="{0EC0C300-11E4-45CF-8418-973585107209}" presName="thinLine2b" presStyleLbl="callout" presStyleIdx="4" presStyleCnt="8"/>
      <dgm:spPr/>
    </dgm:pt>
    <dgm:pt modelId="{884D8E38-E8C4-48C6-83A7-1AEE9D7494E7}" type="pres">
      <dgm:prSet presAssocID="{0EC0C300-11E4-45CF-8418-973585107209}" presName="vertSpace2b" presStyleCnt="0"/>
      <dgm:spPr/>
    </dgm:pt>
    <dgm:pt modelId="{CB5628CC-985D-498D-AA94-D03161908278}" type="pres">
      <dgm:prSet presAssocID="{A2F14756-58C1-40D5-B94C-49E274CB7C7E}" presName="horz2" presStyleCnt="0"/>
      <dgm:spPr/>
    </dgm:pt>
    <dgm:pt modelId="{EB7674CE-CA8D-4515-B1C7-DB381760E272}" type="pres">
      <dgm:prSet presAssocID="{A2F14756-58C1-40D5-B94C-49E274CB7C7E}" presName="horzSpace2" presStyleCnt="0"/>
      <dgm:spPr/>
    </dgm:pt>
    <dgm:pt modelId="{5322116C-12BF-442D-8A1A-251FF68FEBBD}" type="pres">
      <dgm:prSet presAssocID="{A2F14756-58C1-40D5-B94C-49E274CB7C7E}" presName="tx2" presStyleLbl="revTx" presStyleIdx="8" presStyleCnt="12"/>
      <dgm:spPr/>
    </dgm:pt>
    <dgm:pt modelId="{31A4C296-D926-4600-A370-47652D6FC873}" type="pres">
      <dgm:prSet presAssocID="{A2F14756-58C1-40D5-B94C-49E274CB7C7E}" presName="vert2" presStyleCnt="0"/>
      <dgm:spPr/>
    </dgm:pt>
    <dgm:pt modelId="{9D86E0D4-03CF-486D-8314-A191C537AC11}" type="pres">
      <dgm:prSet presAssocID="{A2F14756-58C1-40D5-B94C-49E274CB7C7E}" presName="thinLine2b" presStyleLbl="callout" presStyleIdx="5" presStyleCnt="8"/>
      <dgm:spPr/>
    </dgm:pt>
    <dgm:pt modelId="{88B3EAD4-0D2A-4169-B21D-0DEB2471750D}" type="pres">
      <dgm:prSet presAssocID="{A2F14756-58C1-40D5-B94C-49E274CB7C7E}" presName="vertSpace2b" presStyleCnt="0"/>
      <dgm:spPr/>
    </dgm:pt>
    <dgm:pt modelId="{7F33D391-95C4-4BD3-8A34-D6DE5A1E532B}" type="pres">
      <dgm:prSet presAssocID="{4F85505A-81B6-4FDA-A144-900B71DAD946}" presName="thickLine" presStyleLbl="alignNode1" presStyleIdx="3" presStyleCnt="4"/>
      <dgm:spPr/>
    </dgm:pt>
    <dgm:pt modelId="{F9B11893-AB8E-4CC1-A6FE-559B8D650F69}" type="pres">
      <dgm:prSet presAssocID="{4F85505A-81B6-4FDA-A144-900B71DAD946}" presName="horz1" presStyleCnt="0"/>
      <dgm:spPr/>
    </dgm:pt>
    <dgm:pt modelId="{EB0B9F03-B605-4370-9C86-19D743382AD3}" type="pres">
      <dgm:prSet presAssocID="{4F85505A-81B6-4FDA-A144-900B71DAD946}" presName="tx1" presStyleLbl="revTx" presStyleIdx="9" presStyleCnt="12"/>
      <dgm:spPr/>
    </dgm:pt>
    <dgm:pt modelId="{7661ECA6-17CD-4AFE-A378-E7CE62D97361}" type="pres">
      <dgm:prSet presAssocID="{4F85505A-81B6-4FDA-A144-900B71DAD946}" presName="vert1" presStyleCnt="0"/>
      <dgm:spPr/>
    </dgm:pt>
    <dgm:pt modelId="{55CD79AD-A849-4E91-979B-E86B1E0D008C}" type="pres">
      <dgm:prSet presAssocID="{FEB4A941-E9FA-4A86-A673-85FF34B35F20}" presName="vertSpace2a" presStyleCnt="0"/>
      <dgm:spPr/>
    </dgm:pt>
    <dgm:pt modelId="{C6CF32B5-3178-432C-B4B1-E7FAABA724CC}" type="pres">
      <dgm:prSet presAssocID="{FEB4A941-E9FA-4A86-A673-85FF34B35F20}" presName="horz2" presStyleCnt="0"/>
      <dgm:spPr/>
    </dgm:pt>
    <dgm:pt modelId="{D1DD8075-10F2-49D2-8B6D-F34536965226}" type="pres">
      <dgm:prSet presAssocID="{FEB4A941-E9FA-4A86-A673-85FF34B35F20}" presName="horzSpace2" presStyleCnt="0"/>
      <dgm:spPr/>
    </dgm:pt>
    <dgm:pt modelId="{38D78077-83D4-4540-BD7A-DEDBACBCC5FC}" type="pres">
      <dgm:prSet presAssocID="{FEB4A941-E9FA-4A86-A673-85FF34B35F20}" presName="tx2" presStyleLbl="revTx" presStyleIdx="10" presStyleCnt="12"/>
      <dgm:spPr/>
    </dgm:pt>
    <dgm:pt modelId="{DF6DD6F1-88C3-44CE-A218-372E72BB7228}" type="pres">
      <dgm:prSet presAssocID="{FEB4A941-E9FA-4A86-A673-85FF34B35F20}" presName="vert2" presStyleCnt="0"/>
      <dgm:spPr/>
    </dgm:pt>
    <dgm:pt modelId="{90EF6DB1-81B9-41B5-9DB4-FB4CE283F25C}" type="pres">
      <dgm:prSet presAssocID="{FEB4A941-E9FA-4A86-A673-85FF34B35F20}" presName="thinLine2b" presStyleLbl="callout" presStyleIdx="6" presStyleCnt="8"/>
      <dgm:spPr/>
    </dgm:pt>
    <dgm:pt modelId="{3F3B784C-7590-4FC8-B67F-F1E09C74CD96}" type="pres">
      <dgm:prSet presAssocID="{FEB4A941-E9FA-4A86-A673-85FF34B35F20}" presName="vertSpace2b" presStyleCnt="0"/>
      <dgm:spPr/>
    </dgm:pt>
    <dgm:pt modelId="{045E4FF7-AA7A-40D1-ADAD-731496441392}" type="pres">
      <dgm:prSet presAssocID="{4261F054-2AA7-46E5-813A-32A508591395}" presName="horz2" presStyleCnt="0"/>
      <dgm:spPr/>
    </dgm:pt>
    <dgm:pt modelId="{07962832-225A-43C6-BDD5-06A1A7A9C3DA}" type="pres">
      <dgm:prSet presAssocID="{4261F054-2AA7-46E5-813A-32A508591395}" presName="horzSpace2" presStyleCnt="0"/>
      <dgm:spPr/>
    </dgm:pt>
    <dgm:pt modelId="{9A45AF7C-47B5-4B36-967D-3B2AD86FB8B2}" type="pres">
      <dgm:prSet presAssocID="{4261F054-2AA7-46E5-813A-32A508591395}" presName="tx2" presStyleLbl="revTx" presStyleIdx="11" presStyleCnt="12"/>
      <dgm:spPr/>
    </dgm:pt>
    <dgm:pt modelId="{52D1268D-3BBE-42D6-B8FA-6A7EDEE3BB6B}" type="pres">
      <dgm:prSet presAssocID="{4261F054-2AA7-46E5-813A-32A508591395}" presName="vert2" presStyleCnt="0"/>
      <dgm:spPr/>
    </dgm:pt>
    <dgm:pt modelId="{37266345-8282-4E7C-A807-E1D975891EF8}" type="pres">
      <dgm:prSet presAssocID="{4261F054-2AA7-46E5-813A-32A508591395}" presName="thinLine2b" presStyleLbl="callout" presStyleIdx="7" presStyleCnt="8"/>
      <dgm:spPr/>
    </dgm:pt>
    <dgm:pt modelId="{283A6538-91B4-4519-B8E4-FDF4B61FD800}" type="pres">
      <dgm:prSet presAssocID="{4261F054-2AA7-46E5-813A-32A508591395}" presName="vertSpace2b" presStyleCnt="0"/>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3B8AB40E-350C-4B68-9FC0-6766B370818C}" type="presOf" srcId="{E9682B4F-0217-4B50-923E-C104AA24290F}" destId="{FBF266A7-957F-40B3-BB17-3E184DA9E5B9}" srcOrd="0" destOrd="0" presId="urn:microsoft.com/office/officeart/2008/layout/LinedList"/>
    <dgm:cxn modelId="{D8A89311-3BA5-4A11-8B29-1827FA168D77}" type="presOf" srcId="{0EC0C300-11E4-45CF-8418-973585107209}" destId="{E8607C6B-DF43-4C7B-A9AC-2C0117A8A0CC}" srcOrd="0" destOrd="0" presId="urn:microsoft.com/office/officeart/2008/layout/LinedList"/>
    <dgm:cxn modelId="{A27C6421-EB80-49F4-B52B-EDFB0F301C61}" srcId="{B1AFA1AF-0FF8-45B3-A6D0-0E255A2F637D}" destId="{E33B0090-E416-4F23-A474-CDF76DF343C1}" srcOrd="1" destOrd="0" parTransId="{277F37C1-8B8B-4915-91A5-33EBFB967A72}" sibTransId="{2D466E02-1D32-4292-95F4-8EA1F7C8FB78}"/>
    <dgm:cxn modelId="{D88A1B22-AB9A-493C-8A38-82DED7348052}" type="presOf" srcId="{FEB4A941-E9FA-4A86-A673-85FF34B35F20}" destId="{38D78077-83D4-4540-BD7A-DEDBACBCC5FC}"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F982E85D-CAA2-44ED-831A-4808026693BB}" type="presOf" srcId="{0DD8915E-DC14-41D6-9BB5-F49E1C265163}" destId="{3C6AA5AE-BF71-4E54-9FFD-C1ACD7583299}" srcOrd="0" destOrd="0" presId="urn:microsoft.com/office/officeart/2008/layout/LinedList"/>
    <dgm:cxn modelId="{C5DB395F-58E1-4A45-A21F-0B276B51037D}" type="presOf" srcId="{4261F054-2AA7-46E5-813A-32A508591395}" destId="{9A45AF7C-47B5-4B36-967D-3B2AD86FB8B2}" srcOrd="0" destOrd="0" presId="urn:microsoft.com/office/officeart/2008/layout/LinedList"/>
    <dgm:cxn modelId="{6CCA636C-29B8-4184-96C6-C237E45D0B46}" type="presOf" srcId="{50418D2B-9486-42DE-AFDD-1D31420040FF}" destId="{38E80267-3108-42CF-8373-3976A9995072}" srcOrd="0" destOrd="0" presId="urn:microsoft.com/office/officeart/2008/layout/LinedList"/>
    <dgm:cxn modelId="{F942F56C-9025-4AA1-9B36-C5AE0A93B0F5}" srcId="{4F85505A-81B6-4FDA-A144-900B71DAD946}" destId="{FEB4A941-E9FA-4A86-A673-85FF34B35F20}" srcOrd="0" destOrd="0" parTransId="{39522508-BC4E-4DD5-A744-AFEFFE36DB74}" sibTransId="{97624CC8-6315-4683-B26C-C30D552DA5A6}"/>
    <dgm:cxn modelId="{51563A4F-C0EB-47D6-B5BC-47A4E599AD4B}" srcId="{E9682B4F-0217-4B50-923E-C104AA24290F}" destId="{0EC0C300-11E4-45CF-8418-973585107209}" srcOrd="0" destOrd="0" parTransId="{1E4DD98E-100E-46B7-B24A-408BBF69E9FA}" sibTransId="{90FAB5D1-62B3-4FF6-A07D-EE607F529C32}"/>
    <dgm:cxn modelId="{2D633B56-E147-4EFC-B9EE-6C0413F329B0}" srcId="{0DD8915E-DC14-41D6-9BB5-F49E1C265163}" destId="{4F85505A-81B6-4FDA-A144-900B71DAD946}" srcOrd="3" destOrd="0" parTransId="{D9A96E25-7BBE-4DDD-8DDE-B4970D4340A8}" sibTransId="{68F74A88-49DC-44B1-BC0D-220A7B97601C}"/>
    <dgm:cxn modelId="{9BBEBF99-9E67-4E1D-9DCB-A7FFA06207C3}" type="presOf" srcId="{73D947E0-108F-4D20-A71E-3CF329F97212}" destId="{205AA7E0-EC76-4591-B842-3100CAF2800C}" srcOrd="0" destOrd="0" presId="urn:microsoft.com/office/officeart/2008/layout/LinedList"/>
    <dgm:cxn modelId="{B66777B6-9D2F-470C-A2A2-6ECF91BBB437}" type="presOf" srcId="{4F85505A-81B6-4FDA-A144-900B71DAD946}" destId="{EB0B9F03-B605-4370-9C86-19D743382AD3}" srcOrd="0" destOrd="0" presId="urn:microsoft.com/office/officeart/2008/layout/LinedList"/>
    <dgm:cxn modelId="{39C864BD-9625-4236-B0FC-779A3F038C9E}" srcId="{73D947E0-108F-4D20-A71E-3CF329F97212}" destId="{66DF682D-C101-4C93-AAAD-6EE558AF04B8}" srcOrd="1" destOrd="0" parTransId="{81D96D3B-9157-44C3-93DE-8666110CF9A0}" sibTransId="{C8FC8885-3C47-400F-8389-57FCEB8F6698}"/>
    <dgm:cxn modelId="{AF609DBE-C487-4FCE-8EE0-20AE2FD1FF90}" type="presOf" srcId="{A2F14756-58C1-40D5-B94C-49E274CB7C7E}" destId="{5322116C-12BF-442D-8A1A-251FF68FEBBD}" srcOrd="0" destOrd="0" presId="urn:microsoft.com/office/officeart/2008/layout/LinedList"/>
    <dgm:cxn modelId="{3FCB35BF-4FA2-4BCD-B970-D316732EC2BF}" srcId="{E9682B4F-0217-4B50-923E-C104AA24290F}" destId="{A2F14756-58C1-40D5-B94C-49E274CB7C7E}" srcOrd="1" destOrd="0" parTransId="{20A80777-C714-4CC2-9A96-1F094065653E}" sibTransId="{5B06C913-C346-4C8F-9F0D-165E9D4C0DBE}"/>
    <dgm:cxn modelId="{FD69CFC7-E564-4B8E-90E4-664B51EE7276}" srcId="{4F85505A-81B6-4FDA-A144-900B71DAD946}" destId="{4261F054-2AA7-46E5-813A-32A508591395}" srcOrd="1" destOrd="0" parTransId="{A0D49FE4-C2CE-424F-82B5-0CAF0CF8E0E9}" sibTransId="{9551BA10-DC50-44A1-87AD-799E62DF4141}"/>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348156D8-A69B-4A84-B25B-AF4053368AC9}" type="presOf" srcId="{B1AFA1AF-0FF8-45B3-A6D0-0E255A2F637D}" destId="{8150BB4A-299E-43C7-9E89-F206645C22FC}" srcOrd="0" destOrd="0" presId="urn:microsoft.com/office/officeart/2008/layout/LinedList"/>
    <dgm:cxn modelId="{921B2DE0-3A79-41E9-9DC1-76C709F64952}" type="presOf" srcId="{66DF682D-C101-4C93-AAAD-6EE558AF04B8}" destId="{99135477-A02C-4F20-AEC8-0C68848F703D}" srcOrd="0" destOrd="0" presId="urn:microsoft.com/office/officeart/2008/layout/LinedList"/>
    <dgm:cxn modelId="{A8BBABF7-12B7-43B5-A3AB-8CD62A801A38}" type="presOf" srcId="{30A490C8-22B4-4D68-875C-0F0DE2FF864D}" destId="{164A832F-E51E-48CA-8354-545D1254DFB2}" srcOrd="0" destOrd="0" presId="urn:microsoft.com/office/officeart/2008/layout/LinedList"/>
    <dgm:cxn modelId="{F0908FFC-D884-4820-B98B-FE382DBCCB28}" type="presOf" srcId="{E33B0090-E416-4F23-A474-CDF76DF343C1}" destId="{8943A284-D2AA-40C8-BD35-A8DE699C577C}" srcOrd="0" destOrd="0" presId="urn:microsoft.com/office/officeart/2008/layout/LinedList"/>
    <dgm:cxn modelId="{2D18B19E-36DB-4BA3-BDB4-217D075804CF}" type="presParOf" srcId="{3C6AA5AE-BF71-4E54-9FFD-C1ACD7583299}" destId="{C602B0B6-D65A-4C8E-AF6D-531709181970}" srcOrd="0" destOrd="0" presId="urn:microsoft.com/office/officeart/2008/layout/LinedList"/>
    <dgm:cxn modelId="{E22EC0C6-429B-4BAB-BF51-99E546726E8B}" type="presParOf" srcId="{3C6AA5AE-BF71-4E54-9FFD-C1ACD7583299}" destId="{67B99D38-4136-42EE-82B4-61CA48C4D4C5}" srcOrd="1" destOrd="0" presId="urn:microsoft.com/office/officeart/2008/layout/LinedList"/>
    <dgm:cxn modelId="{D43C7B7C-6CF7-4594-A257-CEE89ADBA0C4}" type="presParOf" srcId="{67B99D38-4136-42EE-82B4-61CA48C4D4C5}" destId="{205AA7E0-EC76-4591-B842-3100CAF2800C}" srcOrd="0" destOrd="0" presId="urn:microsoft.com/office/officeart/2008/layout/LinedList"/>
    <dgm:cxn modelId="{6AEE6BDF-BC8D-4930-83DB-8BE2CD07D4BF}" type="presParOf" srcId="{67B99D38-4136-42EE-82B4-61CA48C4D4C5}" destId="{EA0FEC60-1026-4B49-AEF8-3F7C04C92D75}" srcOrd="1" destOrd="0" presId="urn:microsoft.com/office/officeart/2008/layout/LinedList"/>
    <dgm:cxn modelId="{9D5FA9F7-D087-4FF0-A290-29E4125EA619}" type="presParOf" srcId="{EA0FEC60-1026-4B49-AEF8-3F7C04C92D75}" destId="{3EB7CB39-7CAC-45F2-B182-09AA1D10E978}" srcOrd="0" destOrd="0" presId="urn:microsoft.com/office/officeart/2008/layout/LinedList"/>
    <dgm:cxn modelId="{4B5A552D-25B0-4F74-B113-0B1DE0DD3DC5}" type="presParOf" srcId="{EA0FEC60-1026-4B49-AEF8-3F7C04C92D75}" destId="{8DBAB9FE-958F-4BFD-B0FA-2F95EC680438}" srcOrd="1" destOrd="0" presId="urn:microsoft.com/office/officeart/2008/layout/LinedList"/>
    <dgm:cxn modelId="{21331C7F-7406-4E5B-9191-E763FA2AF900}" type="presParOf" srcId="{8DBAB9FE-958F-4BFD-B0FA-2F95EC680438}" destId="{F26E73BF-899F-4430-92EA-3D23A94137F8}" srcOrd="0" destOrd="0" presId="urn:microsoft.com/office/officeart/2008/layout/LinedList"/>
    <dgm:cxn modelId="{FEF3491C-0B7E-4E5D-BC2F-A21C5861E18D}" type="presParOf" srcId="{8DBAB9FE-958F-4BFD-B0FA-2F95EC680438}" destId="{164A832F-E51E-48CA-8354-545D1254DFB2}" srcOrd="1" destOrd="0" presId="urn:microsoft.com/office/officeart/2008/layout/LinedList"/>
    <dgm:cxn modelId="{1EA20578-562D-4A03-ACBB-373292875355}" type="presParOf" srcId="{8DBAB9FE-958F-4BFD-B0FA-2F95EC680438}" destId="{EE6FB200-2F79-48C4-B5C9-017000B07ECE}" srcOrd="2" destOrd="0" presId="urn:microsoft.com/office/officeart/2008/layout/LinedList"/>
    <dgm:cxn modelId="{7367B2A4-174F-4322-B68F-530E7A562435}" type="presParOf" srcId="{EA0FEC60-1026-4B49-AEF8-3F7C04C92D75}" destId="{280C2D5A-601C-4399-A231-7FB982932FBE}" srcOrd="2" destOrd="0" presId="urn:microsoft.com/office/officeart/2008/layout/LinedList"/>
    <dgm:cxn modelId="{2FFDA254-BC35-40D5-A2BE-29AA1CF54019}" type="presParOf" srcId="{EA0FEC60-1026-4B49-AEF8-3F7C04C92D75}" destId="{D3152D4B-FF59-4118-ADF8-F0DCC85DB384}" srcOrd="3" destOrd="0" presId="urn:microsoft.com/office/officeart/2008/layout/LinedList"/>
    <dgm:cxn modelId="{B030B26D-69AB-48F3-B55A-B6F97970179E}" type="presParOf" srcId="{EA0FEC60-1026-4B49-AEF8-3F7C04C92D75}" destId="{7B86E0B5-1FFA-4A90-BC9C-61BF608C779A}" srcOrd="4" destOrd="0" presId="urn:microsoft.com/office/officeart/2008/layout/LinedList"/>
    <dgm:cxn modelId="{254E5F28-57C5-4D19-9EC9-8BE729F154DF}" type="presParOf" srcId="{7B86E0B5-1FFA-4A90-BC9C-61BF608C779A}" destId="{FBBD19FA-885D-413D-852D-53DB834FA140}" srcOrd="0" destOrd="0" presId="urn:microsoft.com/office/officeart/2008/layout/LinedList"/>
    <dgm:cxn modelId="{CD67D01E-0812-4E32-9E62-7636441E89B8}" type="presParOf" srcId="{7B86E0B5-1FFA-4A90-BC9C-61BF608C779A}" destId="{99135477-A02C-4F20-AEC8-0C68848F703D}" srcOrd="1" destOrd="0" presId="urn:microsoft.com/office/officeart/2008/layout/LinedList"/>
    <dgm:cxn modelId="{C428451C-E70D-434F-A51C-FB11389329CA}" type="presParOf" srcId="{7B86E0B5-1FFA-4A90-BC9C-61BF608C779A}" destId="{EC565F60-38A0-498B-9B2B-1447A0400902}" srcOrd="2" destOrd="0" presId="urn:microsoft.com/office/officeart/2008/layout/LinedList"/>
    <dgm:cxn modelId="{D8C87687-9F33-4162-89DC-05A4CD546FCF}" type="presParOf" srcId="{EA0FEC60-1026-4B49-AEF8-3F7C04C92D75}" destId="{A930FCBA-A5B3-4D0E-AF29-384DE6973F97}" srcOrd="5" destOrd="0" presId="urn:microsoft.com/office/officeart/2008/layout/LinedList"/>
    <dgm:cxn modelId="{F5BE00A2-5918-4D77-8AE7-D697FF159015}" type="presParOf" srcId="{EA0FEC60-1026-4B49-AEF8-3F7C04C92D75}" destId="{DD12D74E-312F-4C15-A84F-B98857F6E280}" srcOrd="6" destOrd="0" presId="urn:microsoft.com/office/officeart/2008/layout/LinedList"/>
    <dgm:cxn modelId="{D960FDCD-0795-4A50-8697-61B517DFF114}" type="presParOf" srcId="{3C6AA5AE-BF71-4E54-9FFD-C1ACD7583299}" destId="{02099127-1739-46C6-BB51-88F5BA140B85}" srcOrd="2" destOrd="0" presId="urn:microsoft.com/office/officeart/2008/layout/LinedList"/>
    <dgm:cxn modelId="{033E4960-A762-4526-880B-C9CA9DFE8A51}" type="presParOf" srcId="{3C6AA5AE-BF71-4E54-9FFD-C1ACD7583299}" destId="{7D4ACD5E-B8CC-496A-ACDD-5F328A22C435}" srcOrd="3" destOrd="0" presId="urn:microsoft.com/office/officeart/2008/layout/LinedList"/>
    <dgm:cxn modelId="{35F4630C-89BC-4A40-A07F-C8016CCEDF80}" type="presParOf" srcId="{7D4ACD5E-B8CC-496A-ACDD-5F328A22C435}" destId="{8150BB4A-299E-43C7-9E89-F206645C22FC}" srcOrd="0" destOrd="0" presId="urn:microsoft.com/office/officeart/2008/layout/LinedList"/>
    <dgm:cxn modelId="{AD54F887-1B2A-43B2-AF11-F29C718CAB54}" type="presParOf" srcId="{7D4ACD5E-B8CC-496A-ACDD-5F328A22C435}" destId="{751097F2-9A82-4B13-A7A5-43B7A126DA40}" srcOrd="1" destOrd="0" presId="urn:microsoft.com/office/officeart/2008/layout/LinedList"/>
    <dgm:cxn modelId="{F856FB3B-F28C-4E1B-BB97-4CADD66E09E8}" type="presParOf" srcId="{751097F2-9A82-4B13-A7A5-43B7A126DA40}" destId="{FF4C0310-EFD4-4F7C-BD27-405D738D3493}" srcOrd="0" destOrd="0" presId="urn:microsoft.com/office/officeart/2008/layout/LinedList"/>
    <dgm:cxn modelId="{6F4B6608-CD13-4895-93DC-742CAE8F0321}" type="presParOf" srcId="{751097F2-9A82-4B13-A7A5-43B7A126DA40}" destId="{A7CD8884-30BB-4DD0-80B4-C1E2335CEBD9}" srcOrd="1" destOrd="0" presId="urn:microsoft.com/office/officeart/2008/layout/LinedList"/>
    <dgm:cxn modelId="{A5E16AAA-0722-437D-9F8D-FCC0B43ED4A9}" type="presParOf" srcId="{A7CD8884-30BB-4DD0-80B4-C1E2335CEBD9}" destId="{9901D450-DAA1-4EBF-93AA-985B86FE75E2}" srcOrd="0" destOrd="0" presId="urn:microsoft.com/office/officeart/2008/layout/LinedList"/>
    <dgm:cxn modelId="{AD337E77-06EB-47D6-9622-B26EAFD07B81}" type="presParOf" srcId="{A7CD8884-30BB-4DD0-80B4-C1E2335CEBD9}" destId="{38E80267-3108-42CF-8373-3976A9995072}" srcOrd="1" destOrd="0" presId="urn:microsoft.com/office/officeart/2008/layout/LinedList"/>
    <dgm:cxn modelId="{4C11CBB8-C6AA-4047-BC2F-8A3E40CE403E}" type="presParOf" srcId="{A7CD8884-30BB-4DD0-80B4-C1E2335CEBD9}" destId="{22118ACF-40E4-46E7-BD30-9DDFC0B15DEF}" srcOrd="2" destOrd="0" presId="urn:microsoft.com/office/officeart/2008/layout/LinedList"/>
    <dgm:cxn modelId="{D300C030-5F65-43D4-9682-7984D2A55507}" type="presParOf" srcId="{751097F2-9A82-4B13-A7A5-43B7A126DA40}" destId="{599CC138-E99E-44AA-948A-FF3A06D4816E}" srcOrd="2" destOrd="0" presId="urn:microsoft.com/office/officeart/2008/layout/LinedList"/>
    <dgm:cxn modelId="{1A98B89C-002E-4841-A3A4-62D1AC5CD980}" type="presParOf" srcId="{751097F2-9A82-4B13-A7A5-43B7A126DA40}" destId="{1432634C-487B-4B05-A4EA-887E87AE5416}" srcOrd="3" destOrd="0" presId="urn:microsoft.com/office/officeart/2008/layout/LinedList"/>
    <dgm:cxn modelId="{438633A3-1338-4610-AD3D-17E6659BB798}" type="presParOf" srcId="{751097F2-9A82-4B13-A7A5-43B7A126DA40}" destId="{1D158A05-BA73-4F05-9732-19FC0F655BE0}" srcOrd="4" destOrd="0" presId="urn:microsoft.com/office/officeart/2008/layout/LinedList"/>
    <dgm:cxn modelId="{FE5CC543-7EC6-4AC9-AFDA-C15FBDF9F26A}" type="presParOf" srcId="{1D158A05-BA73-4F05-9732-19FC0F655BE0}" destId="{852EC8CC-D657-402D-B28B-BC9DD28BBF93}" srcOrd="0" destOrd="0" presId="urn:microsoft.com/office/officeart/2008/layout/LinedList"/>
    <dgm:cxn modelId="{8CB4EE65-6DF7-48E9-BBBE-63A37C673325}" type="presParOf" srcId="{1D158A05-BA73-4F05-9732-19FC0F655BE0}" destId="{8943A284-D2AA-40C8-BD35-A8DE699C577C}" srcOrd="1" destOrd="0" presId="urn:microsoft.com/office/officeart/2008/layout/LinedList"/>
    <dgm:cxn modelId="{32DDCF3C-D368-4E87-968C-15A95116AFAF}" type="presParOf" srcId="{1D158A05-BA73-4F05-9732-19FC0F655BE0}" destId="{A7542F25-3FF1-4E03-BB6A-25684446EB6A}" srcOrd="2" destOrd="0" presId="urn:microsoft.com/office/officeart/2008/layout/LinedList"/>
    <dgm:cxn modelId="{CE33D38B-A5EC-4910-A645-83C622E59870}" type="presParOf" srcId="{751097F2-9A82-4B13-A7A5-43B7A126DA40}" destId="{07A2E6CD-6A65-47E3-AF38-D53D9D915F99}" srcOrd="5" destOrd="0" presId="urn:microsoft.com/office/officeart/2008/layout/LinedList"/>
    <dgm:cxn modelId="{67D1B4CE-482E-48E9-8398-03DEF14AEE02}" type="presParOf" srcId="{751097F2-9A82-4B13-A7A5-43B7A126DA40}" destId="{A2123C66-E4CA-4E68-B0BA-8FEC5B3FDDC4}" srcOrd="6" destOrd="0" presId="urn:microsoft.com/office/officeart/2008/layout/LinedList"/>
    <dgm:cxn modelId="{15224207-D29D-433A-BD07-1A83B1C05E31}" type="presParOf" srcId="{3C6AA5AE-BF71-4E54-9FFD-C1ACD7583299}" destId="{9E294345-00E0-4073-B1FA-02C0CAD1AD25}" srcOrd="4" destOrd="0" presId="urn:microsoft.com/office/officeart/2008/layout/LinedList"/>
    <dgm:cxn modelId="{12552B5D-C076-40BA-B21D-5D34FB0B71D8}" type="presParOf" srcId="{3C6AA5AE-BF71-4E54-9FFD-C1ACD7583299}" destId="{1E5CCAF0-60AD-4159-AF12-4D8AFFF382D9}" srcOrd="5" destOrd="0" presId="urn:microsoft.com/office/officeart/2008/layout/LinedList"/>
    <dgm:cxn modelId="{75DA9DFF-31ED-42EA-92D5-A288C0EA16F5}" type="presParOf" srcId="{1E5CCAF0-60AD-4159-AF12-4D8AFFF382D9}" destId="{FBF266A7-957F-40B3-BB17-3E184DA9E5B9}" srcOrd="0" destOrd="0" presId="urn:microsoft.com/office/officeart/2008/layout/LinedList"/>
    <dgm:cxn modelId="{E609D1DF-667E-4F18-9DA4-2A0EB803DDE6}" type="presParOf" srcId="{1E5CCAF0-60AD-4159-AF12-4D8AFFF382D9}" destId="{8B69533B-D845-41DF-A283-1DB5DCEAF7A3}" srcOrd="1" destOrd="0" presId="urn:microsoft.com/office/officeart/2008/layout/LinedList"/>
    <dgm:cxn modelId="{A69FB229-05A0-49C9-AA23-146516B01B12}" type="presParOf" srcId="{8B69533B-D845-41DF-A283-1DB5DCEAF7A3}" destId="{C081AA4D-9788-48F9-84AE-5615BF480A6C}" srcOrd="0" destOrd="0" presId="urn:microsoft.com/office/officeart/2008/layout/LinedList"/>
    <dgm:cxn modelId="{C56BCF4B-400F-4ED8-93DD-39C48A4CF228}" type="presParOf" srcId="{8B69533B-D845-41DF-A283-1DB5DCEAF7A3}" destId="{0F7C5A54-54FA-445A-9867-04495DDCB962}" srcOrd="1" destOrd="0" presId="urn:microsoft.com/office/officeart/2008/layout/LinedList"/>
    <dgm:cxn modelId="{46EF1DE6-CB27-4063-B5DA-C9CE8FE85DD6}" type="presParOf" srcId="{0F7C5A54-54FA-445A-9867-04495DDCB962}" destId="{A64C7AD5-9C13-4C22-8BE4-C6038CDB5958}" srcOrd="0" destOrd="0" presId="urn:microsoft.com/office/officeart/2008/layout/LinedList"/>
    <dgm:cxn modelId="{F28FCD65-9348-4FBF-87F3-8C71FC05DBFE}" type="presParOf" srcId="{0F7C5A54-54FA-445A-9867-04495DDCB962}" destId="{E8607C6B-DF43-4C7B-A9AC-2C0117A8A0CC}" srcOrd="1" destOrd="0" presId="urn:microsoft.com/office/officeart/2008/layout/LinedList"/>
    <dgm:cxn modelId="{E3662B04-7064-4876-8A74-FE048F2026BA}" type="presParOf" srcId="{0F7C5A54-54FA-445A-9867-04495DDCB962}" destId="{2B393B62-72D7-4D72-BB12-4D84FDF894AD}" srcOrd="2" destOrd="0" presId="urn:microsoft.com/office/officeart/2008/layout/LinedList"/>
    <dgm:cxn modelId="{8228D2E3-304C-4E3A-839C-107060EE05E3}" type="presParOf" srcId="{8B69533B-D845-41DF-A283-1DB5DCEAF7A3}" destId="{334DDD6A-882A-4700-B082-78073A94CB49}" srcOrd="2" destOrd="0" presId="urn:microsoft.com/office/officeart/2008/layout/LinedList"/>
    <dgm:cxn modelId="{7610EBFE-4417-4693-8067-8A6A343F0ADA}" type="presParOf" srcId="{8B69533B-D845-41DF-A283-1DB5DCEAF7A3}" destId="{884D8E38-E8C4-48C6-83A7-1AEE9D7494E7}" srcOrd="3" destOrd="0" presId="urn:microsoft.com/office/officeart/2008/layout/LinedList"/>
    <dgm:cxn modelId="{CB7AEE3D-701E-487C-AA78-66F398319240}" type="presParOf" srcId="{8B69533B-D845-41DF-A283-1DB5DCEAF7A3}" destId="{CB5628CC-985D-498D-AA94-D03161908278}" srcOrd="4" destOrd="0" presId="urn:microsoft.com/office/officeart/2008/layout/LinedList"/>
    <dgm:cxn modelId="{B74BD1B4-CA41-41A0-BBAE-198BBF49346E}" type="presParOf" srcId="{CB5628CC-985D-498D-AA94-D03161908278}" destId="{EB7674CE-CA8D-4515-B1C7-DB381760E272}" srcOrd="0" destOrd="0" presId="urn:microsoft.com/office/officeart/2008/layout/LinedList"/>
    <dgm:cxn modelId="{8F0B8318-D308-4963-A9EF-6AD2D8488AC6}" type="presParOf" srcId="{CB5628CC-985D-498D-AA94-D03161908278}" destId="{5322116C-12BF-442D-8A1A-251FF68FEBBD}" srcOrd="1" destOrd="0" presId="urn:microsoft.com/office/officeart/2008/layout/LinedList"/>
    <dgm:cxn modelId="{E3EF1089-D99C-4B2A-915E-2CC1D83C8216}" type="presParOf" srcId="{CB5628CC-985D-498D-AA94-D03161908278}" destId="{31A4C296-D926-4600-A370-47652D6FC873}" srcOrd="2" destOrd="0" presId="urn:microsoft.com/office/officeart/2008/layout/LinedList"/>
    <dgm:cxn modelId="{2B4BCCCC-2D4D-46C7-AB26-9E2A12B3E030}" type="presParOf" srcId="{8B69533B-D845-41DF-A283-1DB5DCEAF7A3}" destId="{9D86E0D4-03CF-486D-8314-A191C537AC11}" srcOrd="5" destOrd="0" presId="urn:microsoft.com/office/officeart/2008/layout/LinedList"/>
    <dgm:cxn modelId="{87F8136E-2432-432B-8848-27014051550D}" type="presParOf" srcId="{8B69533B-D845-41DF-A283-1DB5DCEAF7A3}" destId="{88B3EAD4-0D2A-4169-B21D-0DEB2471750D}" srcOrd="6" destOrd="0" presId="urn:microsoft.com/office/officeart/2008/layout/LinedList"/>
    <dgm:cxn modelId="{E48FC094-6C27-4B33-96ED-0A0300FCC04A}" type="presParOf" srcId="{3C6AA5AE-BF71-4E54-9FFD-C1ACD7583299}" destId="{7F33D391-95C4-4BD3-8A34-D6DE5A1E532B}" srcOrd="6" destOrd="0" presId="urn:microsoft.com/office/officeart/2008/layout/LinedList"/>
    <dgm:cxn modelId="{30AC78AA-CD96-4173-9859-8D859B83F3BA}" type="presParOf" srcId="{3C6AA5AE-BF71-4E54-9FFD-C1ACD7583299}" destId="{F9B11893-AB8E-4CC1-A6FE-559B8D650F69}" srcOrd="7" destOrd="0" presId="urn:microsoft.com/office/officeart/2008/layout/LinedList"/>
    <dgm:cxn modelId="{0B2A0D0C-00DF-41D4-B953-8B1F5AB029DA}" type="presParOf" srcId="{F9B11893-AB8E-4CC1-A6FE-559B8D650F69}" destId="{EB0B9F03-B605-4370-9C86-19D743382AD3}" srcOrd="0" destOrd="0" presId="urn:microsoft.com/office/officeart/2008/layout/LinedList"/>
    <dgm:cxn modelId="{96B77DEA-6BCE-4C8F-B7DB-045D5C14CC9B}" type="presParOf" srcId="{F9B11893-AB8E-4CC1-A6FE-559B8D650F69}" destId="{7661ECA6-17CD-4AFE-A378-E7CE62D97361}" srcOrd="1" destOrd="0" presId="urn:microsoft.com/office/officeart/2008/layout/LinedList"/>
    <dgm:cxn modelId="{AC8CF510-D870-4DC9-8B16-A45D9FB7544E}" type="presParOf" srcId="{7661ECA6-17CD-4AFE-A378-E7CE62D97361}" destId="{55CD79AD-A849-4E91-979B-E86B1E0D008C}" srcOrd="0" destOrd="0" presId="urn:microsoft.com/office/officeart/2008/layout/LinedList"/>
    <dgm:cxn modelId="{F537AB8B-EA1C-4FCF-9B78-E8CF3D70428B}" type="presParOf" srcId="{7661ECA6-17CD-4AFE-A378-E7CE62D97361}" destId="{C6CF32B5-3178-432C-B4B1-E7FAABA724CC}" srcOrd="1" destOrd="0" presId="urn:microsoft.com/office/officeart/2008/layout/LinedList"/>
    <dgm:cxn modelId="{0441F0D3-33CD-4FC6-A474-84564787AEE9}" type="presParOf" srcId="{C6CF32B5-3178-432C-B4B1-E7FAABA724CC}" destId="{D1DD8075-10F2-49D2-8B6D-F34536965226}" srcOrd="0" destOrd="0" presId="urn:microsoft.com/office/officeart/2008/layout/LinedList"/>
    <dgm:cxn modelId="{99C0EB85-1F6F-4AD9-ACF4-7544A2AE9AA7}" type="presParOf" srcId="{C6CF32B5-3178-432C-B4B1-E7FAABA724CC}" destId="{38D78077-83D4-4540-BD7A-DEDBACBCC5FC}" srcOrd="1" destOrd="0" presId="urn:microsoft.com/office/officeart/2008/layout/LinedList"/>
    <dgm:cxn modelId="{485D9D5B-EE7B-41E3-BB56-1B630580C163}" type="presParOf" srcId="{C6CF32B5-3178-432C-B4B1-E7FAABA724CC}" destId="{DF6DD6F1-88C3-44CE-A218-372E72BB7228}" srcOrd="2" destOrd="0" presId="urn:microsoft.com/office/officeart/2008/layout/LinedList"/>
    <dgm:cxn modelId="{EC42D20D-F217-4C96-A11E-B745FB6057BE}" type="presParOf" srcId="{7661ECA6-17CD-4AFE-A378-E7CE62D97361}" destId="{90EF6DB1-81B9-41B5-9DB4-FB4CE283F25C}" srcOrd="2" destOrd="0" presId="urn:microsoft.com/office/officeart/2008/layout/LinedList"/>
    <dgm:cxn modelId="{B274E951-28D1-4D8D-BA8A-257BF56F150E}" type="presParOf" srcId="{7661ECA6-17CD-4AFE-A378-E7CE62D97361}" destId="{3F3B784C-7590-4FC8-B67F-F1E09C74CD96}" srcOrd="3" destOrd="0" presId="urn:microsoft.com/office/officeart/2008/layout/LinedList"/>
    <dgm:cxn modelId="{9B5399BC-EB50-4C37-89AB-0112F8B01E3C}" type="presParOf" srcId="{7661ECA6-17CD-4AFE-A378-E7CE62D97361}" destId="{045E4FF7-AA7A-40D1-ADAD-731496441392}" srcOrd="4" destOrd="0" presId="urn:microsoft.com/office/officeart/2008/layout/LinedList"/>
    <dgm:cxn modelId="{7FCE564C-6B73-436D-8C61-46B034D5F2BD}" type="presParOf" srcId="{045E4FF7-AA7A-40D1-ADAD-731496441392}" destId="{07962832-225A-43C6-BDD5-06A1A7A9C3DA}" srcOrd="0" destOrd="0" presId="urn:microsoft.com/office/officeart/2008/layout/LinedList"/>
    <dgm:cxn modelId="{A0AF3396-DC18-4CB5-97FD-A9B609FD4197}" type="presParOf" srcId="{045E4FF7-AA7A-40D1-ADAD-731496441392}" destId="{9A45AF7C-47B5-4B36-967D-3B2AD86FB8B2}" srcOrd="1" destOrd="0" presId="urn:microsoft.com/office/officeart/2008/layout/LinedList"/>
    <dgm:cxn modelId="{9D84BB9A-F058-477D-9CB8-8F1F7E153D45}" type="presParOf" srcId="{045E4FF7-AA7A-40D1-ADAD-731496441392}" destId="{52D1268D-3BBE-42D6-B8FA-6A7EDEE3BB6B}" srcOrd="2" destOrd="0" presId="urn:microsoft.com/office/officeart/2008/layout/LinedList"/>
    <dgm:cxn modelId="{CE0DCEB9-54F5-4617-AC19-B10FBDC53609}" type="presParOf" srcId="{7661ECA6-17CD-4AFE-A378-E7CE62D97361}" destId="{37266345-8282-4E7C-A807-E1D975891EF8}" srcOrd="5" destOrd="0" presId="urn:microsoft.com/office/officeart/2008/layout/LinedList"/>
    <dgm:cxn modelId="{D716542F-A445-4981-B756-510807059147}" type="presParOf" srcId="{7661ECA6-17CD-4AFE-A378-E7CE62D97361}" destId="{283A6538-91B4-4519-B8E4-FDF4B61FD800}" srcOrd="6" destOrd="0" presId="urn:microsoft.com/office/officeart/2008/layout/LinedLis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02B0B6-D65A-4C8E-AF6D-531709181970}">
      <dsp:nvSpPr>
        <dsp:cNvPr id="0" name=""/>
        <dsp:cNvSpPr/>
      </dsp:nvSpPr>
      <dsp:spPr>
        <a:xfrm>
          <a:off x="0" y="0"/>
          <a:ext cx="1112805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205AA7E0-EC76-4591-B842-3100CAF2800C}">
      <dsp:nvSpPr>
        <dsp:cNvPr id="0" name=""/>
        <dsp:cNvSpPr/>
      </dsp:nvSpPr>
      <dsp:spPr>
        <a:xfrm>
          <a:off x="0" y="0"/>
          <a:ext cx="2225611" cy="1387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LIMITED TRAINING DATA</a:t>
          </a:r>
        </a:p>
      </dsp:txBody>
      <dsp:txXfrm>
        <a:off x="0" y="0"/>
        <a:ext cx="2225611" cy="1387601"/>
      </dsp:txXfrm>
    </dsp:sp>
    <dsp:sp modelId="{164A832F-E51E-48CA-8354-545D1254DFB2}">
      <dsp:nvSpPr>
        <dsp:cNvPr id="0" name=""/>
        <dsp:cNvSpPr/>
      </dsp:nvSpPr>
      <dsp:spPr>
        <a:xfrm>
          <a:off x="2392357" y="48744"/>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effectLst/>
              <a:latin typeface="Söhne"/>
            </a:rPr>
            <a:t>Challenge:</a:t>
          </a:r>
          <a:r>
            <a:rPr lang="en-US" sz="1800" b="0" i="0" kern="1200" dirty="0">
              <a:effectLst/>
              <a:latin typeface="Söhne"/>
            </a:rPr>
            <a:t> Limited facial images for training recognition models can lead to reduced accuracy.</a:t>
          </a:r>
          <a:endParaRPr lang="en-US" sz="1800" b="1" i="0" kern="1200" dirty="0">
            <a:latin typeface="Gill Sans Nova" panose="020B0602020104020203" pitchFamily="34" charset="0"/>
            <a:cs typeface="Gill Sans SemiBold" panose="020B0502020104020203" pitchFamily="34" charset="-79"/>
          </a:endParaRPr>
        </a:p>
      </dsp:txBody>
      <dsp:txXfrm>
        <a:off x="2392357" y="48744"/>
        <a:ext cx="8735525" cy="645018"/>
      </dsp:txXfrm>
    </dsp:sp>
    <dsp:sp modelId="{280C2D5A-601C-4399-A231-7FB982932FBE}">
      <dsp:nvSpPr>
        <dsp:cNvPr id="0" name=""/>
        <dsp:cNvSpPr/>
      </dsp:nvSpPr>
      <dsp:spPr>
        <a:xfrm>
          <a:off x="2225611" y="734525"/>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99135477-A02C-4F20-AEC8-0C68848F703D}">
      <dsp:nvSpPr>
        <dsp:cNvPr id="0" name=""/>
        <dsp:cNvSpPr/>
      </dsp:nvSpPr>
      <dsp:spPr>
        <a:xfrm>
          <a:off x="2392532" y="709519"/>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Font typeface="+mj-lt"/>
            <a:buNone/>
          </a:pPr>
          <a:r>
            <a:rPr lang="en-US" sz="1800" b="1" i="0" kern="1200" dirty="0">
              <a:effectLst/>
              <a:latin typeface="Söhne"/>
            </a:rPr>
            <a:t>Solution:</a:t>
          </a:r>
          <a:r>
            <a:rPr lang="en-US" sz="1800" b="0" i="0" kern="1200" dirty="0">
              <a:effectLst/>
              <a:latin typeface="Söhne"/>
            </a:rPr>
            <a:t> Encourage capturing diverse images for each student during the data capture phase to improve model robustness.</a:t>
          </a:r>
          <a:endParaRPr lang="en-US" sz="1800" b="1" i="0" kern="1200" dirty="0">
            <a:latin typeface="Gill Sans Nova" panose="020B0602020104020203" pitchFamily="34" charset="0"/>
            <a:cs typeface="Gill Sans SemiBold" panose="020B0502020104020203" pitchFamily="34" charset="-79"/>
          </a:endParaRPr>
        </a:p>
      </dsp:txBody>
      <dsp:txXfrm>
        <a:off x="2392532" y="709519"/>
        <a:ext cx="8735525" cy="645018"/>
      </dsp:txXfrm>
    </dsp:sp>
    <dsp:sp modelId="{A930FCBA-A5B3-4D0E-AF29-384DE6973F97}">
      <dsp:nvSpPr>
        <dsp:cNvPr id="0" name=""/>
        <dsp:cNvSpPr/>
      </dsp:nvSpPr>
      <dsp:spPr>
        <a:xfrm>
          <a:off x="2215462" y="1424707"/>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2099127-1739-46C6-BB51-88F5BA140B85}">
      <dsp:nvSpPr>
        <dsp:cNvPr id="0" name=""/>
        <dsp:cNvSpPr/>
      </dsp:nvSpPr>
      <dsp:spPr>
        <a:xfrm>
          <a:off x="0" y="1387601"/>
          <a:ext cx="1112805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8150BB4A-299E-43C7-9E89-F206645C22FC}">
      <dsp:nvSpPr>
        <dsp:cNvPr id="0" name=""/>
        <dsp:cNvSpPr/>
      </dsp:nvSpPr>
      <dsp:spPr>
        <a:xfrm>
          <a:off x="0" y="1184401"/>
          <a:ext cx="2225611" cy="1387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effectLst/>
              <a:latin typeface="Söhne"/>
            </a:rPr>
            <a:t>FALSE POSITIVES/NEGATIVES IN RECOGNITION</a:t>
          </a:r>
          <a:endParaRPr lang="en-US" sz="2000" b="0" i="0" kern="1200" dirty="0">
            <a:latin typeface="Gill Sans Nova" panose="020B0602020104020203" pitchFamily="34" charset="0"/>
            <a:cs typeface="Gill Sans SemiBold" panose="020B0502020104020203" pitchFamily="34" charset="-79"/>
          </a:endParaRPr>
        </a:p>
      </dsp:txBody>
      <dsp:txXfrm>
        <a:off x="0" y="1184401"/>
        <a:ext cx="2225611" cy="1387601"/>
      </dsp:txXfrm>
    </dsp:sp>
    <dsp:sp modelId="{38E80267-3108-42CF-8373-3976A9995072}">
      <dsp:nvSpPr>
        <dsp:cNvPr id="0" name=""/>
        <dsp:cNvSpPr/>
      </dsp:nvSpPr>
      <dsp:spPr>
        <a:xfrm>
          <a:off x="2392532" y="1419852"/>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effectLst/>
              <a:latin typeface="Söhne"/>
            </a:rPr>
            <a:t>Challenge:</a:t>
          </a:r>
          <a:r>
            <a:rPr lang="en-US" sz="1800" b="0" i="0" kern="1200" dirty="0">
              <a:effectLst/>
              <a:latin typeface="Söhne"/>
            </a:rPr>
            <a:t> Facial recognition may produce false positives (incorrect matches) or false negatives (missed matches).</a:t>
          </a:r>
          <a:endParaRPr lang="en-US" sz="1800" b="1" i="0" kern="1200" dirty="0">
            <a:latin typeface="Gill Sans Nova" panose="020B0602020104020203" pitchFamily="34" charset="0"/>
            <a:cs typeface="Gill Sans SemiBold" panose="020B0502020104020203" pitchFamily="34" charset="-79"/>
          </a:endParaRPr>
        </a:p>
      </dsp:txBody>
      <dsp:txXfrm>
        <a:off x="2392532" y="1419852"/>
        <a:ext cx="8735525" cy="645018"/>
      </dsp:txXfrm>
    </dsp:sp>
    <dsp:sp modelId="{599CC138-E99E-44AA-948A-FF3A06D4816E}">
      <dsp:nvSpPr>
        <dsp:cNvPr id="0" name=""/>
        <dsp:cNvSpPr/>
      </dsp:nvSpPr>
      <dsp:spPr>
        <a:xfrm>
          <a:off x="2225611" y="2064870"/>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8943A284-D2AA-40C8-BD35-A8DE699C577C}">
      <dsp:nvSpPr>
        <dsp:cNvPr id="0" name=""/>
        <dsp:cNvSpPr/>
      </dsp:nvSpPr>
      <dsp:spPr>
        <a:xfrm>
          <a:off x="2392532" y="2097121"/>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Font typeface="+mj-lt"/>
            <a:buNone/>
          </a:pPr>
          <a:r>
            <a:rPr lang="en-US" sz="1800" b="1" i="0" kern="1200" dirty="0">
              <a:effectLst/>
              <a:latin typeface="Söhne"/>
            </a:rPr>
            <a:t>Solution:</a:t>
          </a:r>
          <a:r>
            <a:rPr lang="en-US" sz="1800" b="0" i="0" kern="1200" dirty="0">
              <a:effectLst/>
              <a:latin typeface="Söhne"/>
            </a:rPr>
            <a:t> Fine-tune recognition parameters, adjust confidence thresholds, and regularly update training data to enhance accuracy.</a:t>
          </a:r>
          <a:endParaRPr lang="en-US" sz="1800" b="1" i="0" kern="1200" dirty="0">
            <a:latin typeface="Gill Sans Nova" panose="020B0602020104020203" pitchFamily="34" charset="0"/>
            <a:cs typeface="Gill Sans SemiBold" panose="020B0502020104020203" pitchFamily="34" charset="-79"/>
          </a:endParaRPr>
        </a:p>
      </dsp:txBody>
      <dsp:txXfrm>
        <a:off x="2392532" y="2097121"/>
        <a:ext cx="8735525" cy="645018"/>
      </dsp:txXfrm>
    </dsp:sp>
    <dsp:sp modelId="{07A2E6CD-6A65-47E3-AF38-D53D9D915F99}">
      <dsp:nvSpPr>
        <dsp:cNvPr id="0" name=""/>
        <dsp:cNvSpPr/>
      </dsp:nvSpPr>
      <dsp:spPr>
        <a:xfrm>
          <a:off x="2225611" y="2833579"/>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9E294345-00E0-4073-B1FA-02C0CAD1AD25}">
      <dsp:nvSpPr>
        <dsp:cNvPr id="0" name=""/>
        <dsp:cNvSpPr/>
      </dsp:nvSpPr>
      <dsp:spPr>
        <a:xfrm>
          <a:off x="0" y="2775203"/>
          <a:ext cx="1112805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FBF266A7-957F-40B3-BB17-3E184DA9E5B9}">
      <dsp:nvSpPr>
        <dsp:cNvPr id="0" name=""/>
        <dsp:cNvSpPr/>
      </dsp:nvSpPr>
      <dsp:spPr>
        <a:xfrm>
          <a:off x="30446" y="3140961"/>
          <a:ext cx="2225611" cy="1387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0" i="0" kern="1200" dirty="0">
              <a:effectLst/>
              <a:latin typeface="Söhne"/>
            </a:rPr>
            <a:t>HARDWARE DENPENDENCY</a:t>
          </a:r>
          <a:endParaRPr lang="en-US" sz="2000" b="0" i="0" kern="1200" dirty="0">
            <a:latin typeface="Gill Sans Nova" panose="020B0602020104020203" pitchFamily="34" charset="0"/>
            <a:cs typeface="Gill Sans SemiBold" panose="020B0502020104020203" pitchFamily="34" charset="-79"/>
          </a:endParaRPr>
        </a:p>
      </dsp:txBody>
      <dsp:txXfrm>
        <a:off x="30446" y="3140961"/>
        <a:ext cx="2225611" cy="1387601"/>
      </dsp:txXfrm>
    </dsp:sp>
    <dsp:sp modelId="{E8607C6B-DF43-4C7B-A9AC-2C0117A8A0CC}">
      <dsp:nvSpPr>
        <dsp:cNvPr id="0" name=""/>
        <dsp:cNvSpPr/>
      </dsp:nvSpPr>
      <dsp:spPr>
        <a:xfrm>
          <a:off x="2392532" y="2807454"/>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tx1"/>
              </a:solidFill>
              <a:effectLst/>
              <a:latin typeface="Söhne"/>
            </a:rPr>
            <a:t>Challenge:</a:t>
          </a:r>
          <a:r>
            <a:rPr lang="en-US" sz="1800" b="0" i="0" kern="1200" dirty="0">
              <a:solidFill>
                <a:schemeClr val="tx1"/>
              </a:solidFill>
              <a:effectLst/>
              <a:latin typeface="Söhne"/>
            </a:rPr>
            <a:t> Relies on a webcam for image capture, which may vary in quality across devices.</a:t>
          </a:r>
          <a:endParaRPr lang="en-US" sz="1800" b="1" i="0" kern="1200" dirty="0">
            <a:latin typeface="Gill Sans Nova" panose="020B0602020104020203" pitchFamily="34" charset="0"/>
            <a:cs typeface="Gill Sans SemiBold" panose="020B0502020104020203" pitchFamily="34" charset="-79"/>
          </a:endParaRPr>
        </a:p>
      </dsp:txBody>
      <dsp:txXfrm>
        <a:off x="2392532" y="2807454"/>
        <a:ext cx="8735525" cy="645018"/>
      </dsp:txXfrm>
    </dsp:sp>
    <dsp:sp modelId="{334DDD6A-882A-4700-B082-78073A94CB49}">
      <dsp:nvSpPr>
        <dsp:cNvPr id="0" name=""/>
        <dsp:cNvSpPr/>
      </dsp:nvSpPr>
      <dsp:spPr>
        <a:xfrm>
          <a:off x="2225611" y="3452472"/>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5322116C-12BF-442D-8A1A-251FF68FEBBD}">
      <dsp:nvSpPr>
        <dsp:cNvPr id="0" name=""/>
        <dsp:cNvSpPr/>
      </dsp:nvSpPr>
      <dsp:spPr>
        <a:xfrm>
          <a:off x="2392532" y="3484723"/>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Font typeface="+mj-lt"/>
            <a:buNone/>
          </a:pPr>
          <a:r>
            <a:rPr lang="en-US" sz="1800" b="1" i="0" kern="1200">
              <a:solidFill>
                <a:schemeClr val="tx1"/>
              </a:solidFill>
              <a:effectLst/>
              <a:latin typeface="Söhne"/>
            </a:rPr>
            <a:t>Solution:</a:t>
          </a:r>
          <a:r>
            <a:rPr lang="en-US" sz="1800" b="0" i="0" kern="1200">
              <a:solidFill>
                <a:schemeClr val="tx1"/>
              </a:solidFill>
              <a:effectLst/>
              <a:latin typeface="Söhne"/>
            </a:rPr>
            <a:t> Provide guidance on optimal camera settings and encourage the use of standard webcams for consistent results.</a:t>
          </a:r>
          <a:endParaRPr lang="en-US" sz="1800" b="1" i="0" kern="1200" dirty="0">
            <a:latin typeface="Gill Sans Nova" panose="020B0602020104020203" pitchFamily="34" charset="0"/>
            <a:cs typeface="Gill Sans SemiBold" panose="020B0502020104020203" pitchFamily="34" charset="-79"/>
          </a:endParaRPr>
        </a:p>
      </dsp:txBody>
      <dsp:txXfrm>
        <a:off x="2392532" y="3484723"/>
        <a:ext cx="8735525" cy="645018"/>
      </dsp:txXfrm>
    </dsp:sp>
    <dsp:sp modelId="{9D86E0D4-03CF-486D-8314-A191C537AC11}">
      <dsp:nvSpPr>
        <dsp:cNvPr id="0" name=""/>
        <dsp:cNvSpPr/>
      </dsp:nvSpPr>
      <dsp:spPr>
        <a:xfrm>
          <a:off x="2225611" y="4129741"/>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7F33D391-95C4-4BD3-8A34-D6DE5A1E532B}">
      <dsp:nvSpPr>
        <dsp:cNvPr id="0" name=""/>
        <dsp:cNvSpPr/>
      </dsp:nvSpPr>
      <dsp:spPr>
        <a:xfrm>
          <a:off x="0" y="4162805"/>
          <a:ext cx="11128058" cy="0"/>
        </a:xfrm>
        <a:prstGeom prst="lin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EB0B9F03-B605-4370-9C86-19D743382AD3}">
      <dsp:nvSpPr>
        <dsp:cNvPr id="0" name=""/>
        <dsp:cNvSpPr/>
      </dsp:nvSpPr>
      <dsp:spPr>
        <a:xfrm>
          <a:off x="0" y="4162805"/>
          <a:ext cx="2225611" cy="1387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i="0" kern="1200" dirty="0">
              <a:latin typeface="Gill Sans Nova" panose="020B0602020104020203" pitchFamily="34" charset="0"/>
              <a:cs typeface="Gill Sans SemiBold" panose="020B0502020104020203" pitchFamily="34" charset="-79"/>
            </a:rPr>
            <a:t>SECURITY CONCERNS</a:t>
          </a:r>
        </a:p>
      </dsp:txBody>
      <dsp:txXfrm>
        <a:off x="0" y="4162805"/>
        <a:ext cx="2225611" cy="1387601"/>
      </dsp:txXfrm>
    </dsp:sp>
    <dsp:sp modelId="{38D78077-83D4-4540-BD7A-DEDBACBCC5FC}">
      <dsp:nvSpPr>
        <dsp:cNvPr id="0" name=""/>
        <dsp:cNvSpPr/>
      </dsp:nvSpPr>
      <dsp:spPr>
        <a:xfrm>
          <a:off x="2392532" y="4195056"/>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rtl="0">
            <a:lnSpc>
              <a:spcPct val="100000"/>
            </a:lnSpc>
            <a:spcBef>
              <a:spcPct val="0"/>
            </a:spcBef>
            <a:spcAft>
              <a:spcPct val="35000"/>
            </a:spcAft>
            <a:buNone/>
          </a:pPr>
          <a:r>
            <a:rPr lang="en-US" sz="1800" b="1" i="0" kern="1200" dirty="0">
              <a:solidFill>
                <a:schemeClr val="tx1"/>
              </a:solidFill>
              <a:effectLst/>
              <a:latin typeface="Söhne"/>
            </a:rPr>
            <a:t>Challenge:</a:t>
          </a:r>
          <a:r>
            <a:rPr lang="en-US" sz="1800" b="0" i="0" kern="1200" dirty="0">
              <a:solidFill>
                <a:schemeClr val="tx1"/>
              </a:solidFill>
              <a:effectLst/>
              <a:latin typeface="Söhne"/>
            </a:rPr>
            <a:t> Facial recognition raises concerns about data security and unauthorized access.</a:t>
          </a:r>
          <a:endParaRPr lang="en-US" sz="1800" b="1" i="0" kern="1200" dirty="0">
            <a:latin typeface="Gill Sans Nova" panose="020B0602020104020203" pitchFamily="34" charset="0"/>
            <a:cs typeface="Gill Sans SemiBold" panose="020B0502020104020203" pitchFamily="34" charset="-79"/>
          </a:endParaRPr>
        </a:p>
      </dsp:txBody>
      <dsp:txXfrm>
        <a:off x="2392532" y="4195056"/>
        <a:ext cx="8735525" cy="645018"/>
      </dsp:txXfrm>
    </dsp:sp>
    <dsp:sp modelId="{90EF6DB1-81B9-41B5-9DB4-FB4CE283F25C}">
      <dsp:nvSpPr>
        <dsp:cNvPr id="0" name=""/>
        <dsp:cNvSpPr/>
      </dsp:nvSpPr>
      <dsp:spPr>
        <a:xfrm>
          <a:off x="2225611" y="4840074"/>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9A45AF7C-47B5-4B36-967D-3B2AD86FB8B2}">
      <dsp:nvSpPr>
        <dsp:cNvPr id="0" name=""/>
        <dsp:cNvSpPr/>
      </dsp:nvSpPr>
      <dsp:spPr>
        <a:xfrm>
          <a:off x="2392532" y="4872325"/>
          <a:ext cx="8735525" cy="645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Font typeface="+mj-lt"/>
            <a:buNone/>
          </a:pPr>
          <a:r>
            <a:rPr lang="en-US" sz="1800" b="1" i="0" kern="1200" dirty="0">
              <a:solidFill>
                <a:schemeClr val="tx1"/>
              </a:solidFill>
              <a:effectLst/>
              <a:latin typeface="Söhne"/>
            </a:rPr>
            <a:t>Solution:</a:t>
          </a:r>
          <a:r>
            <a:rPr lang="en-US" sz="1800" b="0" i="0" kern="1200" dirty="0">
              <a:solidFill>
                <a:schemeClr val="tx1"/>
              </a:solidFill>
              <a:effectLst/>
              <a:latin typeface="Söhne"/>
            </a:rPr>
            <a:t> Implement secure data handling practices, such as encryption and access controls, and clearly communicate the privacy measures in place.</a:t>
          </a:r>
          <a:endParaRPr lang="en-US" sz="1800" b="1" i="0" kern="1200" dirty="0">
            <a:latin typeface="Gill Sans Nova" panose="020B0602020104020203" pitchFamily="34" charset="0"/>
            <a:cs typeface="Gill Sans SemiBold" panose="020B0502020104020203" pitchFamily="34" charset="-79"/>
          </a:endParaRPr>
        </a:p>
      </dsp:txBody>
      <dsp:txXfrm>
        <a:off x="2392532" y="4872325"/>
        <a:ext cx="8735525" cy="645018"/>
      </dsp:txXfrm>
    </dsp:sp>
    <dsp:sp modelId="{37266345-8282-4E7C-A807-E1D975891EF8}">
      <dsp:nvSpPr>
        <dsp:cNvPr id="0" name=""/>
        <dsp:cNvSpPr/>
      </dsp:nvSpPr>
      <dsp:spPr>
        <a:xfrm>
          <a:off x="2225611" y="5517343"/>
          <a:ext cx="89024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1/14/2025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3277221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12</a:t>
            </a:fld>
            <a:endParaRPr lang="en-US" dirty="0"/>
          </a:p>
        </p:txBody>
      </p:sp>
    </p:spTree>
    <p:extLst>
      <p:ext uri="{BB962C8B-B14F-4D97-AF65-F5344CB8AC3E}">
        <p14:creationId xmlns:p14="http://schemas.microsoft.com/office/powerpoint/2010/main" val="1026665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14</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r>
              <a:rPr lang="en-US" dirty="0"/>
              <a:t>AUTOMATIC ATTENDANCE USING FACE RECOGNITION</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A PYTHON IMPLEMENTATION</a:t>
            </a:r>
          </a:p>
        </p:txBody>
      </p:sp>
      <p:sp>
        <p:nvSpPr>
          <p:cNvPr id="4" name="TextBox 3">
            <a:extLst>
              <a:ext uri="{FF2B5EF4-FFF2-40B4-BE49-F238E27FC236}">
                <a16:creationId xmlns:a16="http://schemas.microsoft.com/office/drawing/2014/main" id="{2A09C30C-81BC-CBD7-6E35-30B92EE19E7A}"/>
              </a:ext>
            </a:extLst>
          </p:cNvPr>
          <p:cNvSpPr txBox="1"/>
          <p:nvPr/>
        </p:nvSpPr>
        <p:spPr>
          <a:xfrm>
            <a:off x="1300067" y="4535308"/>
            <a:ext cx="9144000" cy="923330"/>
          </a:xfrm>
          <a:prstGeom prst="rect">
            <a:avLst/>
          </a:prstGeom>
          <a:noFill/>
        </p:spPr>
        <p:txBody>
          <a:bodyPr wrap="square" rtlCol="0">
            <a:spAutoFit/>
          </a:bodyPr>
          <a:lstStyle/>
          <a:p>
            <a:r>
              <a:rPr lang="en-IN" dirty="0"/>
              <a:t>PRESENTED BY : Smriti Pandey</a:t>
            </a:r>
          </a:p>
          <a:p>
            <a:r>
              <a:rPr lang="en-IN" dirty="0"/>
              <a:t>CLASS ROLL NO : 49                                                                                    </a:t>
            </a:r>
          </a:p>
          <a:p>
            <a:r>
              <a:rPr lang="en-IN" dirty="0"/>
              <a:t>UNIVERSITY ROLL NO : 2319650</a:t>
            </a:r>
          </a:p>
        </p:txBody>
      </p:sp>
    </p:spTree>
    <p:extLst>
      <p:ext uri="{BB962C8B-B14F-4D97-AF65-F5344CB8AC3E}">
        <p14:creationId xmlns:p14="http://schemas.microsoft.com/office/powerpoint/2010/main" val="417536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679D-DC49-184B-33D7-D460C700C85D}"/>
              </a:ext>
            </a:extLst>
          </p:cNvPr>
          <p:cNvSpPr>
            <a:spLocks noGrp="1"/>
          </p:cNvSpPr>
          <p:nvPr>
            <p:ph type="title"/>
          </p:nvPr>
        </p:nvSpPr>
        <p:spPr>
          <a:xfrm>
            <a:off x="576071" y="704088"/>
            <a:ext cx="9144000" cy="676656"/>
          </a:xfrm>
        </p:spPr>
        <p:txBody>
          <a:bodyPr/>
          <a:lstStyle/>
          <a:p>
            <a:r>
              <a:rPr lang="en-US" dirty="0"/>
              <a:t>Key Points</a:t>
            </a:r>
          </a:p>
        </p:txBody>
      </p:sp>
      <p:sp>
        <p:nvSpPr>
          <p:cNvPr id="8" name="Text Placeholder 7">
            <a:extLst>
              <a:ext uri="{FF2B5EF4-FFF2-40B4-BE49-F238E27FC236}">
                <a16:creationId xmlns:a16="http://schemas.microsoft.com/office/drawing/2014/main" id="{955CC3A7-DD9A-E887-A929-DE6D4C1E47B9}"/>
              </a:ext>
            </a:extLst>
          </p:cNvPr>
          <p:cNvSpPr>
            <a:spLocks noGrp="1"/>
          </p:cNvSpPr>
          <p:nvPr>
            <p:ph type="body" sz="quarter" idx="13"/>
          </p:nvPr>
        </p:nvSpPr>
        <p:spPr>
          <a:xfrm>
            <a:off x="709990" y="1609393"/>
            <a:ext cx="3551111" cy="2231330"/>
          </a:xfrm>
        </p:spPr>
        <p:txBody>
          <a:bodyPr/>
          <a:lstStyle/>
          <a:p>
            <a:endParaRPr lang="en-US" dirty="0"/>
          </a:p>
          <a:p>
            <a:endParaRPr lang="en-US" dirty="0"/>
          </a:p>
          <a:p>
            <a:r>
              <a:rPr lang="en-US" dirty="0"/>
              <a:t>System performance and accuracy</a:t>
            </a:r>
          </a:p>
          <a:p>
            <a:pPr lvl="1"/>
            <a:endParaRPr lang="en-US" dirty="0"/>
          </a:p>
          <a:p>
            <a:endParaRPr lang="en-US" dirty="0"/>
          </a:p>
        </p:txBody>
      </p:sp>
      <p:sp>
        <p:nvSpPr>
          <p:cNvPr id="17" name="Text Placeholder 16">
            <a:extLst>
              <a:ext uri="{FF2B5EF4-FFF2-40B4-BE49-F238E27FC236}">
                <a16:creationId xmlns:a16="http://schemas.microsoft.com/office/drawing/2014/main" id="{21A076CC-9414-293E-8AB1-B8C2EA1C5FEE}"/>
              </a:ext>
            </a:extLst>
          </p:cNvPr>
          <p:cNvSpPr>
            <a:spLocks noGrp="1"/>
          </p:cNvSpPr>
          <p:nvPr>
            <p:ph type="body" sz="quarter" idx="15"/>
          </p:nvPr>
        </p:nvSpPr>
        <p:spPr/>
        <p:txBody>
          <a:bodyPr/>
          <a:lstStyle/>
          <a:p>
            <a:r>
              <a:rPr lang="en-US" dirty="0"/>
              <a:t>FACE DETECTION MODEL ACCURACY</a:t>
            </a:r>
          </a:p>
        </p:txBody>
      </p:sp>
      <p:sp>
        <p:nvSpPr>
          <p:cNvPr id="9" name="Text Placeholder 8">
            <a:extLst>
              <a:ext uri="{FF2B5EF4-FFF2-40B4-BE49-F238E27FC236}">
                <a16:creationId xmlns:a16="http://schemas.microsoft.com/office/drawing/2014/main" id="{EE754D37-3AA6-7249-76D8-52F85F4C158A}"/>
              </a:ext>
            </a:extLst>
          </p:cNvPr>
          <p:cNvSpPr>
            <a:spLocks noGrp="1"/>
          </p:cNvSpPr>
          <p:nvPr>
            <p:ph type="body" sz="quarter" idx="14"/>
          </p:nvPr>
        </p:nvSpPr>
        <p:spPr/>
        <p:txBody>
          <a:bodyPr/>
          <a:lstStyle/>
          <a:p>
            <a:r>
              <a:rPr lang="en-US" dirty="0"/>
              <a:t>USER FRIENDLY INTERFACE</a:t>
            </a:r>
          </a:p>
        </p:txBody>
      </p:sp>
      <p:sp>
        <p:nvSpPr>
          <p:cNvPr id="26" name="Text Placeholder 25">
            <a:extLst>
              <a:ext uri="{FF2B5EF4-FFF2-40B4-BE49-F238E27FC236}">
                <a16:creationId xmlns:a16="http://schemas.microsoft.com/office/drawing/2014/main" id="{FFCA4FA2-1095-105E-5606-3D90E73136C3}"/>
              </a:ext>
            </a:extLst>
          </p:cNvPr>
          <p:cNvSpPr>
            <a:spLocks noGrp="1"/>
          </p:cNvSpPr>
          <p:nvPr>
            <p:ph type="body" sz="quarter" idx="17"/>
          </p:nvPr>
        </p:nvSpPr>
        <p:spPr/>
        <p:txBody>
          <a:bodyPr/>
          <a:lstStyle/>
          <a:p>
            <a:r>
              <a:rPr lang="en-US" dirty="0"/>
              <a:t>REAL WORLD ADAPTIBILITY</a:t>
            </a:r>
          </a:p>
        </p:txBody>
      </p:sp>
      <p:sp>
        <p:nvSpPr>
          <p:cNvPr id="18" name="Text Placeholder 17">
            <a:extLst>
              <a:ext uri="{FF2B5EF4-FFF2-40B4-BE49-F238E27FC236}">
                <a16:creationId xmlns:a16="http://schemas.microsoft.com/office/drawing/2014/main" id="{871694C6-64CB-2042-D079-8D98D610EDB0}"/>
              </a:ext>
            </a:extLst>
          </p:cNvPr>
          <p:cNvSpPr>
            <a:spLocks noGrp="1"/>
          </p:cNvSpPr>
          <p:nvPr>
            <p:ph type="body" sz="quarter" idx="16"/>
          </p:nvPr>
        </p:nvSpPr>
        <p:spPr/>
        <p:txBody>
          <a:bodyPr/>
          <a:lstStyle/>
          <a:p>
            <a:r>
              <a:rPr lang="en-US" dirty="0"/>
              <a:t>SCALABILITY AND PERFORMANCE OPTIMIZATION</a:t>
            </a:r>
          </a:p>
        </p:txBody>
      </p:sp>
    </p:spTree>
    <p:extLst>
      <p:ext uri="{BB962C8B-B14F-4D97-AF65-F5344CB8AC3E}">
        <p14:creationId xmlns:p14="http://schemas.microsoft.com/office/powerpoint/2010/main" val="32725771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12064" y="256032"/>
            <a:ext cx="10515600" cy="676656"/>
          </a:xfrm>
        </p:spPr>
        <p:txBody>
          <a:bodyPr/>
          <a:lstStyle/>
          <a:p>
            <a:r>
              <a:rPr lang="en-US" dirty="0"/>
              <a:t>System Performance and Accuracy</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12064" y="1069848"/>
            <a:ext cx="10152888" cy="1097280"/>
          </a:xfrm>
        </p:spPr>
        <p:txBody>
          <a:bodyPr>
            <a:normAutofit fontScale="92500" lnSpcReduction="10000"/>
          </a:bodyPr>
          <a:lstStyle/>
          <a:p>
            <a:pPr marL="0" indent="0">
              <a:buNone/>
            </a:pPr>
            <a:r>
              <a:rPr lang="en-US" sz="1900" dirty="0"/>
              <a:t>The attendance automation system underwent rigorous evaluation to assess both system performance and accuracy. Live attendance marking sessions consistently demonstrated the system's proficiency in real-time face identification. The LBPH Face Recognizer and </a:t>
            </a:r>
            <a:r>
              <a:rPr lang="en-US" sz="1900" dirty="0" err="1"/>
              <a:t>Haarcascade</a:t>
            </a:r>
            <a:r>
              <a:rPr lang="en-US" sz="1900" dirty="0"/>
              <a:t> Frontal Face classifier synergistically contributed to the system's exceptional accuracy.</a:t>
            </a:r>
          </a:p>
          <a:p>
            <a:endParaRPr lang="en-US" dirty="0"/>
          </a:p>
          <a:p>
            <a:endParaRPr lang="en-US"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12064" y="3150108"/>
            <a:ext cx="10308336" cy="1097280"/>
          </a:xfrm>
        </p:spPr>
        <p:txBody>
          <a:bodyPr>
            <a:normAutofit/>
          </a:bodyPr>
          <a:lstStyle/>
          <a:p>
            <a:pPr marL="0" indent="0">
              <a:buNone/>
            </a:pPr>
            <a:r>
              <a:rPr lang="en-US" dirty="0"/>
              <a:t>In a comprehensive accuracy analysis, the face detection model exhibited resilience across diverse scenarios, including varying lighting conditions. The system demonstrated minimal false positives and false negatives, affirming the robustness of the face detection technology.</a:t>
            </a:r>
          </a:p>
          <a:p>
            <a:endParaRPr lang="en-US" dirty="0"/>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AUTOMATIC ATTENDANCE USING FACE RECOGNITION</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
        <p:nvSpPr>
          <p:cNvPr id="12" name="Title 1">
            <a:extLst>
              <a:ext uri="{FF2B5EF4-FFF2-40B4-BE49-F238E27FC236}">
                <a16:creationId xmlns:a16="http://schemas.microsoft.com/office/drawing/2014/main" id="{92868BF7-EC28-C9DA-B9AD-575C3FFBC932}"/>
              </a:ext>
            </a:extLst>
          </p:cNvPr>
          <p:cNvSpPr txBox="1">
            <a:spLocks/>
          </p:cNvSpPr>
          <p:nvPr/>
        </p:nvSpPr>
        <p:spPr>
          <a:xfrm>
            <a:off x="512064" y="2304288"/>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dirty="0"/>
              <a:t>Face Detection Model Accuracy</a:t>
            </a:r>
          </a:p>
        </p:txBody>
      </p:sp>
      <p:sp>
        <p:nvSpPr>
          <p:cNvPr id="15" name="Title 1">
            <a:extLst>
              <a:ext uri="{FF2B5EF4-FFF2-40B4-BE49-F238E27FC236}">
                <a16:creationId xmlns:a16="http://schemas.microsoft.com/office/drawing/2014/main" id="{42FC53DB-E137-E242-EAB9-C9FB589832CD}"/>
              </a:ext>
            </a:extLst>
          </p:cNvPr>
          <p:cNvSpPr txBox="1">
            <a:spLocks/>
          </p:cNvSpPr>
          <p:nvPr/>
        </p:nvSpPr>
        <p:spPr>
          <a:xfrm>
            <a:off x="512064" y="4247388"/>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dirty="0"/>
              <a:t>User Friendly Interface</a:t>
            </a:r>
          </a:p>
        </p:txBody>
      </p:sp>
      <p:sp>
        <p:nvSpPr>
          <p:cNvPr id="16" name="Content Placeholder 6">
            <a:extLst>
              <a:ext uri="{FF2B5EF4-FFF2-40B4-BE49-F238E27FC236}">
                <a16:creationId xmlns:a16="http://schemas.microsoft.com/office/drawing/2014/main" id="{91CF2CA0-3102-33EE-2CD3-E6926E4DFD82}"/>
              </a:ext>
            </a:extLst>
          </p:cNvPr>
          <p:cNvSpPr txBox="1">
            <a:spLocks/>
          </p:cNvSpPr>
          <p:nvPr/>
        </p:nvSpPr>
        <p:spPr>
          <a:xfrm>
            <a:off x="512064" y="4965192"/>
            <a:ext cx="10308336" cy="1097280"/>
          </a:xfrm>
          <a:prstGeom prst="rect">
            <a:avLst/>
          </a:prstGeom>
        </p:spPr>
        <p:txBody>
          <a:bodyPr vert="horz" lIns="91440" tIns="45720" rIns="91440" bIns="45720" rtlCol="0">
            <a:norm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dirty="0"/>
              <a:t>The graphical user interface, featuring real-time displays with rectangles around detected faces, enhanced user engagement. This transparent visualization empowered users, providing a tangible insight into the system's face recognition capabilities.</a:t>
            </a:r>
          </a:p>
        </p:txBody>
      </p:sp>
    </p:spTree>
    <p:extLst>
      <p:ext uri="{BB962C8B-B14F-4D97-AF65-F5344CB8AC3E}">
        <p14:creationId xmlns:p14="http://schemas.microsoft.com/office/powerpoint/2010/main" val="2759600390"/>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436880" y="264541"/>
            <a:ext cx="10515600" cy="676656"/>
          </a:xfrm>
        </p:spPr>
        <p:txBody>
          <a:bodyPr/>
          <a:lstStyle/>
          <a:p>
            <a:r>
              <a:rPr lang="en-US" dirty="0"/>
              <a:t>Real-World Adaptability</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12064" y="1069848"/>
            <a:ext cx="10152888" cy="1097280"/>
          </a:xfrm>
        </p:spPr>
        <p:txBody>
          <a:bodyPr>
            <a:normAutofit fontScale="92500" lnSpcReduction="10000"/>
          </a:bodyPr>
          <a:lstStyle/>
          <a:p>
            <a:pPr marL="0" indent="0">
              <a:buNone/>
            </a:pPr>
            <a:r>
              <a:rPr lang="en-US" sz="1900" dirty="0"/>
              <a:t>The attendance automation system showcased innate adaptability in bustling classrooms and busy office environments. Its touchless paradigm seamlessly integrated into diverse practical settings, navigating complexities with ease. The system's consistent performance under varied lighting conditions reinforced its suitability for deployment in dynamic real-world situations.</a:t>
            </a:r>
          </a:p>
          <a:p>
            <a:endParaRPr lang="en-US" dirty="0"/>
          </a:p>
          <a:p>
            <a:endParaRPr lang="en-US" dirty="0"/>
          </a:p>
        </p:txBody>
      </p:sp>
      <p:sp>
        <p:nvSpPr>
          <p:cNvPr id="7" name="Content Placeholder 6">
            <a:extLst>
              <a:ext uri="{FF2B5EF4-FFF2-40B4-BE49-F238E27FC236}">
                <a16:creationId xmlns:a16="http://schemas.microsoft.com/office/drawing/2014/main" id="{BD1C6792-93C5-DED1-0872-50E165128229}"/>
              </a:ext>
            </a:extLst>
          </p:cNvPr>
          <p:cNvSpPr>
            <a:spLocks noGrp="1"/>
          </p:cNvSpPr>
          <p:nvPr>
            <p:ph sz="quarter" idx="4"/>
          </p:nvPr>
        </p:nvSpPr>
        <p:spPr>
          <a:xfrm>
            <a:off x="512064" y="3150108"/>
            <a:ext cx="10308336" cy="1097280"/>
          </a:xfrm>
        </p:spPr>
        <p:txBody>
          <a:bodyPr>
            <a:normAutofit lnSpcReduction="10000"/>
          </a:bodyPr>
          <a:lstStyle/>
          <a:p>
            <a:pPr marL="0" indent="0">
              <a:buNone/>
            </a:pPr>
            <a:r>
              <a:rPr lang="en-US" dirty="0"/>
              <a:t>User interaction played a pivotal role in shaping the system's practicality. Keypress events for image capture and attendance conclusion elevated the user experience. The real-time display with graphical overlays provided an interactive interface, fostering control and transparency. User feedback highlighted the seamless integration of simplicity and efficiency, contributing to user acceptance.</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p:txBody>
          <a:bodyPr/>
          <a:lstStyle/>
          <a:p>
            <a:r>
              <a:rPr lang="en-US" dirty="0"/>
              <a:t>2023</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AUTOMATIC ATTENDANCE USING FACE RECOGNITION</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12</a:t>
            </a:fld>
            <a:endParaRPr lang="en-US" dirty="0"/>
          </a:p>
        </p:txBody>
      </p:sp>
      <p:sp>
        <p:nvSpPr>
          <p:cNvPr id="12" name="Title 1">
            <a:extLst>
              <a:ext uri="{FF2B5EF4-FFF2-40B4-BE49-F238E27FC236}">
                <a16:creationId xmlns:a16="http://schemas.microsoft.com/office/drawing/2014/main" id="{92868BF7-EC28-C9DA-B9AD-575C3FFBC932}"/>
              </a:ext>
            </a:extLst>
          </p:cNvPr>
          <p:cNvSpPr txBox="1">
            <a:spLocks/>
          </p:cNvSpPr>
          <p:nvPr/>
        </p:nvSpPr>
        <p:spPr>
          <a:xfrm>
            <a:off x="436880" y="2320290"/>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sz="4500" dirty="0"/>
              <a:t>Crafting an Intuitive User Experience</a:t>
            </a:r>
          </a:p>
        </p:txBody>
      </p:sp>
      <p:sp>
        <p:nvSpPr>
          <p:cNvPr id="15" name="Title 1">
            <a:extLst>
              <a:ext uri="{FF2B5EF4-FFF2-40B4-BE49-F238E27FC236}">
                <a16:creationId xmlns:a16="http://schemas.microsoft.com/office/drawing/2014/main" id="{42FC53DB-E137-E242-EAB9-C9FB589832CD}"/>
              </a:ext>
            </a:extLst>
          </p:cNvPr>
          <p:cNvSpPr txBox="1">
            <a:spLocks/>
          </p:cNvSpPr>
          <p:nvPr/>
        </p:nvSpPr>
        <p:spPr>
          <a:xfrm>
            <a:off x="436880" y="4267962"/>
            <a:ext cx="11797792"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accent1"/>
                </a:solidFill>
                <a:latin typeface="+mj-lt"/>
                <a:ea typeface="+mj-ea"/>
                <a:cs typeface="+mj-cs"/>
              </a:defRPr>
            </a:lvl1pPr>
          </a:lstStyle>
          <a:p>
            <a:r>
              <a:rPr lang="en-US" sz="4500" dirty="0"/>
              <a:t>Scalability and Performance Optimization</a:t>
            </a:r>
          </a:p>
        </p:txBody>
      </p:sp>
      <p:sp>
        <p:nvSpPr>
          <p:cNvPr id="16" name="Content Placeholder 6">
            <a:extLst>
              <a:ext uri="{FF2B5EF4-FFF2-40B4-BE49-F238E27FC236}">
                <a16:creationId xmlns:a16="http://schemas.microsoft.com/office/drawing/2014/main" id="{91CF2CA0-3102-33EE-2CD3-E6926E4DFD82}"/>
              </a:ext>
            </a:extLst>
          </p:cNvPr>
          <p:cNvSpPr txBox="1">
            <a:spLocks/>
          </p:cNvSpPr>
          <p:nvPr/>
        </p:nvSpPr>
        <p:spPr>
          <a:xfrm>
            <a:off x="512064" y="4965192"/>
            <a:ext cx="10308336" cy="1097280"/>
          </a:xfrm>
          <a:prstGeom prst="rect">
            <a:avLst/>
          </a:prstGeom>
        </p:spPr>
        <p:txBody>
          <a:bodyPr vert="horz" lIns="91440" tIns="45720" rIns="91440" bIns="45720" rtlCol="0">
            <a:normAutofit lnSpcReduction="10000"/>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dirty="0"/>
              <a:t>Considerations for scalability and performance optimization were addressed. While effective in smaller-scale scenarios, further optimizations are crucial for larger datasets. Strategic efforts, such as refining the face detection model and exploring parallel processing and cloud-based solutions, are essential for achieving a delicate balance between accuracy and responsiveness in broader deployments.</a:t>
            </a:r>
          </a:p>
        </p:txBody>
      </p:sp>
    </p:spTree>
    <p:extLst>
      <p:ext uri="{BB962C8B-B14F-4D97-AF65-F5344CB8AC3E}">
        <p14:creationId xmlns:p14="http://schemas.microsoft.com/office/powerpoint/2010/main" val="32422535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2" y="1947671"/>
            <a:ext cx="4572000" cy="4070729"/>
          </a:xfrm>
        </p:spPr>
        <p:txBody>
          <a:bodyPr>
            <a:normAutofit fontScale="85000" lnSpcReduction="20000"/>
          </a:bodyPr>
          <a:lstStyle/>
          <a:p>
            <a:pPr>
              <a:lnSpc>
                <a:spcPct val="107000"/>
              </a:lnSpc>
              <a:spcAft>
                <a:spcPts val="800"/>
              </a:spcAft>
            </a:pPr>
            <a:r>
              <a:rPr lang="en-US" dirty="0">
                <a:effectLst/>
                <a:latin typeface="Gill Sans Nova Light (Body)"/>
                <a:ea typeface="Times New Roman" panose="02020603050405020304" pitchFamily="18" charset="0"/>
              </a:rPr>
              <a:t>Concluding our exploration of the attendance automation system reveals its practical implications and overarching significance in real-world settings. Beyond theoretical constructs, the system's tangible performance metrics, coupled with its inherent adaptability and user-centric design, position it as a transformative force in the realm of attendance tracking.</a:t>
            </a:r>
            <a:endParaRPr lang="en-IN" dirty="0">
              <a:effectLst/>
              <a:latin typeface="Gill Sans Nova Light (Body)"/>
              <a:ea typeface="Times New Roman" panose="02020603050405020304" pitchFamily="18" charset="0"/>
            </a:endParaRPr>
          </a:p>
          <a:p>
            <a:pPr>
              <a:lnSpc>
                <a:spcPct val="107000"/>
              </a:lnSpc>
              <a:spcAft>
                <a:spcPts val="800"/>
              </a:spcAft>
            </a:pPr>
            <a:r>
              <a:rPr lang="en-US" dirty="0">
                <a:effectLst/>
                <a:latin typeface="Gill Sans Nova Light (Body)"/>
                <a:ea typeface="Times New Roman" panose="02020603050405020304" pitchFamily="18" charset="0"/>
              </a:rPr>
              <a:t> </a:t>
            </a:r>
            <a:endParaRPr lang="en-IN" dirty="0">
              <a:effectLst/>
              <a:latin typeface="Gill Sans Nova Light (Body)"/>
              <a:ea typeface="Times New Roman" panose="02020603050405020304" pitchFamily="18" charset="0"/>
            </a:endParaRPr>
          </a:p>
          <a:p>
            <a:pPr>
              <a:lnSpc>
                <a:spcPct val="107000"/>
              </a:lnSpc>
              <a:spcAft>
                <a:spcPts val="800"/>
              </a:spcAft>
            </a:pPr>
            <a:r>
              <a:rPr lang="en-US" dirty="0">
                <a:effectLst/>
                <a:latin typeface="Gill Sans Nova Light (Body)"/>
                <a:ea typeface="Times New Roman" panose="02020603050405020304" pitchFamily="18" charset="0"/>
              </a:rPr>
              <a:t>The touchless, accurate, and adaptable nature of the system emerges as a resounding response to the limitations of traditional attendance methods. It not only champions efficiency but also seamlessly aligns with contemporary health and safety considerations. The practical implications of the system extend far beyond the realm of mere automation, offering a revolutionary paradigm for attendance tracking that resonates with the evolving needs of modern societies.</a:t>
            </a:r>
            <a:endParaRPr lang="en-IN" dirty="0">
              <a:effectLst/>
              <a:latin typeface="Gill Sans Nova Light (Body)"/>
              <a:ea typeface="Times New Roman" panose="02020603050405020304" pitchFamily="18" charset="0"/>
            </a:endParaRPr>
          </a:p>
          <a:p>
            <a:pPr>
              <a:spcAft>
                <a:spcPts val="600"/>
              </a:spcAft>
            </a:pPr>
            <a:endParaRPr lang="en-US" dirty="0">
              <a:latin typeface="Gill Sans Nova Light (Body)"/>
            </a:endParaRP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2023</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a:xfrm>
            <a:off x="4379976" y="6464808"/>
            <a:ext cx="3438144" cy="310896"/>
          </a:xfrm>
        </p:spPr>
        <p:txBody>
          <a:bodyPr anchor="ctr">
            <a:noAutofit/>
          </a:bodyPr>
          <a:lstStyle/>
          <a:p>
            <a:pPr>
              <a:lnSpc>
                <a:spcPct val="90000"/>
              </a:lnSpc>
              <a:spcAft>
                <a:spcPts val="600"/>
              </a:spcAft>
            </a:pPr>
            <a:r>
              <a:rPr lang="en-US" dirty="0"/>
              <a:t>AUTOMATIC ATTENDANCE USING FACE RECOGNITION</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13</a:t>
            </a:fld>
            <a:endParaRPr lang="en-US"/>
          </a:p>
        </p:txBody>
      </p:sp>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576071" y="704088"/>
            <a:ext cx="9144000" cy="676656"/>
          </a:xfrm>
        </p:spPr>
        <p:txBody>
          <a:bodyPr anchor="b">
            <a:normAutofit/>
          </a:bodyPr>
          <a:lstStyle/>
          <a:p>
            <a:r>
              <a:rPr lang="en-US" sz="4100" dirty="0"/>
              <a:t>Conclusion</a:t>
            </a:r>
          </a:p>
        </p:txBody>
      </p:sp>
      <p:pic>
        <p:nvPicPr>
          <p:cNvPr id="17" name="Picture Placeholder 16" descr="A person in a suit and tie&#10;&#10;Description automatically generated">
            <a:extLst>
              <a:ext uri="{FF2B5EF4-FFF2-40B4-BE49-F238E27FC236}">
                <a16:creationId xmlns:a16="http://schemas.microsoft.com/office/drawing/2014/main" id="{F60090B7-D805-2F58-C028-0F741B21A8E1}"/>
              </a:ext>
            </a:extLst>
          </p:cNvPr>
          <p:cNvPicPr>
            <a:picLocks noGrp="1" noChangeAspect="1"/>
          </p:cNvPicPr>
          <p:nvPr>
            <p:ph type="pic" idx="1"/>
          </p:nvPr>
        </p:nvPicPr>
        <p:blipFill rotWithShape="1">
          <a:blip r:embed="rId2"/>
          <a:srcRect l="29076" r="952"/>
          <a:stretch/>
        </p:blipFill>
        <p:spPr>
          <a:xfrm>
            <a:off x="6646264" y="10"/>
            <a:ext cx="5545736" cy="6063082"/>
          </a:xfrm>
          <a:noFill/>
        </p:spPr>
      </p:pic>
    </p:spTree>
    <p:extLst>
      <p:ext uri="{BB962C8B-B14F-4D97-AF65-F5344CB8AC3E}">
        <p14:creationId xmlns:p14="http://schemas.microsoft.com/office/powerpoint/2010/main" val="3418206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645BD6E-D504-0AAE-E7AB-615D99588185}"/>
              </a:ext>
            </a:extLst>
          </p:cNvPr>
          <p:cNvSpPr>
            <a:spLocks noGrp="1"/>
          </p:cNvSpPr>
          <p:nvPr>
            <p:ph type="title"/>
          </p:nvPr>
        </p:nvSpPr>
        <p:spPr>
          <a:xfrm>
            <a:off x="365760" y="82296"/>
            <a:ext cx="10515600" cy="676656"/>
          </a:xfrm>
        </p:spPr>
        <p:txBody>
          <a:bodyPr/>
          <a:lstStyle/>
          <a:p>
            <a:r>
              <a:rPr lang="en-US" dirty="0"/>
              <a:t>Challenges and Solutions</a:t>
            </a:r>
          </a:p>
        </p:txBody>
      </p:sp>
      <p:graphicFrame>
        <p:nvGraphicFramePr>
          <p:cNvPr id="14" name="Content Placeholder 3" descr="Timeline Placeholder ">
            <a:extLst>
              <a:ext uri="{FF2B5EF4-FFF2-40B4-BE49-F238E27FC236}">
                <a16:creationId xmlns:a16="http://schemas.microsoft.com/office/drawing/2014/main" id="{8B282638-605F-AABF-CB34-2453951B1089}"/>
              </a:ext>
            </a:extLst>
          </p:cNvPr>
          <p:cNvGraphicFramePr>
            <a:graphicFrameLocks noGrp="1"/>
          </p:cNvGraphicFramePr>
          <p:nvPr>
            <p:ph idx="1"/>
            <p:extLst>
              <p:ext uri="{D42A27DB-BD31-4B8C-83A1-F6EECF244321}">
                <p14:modId xmlns:p14="http://schemas.microsoft.com/office/powerpoint/2010/main" val="1778144678"/>
              </p:ext>
            </p:extLst>
          </p:nvPr>
        </p:nvGraphicFramePr>
        <p:xfrm>
          <a:off x="393382" y="815276"/>
          <a:ext cx="11128058" cy="55504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2023</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AUTOMATIC ATTENDANCE USING FACE RECOGNITION</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14</a:t>
            </a:fld>
            <a:endParaRPr lang="en-US" dirty="0"/>
          </a:p>
        </p:txBody>
      </p:sp>
      <p:sp>
        <p:nvSpPr>
          <p:cNvPr id="2" name="Straight Connector 1">
            <a:extLst>
              <a:ext uri="{FF2B5EF4-FFF2-40B4-BE49-F238E27FC236}">
                <a16:creationId xmlns:a16="http://schemas.microsoft.com/office/drawing/2014/main" id="{40A81239-3248-CA28-6ED7-EDE54217C228}"/>
              </a:ext>
            </a:extLst>
          </p:cNvPr>
          <p:cNvSpPr/>
          <p:nvPr/>
        </p:nvSpPr>
        <p:spPr>
          <a:xfrm>
            <a:off x="2618994" y="820313"/>
            <a:ext cx="8902446" cy="0"/>
          </a:xfrm>
          <a:prstGeom prst="line">
            <a:avLst/>
          </a:prstGeom>
          <a:scene3d>
            <a:camera prst="orthographicFront"/>
            <a:lightRig rig="threePt" dir="t">
              <a:rot lat="0" lon="0" rev="7500000"/>
            </a:lightRig>
          </a:scene3d>
          <a:sp3d z="127000" prstMaterial="matte"/>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tx1">
              <a:hueOff val="0"/>
              <a:satOff val="0"/>
              <a:lumOff val="0"/>
              <a:alphaOff val="0"/>
            </a:schemeClr>
          </a:fontRef>
        </p:style>
        <p:txBody>
          <a:bodyPr/>
          <a:lstStyle/>
          <a:p>
            <a:endParaRPr lang="en-IN"/>
          </a:p>
        </p:txBody>
      </p:sp>
    </p:spTree>
    <p:extLst>
      <p:ext uri="{BB962C8B-B14F-4D97-AF65-F5344CB8AC3E}">
        <p14:creationId xmlns:p14="http://schemas.microsoft.com/office/powerpoint/2010/main" val="12341335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Future Works</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a:xfrm>
            <a:off x="699008" y="1677225"/>
            <a:ext cx="2826512" cy="827850"/>
          </a:xfrm>
        </p:spPr>
        <p:txBody>
          <a:bodyPr>
            <a:normAutofit/>
          </a:bodyPr>
          <a:lstStyle/>
          <a:p>
            <a:r>
              <a:rPr lang="en-US" dirty="0"/>
              <a:t>Real-time tracking enhancement</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sz="1800" kern="0" dirty="0">
                <a:effectLst/>
                <a:latin typeface="Gill Sans Nova Light (Body)"/>
                <a:ea typeface="Times New Roman" panose="02020603050405020304" pitchFamily="18" charset="0"/>
              </a:rPr>
              <a:t>The ongoing journey involves exploring techniques to enhance real-time tracking capabilities. </a:t>
            </a:r>
          </a:p>
          <a:p>
            <a:r>
              <a:rPr lang="en-US" sz="1800" kern="0" dirty="0">
                <a:effectLst/>
                <a:latin typeface="Gill Sans Nova Light (Body)"/>
                <a:ea typeface="Times New Roman" panose="02020603050405020304" pitchFamily="18" charset="0"/>
              </a:rPr>
              <a:t>Ensuring the system remains responsive and efficient in dynamic environments with evolving attendance scenarios becomes paramount.</a:t>
            </a:r>
            <a:endParaRPr lang="en-US" dirty="0">
              <a:latin typeface="Gill Sans Nova Light (Body)"/>
            </a:endParaRPr>
          </a:p>
          <a:p>
            <a:endParaRPr lang="en-US" dirty="0">
              <a:latin typeface="Gill Sans Nova Light (Body)"/>
            </a:endParaRPr>
          </a:p>
          <a:p>
            <a:endParaRPr lang="en-US" dirty="0">
              <a:latin typeface="Gill Sans Nova Light (Body)"/>
            </a:endParaRPr>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a:xfrm>
            <a:off x="4801616" y="1752822"/>
            <a:ext cx="3016504" cy="676656"/>
          </a:xfrm>
        </p:spPr>
        <p:txBody>
          <a:bodyPr>
            <a:normAutofit/>
          </a:bodyPr>
          <a:lstStyle/>
          <a:p>
            <a:r>
              <a:rPr lang="en-US" dirty="0"/>
              <a:t>optimizing training process</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lstStyle/>
          <a:p>
            <a:r>
              <a:rPr lang="en-US" sz="1800" kern="0" dirty="0">
                <a:effectLst/>
                <a:latin typeface="Gill Sans Nova Light (Body)"/>
                <a:ea typeface="Times New Roman" panose="02020603050405020304" pitchFamily="18" charset="0"/>
              </a:rPr>
              <a:t>The path forward necessitates an optimization of the model training process, enabling seamless accommodation of larger datasets. </a:t>
            </a:r>
          </a:p>
          <a:p>
            <a:r>
              <a:rPr lang="en-US" sz="1800" kern="0" dirty="0">
                <a:effectLst/>
                <a:latin typeface="Gill Sans Nova Light (Body)"/>
                <a:ea typeface="Times New Roman" panose="02020603050405020304" pitchFamily="18" charset="0"/>
              </a:rPr>
              <a:t>Techniques such as transfer learning or leveraging advanced deep learning architectures stand poised for exploration to elevate efficiency.</a:t>
            </a:r>
            <a:endParaRPr lang="en-US" dirty="0">
              <a:latin typeface="Gill Sans Nova Light (Body)"/>
            </a:endParaRPr>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a:xfrm>
            <a:off x="8854440" y="1679511"/>
            <a:ext cx="2826512" cy="676656"/>
          </a:xfrm>
        </p:spPr>
        <p:txBody>
          <a:bodyPr>
            <a:normAutofit/>
          </a:bodyPr>
          <a:lstStyle/>
          <a:p>
            <a:r>
              <a:rPr lang="en-US" dirty="0"/>
              <a:t>robustness against variation</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sz="1800" kern="0" dirty="0">
                <a:effectLst/>
                <a:latin typeface="Gill Sans Nova Light (Body)"/>
                <a:ea typeface="Times New Roman" panose="02020603050405020304" pitchFamily="18" charset="0"/>
              </a:rPr>
              <a:t>Addressing variations in lighting conditions, facial expressions, and potential occlusions stands as a focal point.</a:t>
            </a:r>
          </a:p>
          <a:p>
            <a:r>
              <a:rPr lang="en-US" sz="1800" kern="0" dirty="0">
                <a:effectLst/>
                <a:latin typeface="Gill Sans Nova Light (Body)"/>
                <a:ea typeface="Times New Roman" panose="02020603050405020304" pitchFamily="18" charset="0"/>
              </a:rPr>
              <a:t>An enhanced capability to handle diverse scenarios ensures reliable performance across a spectrum of different environments.</a:t>
            </a:r>
            <a:endParaRPr lang="en-US" dirty="0">
              <a:latin typeface="Gill Sans Nova Light (Body)"/>
            </a:endParaRPr>
          </a:p>
          <a:p>
            <a:endParaRPr lang="en-US" dirty="0">
              <a:latin typeface="Gill Sans Nova Light (Body)"/>
            </a:endParaRPr>
          </a:p>
          <a:p>
            <a:endParaRPr lang="en-US" dirty="0">
              <a:latin typeface="Gill Sans Nova Light (Body)"/>
            </a:endParaRPr>
          </a:p>
          <a:p>
            <a:endParaRPr lang="en-US" dirty="0">
              <a:latin typeface="Gill Sans Nova Light (Body)"/>
            </a:endParaRPr>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2023</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AUTOMATIC ATTENDANCE USING FACE RECOGNITION</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15</a:t>
            </a:fld>
            <a:endParaRPr lang="en-US" dirty="0"/>
          </a:p>
        </p:txBody>
      </p:sp>
    </p:spTree>
    <p:extLst>
      <p:ext uri="{BB962C8B-B14F-4D97-AF65-F5344CB8AC3E}">
        <p14:creationId xmlns:p14="http://schemas.microsoft.com/office/powerpoint/2010/main" val="1164941242"/>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47179F7-8740-03DE-F133-BBA41988A64A}"/>
              </a:ext>
            </a:extLst>
          </p:cNvPr>
          <p:cNvSpPr>
            <a:spLocks noGrp="1"/>
          </p:cNvSpPr>
          <p:nvPr>
            <p:ph type="title"/>
          </p:nvPr>
        </p:nvSpPr>
        <p:spPr/>
        <p:txBody>
          <a:bodyPr/>
          <a:lstStyle/>
          <a:p>
            <a:r>
              <a:rPr lang="en-US" dirty="0"/>
              <a:t>Future Works</a:t>
            </a:r>
          </a:p>
        </p:txBody>
      </p:sp>
      <p:sp>
        <p:nvSpPr>
          <p:cNvPr id="2" name="Text Placeholder 1">
            <a:extLst>
              <a:ext uri="{FF2B5EF4-FFF2-40B4-BE49-F238E27FC236}">
                <a16:creationId xmlns:a16="http://schemas.microsoft.com/office/drawing/2014/main" id="{F1B8956B-A56B-EDCF-EBC0-2683C44A22AF}"/>
              </a:ext>
            </a:extLst>
          </p:cNvPr>
          <p:cNvSpPr>
            <a:spLocks noGrp="1"/>
          </p:cNvSpPr>
          <p:nvPr>
            <p:ph type="body" idx="1"/>
          </p:nvPr>
        </p:nvSpPr>
        <p:spPr>
          <a:xfrm>
            <a:off x="365760" y="1560798"/>
            <a:ext cx="3875024" cy="827850"/>
          </a:xfrm>
        </p:spPr>
        <p:txBody>
          <a:bodyPr>
            <a:normAutofit/>
          </a:bodyPr>
          <a:lstStyle/>
          <a:p>
            <a:r>
              <a:rPr lang="en-US" dirty="0"/>
              <a:t>Integration with additional technologies</a:t>
            </a:r>
          </a:p>
        </p:txBody>
      </p:sp>
      <p:sp>
        <p:nvSpPr>
          <p:cNvPr id="3" name="Content Placeholder 2">
            <a:extLst>
              <a:ext uri="{FF2B5EF4-FFF2-40B4-BE49-F238E27FC236}">
                <a16:creationId xmlns:a16="http://schemas.microsoft.com/office/drawing/2014/main" id="{D92BF9C1-9009-C934-C11C-54570A5234B7}"/>
              </a:ext>
            </a:extLst>
          </p:cNvPr>
          <p:cNvSpPr>
            <a:spLocks noGrp="1"/>
          </p:cNvSpPr>
          <p:nvPr>
            <p:ph sz="half" idx="2"/>
          </p:nvPr>
        </p:nvSpPr>
        <p:spPr/>
        <p:txBody>
          <a:bodyPr/>
          <a:lstStyle/>
          <a:p>
            <a:r>
              <a:rPr lang="en-US" sz="1800" kern="0" dirty="0">
                <a:effectLst/>
                <a:latin typeface="Gill Sans Nova Light (Body)"/>
                <a:ea typeface="Times New Roman" panose="02020603050405020304" pitchFamily="18" charset="0"/>
              </a:rPr>
              <a:t>Future iterations may explore the integration of additional technologies, such as RFID or Bluetooth. </a:t>
            </a:r>
          </a:p>
          <a:p>
            <a:r>
              <a:rPr lang="en-US" sz="1800" kern="0" dirty="0">
                <a:effectLst/>
                <a:latin typeface="Gill Sans Nova Light (Body)"/>
                <a:ea typeface="Times New Roman" panose="02020603050405020304" pitchFamily="18" charset="0"/>
              </a:rPr>
              <a:t>Such integration provides complementary solutions for scenarios where facial recognition alone encounters challenges or limitations.</a:t>
            </a:r>
            <a:endParaRPr lang="en-US" dirty="0">
              <a:latin typeface="Gill Sans Nova Light (Body)"/>
            </a:endParaRPr>
          </a:p>
          <a:p>
            <a:endParaRPr lang="en-US" dirty="0">
              <a:latin typeface="Gill Sans Nova Light (Body)"/>
            </a:endParaRPr>
          </a:p>
          <a:p>
            <a:endParaRPr lang="en-US" dirty="0">
              <a:latin typeface="Gill Sans Nova Light (Body)"/>
            </a:endParaRPr>
          </a:p>
        </p:txBody>
      </p:sp>
      <p:sp>
        <p:nvSpPr>
          <p:cNvPr id="4" name="Text Placeholder 3">
            <a:extLst>
              <a:ext uri="{FF2B5EF4-FFF2-40B4-BE49-F238E27FC236}">
                <a16:creationId xmlns:a16="http://schemas.microsoft.com/office/drawing/2014/main" id="{7027F3E1-56D0-3EB8-15CC-D50D6E0645C4}"/>
              </a:ext>
            </a:extLst>
          </p:cNvPr>
          <p:cNvSpPr>
            <a:spLocks noGrp="1"/>
          </p:cNvSpPr>
          <p:nvPr>
            <p:ph type="body" sz="quarter" idx="3"/>
          </p:nvPr>
        </p:nvSpPr>
        <p:spPr>
          <a:xfrm>
            <a:off x="4559808" y="1532698"/>
            <a:ext cx="3733800" cy="959740"/>
          </a:xfrm>
        </p:spPr>
        <p:txBody>
          <a:bodyPr>
            <a:normAutofit/>
          </a:bodyPr>
          <a:lstStyle/>
          <a:p>
            <a:r>
              <a:rPr lang="en-US" dirty="0"/>
              <a:t>Ethical consideration and privacy</a:t>
            </a:r>
          </a:p>
        </p:txBody>
      </p:sp>
      <p:sp>
        <p:nvSpPr>
          <p:cNvPr id="5" name="Content Placeholder 4">
            <a:extLst>
              <a:ext uri="{FF2B5EF4-FFF2-40B4-BE49-F238E27FC236}">
                <a16:creationId xmlns:a16="http://schemas.microsoft.com/office/drawing/2014/main" id="{A45EB57E-48A5-AA9B-7682-56298F1431CB}"/>
              </a:ext>
            </a:extLst>
          </p:cNvPr>
          <p:cNvSpPr>
            <a:spLocks noGrp="1"/>
          </p:cNvSpPr>
          <p:nvPr>
            <p:ph sz="quarter" idx="4"/>
          </p:nvPr>
        </p:nvSpPr>
        <p:spPr/>
        <p:txBody>
          <a:bodyPr>
            <a:normAutofit lnSpcReduction="10000"/>
          </a:bodyPr>
          <a:lstStyle/>
          <a:p>
            <a:r>
              <a:rPr lang="en-US" sz="1800" kern="0" dirty="0">
                <a:effectLst/>
                <a:latin typeface="Gill Sans Nova Light (Body)"/>
                <a:ea typeface="Times New Roman" panose="02020603050405020304" pitchFamily="18" charset="0"/>
              </a:rPr>
              <a:t>In an era of advancing technology, an unwavering commitment to ethical considerations and privacy implications becomes increasingly critical. </a:t>
            </a:r>
          </a:p>
          <a:p>
            <a:r>
              <a:rPr lang="en-US" sz="1800" kern="0" dirty="0">
                <a:effectLst/>
                <a:latin typeface="Gill Sans Nova Light (Body)"/>
                <a:ea typeface="Times New Roman" panose="02020603050405020304" pitchFamily="18" charset="0"/>
              </a:rPr>
              <a:t>Continuous refinement of data security measures, ensuring user consent, and upholding responsible practices in biometric data usage are integral components of future developments.</a:t>
            </a:r>
            <a:endParaRPr lang="en-US" dirty="0">
              <a:latin typeface="Gill Sans Nova Light (Body)"/>
            </a:endParaRPr>
          </a:p>
        </p:txBody>
      </p:sp>
      <p:sp>
        <p:nvSpPr>
          <p:cNvPr id="7" name="Text Placeholder 6">
            <a:extLst>
              <a:ext uri="{FF2B5EF4-FFF2-40B4-BE49-F238E27FC236}">
                <a16:creationId xmlns:a16="http://schemas.microsoft.com/office/drawing/2014/main" id="{94BC0BBB-72F7-8CAB-4F61-F84474773790}"/>
              </a:ext>
            </a:extLst>
          </p:cNvPr>
          <p:cNvSpPr>
            <a:spLocks noGrp="1"/>
          </p:cNvSpPr>
          <p:nvPr>
            <p:ph type="body" sz="quarter" idx="13"/>
          </p:nvPr>
        </p:nvSpPr>
        <p:spPr>
          <a:xfrm>
            <a:off x="8941816" y="1556956"/>
            <a:ext cx="1759712" cy="676656"/>
          </a:xfrm>
        </p:spPr>
        <p:txBody>
          <a:bodyPr>
            <a:normAutofit/>
          </a:bodyPr>
          <a:lstStyle/>
          <a:p>
            <a:r>
              <a:rPr lang="en-US" dirty="0"/>
              <a:t>scalability</a:t>
            </a:r>
          </a:p>
        </p:txBody>
      </p:sp>
      <p:sp>
        <p:nvSpPr>
          <p:cNvPr id="8" name="Content Placeholder 7">
            <a:extLst>
              <a:ext uri="{FF2B5EF4-FFF2-40B4-BE49-F238E27FC236}">
                <a16:creationId xmlns:a16="http://schemas.microsoft.com/office/drawing/2014/main" id="{98D6AC14-9AD9-9C42-046A-6E2B3E9561B7}"/>
              </a:ext>
            </a:extLst>
          </p:cNvPr>
          <p:cNvSpPr>
            <a:spLocks noGrp="1"/>
          </p:cNvSpPr>
          <p:nvPr>
            <p:ph sz="quarter" idx="14"/>
          </p:nvPr>
        </p:nvSpPr>
        <p:spPr/>
        <p:txBody>
          <a:bodyPr/>
          <a:lstStyle/>
          <a:p>
            <a:r>
              <a:rPr lang="en-US" sz="1800" kern="0" dirty="0">
                <a:effectLst/>
                <a:latin typeface="Gill Sans Nova Light (Body)"/>
                <a:ea typeface="Times New Roman" panose="02020603050405020304" pitchFamily="18" charset="0"/>
              </a:rPr>
              <a:t>The scalability of the system stands as a focal point for future works. </a:t>
            </a:r>
          </a:p>
          <a:p>
            <a:r>
              <a:rPr lang="en-US" sz="1800" kern="0" dirty="0">
                <a:effectLst/>
                <a:latin typeface="Gill Sans Nova Light (Body)"/>
                <a:ea typeface="Times New Roman" panose="02020603050405020304" pitchFamily="18" charset="0"/>
              </a:rPr>
              <a:t>Efforts to optimize the system for scalability involve addressing performance bottlenecks and ensuring consistent, reliable performance as the size of the user base expands.</a:t>
            </a:r>
            <a:endParaRPr lang="en-US" dirty="0">
              <a:latin typeface="Gill Sans Nova Light (Body)"/>
            </a:endParaRPr>
          </a:p>
          <a:p>
            <a:endParaRPr lang="en-US" dirty="0">
              <a:latin typeface="Gill Sans Nova Light (Body)"/>
            </a:endParaRPr>
          </a:p>
          <a:p>
            <a:endParaRPr lang="en-US" dirty="0">
              <a:latin typeface="Gill Sans Nova Light (Body)"/>
            </a:endParaRPr>
          </a:p>
        </p:txBody>
      </p:sp>
      <p:sp>
        <p:nvSpPr>
          <p:cNvPr id="9" name="Date Placeholder 8">
            <a:extLst>
              <a:ext uri="{FF2B5EF4-FFF2-40B4-BE49-F238E27FC236}">
                <a16:creationId xmlns:a16="http://schemas.microsoft.com/office/drawing/2014/main" id="{1B391B61-21BC-7309-D50E-A2FA872838C1}"/>
              </a:ext>
            </a:extLst>
          </p:cNvPr>
          <p:cNvSpPr>
            <a:spLocks noGrp="1"/>
          </p:cNvSpPr>
          <p:nvPr>
            <p:ph type="dt" sz="half" idx="10"/>
          </p:nvPr>
        </p:nvSpPr>
        <p:spPr/>
        <p:txBody>
          <a:bodyPr/>
          <a:lstStyle/>
          <a:p>
            <a:r>
              <a:rPr lang="en-US" dirty="0"/>
              <a:t>2023</a:t>
            </a:r>
          </a:p>
        </p:txBody>
      </p:sp>
      <p:sp>
        <p:nvSpPr>
          <p:cNvPr id="10" name="Footer Placeholder 9">
            <a:extLst>
              <a:ext uri="{FF2B5EF4-FFF2-40B4-BE49-F238E27FC236}">
                <a16:creationId xmlns:a16="http://schemas.microsoft.com/office/drawing/2014/main" id="{766CF5CA-318D-F6B1-504B-3DF8E9542316}"/>
              </a:ext>
            </a:extLst>
          </p:cNvPr>
          <p:cNvSpPr>
            <a:spLocks noGrp="1"/>
          </p:cNvSpPr>
          <p:nvPr>
            <p:ph type="ftr" sz="quarter" idx="11"/>
          </p:nvPr>
        </p:nvSpPr>
        <p:spPr/>
        <p:txBody>
          <a:bodyPr/>
          <a:lstStyle/>
          <a:p>
            <a:r>
              <a:rPr lang="en-US" dirty="0"/>
              <a:t>AUTOMATIC ATTENDANCE USING FACE RECOGNITION</a:t>
            </a:r>
          </a:p>
        </p:txBody>
      </p:sp>
      <p:sp>
        <p:nvSpPr>
          <p:cNvPr id="11" name="Slide Number Placeholder 10">
            <a:extLst>
              <a:ext uri="{FF2B5EF4-FFF2-40B4-BE49-F238E27FC236}">
                <a16:creationId xmlns:a16="http://schemas.microsoft.com/office/drawing/2014/main" id="{63AABF76-F42A-5213-B615-6C140041CC74}"/>
              </a:ext>
            </a:extLst>
          </p:cNvPr>
          <p:cNvSpPr>
            <a:spLocks noGrp="1"/>
          </p:cNvSpPr>
          <p:nvPr>
            <p:ph type="sldNum" sz="quarter" idx="12"/>
          </p:nvPr>
        </p:nvSpPr>
        <p:spPr/>
        <p:txBody>
          <a:bodyPr/>
          <a:lstStyle/>
          <a:p>
            <a:fld id="{58FB4751-880F-D840-AAA9-3A15815CC996}" type="slidenum">
              <a:rPr lang="en-US" smtClean="0"/>
              <a:pPr/>
              <a:t>16</a:t>
            </a:fld>
            <a:endParaRPr lang="en-US" dirty="0"/>
          </a:p>
        </p:txBody>
      </p:sp>
    </p:spTree>
    <p:extLst>
      <p:ext uri="{BB962C8B-B14F-4D97-AF65-F5344CB8AC3E}">
        <p14:creationId xmlns:p14="http://schemas.microsoft.com/office/powerpoint/2010/main" val="2717135478"/>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779363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Index</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3848534686"/>
              </p:ext>
            </p:extLst>
          </p:nvPr>
        </p:nvGraphicFramePr>
        <p:xfrm>
          <a:off x="7791450" y="1169988"/>
          <a:ext cx="4132263" cy="4903459"/>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755631">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p>
                      <a:pPr algn="r"/>
                      <a:r>
                        <a:rPr lang="en-US" sz="1800" dirty="0">
                          <a:latin typeface="+mj-lt"/>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METHODOLOGY</a:t>
                      </a:r>
                    </a:p>
                    <a:p>
                      <a:pPr marL="0" algn="r" defTabSz="914400" rtl="0" eaLnBrk="1" latinLnBrk="0" hangingPunct="1"/>
                      <a:r>
                        <a:rPr lang="en-US" sz="1800" kern="1200" dirty="0">
                          <a:solidFill>
                            <a:schemeClr val="tx1"/>
                          </a:solidFill>
                          <a:latin typeface="+mj-lt"/>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RESULT AND DISSCUSSION</a:t>
                      </a:r>
                    </a:p>
                    <a:p>
                      <a:pPr marL="0" algn="r" defTabSz="914400" rtl="0" eaLnBrk="1" latinLnBrk="0" hangingPunct="1"/>
                      <a:r>
                        <a:rPr lang="en-US" sz="1800" kern="1200" dirty="0">
                          <a:solidFill>
                            <a:schemeClr val="tx1"/>
                          </a:solidFill>
                          <a:latin typeface="+mj-lt"/>
                          <a:ea typeface="+mn-ea"/>
                          <a:cs typeface="+mn-cs"/>
                        </a:rPr>
                        <a:t>9</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CONCLUSION AND FUTURE WORKS</a:t>
                      </a:r>
                    </a:p>
                    <a:p>
                      <a:pPr marL="0" algn="r" defTabSz="914400" rtl="0" eaLnBrk="1" latinLnBrk="0" hangingPunct="1"/>
                      <a:r>
                        <a:rPr lang="en-US" sz="1800" kern="1200" dirty="0">
                          <a:solidFill>
                            <a:schemeClr val="tx1"/>
                          </a:solidFill>
                          <a:latin typeface="+mj-lt"/>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END</a:t>
                      </a:r>
                    </a:p>
                    <a:p>
                      <a:pPr marL="0" algn="r" defTabSz="914400" rtl="0" eaLnBrk="1" latinLnBrk="0" hangingPunct="1"/>
                      <a:r>
                        <a:rPr lang="en-US" sz="1800" kern="1200" dirty="0">
                          <a:solidFill>
                            <a:schemeClr val="tx1"/>
                          </a:solidFill>
                          <a:latin typeface="+mj-lt"/>
                          <a:ea typeface="+mn-ea"/>
                          <a:cs typeface="+mn-cs"/>
                        </a:rPr>
                        <a:t>17</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343991" y="40962"/>
            <a:ext cx="6502620" cy="676656"/>
          </a:xfrm>
        </p:spPr>
        <p:txBody>
          <a:bodyPr/>
          <a:lstStyle/>
          <a:p>
            <a:r>
              <a:rPr lang="en-US" dirty="0"/>
              <a:t>Introduction</a:t>
            </a:r>
          </a:p>
        </p:txBody>
      </p:sp>
      <p:pic>
        <p:nvPicPr>
          <p:cNvPr id="12" name="Picture Placeholder 11" descr="A diagram of a face recognition system&#10;&#10;Description automatically generated">
            <a:extLst>
              <a:ext uri="{FF2B5EF4-FFF2-40B4-BE49-F238E27FC236}">
                <a16:creationId xmlns:a16="http://schemas.microsoft.com/office/drawing/2014/main" id="{F8FDC903-6B0B-818D-3EAB-BA7584AAD804}"/>
              </a:ext>
            </a:extLst>
          </p:cNvPr>
          <p:cNvPicPr>
            <a:picLocks noGrp="1" noChangeAspect="1"/>
          </p:cNvPicPr>
          <p:nvPr>
            <p:ph type="pic" idx="1"/>
          </p:nvPr>
        </p:nvPicPr>
        <p:blipFill>
          <a:blip r:embed="rId2"/>
          <a:srcRect l="5484" r="5484"/>
          <a:stretch>
            <a:fillRect/>
          </a:stretch>
        </p:blipFill>
        <p:spPr>
          <a:xfrm>
            <a:off x="7824216" y="0"/>
            <a:ext cx="4376530" cy="6018401"/>
          </a:xfrm>
        </p:spPr>
      </p:pic>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93305" y="717618"/>
            <a:ext cx="8854751" cy="5608537"/>
          </a:xfrm>
        </p:spPr>
        <p:txBody>
          <a:bodyPr>
            <a:noAutofit/>
          </a:bodyPr>
          <a:lstStyle/>
          <a:p>
            <a:r>
              <a:rPr lang="en-US" sz="1200" b="1" dirty="0"/>
              <a:t>1. Project Overview</a:t>
            </a:r>
          </a:p>
          <a:p>
            <a:endParaRPr lang="en-US" sz="1200" dirty="0"/>
          </a:p>
          <a:p>
            <a:r>
              <a:rPr lang="en-US" sz="1200" dirty="0"/>
              <a:t>In the ever-evolving landscape of technology, the need for efficient and accurate attendance tracking in educational institutions has prompted the development of the Automatic Attendance System with Face Recognition. This project aims to revolutionize traditional attendance management by leveraging advanced facial recognition technology, providing a robust solution for educational institutions.</a:t>
            </a:r>
          </a:p>
          <a:p>
            <a:endParaRPr lang="en-US" sz="1200" dirty="0"/>
          </a:p>
          <a:p>
            <a:r>
              <a:rPr lang="en-US" sz="1200" b="1" dirty="0"/>
              <a:t>2. Objectives</a:t>
            </a:r>
          </a:p>
          <a:p>
            <a:endParaRPr lang="en-US" sz="1200" dirty="0"/>
          </a:p>
          <a:p>
            <a:r>
              <a:rPr lang="en-US" sz="1200" dirty="0"/>
              <a:t>The primary objective of this project is to streamline attendance tracking through the implementation of facial recognition. By capturing student data, employing OpenCV and LBPHFaceRecognizer for facial recognition, and recording attendance in a structured CSV file, the system aims to enhance accuracy, efficiency, and real-time monitoring of attendance. The integration of a user-friendly interface ensures seamless interaction for both students and administrators.</a:t>
            </a:r>
          </a:p>
          <a:p>
            <a:endParaRPr lang="en-US" sz="1200" dirty="0"/>
          </a:p>
          <a:p>
            <a:r>
              <a:rPr lang="en-US" sz="1200" b="1" dirty="0"/>
              <a:t>3. Key Components</a:t>
            </a:r>
          </a:p>
          <a:p>
            <a:endParaRPr lang="en-US" sz="1200" dirty="0"/>
          </a:p>
          <a:p>
            <a:r>
              <a:rPr lang="en-US" sz="1200" b="1" dirty="0"/>
              <a:t>Student Data Capture</a:t>
            </a:r>
            <a:r>
              <a:rPr lang="en-US" sz="1200" dirty="0"/>
              <a:t>: The system captures crucial student information, including name and roll number, using a webcam for facial image capture. These images are then stored in a designated directory, forming the foundation for facial recognition.</a:t>
            </a:r>
          </a:p>
          <a:p>
            <a:endParaRPr lang="en-US" sz="1200" dirty="0"/>
          </a:p>
          <a:p>
            <a:r>
              <a:rPr lang="en-US" sz="1200" b="1" dirty="0"/>
              <a:t>Facial Recognition</a:t>
            </a:r>
            <a:r>
              <a:rPr lang="en-US" sz="1200" dirty="0"/>
              <a:t>: Utilizing OpenCV and LBPHFaceRecognizer, the system employs sophisticated face detection and recognition algorithms. A model is trained on stored facial images, enabling real-time recognition during attendance marking.</a:t>
            </a:r>
          </a:p>
          <a:p>
            <a:endParaRPr lang="en-US" sz="1200" dirty="0"/>
          </a:p>
          <a:p>
            <a:r>
              <a:rPr lang="en-US" sz="1200" b="1" dirty="0"/>
              <a:t>Attendance Marking</a:t>
            </a:r>
            <a:r>
              <a:rPr lang="en-US" sz="1200" dirty="0"/>
              <a:t>: Attendance records are meticulously maintained in a CSV file, encompassing roll number, name, and timestamp. The system provides a user-friendly interface, ensuring a smooth and hassle-free attendance confirmation process.</a:t>
            </a:r>
          </a:p>
          <a:p>
            <a:endParaRPr lang="en-US" sz="1200" dirty="0"/>
          </a:p>
          <a:p>
            <a:r>
              <a:rPr lang="en-US" sz="1200" b="1" dirty="0"/>
              <a:t>4. Key Benefits</a:t>
            </a:r>
          </a:p>
          <a:p>
            <a:endParaRPr lang="en-US" sz="1200" dirty="0"/>
          </a:p>
          <a:p>
            <a:r>
              <a:rPr lang="en-US" sz="1200" dirty="0"/>
              <a:t>Accuracy: Facial recognition technology ensures precise identification of students, minimizing the risk of errors associated with traditional manual attendance tracking.</a:t>
            </a:r>
          </a:p>
          <a:p>
            <a:endParaRPr lang="en-US" sz="1200" dirty="0"/>
          </a:p>
          <a:p>
            <a:r>
              <a:rPr lang="en-US" sz="1200" dirty="0"/>
              <a:t>Efficiency: Automation significantly reduces administrative workload, saving time and resources while minimizing errors in attendance records..</a:t>
            </a:r>
          </a:p>
          <a:p>
            <a:endParaRPr lang="en-US" sz="1200" dirty="0"/>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a:xfrm>
            <a:off x="4105469" y="6423473"/>
            <a:ext cx="3712651" cy="393565"/>
          </a:xfrm>
        </p:spPr>
        <p:txBody>
          <a:bodyPr/>
          <a:lstStyle/>
          <a:p>
            <a:r>
              <a:rPr lang="en-US" dirty="0"/>
              <a:t>AUTOMATIC ATTENDANCE USING FACE RECOGNITION</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8FB518-1DA8-D4DE-41CB-024A723C5AD8}"/>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7FBE33F8-EDD7-D634-D28C-3101B362B13C}"/>
              </a:ext>
            </a:extLst>
          </p:cNvPr>
          <p:cNvSpPr>
            <a:spLocks noGrp="1"/>
          </p:cNvSpPr>
          <p:nvPr>
            <p:ph type="ftr" sz="quarter" idx="11"/>
          </p:nvPr>
        </p:nvSpPr>
        <p:spPr/>
        <p:txBody>
          <a:bodyPr/>
          <a:lstStyle/>
          <a:p>
            <a:r>
              <a:rPr lang="en-US" dirty="0"/>
              <a:t>AUTOMATIC ATTENDANCE USING FACE RECOGNITION</a:t>
            </a:r>
          </a:p>
        </p:txBody>
      </p:sp>
      <p:sp>
        <p:nvSpPr>
          <p:cNvPr id="4" name="Slide Number Placeholder 3">
            <a:extLst>
              <a:ext uri="{FF2B5EF4-FFF2-40B4-BE49-F238E27FC236}">
                <a16:creationId xmlns:a16="http://schemas.microsoft.com/office/drawing/2014/main" id="{5F86FAB3-B37D-92C1-1659-15AC1C1C1FC1}"/>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6" name="Content Placeholder 5">
            <a:extLst>
              <a:ext uri="{FF2B5EF4-FFF2-40B4-BE49-F238E27FC236}">
                <a16:creationId xmlns:a16="http://schemas.microsoft.com/office/drawing/2014/main" id="{41DCB3A5-54EC-0311-26AF-186E751386D4}"/>
              </a:ext>
            </a:extLst>
          </p:cNvPr>
          <p:cNvSpPr>
            <a:spLocks noGrp="1"/>
          </p:cNvSpPr>
          <p:nvPr>
            <p:ph idx="1"/>
          </p:nvPr>
        </p:nvSpPr>
        <p:spPr>
          <a:xfrm>
            <a:off x="365760" y="82296"/>
            <a:ext cx="11649456" cy="6195527"/>
          </a:xfrm>
        </p:spPr>
        <p:txBody>
          <a:bodyPr>
            <a:noAutofit/>
          </a:bodyPr>
          <a:lstStyle/>
          <a:p>
            <a:pPr marL="0" indent="0">
              <a:buNone/>
            </a:pPr>
            <a:r>
              <a:rPr lang="en-US" sz="1350" b="1" dirty="0"/>
              <a:t>5. Technologies Used</a:t>
            </a:r>
          </a:p>
          <a:p>
            <a:pPr marL="0" indent="0">
              <a:buNone/>
            </a:pPr>
            <a:r>
              <a:rPr lang="en-US" sz="1350" dirty="0"/>
              <a:t>     </a:t>
            </a:r>
            <a:r>
              <a:rPr lang="en-US" sz="1350" b="1" dirty="0"/>
              <a:t>OpenCV (Open Source Computer Vision)</a:t>
            </a:r>
          </a:p>
          <a:p>
            <a:r>
              <a:rPr lang="en-US" sz="1350" dirty="0"/>
              <a:t>Purpose: Utilized for image processing, face detection, and facial recognition.</a:t>
            </a:r>
          </a:p>
          <a:p>
            <a:r>
              <a:rPr lang="en-US" sz="1350" dirty="0"/>
              <a:t>Key Features: Provides a wide range of computer vision functions, including face detection algorithms and image manipulation.</a:t>
            </a:r>
          </a:p>
          <a:p>
            <a:endParaRPr lang="en-US" sz="1350" dirty="0"/>
          </a:p>
          <a:p>
            <a:pPr marL="0" indent="0">
              <a:buNone/>
            </a:pPr>
            <a:r>
              <a:rPr lang="en-US" sz="1350" dirty="0"/>
              <a:t>     </a:t>
            </a:r>
            <a:r>
              <a:rPr lang="en-US" sz="1350" b="1" dirty="0"/>
              <a:t>NumPy</a:t>
            </a:r>
          </a:p>
          <a:p>
            <a:r>
              <a:rPr lang="en-US" sz="1350" dirty="0"/>
              <a:t>Purpose: Used for numerical operations and array manipulation.</a:t>
            </a:r>
          </a:p>
          <a:p>
            <a:r>
              <a:rPr lang="en-US" sz="1350" dirty="0"/>
              <a:t>Key Features: Facilitates efficient handling of numerical data, essential for image processing and data analysis.</a:t>
            </a:r>
          </a:p>
          <a:p>
            <a:endParaRPr lang="en-US" sz="1350" dirty="0"/>
          </a:p>
          <a:p>
            <a:pPr marL="0" indent="0">
              <a:buNone/>
            </a:pPr>
            <a:r>
              <a:rPr lang="en-US" sz="1350" dirty="0"/>
              <a:t>     </a:t>
            </a:r>
            <a:r>
              <a:rPr lang="en-US" sz="1350" b="1" dirty="0"/>
              <a:t>JSON (JavaScript Object Notation)</a:t>
            </a:r>
          </a:p>
          <a:p>
            <a:r>
              <a:rPr lang="en-US" sz="1350" dirty="0"/>
              <a:t>Purpose: Employed for storing and managing student data.</a:t>
            </a:r>
          </a:p>
          <a:p>
            <a:r>
              <a:rPr lang="en-US" sz="1350" dirty="0"/>
              <a:t>Key Features: Lightweight and human-readable data interchange format, suitable for storing structured information.</a:t>
            </a:r>
          </a:p>
          <a:p>
            <a:endParaRPr lang="en-US" sz="1350" dirty="0"/>
          </a:p>
          <a:p>
            <a:pPr marL="0" indent="0">
              <a:buNone/>
            </a:pPr>
            <a:r>
              <a:rPr lang="en-US" sz="1350" b="1" dirty="0"/>
              <a:t>     CSV (Comma-Separated Values)</a:t>
            </a:r>
          </a:p>
          <a:p>
            <a:r>
              <a:rPr lang="en-US" sz="1350" dirty="0"/>
              <a:t>Purpose: Used for recording and storing attendance data.</a:t>
            </a:r>
          </a:p>
          <a:p>
            <a:r>
              <a:rPr lang="en-US" sz="1350" dirty="0"/>
              <a:t>Key Features: A simple, widely supported file format for tabular data, suitable for attendance records.</a:t>
            </a:r>
          </a:p>
          <a:p>
            <a:endParaRPr lang="en-US" sz="1350" dirty="0"/>
          </a:p>
          <a:p>
            <a:pPr marL="0" indent="0">
              <a:buNone/>
            </a:pPr>
            <a:r>
              <a:rPr lang="en-US" sz="1350" dirty="0"/>
              <a:t>     </a:t>
            </a:r>
            <a:r>
              <a:rPr lang="en-US" sz="1350" b="1" dirty="0"/>
              <a:t>Python</a:t>
            </a:r>
          </a:p>
          <a:p>
            <a:r>
              <a:rPr lang="en-US" sz="1350" dirty="0"/>
              <a:t>Purpose: Core programming language for project implementation.</a:t>
            </a:r>
          </a:p>
          <a:p>
            <a:r>
              <a:rPr lang="en-US" sz="1350" dirty="0"/>
              <a:t>Key Features: General-purpose language with extensive libraries, well-suited for rapid development and ease of integration.</a:t>
            </a:r>
          </a:p>
        </p:txBody>
      </p:sp>
    </p:spTree>
    <p:extLst>
      <p:ext uri="{BB962C8B-B14F-4D97-AF65-F5344CB8AC3E}">
        <p14:creationId xmlns:p14="http://schemas.microsoft.com/office/powerpoint/2010/main" val="34409936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2532327" y="2136088"/>
            <a:ext cx="6601513" cy="1773555"/>
          </a:xfrm>
        </p:spPr>
        <p:txBody>
          <a:bodyPr/>
          <a:lstStyle/>
          <a:p>
            <a:r>
              <a:rPr lang="en-US" sz="6000" dirty="0">
                <a:latin typeface="Sagona Book (Headings)"/>
                <a:cs typeface="Gill Sans Light" panose="020B0302020104020203" pitchFamily="34" charset="-79"/>
              </a:rPr>
              <a:t>METHODOLOGY</a:t>
            </a:r>
            <a:endParaRPr lang="en-US" dirty="0">
              <a:latin typeface="Sagona Book (Headings)"/>
            </a:endParaRPr>
          </a:p>
        </p:txBody>
      </p:sp>
    </p:spTree>
    <p:extLst>
      <p:ext uri="{BB962C8B-B14F-4D97-AF65-F5344CB8AC3E}">
        <p14:creationId xmlns:p14="http://schemas.microsoft.com/office/powerpoint/2010/main" val="520000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invX="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4224308-151D-F741-8B5F-6263DF1EAB0C}"/>
              </a:ext>
            </a:extLst>
          </p:cNvPr>
          <p:cNvSpPr>
            <a:spLocks noGrp="1"/>
          </p:cNvSpPr>
          <p:nvPr>
            <p:ph sz="half" idx="1"/>
          </p:nvPr>
        </p:nvSpPr>
        <p:spPr>
          <a:xfrm>
            <a:off x="365760" y="1482392"/>
            <a:ext cx="5181600" cy="1784762"/>
          </a:xfrm>
        </p:spPr>
        <p:txBody>
          <a:bodyPr>
            <a:normAutofit/>
          </a:bodyPr>
          <a:lstStyle/>
          <a:p>
            <a:pPr marL="0" indent="0">
              <a:buNone/>
            </a:pPr>
            <a:r>
              <a:rPr lang="en-US" sz="1500" dirty="0">
                <a:effectLst/>
              </a:rPr>
              <a:t>The process commences with the collection of facial data for student registration. The `capture` function is pivotal in this stage, triggered when the user selects the option for student registration (Choice 1). This function initializes the webcam, continuously captures frames, and applies the </a:t>
            </a:r>
            <a:r>
              <a:rPr lang="en-US" sz="1500" dirty="0" err="1">
                <a:effectLst/>
              </a:rPr>
              <a:t>Haarcascade</a:t>
            </a:r>
            <a:r>
              <a:rPr lang="en-US" sz="1500" dirty="0">
                <a:effectLst/>
              </a:rPr>
              <a:t> Frontal Face classifier for face detection. The user is prompted to press 'c' to capture facial images, which are then stored in the 'student' directory. The relevant code snippet is </a:t>
            </a:r>
            <a:r>
              <a:rPr lang="en-US" sz="1500" dirty="0"/>
              <a:t>shown here</a:t>
            </a:r>
            <a:r>
              <a:rPr lang="en-US" sz="1500" dirty="0">
                <a:effectLst/>
              </a:rPr>
              <a:t>:</a:t>
            </a:r>
          </a:p>
        </p:txBody>
      </p:sp>
      <p:pic>
        <p:nvPicPr>
          <p:cNvPr id="11" name="Picture 10" descr="A screen shot of a computer program">
            <a:extLst>
              <a:ext uri="{FF2B5EF4-FFF2-40B4-BE49-F238E27FC236}">
                <a16:creationId xmlns:a16="http://schemas.microsoft.com/office/drawing/2014/main" id="{F1699DCD-DCFE-8ABC-19F2-AF1FB5CE05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840" y="748252"/>
            <a:ext cx="5181600" cy="2785110"/>
          </a:xfrm>
          <a:prstGeom prst="rect">
            <a:avLst/>
          </a:prstGeom>
          <a:ln>
            <a:noFill/>
          </a:ln>
          <a:effectLst>
            <a:outerShdw blurRad="292100" dist="139700" dir="2700000" algn="tl" rotWithShape="0">
              <a:srgbClr val="333333">
                <a:alpha val="65000"/>
              </a:srgbClr>
            </a:outerShdw>
          </a:effectLst>
        </p:spPr>
      </p:pic>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dirty="0"/>
              <a:t>2023</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a:xfrm>
            <a:off x="4379976" y="6464808"/>
            <a:ext cx="3438144" cy="310896"/>
          </a:xfrm>
        </p:spPr>
        <p:txBody>
          <a:bodyPr anchor="ctr">
            <a:noAutofit/>
          </a:bodyPr>
          <a:lstStyle/>
          <a:p>
            <a:pPr>
              <a:lnSpc>
                <a:spcPct val="90000"/>
              </a:lnSpc>
              <a:spcAft>
                <a:spcPts val="600"/>
              </a:spcAft>
            </a:pPr>
            <a:r>
              <a:rPr lang="en-US" dirty="0"/>
              <a:t>AUTOMATIC ATTENDANCE USING FACE RECOGNITION</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6</a:t>
            </a:fld>
            <a:endParaRPr lang="en-US"/>
          </a:p>
        </p:txBody>
      </p:sp>
      <p:sp>
        <p:nvSpPr>
          <p:cNvPr id="16" name="Title 6">
            <a:extLst>
              <a:ext uri="{FF2B5EF4-FFF2-40B4-BE49-F238E27FC236}">
                <a16:creationId xmlns:a16="http://schemas.microsoft.com/office/drawing/2014/main" id="{23C13FC0-87B2-C490-F316-53BCEC41023A}"/>
              </a:ext>
            </a:extLst>
          </p:cNvPr>
          <p:cNvSpPr>
            <a:spLocks noGrp="1"/>
          </p:cNvSpPr>
          <p:nvPr>
            <p:ph type="title"/>
          </p:nvPr>
        </p:nvSpPr>
        <p:spPr>
          <a:xfrm>
            <a:off x="365760" y="1464151"/>
            <a:ext cx="9144000" cy="676656"/>
          </a:xfrm>
        </p:spPr>
        <p:txBody>
          <a:bodyPr/>
          <a:lstStyle/>
          <a:p>
            <a:r>
              <a:rPr lang="en-US" sz="4800" dirty="0">
                <a:effectLst/>
              </a:rPr>
              <a:t>Data Collection and Student Registration</a:t>
            </a:r>
            <a:br>
              <a:rPr lang="en-IN" sz="4800" b="1" dirty="0"/>
            </a:br>
            <a:endParaRPr lang="en-US" dirty="0"/>
          </a:p>
        </p:txBody>
      </p:sp>
      <p:sp>
        <p:nvSpPr>
          <p:cNvPr id="13" name="Title 6">
            <a:extLst>
              <a:ext uri="{FF2B5EF4-FFF2-40B4-BE49-F238E27FC236}">
                <a16:creationId xmlns:a16="http://schemas.microsoft.com/office/drawing/2014/main" id="{F90257C8-8BB6-63DE-923D-9492D540FAFF}"/>
              </a:ext>
            </a:extLst>
          </p:cNvPr>
          <p:cNvSpPr txBox="1">
            <a:spLocks/>
          </p:cNvSpPr>
          <p:nvPr/>
        </p:nvSpPr>
        <p:spPr>
          <a:xfrm>
            <a:off x="207139" y="4232868"/>
            <a:ext cx="9144000" cy="676656"/>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US" dirty="0"/>
              <a:t>Face Detection and Model Training</a:t>
            </a:r>
          </a:p>
        </p:txBody>
      </p:sp>
      <p:sp>
        <p:nvSpPr>
          <p:cNvPr id="14" name="Content Placeholder 4">
            <a:extLst>
              <a:ext uri="{FF2B5EF4-FFF2-40B4-BE49-F238E27FC236}">
                <a16:creationId xmlns:a16="http://schemas.microsoft.com/office/drawing/2014/main" id="{D6348030-076A-E219-E995-8A7AF897DF44}"/>
              </a:ext>
            </a:extLst>
          </p:cNvPr>
          <p:cNvSpPr txBox="1">
            <a:spLocks/>
          </p:cNvSpPr>
          <p:nvPr/>
        </p:nvSpPr>
        <p:spPr>
          <a:xfrm>
            <a:off x="250061" y="4909524"/>
            <a:ext cx="5181600" cy="1784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dirty="0"/>
              <a:t>The system leverages the LBPH Face Recognizer to train the face detection model. The training data is sourced from the images stored in the ‘student’ directory. The ‘load image from folder’ function loads these images along with corresponding labels, and the recognizer is then trained with the acquired data. The relevant code snippet is shown here:</a:t>
            </a:r>
          </a:p>
        </p:txBody>
      </p:sp>
      <p:pic>
        <p:nvPicPr>
          <p:cNvPr id="15" name="Picture 14" descr="A screen shot of a computer program">
            <a:extLst>
              <a:ext uri="{FF2B5EF4-FFF2-40B4-BE49-F238E27FC236}">
                <a16:creationId xmlns:a16="http://schemas.microsoft.com/office/drawing/2014/main" id="{D18F32A8-C0C8-BDFD-0A1A-1D989EF913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6278" y="4461019"/>
            <a:ext cx="5615162" cy="10067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2853293"/>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7A5B-DA78-99FC-9895-E84E06724491}"/>
              </a:ext>
            </a:extLst>
          </p:cNvPr>
          <p:cNvSpPr>
            <a:spLocks noGrp="1"/>
          </p:cNvSpPr>
          <p:nvPr>
            <p:ph type="title"/>
          </p:nvPr>
        </p:nvSpPr>
        <p:spPr>
          <a:xfrm>
            <a:off x="365760" y="218896"/>
            <a:ext cx="10515600" cy="676656"/>
          </a:xfrm>
        </p:spPr>
        <p:txBody>
          <a:bodyPr/>
          <a:lstStyle/>
          <a:p>
            <a:r>
              <a:rPr lang="en-IN"/>
              <a:t>Live Attendance Marking</a:t>
            </a:r>
            <a:endParaRPr lang="en-IN" dirty="0"/>
          </a:p>
        </p:txBody>
      </p:sp>
      <p:sp>
        <p:nvSpPr>
          <p:cNvPr id="3" name="Content Placeholder 2">
            <a:extLst>
              <a:ext uri="{FF2B5EF4-FFF2-40B4-BE49-F238E27FC236}">
                <a16:creationId xmlns:a16="http://schemas.microsoft.com/office/drawing/2014/main" id="{2B80A9E6-20CC-7A97-0225-78718E719066}"/>
              </a:ext>
            </a:extLst>
          </p:cNvPr>
          <p:cNvSpPr>
            <a:spLocks noGrp="1"/>
          </p:cNvSpPr>
          <p:nvPr>
            <p:ph idx="1"/>
          </p:nvPr>
        </p:nvSpPr>
        <p:spPr>
          <a:xfrm>
            <a:off x="365760" y="1102691"/>
            <a:ext cx="6085985" cy="1718326"/>
          </a:xfrm>
        </p:spPr>
        <p:txBody>
          <a:bodyPr>
            <a:noAutofit/>
          </a:bodyPr>
          <a:lstStyle/>
          <a:p>
            <a:r>
              <a:rPr lang="en-US" sz="1800" kern="0">
                <a:effectLst/>
                <a:latin typeface="Gill Sans Nova Light (Body)"/>
                <a:ea typeface="Times New Roman" panose="02020603050405020304" pitchFamily="18" charset="0"/>
              </a:rPr>
              <a:t>The core functionality of live attendance marking is encapsulated in the `markAttendance` function. This function utilizes the trained face detection model to identify and recognize faces in real-time. The system employs the Haarcascade Frontal Face classifier for face detection during the live video feed. The `writer.writerow` line records attendance data in the 'attendance.csv' file, and the process continues until attendance is marked for all students or the user interrupts by pressing 'q'. The relevant code snippet is as follows:</a:t>
            </a:r>
            <a:endParaRPr lang="en-IN" sz="1800" dirty="0">
              <a:latin typeface="Gill Sans Nova Light (Body)"/>
            </a:endParaRPr>
          </a:p>
        </p:txBody>
      </p:sp>
      <p:sp>
        <p:nvSpPr>
          <p:cNvPr id="4" name="Date Placeholder 3">
            <a:extLst>
              <a:ext uri="{FF2B5EF4-FFF2-40B4-BE49-F238E27FC236}">
                <a16:creationId xmlns:a16="http://schemas.microsoft.com/office/drawing/2014/main" id="{7AB2BC24-4B2D-2ABD-7E54-5B7BF55D5DD7}"/>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1F1C246F-1C98-AC56-DF9C-74CF62790E84}"/>
              </a:ext>
            </a:extLst>
          </p:cNvPr>
          <p:cNvSpPr>
            <a:spLocks noGrp="1"/>
          </p:cNvSpPr>
          <p:nvPr>
            <p:ph type="ftr" sz="quarter" idx="11"/>
          </p:nvPr>
        </p:nvSpPr>
        <p:spPr/>
        <p:txBody>
          <a:bodyPr/>
          <a:lstStyle/>
          <a:p>
            <a:pPr>
              <a:lnSpc>
                <a:spcPct val="90000"/>
              </a:lnSpc>
              <a:spcAft>
                <a:spcPts val="600"/>
              </a:spcAft>
            </a:pPr>
            <a:r>
              <a:rPr lang="en-US" sz="1400" dirty="0"/>
              <a:t>AUTOMATIC ATTENDANCE USING FACE RECOGNITION</a:t>
            </a:r>
          </a:p>
        </p:txBody>
      </p:sp>
      <p:sp>
        <p:nvSpPr>
          <p:cNvPr id="6" name="Slide Number Placeholder 5">
            <a:extLst>
              <a:ext uri="{FF2B5EF4-FFF2-40B4-BE49-F238E27FC236}">
                <a16:creationId xmlns:a16="http://schemas.microsoft.com/office/drawing/2014/main" id="{5231D174-99EF-0501-C63A-7DE795A44CA1}"/>
              </a:ext>
            </a:extLst>
          </p:cNvPr>
          <p:cNvSpPr>
            <a:spLocks noGrp="1"/>
          </p:cNvSpPr>
          <p:nvPr>
            <p:ph type="sldNum" sz="quarter" idx="12"/>
          </p:nvPr>
        </p:nvSpPr>
        <p:spPr/>
        <p:txBody>
          <a:bodyPr/>
          <a:lstStyle/>
          <a:p>
            <a:fld id="{58FB4751-880F-D840-AAA9-3A15815CC996}" type="slidenum">
              <a:rPr lang="en-US" smtClean="0"/>
              <a:t>7</a:t>
            </a:fld>
            <a:endParaRPr lang="en-US" dirty="0"/>
          </a:p>
        </p:txBody>
      </p:sp>
      <p:pic>
        <p:nvPicPr>
          <p:cNvPr id="7" name="Picture 6" descr="A screen shot of a computer screen&#10;&#10;Description automatically generated">
            <a:extLst>
              <a:ext uri="{FF2B5EF4-FFF2-40B4-BE49-F238E27FC236}">
                <a16:creationId xmlns:a16="http://schemas.microsoft.com/office/drawing/2014/main" id="{6BE334B2-1B8C-0D79-9CEA-32471104F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490" y="1102691"/>
            <a:ext cx="5641314" cy="1419860"/>
          </a:xfrm>
          <a:prstGeom prst="rect">
            <a:avLst/>
          </a:prstGeom>
          <a:ln>
            <a:noFill/>
          </a:ln>
          <a:effectLst>
            <a:outerShdw blurRad="292100" dist="139700" dir="2700000" algn="tl" rotWithShape="0">
              <a:srgbClr val="333333">
                <a:alpha val="65000"/>
              </a:srgbClr>
            </a:outerShdw>
          </a:effectLst>
        </p:spPr>
      </p:pic>
      <p:sp>
        <p:nvSpPr>
          <p:cNvPr id="8" name="Content Placeholder 2">
            <a:extLst>
              <a:ext uri="{FF2B5EF4-FFF2-40B4-BE49-F238E27FC236}">
                <a16:creationId xmlns:a16="http://schemas.microsoft.com/office/drawing/2014/main" id="{92A1EB9E-8828-B53D-AC88-0D8E171DB818}"/>
              </a:ext>
            </a:extLst>
          </p:cNvPr>
          <p:cNvSpPr txBox="1">
            <a:spLocks/>
          </p:cNvSpPr>
          <p:nvPr/>
        </p:nvSpPr>
        <p:spPr>
          <a:xfrm>
            <a:off x="439819" y="4757864"/>
            <a:ext cx="10506855" cy="1212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effectLst/>
                <a:latin typeface="Gill Sans Nova Light (Body)"/>
                <a:ea typeface="Times New Roman" panose="02020603050405020304" pitchFamily="18" charset="0"/>
              </a:rPr>
              <a:t>Several utility functions support the system's functionality. The `get_student`, `find_student_name`, and `get_name_by_roll` functions handle student data, ensuring smooth retrieval and storage. The `load_image_from_folder` function aids in loading images for model training. The utility functions are integrated throughout the codebase for efficient data handling.</a:t>
            </a:r>
            <a:endParaRPr lang="en-IN" sz="1800" dirty="0">
              <a:effectLst/>
              <a:latin typeface="Gill Sans Nova Light (Body)"/>
              <a:ea typeface="Times New Roman" panose="02020603050405020304" pitchFamily="18" charset="0"/>
            </a:endParaRPr>
          </a:p>
        </p:txBody>
      </p:sp>
      <p:sp>
        <p:nvSpPr>
          <p:cNvPr id="9" name="Title 1">
            <a:extLst>
              <a:ext uri="{FF2B5EF4-FFF2-40B4-BE49-F238E27FC236}">
                <a16:creationId xmlns:a16="http://schemas.microsoft.com/office/drawing/2014/main" id="{AA07FE6D-0939-8A4A-96A0-87F2A5719D61}"/>
              </a:ext>
            </a:extLst>
          </p:cNvPr>
          <p:cNvSpPr txBox="1">
            <a:spLocks/>
          </p:cNvSpPr>
          <p:nvPr/>
        </p:nvSpPr>
        <p:spPr>
          <a:xfrm>
            <a:off x="512064" y="3698656"/>
            <a:ext cx="10515600"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IN"/>
              <a:t>Utility Function for Data Handling</a:t>
            </a:r>
            <a:endParaRPr lang="en-IN" dirty="0"/>
          </a:p>
        </p:txBody>
      </p:sp>
    </p:spTree>
    <p:extLst>
      <p:ext uri="{BB962C8B-B14F-4D97-AF65-F5344CB8AC3E}">
        <p14:creationId xmlns:p14="http://schemas.microsoft.com/office/powerpoint/2010/main" val="26975406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E350B-7F7C-D99B-0B05-D9ADF687F926}"/>
              </a:ext>
            </a:extLst>
          </p:cNvPr>
          <p:cNvSpPr>
            <a:spLocks noGrp="1"/>
          </p:cNvSpPr>
          <p:nvPr>
            <p:ph idx="1"/>
          </p:nvPr>
        </p:nvSpPr>
        <p:spPr>
          <a:xfrm>
            <a:off x="292826" y="3429000"/>
            <a:ext cx="5610124" cy="2287493"/>
          </a:xfrm>
        </p:spPr>
        <p:txBody>
          <a:bodyPr/>
          <a:lstStyle/>
          <a:p>
            <a:pPr marL="0" indent="0">
              <a:buNone/>
            </a:pPr>
            <a:endParaRPr lang="en-IN" sz="1800" dirty="0">
              <a:effectLst/>
              <a:latin typeface="Gill Sans Nova Light (Body)"/>
              <a:ea typeface="Times New Roman" panose="02020603050405020304" pitchFamily="18" charset="0"/>
            </a:endParaRPr>
          </a:p>
          <a:p>
            <a:endParaRPr lang="en-IN" dirty="0">
              <a:latin typeface="Gill Sans Nova Light (Body)"/>
            </a:endParaRPr>
          </a:p>
        </p:txBody>
      </p:sp>
      <p:sp>
        <p:nvSpPr>
          <p:cNvPr id="4" name="Date Placeholder 3">
            <a:extLst>
              <a:ext uri="{FF2B5EF4-FFF2-40B4-BE49-F238E27FC236}">
                <a16:creationId xmlns:a16="http://schemas.microsoft.com/office/drawing/2014/main" id="{D0A416D1-D4CA-DCC5-8488-5A95A3D0FB92}"/>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237B6D31-82D1-0F51-1F33-122B8726D057}"/>
              </a:ext>
            </a:extLst>
          </p:cNvPr>
          <p:cNvSpPr>
            <a:spLocks noGrp="1"/>
          </p:cNvSpPr>
          <p:nvPr>
            <p:ph type="ftr" sz="quarter" idx="11"/>
          </p:nvPr>
        </p:nvSpPr>
        <p:spPr/>
        <p:txBody>
          <a:bodyPr/>
          <a:lstStyle/>
          <a:p>
            <a:pPr>
              <a:lnSpc>
                <a:spcPct val="90000"/>
              </a:lnSpc>
              <a:spcAft>
                <a:spcPts val="600"/>
              </a:spcAft>
            </a:pPr>
            <a:r>
              <a:rPr lang="en-US" sz="1400" dirty="0"/>
              <a:t>AUTOMATIC ATTENDANCE USING FACE RECOGNITION</a:t>
            </a:r>
          </a:p>
        </p:txBody>
      </p:sp>
      <p:sp>
        <p:nvSpPr>
          <p:cNvPr id="6" name="Slide Number Placeholder 5">
            <a:extLst>
              <a:ext uri="{FF2B5EF4-FFF2-40B4-BE49-F238E27FC236}">
                <a16:creationId xmlns:a16="http://schemas.microsoft.com/office/drawing/2014/main" id="{DC6EAFB6-262C-97E8-56D6-E0CEAECD1918}"/>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10" name="Title 1">
            <a:extLst>
              <a:ext uri="{FF2B5EF4-FFF2-40B4-BE49-F238E27FC236}">
                <a16:creationId xmlns:a16="http://schemas.microsoft.com/office/drawing/2014/main" id="{5B81C8A0-CD67-F3C1-4E8C-9478C8A9891B}"/>
              </a:ext>
            </a:extLst>
          </p:cNvPr>
          <p:cNvSpPr txBox="1">
            <a:spLocks/>
          </p:cNvSpPr>
          <p:nvPr/>
        </p:nvSpPr>
        <p:spPr>
          <a:xfrm>
            <a:off x="557816" y="600425"/>
            <a:ext cx="6514788" cy="67665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800" kern="1200">
                <a:solidFill>
                  <a:schemeClr val="tx1"/>
                </a:solidFill>
                <a:latin typeface="+mj-lt"/>
                <a:ea typeface="+mj-ea"/>
                <a:cs typeface="+mj-cs"/>
              </a:defRPr>
            </a:lvl1pPr>
          </a:lstStyle>
          <a:p>
            <a:r>
              <a:rPr lang="en-IN" dirty="0"/>
              <a:t>UI and System Initialization</a:t>
            </a:r>
          </a:p>
        </p:txBody>
      </p:sp>
      <p:sp>
        <p:nvSpPr>
          <p:cNvPr id="11" name="Content Placeholder 2">
            <a:extLst>
              <a:ext uri="{FF2B5EF4-FFF2-40B4-BE49-F238E27FC236}">
                <a16:creationId xmlns:a16="http://schemas.microsoft.com/office/drawing/2014/main" id="{CD337544-6A88-3675-DFCC-3E5A02860C9D}"/>
              </a:ext>
            </a:extLst>
          </p:cNvPr>
          <p:cNvSpPr txBox="1">
            <a:spLocks/>
          </p:cNvSpPr>
          <p:nvPr/>
        </p:nvSpPr>
        <p:spPr>
          <a:xfrm>
            <a:off x="292826" y="2424269"/>
            <a:ext cx="5803174" cy="12127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effectLst/>
                <a:latin typeface="Gill Sans Nova Light (Body)"/>
                <a:ea typeface="Times New Roman" panose="02020603050405020304" pitchFamily="18" charset="0"/>
              </a:rPr>
              <a:t>The main code block orchestrates the overall system, presenting a user-friendly interface and facilitating system initialization. Users are prompted to choose between student registration and marking attendance. The relevant code snippet is shown:</a:t>
            </a:r>
            <a:endParaRPr lang="en-IN" sz="1800" dirty="0">
              <a:effectLst/>
              <a:latin typeface="Gill Sans Nova Light (Body)"/>
              <a:ea typeface="Times New Roman" panose="02020603050405020304" pitchFamily="18" charset="0"/>
            </a:endParaRPr>
          </a:p>
        </p:txBody>
      </p:sp>
      <p:pic>
        <p:nvPicPr>
          <p:cNvPr id="8" name="Picture 7" descr="A screen shot of a computer&#10;&#10;Description automatically generated">
            <a:extLst>
              <a:ext uri="{FF2B5EF4-FFF2-40B4-BE49-F238E27FC236}">
                <a16:creationId xmlns:a16="http://schemas.microsoft.com/office/drawing/2014/main" id="{244B2495-F622-3B14-AD35-ABAB99CB1D60}"/>
              </a:ext>
            </a:extLst>
          </p:cNvPr>
          <p:cNvPicPr>
            <a:picLocks noChangeAspect="1"/>
          </p:cNvPicPr>
          <p:nvPr/>
        </p:nvPicPr>
        <p:blipFill>
          <a:blip r:embed="rId2"/>
          <a:stretch>
            <a:fillRect/>
          </a:stretch>
        </p:blipFill>
        <p:spPr>
          <a:xfrm>
            <a:off x="6096000" y="449500"/>
            <a:ext cx="5867908" cy="1996613"/>
          </a:xfrm>
          <a:prstGeom prst="rect">
            <a:avLst/>
          </a:prstGeom>
          <a:ln>
            <a:noFill/>
          </a:ln>
          <a:effectLst>
            <a:outerShdw blurRad="292100" dist="139700" dir="2700000" algn="tl" rotWithShape="0">
              <a:srgbClr val="333333">
                <a:alpha val="65000"/>
              </a:srgbClr>
            </a:outerShdw>
          </a:effectLst>
        </p:spPr>
      </p:pic>
      <p:pic>
        <p:nvPicPr>
          <p:cNvPr id="12" name="Picture 11" descr="A screen shot of a computer program&#10;&#10;Description automatically generated">
            <a:extLst>
              <a:ext uri="{FF2B5EF4-FFF2-40B4-BE49-F238E27FC236}">
                <a16:creationId xmlns:a16="http://schemas.microsoft.com/office/drawing/2014/main" id="{0116074C-F38D-4CB5-67E8-F6CEFF291199}"/>
              </a:ext>
            </a:extLst>
          </p:cNvPr>
          <p:cNvPicPr>
            <a:picLocks noChangeAspect="1"/>
          </p:cNvPicPr>
          <p:nvPr/>
        </p:nvPicPr>
        <p:blipFill>
          <a:blip r:embed="rId3"/>
          <a:stretch>
            <a:fillRect/>
          </a:stretch>
        </p:blipFill>
        <p:spPr>
          <a:xfrm>
            <a:off x="6096000" y="2578202"/>
            <a:ext cx="5610125" cy="36673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871670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970280" y="2054352"/>
            <a:ext cx="10551160" cy="1836928"/>
          </a:xfrm>
        </p:spPr>
        <p:txBody>
          <a:bodyPr/>
          <a:lstStyle/>
          <a:p>
            <a:r>
              <a:rPr lang="en-US" sz="4800" dirty="0">
                <a:latin typeface="Sagona Book (Headings)"/>
              </a:rPr>
              <a:t>Result And Discussion</a:t>
            </a:r>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2023</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AUTOMATIC ATTENDANCE USING FACE RECOGNITION</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9</a:t>
            </a:fld>
            <a:endParaRPr lang="en-US" dirty="0"/>
          </a:p>
        </p:txBody>
      </p:sp>
    </p:spTree>
    <p:extLst>
      <p:ext uri="{BB962C8B-B14F-4D97-AF65-F5344CB8AC3E}">
        <p14:creationId xmlns:p14="http://schemas.microsoft.com/office/powerpoint/2010/main" val="10967174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rganic design" id="{5BB9B75E-A368-4614-97CA-C549A936357F}" vid="{66BDDD71-3AB6-4D26-9C54-3E9BC0AA3D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2.xml><?xml version="1.0" encoding="utf-8"?>
<ds:datastoreItem xmlns:ds="http://schemas.openxmlformats.org/officeDocument/2006/customXml" ds:itemID="{C7AE7813-FB42-416C-BEF8-5F3180DDB0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{9EAA284E-7356-426D-9D2E-34909B4CAB76}tf11964407_win32</Template>
  <TotalTime>331</TotalTime>
  <Words>1839</Words>
  <Application>Microsoft Office PowerPoint</Application>
  <PresentationFormat>Widescreen</PresentationFormat>
  <Paragraphs>170</Paragraphs>
  <Slides>17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Courier New</vt:lpstr>
      <vt:lpstr>Gill Sans Nova</vt:lpstr>
      <vt:lpstr>Gill Sans Nova Light</vt:lpstr>
      <vt:lpstr>Gill Sans Nova Light (Body)</vt:lpstr>
      <vt:lpstr>Sagona Book</vt:lpstr>
      <vt:lpstr>Sagona Book (Headings)</vt:lpstr>
      <vt:lpstr>Söhne</vt:lpstr>
      <vt:lpstr>Office Theme</vt:lpstr>
      <vt:lpstr>AUTOMATIC ATTENDANCE USING FACE RECOGNITION</vt:lpstr>
      <vt:lpstr>Index</vt:lpstr>
      <vt:lpstr>Introduction</vt:lpstr>
      <vt:lpstr>PowerPoint Presentation</vt:lpstr>
      <vt:lpstr>METHODOLOGY</vt:lpstr>
      <vt:lpstr>Data Collection and Student Registration </vt:lpstr>
      <vt:lpstr>Live Attendance Marking</vt:lpstr>
      <vt:lpstr>PowerPoint Presentation</vt:lpstr>
      <vt:lpstr>Result And Discussion</vt:lpstr>
      <vt:lpstr>Key Points</vt:lpstr>
      <vt:lpstr>System Performance and Accuracy</vt:lpstr>
      <vt:lpstr>Real-World Adaptability</vt:lpstr>
      <vt:lpstr>Conclusion</vt:lpstr>
      <vt:lpstr>Challenges and Solutions</vt:lpstr>
      <vt:lpstr>Future Works</vt:lpstr>
      <vt:lpstr>Future Works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ATTENDANCE USING FACE RECOGNITION</dc:title>
  <dc:creator>Alok Yadav</dc:creator>
  <cp:lastModifiedBy>Ashish Pandey</cp:lastModifiedBy>
  <cp:revision>4</cp:revision>
  <dcterms:created xsi:type="dcterms:W3CDTF">2024-01-19T15:46:17Z</dcterms:created>
  <dcterms:modified xsi:type="dcterms:W3CDTF">2025-01-14T16:32:30Z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