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82"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83"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84"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85" name="PlaceHolder 5"/>
          <p:cNvSpPr>
            <a:spLocks noGrp="1"/>
          </p:cNvSpPr>
          <p:nvPr>
            <p:ph type="sldNum"/>
          </p:nvPr>
        </p:nvSpPr>
        <p:spPr>
          <a:xfrm>
            <a:off x="4278960" y="10157400"/>
            <a:ext cx="3280680" cy="534240"/>
          </a:xfrm>
          <a:prstGeom prst="rect">
            <a:avLst/>
          </a:prstGeom>
        </p:spPr>
        <p:txBody>
          <a:bodyPr lIns="0" tIns="0" rIns="0" bIns="0" anchor="b"/>
          <a:lstStyle/>
          <a:p>
            <a:pPr algn="r"/>
            <a:fld id="{7AF558E8-EE7F-4ED6-BE2E-F4736E712C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1B232-664F-4F68-91CD-0D9C4A998CFC}" type="slidenum">
              <a:rPr lang="en-IN" sz="1200" b="0" strike="noStrike" spc="-1">
                <a:solidFill>
                  <a:srgbClr val="000000"/>
                </a:solidFill>
                <a:uFill>
                  <a:solidFill>
                    <a:srgbClr val="FFFFFF"/>
                  </a:solidFill>
                </a:uFill>
                <a:latin typeface="Times New Roman"/>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A902FB-A262-4A52-B228-B92134A66DE6}" type="slidenum">
              <a:rPr lang="en-IN" sz="1200" b="0" strike="noStrike" spc="-1">
                <a:solidFill>
                  <a:srgbClr val="000000"/>
                </a:solidFill>
                <a:uFill>
                  <a:solidFill>
                    <a:srgbClr val="FFFFFF"/>
                  </a:solidFill>
                </a:uFill>
                <a:latin typeface="Times New Roman"/>
              </a:r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7AF558E8-EE7F-4ED6-BE2E-F4736E712C02}" type="slidenum">
              <a:rPr lang="en-IN" sz="1400" b="0" strike="noStrike" spc="-1" smtClean="0">
                <a:solidFill>
                  <a:srgbClr val="000000"/>
                </a:solidFill>
                <a:uFill>
                  <a:solidFill>
                    <a:srgbClr val="FFFFFF"/>
                  </a:solidFill>
                </a:uFill>
                <a:latin typeface="Times New Roman"/>
              </a:rPr>
              <a:t>14</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492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3602880" y="1604520"/>
            <a:ext cx="4984920" cy="3977280"/>
          </a:xfrm>
          <a:prstGeom prst="rect">
            <a:avLst/>
          </a:prstGeom>
          <a:ln>
            <a:noFill/>
          </a:ln>
        </p:spPr>
      </p:pic>
      <p:pic>
        <p:nvPicPr>
          <p:cNvPr id="108" name="Picture 10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3" name="Picture 142"/>
          <p:cNvPicPr/>
          <p:nvPr/>
        </p:nvPicPr>
        <p:blipFill>
          <a:blip r:embed="rId2"/>
          <a:stretch/>
        </p:blipFill>
        <p:spPr>
          <a:xfrm>
            <a:off x="3602880" y="1604520"/>
            <a:ext cx="4984920" cy="3977280"/>
          </a:xfrm>
          <a:prstGeom prst="rect">
            <a:avLst/>
          </a:prstGeom>
          <a:ln>
            <a:noFill/>
          </a:ln>
        </p:spPr>
      </p:pic>
      <p:pic>
        <p:nvPicPr>
          <p:cNvPr id="144" name="Picture 1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9" name="Picture 178"/>
          <p:cNvPicPr/>
          <p:nvPr/>
        </p:nvPicPr>
        <p:blipFill>
          <a:blip r:embed="rId2"/>
          <a:stretch/>
        </p:blipFill>
        <p:spPr>
          <a:xfrm>
            <a:off x="3602880" y="1604520"/>
            <a:ext cx="4984920" cy="3977280"/>
          </a:xfrm>
          <a:prstGeom prst="rect">
            <a:avLst/>
          </a:prstGeom>
          <a:ln>
            <a:noFill/>
          </a:ln>
        </p:spPr>
      </p:pic>
      <p:pic>
        <p:nvPicPr>
          <p:cNvPr id="180" name="Picture 17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BAE758-2C03-4D66-ADE1-9FB2BB37606C}" type="slidenum">
              <a:rPr lang="en-IN" sz="1200" b="0" strike="noStrike" spc="-1">
                <a:solidFill>
                  <a:srgbClr val="8B8B8B"/>
                </a:solidFill>
                <a:uFill>
                  <a:solidFill>
                    <a:srgbClr val="FFFFFF"/>
                  </a:solidFill>
                </a:uFill>
                <a:latin typeface="Calibri"/>
                <a:ea typeface="DejaVu Sans"/>
              </a:rPr>
              <a:t>‹#›</a:t>
            </a:fld>
            <a:endParaRPr lang="en-IN" sz="1800" b="0" strike="noStrike" spc="-1">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4"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1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mailto:hosseini@sfu.ca" TargetMode="Externa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 Methodology</a:t>
            </a:r>
            <a:endParaRPr lang="en-IN" sz="1800" b="0" strike="noStrike" spc="-1">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There are 2 major parts of 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1) Creating The Huffman tree for given input Character (step 1-5)</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2) Traversing the Huffman tree to assign code to Characters (step 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1: Create a leaf node for all  unique input  Character and build a min heap for all leaf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2: Take 2 Node with minimum frequency from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4: add internal node (Created in step 3) To the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5: Repeat step 2,3,4 Until Heap contain only one node. This Node is root Node and tree has been completed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Shannon – Fano Algorithm :</a:t>
            </a:r>
            <a:endParaRPr lang="en-IN" sz="1800" b="0" strike="noStrike" spc="-1">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3.   Divide the list into two parts, with the total frequency counts of the left part being as close to the total of the right as possible.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Lempel – Zev Welch Algorithm:</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609960" y="1439659"/>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lang="en-IN" sz="1800" b="0" strike="noStrike" spc="-1" dirty="0">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lang="en-IN" sz="1800" b="0" strike="noStrike" spc="-1" dirty="0">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As the encoding continues, LZW identifies repeated sequences in the data, and adds them to the code table.</a:t>
            </a:r>
          </a:p>
          <a:p>
            <a:pPr marL="514440" indent="-513720">
              <a:lnSpc>
                <a:spcPct val="100000"/>
              </a:lnSpc>
              <a:buClr>
                <a:srgbClr val="000000"/>
              </a:buClr>
              <a:buFont typeface="Arial"/>
              <a:buAutoNum type="arabicPeriod"/>
            </a:pPr>
            <a:r>
              <a:rPr lang="en-IN" sz="2800" spc="-1" dirty="0">
                <a:solidFill>
                  <a:srgbClr val="000000"/>
                </a:solidFill>
                <a:uFill>
                  <a:solidFill>
                    <a:srgbClr val="FFFFFF"/>
                  </a:solidFill>
                </a:uFill>
                <a:latin typeface="Calibri"/>
              </a:rPr>
              <a:t>Decoding is achieved by taking each code from the compressed file and translating it through the code table to find what character or characters it represents.</a:t>
            </a:r>
            <a:endParaRPr lang="en-IN" sz="2800" b="0" strike="noStrike" spc="-1" dirty="0">
              <a:solidFill>
                <a:srgbClr val="000000"/>
              </a:solidFill>
              <a:uFill>
                <a:solidFill>
                  <a:srgbClr val="FFFFFF"/>
                </a:solidFill>
              </a:uFill>
              <a:latin typeface="Calibri"/>
            </a:endParaRPr>
          </a:p>
          <a:p>
            <a:pPr marL="514440" indent="-513720">
              <a:lnSpc>
                <a:spcPct val="100000"/>
              </a:lnSpc>
              <a:buClr>
                <a:srgbClr val="000000"/>
              </a:buClr>
              <a:buFont typeface="Arial"/>
              <a:buAutoNum type="arabicPeriod"/>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Comparison:</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Compression Ratio</a:t>
            </a:r>
          </a:p>
          <a:p>
            <a:pPr marL="342360" indent="-341640">
              <a:buClr>
                <a:srgbClr val="000000"/>
              </a:buClr>
              <a:buFont typeface="Arial"/>
              <a:buChar char="•"/>
            </a:pPr>
            <a:r>
              <a:rPr lang="en-IN" sz="2800" spc="-1">
                <a:solidFill>
                  <a:srgbClr val="000000"/>
                </a:solidFill>
                <a:uFill>
                  <a:solidFill>
                    <a:srgbClr val="FFFFFF"/>
                  </a:solidFill>
                </a:uFill>
                <a:latin typeface="Calibri"/>
              </a:rPr>
              <a:t>Compression Factor</a:t>
            </a: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Time complexity</a:t>
            </a: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Code Efficiency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PERT Chart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scrgbClr r="0" g="0" b="0"/>
          </a:lnRef>
          <a:fillRef idx="0">
            <a:scrgbClr r="0" g="0" b="0"/>
          </a:fillRef>
          <a:effectRef idx="0">
            <a:scrgbClr r="0" g="0" b="0"/>
          </a:effectRef>
          <a:fontRef idx="minor"/>
        </p:style>
      </p:sp>
      <p:pic>
        <p:nvPicPr>
          <p:cNvPr id="217" name="Picture 4"/>
          <p:cNvPicPr/>
          <p:nvPr/>
        </p:nvPicPr>
        <p:blipFill>
          <a:blip r:embed="rId2"/>
          <a:stretch/>
        </p:blipFill>
        <p:spPr>
          <a:xfrm>
            <a:off x="928800" y="1129680"/>
            <a:ext cx="10362600" cy="57484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4221" y="553188"/>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References</a:t>
            </a:r>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328D1DA6-B237-420A-8B73-336B0D035032}"/>
              </a:ext>
            </a:extLst>
          </p:cNvPr>
          <p:cNvSpPr txBox="1"/>
          <p:nvPr/>
        </p:nvSpPr>
        <p:spPr>
          <a:xfrm>
            <a:off x="926432" y="1828800"/>
            <a:ext cx="10623884" cy="5078313"/>
          </a:xfrm>
          <a:prstGeom prst="rect">
            <a:avLst/>
          </a:prstGeom>
          <a:noFill/>
        </p:spPr>
        <p:txBody>
          <a:bodyPr wrap="square" rtlCol="0">
            <a:spAutoFit/>
          </a:bodyPr>
          <a:lstStyle/>
          <a:p>
            <a:pPr marL="285750" lvl="0" indent="-285750" fontAlgn="base" hangingPunct="0">
              <a:buFont typeface="Arial" panose="020B0604020202020204" pitchFamily="34" charset="0"/>
              <a:buChar char="•"/>
            </a:pPr>
            <a:endParaRPr lang="en-IN" dirty="0"/>
          </a:p>
          <a:p>
            <a:pPr marL="285750" lvl="0" indent="-285750" fontAlgn="base" hangingPunct="0">
              <a:buFont typeface="Arial" panose="020B0604020202020204" pitchFamily="34" charset="0"/>
              <a:buChar char="•"/>
            </a:pPr>
            <a:r>
              <a:rPr lang="en-IN" dirty="0"/>
              <a:t>Monika </a:t>
            </a:r>
            <a:r>
              <a:rPr lang="en-IN" dirty="0" err="1"/>
              <a:t>Soni</a:t>
            </a:r>
            <a:r>
              <a:rPr lang="en-IN" dirty="0"/>
              <a:t> , Dr Neeraj Shukla “Data Compression Techniques in Cloud Computing”</a:t>
            </a:r>
          </a:p>
          <a:p>
            <a:pPr marL="285750" lvl="0" indent="-285750" fontAlgn="base" hangingPunct="0">
              <a:buFont typeface="Arial" panose="020B0604020202020204" pitchFamily="34" charset="0"/>
              <a:buChar char="•"/>
            </a:pPr>
            <a:r>
              <a:rPr lang="en-IN" dirty="0"/>
              <a:t>Mohammad Hosseini “A Survey of Data Compression Algorithms and their Applications”</a:t>
            </a:r>
          </a:p>
          <a:p>
            <a:pPr marL="285750" lvl="0" indent="-285750" fontAlgn="base" hangingPunct="0">
              <a:buFont typeface="Arial" panose="020B0604020202020204" pitchFamily="34" charset="0"/>
              <a:buChar char="•"/>
            </a:pPr>
            <a:r>
              <a:rPr lang="en-IN" dirty="0"/>
              <a:t>Pu, I.M., 2006, Fundamental Data Compression, Elsevier, Britain.</a:t>
            </a:r>
          </a:p>
          <a:p>
            <a:pPr marL="285750" lvl="0" indent="-285750" fontAlgn="base" hangingPunct="0">
              <a:buFont typeface="Arial" panose="020B0604020202020204" pitchFamily="34" charset="0"/>
              <a:buChar char="•"/>
            </a:pPr>
            <a:r>
              <a:rPr lang="en-IN" dirty="0" err="1"/>
              <a:t>Kesheng</a:t>
            </a:r>
            <a:r>
              <a:rPr lang="en-IN" dirty="0"/>
              <a:t>, W., J. </a:t>
            </a:r>
            <a:r>
              <a:rPr lang="en-IN" dirty="0" err="1"/>
              <a:t>Otoo</a:t>
            </a:r>
            <a:r>
              <a:rPr lang="en-IN" dirty="0"/>
              <a:t> and S. Arie, 2006. Optimizing bitmap indices with efficient compression, ACM Trans. Database Systems, 31: 1-38.</a:t>
            </a:r>
          </a:p>
          <a:p>
            <a:pPr marL="285750" lvl="0" indent="-285750" fontAlgn="base" hangingPunct="0">
              <a:buFont typeface="Arial" panose="020B0604020202020204" pitchFamily="34" charset="0"/>
              <a:buChar char="•"/>
            </a:pPr>
            <a:r>
              <a:rPr lang="en-IN" dirty="0"/>
              <a:t>https://www.google.com/url?sa=t&amp;rct=j&amp;q=&amp;esrc=s&amp;source=web&amp;cd=15&amp;ved=2ahUKEwjW8piM_q_dAhVHyrwKHXE2DHoQFjAOegQIABAC&amp;url=http%3A%2F%2Fecehithaldia.in%2Fteaching_material%2FShanon-Fano1586521731.pdf&amp;usg=AOvVaw0MHM4foSS-sDhzqyRAVfaE</a:t>
            </a:r>
          </a:p>
          <a:p>
            <a:pPr marL="285750" lvl="0" indent="-285750" fontAlgn="base" hangingPunct="0">
              <a:buFont typeface="Arial" panose="020B0604020202020204" pitchFamily="34" charset="0"/>
              <a:buChar char="•"/>
            </a:pPr>
            <a:r>
              <a:rPr lang="en-IN" dirty="0"/>
              <a:t>S.R. </a:t>
            </a:r>
            <a:r>
              <a:rPr lang="en-IN" dirty="0" err="1"/>
              <a:t>Kodituwakku</a:t>
            </a:r>
            <a:r>
              <a:rPr lang="en-IN" dirty="0"/>
              <a:t> ,U. S. </a:t>
            </a:r>
            <a:r>
              <a:rPr lang="en-IN" dirty="0" err="1"/>
              <a:t>Amarasinghe</a:t>
            </a:r>
            <a:r>
              <a:rPr lang="en-IN" dirty="0"/>
              <a:t>  “</a:t>
            </a:r>
            <a:r>
              <a:rPr lang="en-IN" dirty="0" err="1"/>
              <a:t>Comparision</a:t>
            </a:r>
            <a:r>
              <a:rPr lang="en-IN" dirty="0"/>
              <a:t> of Lossless data compression algorithms for text data”</a:t>
            </a:r>
          </a:p>
          <a:p>
            <a:pPr marL="285750" lvl="0" indent="-285750" fontAlgn="base" hangingPunct="0">
              <a:buFont typeface="Arial" panose="020B0604020202020204" pitchFamily="34" charset="0"/>
              <a:buChar char="•"/>
            </a:pPr>
            <a:r>
              <a:rPr lang="en-IN" dirty="0"/>
              <a:t>Highly Efficient Compression Algorithms for Multichannel </a:t>
            </a:r>
            <a:r>
              <a:rPr lang="en-IN" dirty="0" err="1"/>
              <a:t>EEG,Laxmi</a:t>
            </a:r>
            <a:r>
              <a:rPr lang="en-IN" dirty="0"/>
              <a:t> Shaw , Student Member, IEEE , </a:t>
            </a:r>
            <a:r>
              <a:rPr lang="en-IN" dirty="0" err="1"/>
              <a:t>Daleef</a:t>
            </a:r>
            <a:r>
              <a:rPr lang="en-IN" dirty="0"/>
              <a:t> Rahman, and </a:t>
            </a:r>
            <a:r>
              <a:rPr lang="en-IN" dirty="0" err="1"/>
              <a:t>Aurobinda</a:t>
            </a:r>
            <a:r>
              <a:rPr lang="en-IN" dirty="0"/>
              <a:t> </a:t>
            </a:r>
            <a:r>
              <a:rPr lang="en-IN" dirty="0" err="1"/>
              <a:t>Routray</a:t>
            </a:r>
            <a:r>
              <a:rPr lang="en-IN" dirty="0"/>
              <a:t>, Senior Member, IEEE</a:t>
            </a:r>
          </a:p>
          <a:p>
            <a:pPr marL="285750" lvl="0" indent="-285750" fontAlgn="base" hangingPunct="0">
              <a:buFont typeface="Arial" panose="020B0604020202020204" pitchFamily="34" charset="0"/>
              <a:buChar char="•"/>
            </a:pPr>
            <a:r>
              <a:rPr lang="en-IN" dirty="0"/>
              <a:t>A Survey of Data Compression Algorithms and their Applications ,Mohammad Hosseini</a:t>
            </a:r>
          </a:p>
          <a:p>
            <a:pPr marL="285750" lvl="0" indent="-285750" fontAlgn="base" hangingPunct="0">
              <a:buFont typeface="Arial" panose="020B0604020202020204" pitchFamily="34" charset="0"/>
              <a:buChar char="•"/>
            </a:pPr>
            <a:r>
              <a:rPr lang="en-IN" dirty="0"/>
              <a:t>Network Systems Lab, School of Computing Science, Simon Fraser University, BC, </a:t>
            </a:r>
            <a:r>
              <a:rPr lang="en-IN" dirty="0" err="1"/>
              <a:t>Canada,Email</a:t>
            </a:r>
            <a:r>
              <a:rPr lang="en-IN" dirty="0"/>
              <a:t>: </a:t>
            </a:r>
            <a:r>
              <a:rPr lang="en-IN" dirty="0" err="1"/>
              <a:t>mohammad</a:t>
            </a:r>
            <a:r>
              <a:rPr lang="en-IN" dirty="0"/>
              <a:t> </a:t>
            </a:r>
            <a:r>
              <a:rPr lang="en-IN" dirty="0">
                <a:hlinkClick r:id="rId2"/>
              </a:rPr>
              <a:t>hosseini@sfu.ca</a:t>
            </a:r>
            <a:endParaRPr lang="en-IN" dirty="0"/>
          </a:p>
          <a:p>
            <a:pPr marL="285750" lvl="0" indent="-285750" fontAlgn="base" hangingPunct="0">
              <a:buFont typeface="Arial" panose="020B0604020202020204" pitchFamily="34" charset="0"/>
              <a:buChar char="•"/>
            </a:pPr>
            <a:r>
              <a:rPr lang="en-IN" dirty="0"/>
              <a:t>ref10-https://www.marketingprofs.com/charts/2017/32531/the-incredible-amount-of-data-generated-online-every-minute-infographic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Project Title</a:t>
            </a:r>
            <a:endParaRPr lang="en-IN" sz="1800" b="0" strike="noStrike" spc="-1">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595959"/>
                </a:solidFill>
                <a:uFill>
                  <a:solidFill>
                    <a:srgbClr val="FFFFFF"/>
                  </a:solidFill>
                </a:uFill>
                <a:latin typeface="Calibri"/>
                <a:ea typeface="DejaVu Sans"/>
              </a:rPr>
              <a:t>Project Guide</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GL PRAKASH</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Asst. Professor (S.G.),</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Department of Virtualization | SoCS|UPES,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Dehradun, India</a:t>
            </a:r>
            <a:endParaRPr lang="en-IN" sz="1800" b="0" strike="noStrike" spc="-1">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0000"/>
                </a:solidFill>
                <a:uFill>
                  <a:solidFill>
                    <a:srgbClr val="FFFFFF"/>
                  </a:solidFill>
                </a:uFill>
                <a:latin typeface="Calibri"/>
                <a:ea typeface="DejaVu Sans"/>
              </a:rPr>
              <a:t>Lossless Data Compression Algorithms and their Comparison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Team Members &amp; Role</a:t>
            </a:r>
            <a:endParaRPr lang="en-IN" sz="1800" b="0" strike="noStrike" spc="-1">
              <a:solidFill>
                <a:srgbClr val="000000"/>
              </a:solidFill>
              <a:uFill>
                <a:solidFill>
                  <a:srgbClr val="FFFFFF"/>
                </a:solidFill>
              </a:uFill>
              <a:latin typeface="Arial"/>
            </a:endParaRPr>
          </a:p>
        </p:txBody>
      </p:sp>
      <p:graphicFrame>
        <p:nvGraphicFramePr>
          <p:cNvPr id="190" name="Table 2"/>
          <p:cNvGraphicFramePr/>
          <p:nvPr/>
        </p:nvGraphicFramePr>
        <p:xfrm>
          <a:off x="1783440" y="2332080"/>
          <a:ext cx="8624880" cy="3418560"/>
        </p:xfrm>
        <a:graphic>
          <a:graphicData uri="http://schemas.openxmlformats.org/drawingml/2006/table">
            <a:tbl>
              <a:tblPr/>
              <a:tblGrid>
                <a:gridCol w="995760">
                  <a:extLst>
                    <a:ext uri="{9D8B030D-6E8A-4147-A177-3AD203B41FA5}">
                      <a16:colId xmlns:a16="http://schemas.microsoft.com/office/drawing/2014/main" val="20000"/>
                    </a:ext>
                  </a:extLst>
                </a:gridCol>
                <a:gridCol w="2875320">
                  <a:extLst>
                    <a:ext uri="{9D8B030D-6E8A-4147-A177-3AD203B41FA5}">
                      <a16:colId xmlns:a16="http://schemas.microsoft.com/office/drawing/2014/main" val="20001"/>
                    </a:ext>
                  </a:extLst>
                </a:gridCol>
                <a:gridCol w="4753800">
                  <a:extLst>
                    <a:ext uri="{9D8B030D-6E8A-4147-A177-3AD203B41FA5}">
                      <a16:colId xmlns:a16="http://schemas.microsoft.com/office/drawing/2014/main" val="20002"/>
                    </a:ext>
                  </a:extLst>
                </a:gridCol>
              </a:tblGrid>
              <a:tr h="652680">
                <a:tc>
                  <a:txBody>
                    <a:bodyPr/>
                    <a:lstStyle/>
                    <a:p>
                      <a:pPr>
                        <a:lnSpc>
                          <a:spcPct val="100000"/>
                        </a:lnSpc>
                      </a:pPr>
                      <a:r>
                        <a:rPr lang="en-IN" sz="1900" b="1" strike="noStrike" spc="-1">
                          <a:solidFill>
                            <a:srgbClr val="FFFFFF"/>
                          </a:solidFill>
                          <a:uFill>
                            <a:solidFill>
                              <a:srgbClr val="FFFFFF"/>
                            </a:solidFill>
                          </a:uFill>
                          <a:latin typeface="Calibri"/>
                        </a:rPr>
                        <a:t>S.NO.</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Name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Role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91560">
                <a:tc>
                  <a:txBody>
                    <a:bodyPr/>
                    <a:lstStyle/>
                    <a:p>
                      <a:pPr>
                        <a:lnSpc>
                          <a:spcPct val="100000"/>
                        </a:lnSpc>
                      </a:pPr>
                      <a:r>
                        <a:rPr lang="en-IN" sz="1900" b="0" strike="noStrike" spc="-1">
                          <a:solidFill>
                            <a:srgbClr val="000000"/>
                          </a:solidFill>
                          <a:uFill>
                            <a:solidFill>
                              <a:srgbClr val="FFFFFF"/>
                            </a:solidFill>
                          </a:uFill>
                          <a:latin typeface="Calibri"/>
                        </a:rPr>
                        <a:t>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 Agarwal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Shannonfano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91560">
                <a:tc>
                  <a:txBody>
                    <a:bodyPr/>
                    <a:lstStyle/>
                    <a:p>
                      <a:pPr>
                        <a:lnSpc>
                          <a:spcPct val="100000"/>
                        </a:lnSpc>
                      </a:pPr>
                      <a:r>
                        <a:rPr lang="en-IN" sz="1900" b="0" strike="noStrike" spc="-1">
                          <a:solidFill>
                            <a:srgbClr val="000000"/>
                          </a:solidFill>
                          <a:uFill>
                            <a:solidFill>
                              <a:srgbClr val="FFFFFF"/>
                            </a:solidFill>
                          </a:uFill>
                          <a:latin typeface="Calibri"/>
                        </a:rPr>
                        <a:t>2.</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Arpit Bhardwaj</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Huffmann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91560">
                <a:tc>
                  <a:txBody>
                    <a:bodyPr/>
                    <a:lstStyle/>
                    <a:p>
                      <a:pPr>
                        <a:lnSpc>
                          <a:spcPct val="100000"/>
                        </a:lnSpc>
                      </a:pPr>
                      <a:r>
                        <a:rPr lang="en-IN" sz="1900" b="0" strike="noStrike" spc="-1">
                          <a:solidFill>
                            <a:srgbClr val="000000"/>
                          </a:solidFill>
                          <a:uFill>
                            <a:solidFill>
                              <a:srgbClr val="FFFFFF"/>
                            </a:solidFill>
                          </a:uFill>
                          <a:latin typeface="Calibri"/>
                        </a:rPr>
                        <a:t>3.</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Ashish Bansal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Lempel-ziv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91200">
                <a:tc>
                  <a:txBody>
                    <a:bodyPr/>
                    <a:lstStyle/>
                    <a:p>
                      <a:pPr>
                        <a:lnSpc>
                          <a:spcPct val="100000"/>
                        </a:lnSpc>
                      </a:pPr>
                      <a:r>
                        <a:rPr lang="en-IN" sz="1900" b="0" strike="noStrike" spc="-1">
                          <a:solidFill>
                            <a:srgbClr val="000000"/>
                          </a:solidFill>
                          <a:uFill>
                            <a:solidFill>
                              <a:srgbClr val="FFFFFF"/>
                            </a:solidFill>
                          </a:uFill>
                          <a:latin typeface="Calibri"/>
                        </a:rPr>
                        <a:t>4.</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Deepanshu Goyal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Comparsion &amp; Suggest improvements</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Calibri"/>
              </a:rPr>
              <a:t>Introduction</a:t>
            </a:r>
            <a:endParaRPr lang="en-IN" sz="1800" b="0" strike="noStrike" spc="-1" dirty="0">
              <a:solidFill>
                <a:srgbClr val="000000"/>
              </a:solidFill>
              <a:uFill>
                <a:solidFill>
                  <a:srgbClr val="FFFFFF"/>
                </a:solidFill>
              </a:uFill>
              <a:latin typeface="Arial"/>
            </a:endParaRPr>
          </a:p>
        </p:txBody>
      </p:sp>
      <p:sp>
        <p:nvSpPr>
          <p:cNvPr id="192" name="CustomShape 2"/>
          <p:cNvSpPr/>
          <p:nvPr/>
        </p:nvSpPr>
        <p:spPr>
          <a:xfrm>
            <a:off x="504000" y="1913040"/>
            <a:ext cx="10887840" cy="37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IN" sz="3200" b="0" strike="noStrike" spc="-1" dirty="0">
                <a:solidFill>
                  <a:srgbClr val="000000"/>
                </a:solidFill>
                <a:uFill>
                  <a:solidFill>
                    <a:srgbClr val="FFFFFF"/>
                  </a:solidFill>
                </a:uFill>
                <a:latin typeface="Calibri"/>
                <a:ea typeface="Times New Roman"/>
              </a:rPr>
              <a:t>There are number of data compression algorithms which use different approaches,</a:t>
            </a:r>
            <a:r>
              <a:rPr lang="en-IN" sz="3200" b="0" strike="noStrike" spc="-1" dirty="0">
                <a:solidFill>
                  <a:srgbClr val="000000"/>
                </a:solidFill>
                <a:uFill>
                  <a:solidFill>
                    <a:srgbClr val="FFFFFF"/>
                  </a:solidFill>
                </a:uFill>
                <a:latin typeface="Calibri"/>
              </a:rPr>
              <a:t> in our project we will examine </a:t>
            </a:r>
            <a:r>
              <a:rPr lang="en-IN" sz="3200" b="0" strike="noStrike" spc="-1" dirty="0">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Problem Statement</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Motivation</a:t>
            </a:r>
            <a:endParaRPr lang="en-IN" sz="1800" b="0" strike="noStrike" spc="-1">
              <a:solidFill>
                <a:srgbClr val="000000"/>
              </a:solidFill>
              <a:uFill>
                <a:solidFill>
                  <a:srgbClr val="FFFFFF"/>
                </a:solidFill>
              </a:uFill>
              <a:latin typeface="Arial"/>
            </a:endParaRPr>
          </a:p>
        </p:txBody>
      </p:sp>
      <p:sp>
        <p:nvSpPr>
          <p:cNvPr id="198" name="CustomShape 2"/>
          <p:cNvSpPr/>
          <p:nvPr/>
        </p:nvSpPr>
        <p:spPr>
          <a:xfrm>
            <a:off x="637560" y="1443960"/>
            <a:ext cx="10915920" cy="478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Processing of large amount data requires time, so processing of redundant data wastes lot of time .So we need the Compression of Data.</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spc="-1" dirty="0">
                <a:solidFill>
                  <a:srgbClr val="000000"/>
                </a:solidFill>
                <a:uFill>
                  <a:solidFill>
                    <a:srgbClr val="FFFFFF"/>
                  </a:solidFill>
                </a:uFill>
                <a:latin typeface="Calibri"/>
              </a:rPr>
              <a:t>According to the Google[ref10] Users of the Internet generate 2.5 quintillion bytes of data each day, on average, according to recent research cites by Domo .So to store this high amount of data we need a lot of Storage, So it is the need of hour to Compress the Data.</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All these factors motivates us to study these compression algorithms.</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Objectives</a:t>
            </a:r>
            <a:endParaRPr lang="en-IN" sz="1800" b="0" strike="noStrike" spc="-1">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of :</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Shannon – Fano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Lempel – Zev Welch Algorithm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Comparison of all three algorithms on the basis of:</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Degree of compression</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Time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Code Efficiency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and deployment of compressed text on cloud.</a:t>
            </a:r>
            <a:endParaRPr lang="en-IN" sz="1800" b="0" strike="noStrike" spc="-1">
              <a:solidFill>
                <a:srgbClr val="000000"/>
              </a:solidFill>
              <a:uFill>
                <a:solidFill>
                  <a:srgbClr val="FFFFFF"/>
                </a:solidFill>
              </a:uFill>
              <a:latin typeface="Arial"/>
            </a:endParaRPr>
          </a:p>
          <a:p>
            <a:pPr marL="570960">
              <a:lnSpc>
                <a:spcPct val="100000"/>
              </a:lnSpc>
            </a:pPr>
            <a:endParaRPr lang="en-IN" sz="1800" b="0" strike="noStrike" spc="-1">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Software/ Hardware Requirement </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Hardware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64 bits processor architecture supported by windows.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Minimum RAM requirement for proper functioning is 8 GB.</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Required input as well as output devices.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Software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C Compiler (GCC).</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AWS CLOUD SERVICES.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Socket Programming Library in 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8480</TotalTime>
  <Words>1073</Words>
  <Application>Microsoft Office PowerPoint</Application>
  <PresentationFormat>Widescreen</PresentationFormat>
  <Paragraphs>112</Paragraphs>
  <Slides>18</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Calibri</vt:lpstr>
      <vt:lpstr>Cambria</vt:lpstr>
      <vt:lpstr>DejaVu Sans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Deepanshu goyal</cp:lastModifiedBy>
  <cp:revision>750</cp:revision>
  <cp:lastPrinted>2017-08-16T11:40:20Z</cp:lastPrinted>
  <dcterms:created xsi:type="dcterms:W3CDTF">2017-08-14T08:34:40Z</dcterms:created>
  <dcterms:modified xsi:type="dcterms:W3CDTF">2018-09-18T05:08:05Z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