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0" d="100"/>
          <a:sy n="80" d="100"/>
        </p:scale>
        <p:origin x="35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82"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83"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84"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85" name="PlaceHolder 5"/>
          <p:cNvSpPr>
            <a:spLocks noGrp="1"/>
          </p:cNvSpPr>
          <p:nvPr>
            <p:ph type="sldNum"/>
          </p:nvPr>
        </p:nvSpPr>
        <p:spPr>
          <a:xfrm>
            <a:off x="4278960" y="10157400"/>
            <a:ext cx="3280680" cy="534240"/>
          </a:xfrm>
          <a:prstGeom prst="rect">
            <a:avLst/>
          </a:prstGeom>
        </p:spPr>
        <p:txBody>
          <a:bodyPr lIns="0" tIns="0" rIns="0" bIns="0" anchor="b"/>
          <a:lstStyle/>
          <a:p>
            <a:pPr algn="r"/>
            <a:fld id="{7AF558E8-EE7F-4ED6-BE2E-F4736E712C02}"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C1B232-664F-4F68-91CD-0D9C4A998CFC}" type="slidenum">
              <a:rPr lang="en-IN" sz="1200" b="0" strike="noStrike" spc="-1">
                <a:solidFill>
                  <a:srgbClr val="000000"/>
                </a:solidFill>
                <a:uFill>
                  <a:solidFill>
                    <a:srgbClr val="FFFFFF"/>
                  </a:solidFill>
                </a:uFill>
                <a:latin typeface="Times New Roman"/>
              </a:rPr>
              <a:t>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9A902FB-A262-4A52-B228-B92134A66DE6}" type="slidenum">
              <a:rPr lang="en-IN" sz="1200" b="0" strike="noStrike" spc="-1">
                <a:solidFill>
                  <a:srgbClr val="000000"/>
                </a:solidFill>
                <a:uFill>
                  <a:solidFill>
                    <a:srgbClr val="FFFFFF"/>
                  </a:solidFill>
                </a:uFill>
                <a:latin typeface="Times New Roman"/>
              </a:rPr>
              <a:t>12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07" name="Picture 106"/>
          <p:cNvPicPr/>
          <p:nvPr/>
        </p:nvPicPr>
        <p:blipFill>
          <a:blip r:embed="rId2"/>
          <a:stretch/>
        </p:blipFill>
        <p:spPr>
          <a:xfrm>
            <a:off x="3602880" y="1604520"/>
            <a:ext cx="4984920" cy="3977280"/>
          </a:xfrm>
          <a:prstGeom prst="rect">
            <a:avLst/>
          </a:prstGeom>
          <a:ln>
            <a:noFill/>
          </a:ln>
        </p:spPr>
      </p:pic>
      <p:pic>
        <p:nvPicPr>
          <p:cNvPr id="108" name="Picture 10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43" name="Picture 142"/>
          <p:cNvPicPr/>
          <p:nvPr/>
        </p:nvPicPr>
        <p:blipFill>
          <a:blip r:embed="rId2"/>
          <a:stretch/>
        </p:blipFill>
        <p:spPr>
          <a:xfrm>
            <a:off x="3602880" y="1604520"/>
            <a:ext cx="4984920" cy="3977280"/>
          </a:xfrm>
          <a:prstGeom prst="rect">
            <a:avLst/>
          </a:prstGeom>
          <a:ln>
            <a:noFill/>
          </a:ln>
        </p:spPr>
      </p:pic>
      <p:pic>
        <p:nvPicPr>
          <p:cNvPr id="144" name="Picture 14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79" name="Picture 178"/>
          <p:cNvPicPr/>
          <p:nvPr/>
        </p:nvPicPr>
        <p:blipFill>
          <a:blip r:embed="rId2"/>
          <a:stretch/>
        </p:blipFill>
        <p:spPr>
          <a:xfrm>
            <a:off x="3602880" y="1604520"/>
            <a:ext cx="4984920" cy="3977280"/>
          </a:xfrm>
          <a:prstGeom prst="rect">
            <a:avLst/>
          </a:prstGeom>
          <a:ln>
            <a:noFill/>
          </a:ln>
        </p:spPr>
      </p:pic>
      <p:pic>
        <p:nvPicPr>
          <p:cNvPr id="180" name="Picture 17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CustomShape 1"/>
          <p:cNvSpPr/>
          <p:nvPr/>
        </p:nvSpPr>
        <p:spPr>
          <a:xfrm>
            <a:off x="8889840" y="6508800"/>
            <a:ext cx="284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CBAE758-2C03-4D66-ADE1-9FB2BB37606C}" type="slidenum">
              <a:rPr lang="en-IN" sz="1200" b="0" strike="noStrike" spc="-1">
                <a:solidFill>
                  <a:srgbClr val="8B8B8B"/>
                </a:solidFill>
                <a:uFill>
                  <a:solidFill>
                    <a:srgbClr val="FFFFFF"/>
                  </a:solidFill>
                </a:uFill>
                <a:latin typeface="Calibri"/>
                <a:ea typeface="DejaVu Sans"/>
              </a:rPr>
              <a:t>‹#›</a:t>
            </a:fld>
            <a:endParaRPr lang="en-IN" sz="1800" b="0" strike="noStrike" spc="-1">
              <a:solidFill>
                <a:srgbClr val="000000"/>
              </a:solidFill>
              <a:uFill>
                <a:solidFill>
                  <a:srgbClr val="FFFFFF"/>
                </a:solidFill>
              </a:uFill>
              <a:latin typeface="Arial"/>
            </a:endParaRPr>
          </a:p>
        </p:txBody>
      </p:sp>
      <p:sp>
        <p:nvSpPr>
          <p:cNvPr id="73"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74" name="PlaceHolder 3"/>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10"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46"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277200" y="469440"/>
            <a:ext cx="1156788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 Methodology</a:t>
            </a:r>
            <a:endParaRPr lang="en-IN" sz="1800" b="0" strike="noStrike" spc="-1">
              <a:solidFill>
                <a:srgbClr val="000000"/>
              </a:solidFill>
              <a:uFill>
                <a:solidFill>
                  <a:srgbClr val="FFFFFF"/>
                </a:solidFill>
              </a:uFill>
              <a:latin typeface="Arial"/>
            </a:endParaRPr>
          </a:p>
        </p:txBody>
      </p:sp>
      <p:sp>
        <p:nvSpPr>
          <p:cNvPr id="205" name="CustomShape 2"/>
          <p:cNvSpPr/>
          <p:nvPr/>
        </p:nvSpPr>
        <p:spPr>
          <a:xfrm>
            <a:off x="454320" y="1137240"/>
            <a:ext cx="11239560" cy="697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000000"/>
                </a:solidFill>
                <a:uFill>
                  <a:solidFill>
                    <a:srgbClr val="FFFFFF"/>
                  </a:solidFill>
                </a:uFill>
                <a:latin typeface="Calibri"/>
                <a:ea typeface="DejaVu Sans"/>
              </a:rPr>
              <a:t>Huffman's encoding algorithm: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There are 2 major parts of 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1) Creating The Huffman tree for given input Character (step 1-5)</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2) Traversing the Huffman tree to assign code to Characters (step 6)</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1: Create a leaf node for all  unique input  Character and build a min heap for all leaf node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2: Take 2 Node with minimum frequency from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206" name="CustomShape 3"/>
          <p:cNvSpPr/>
          <p:nvPr/>
        </p:nvSpPr>
        <p:spPr>
          <a:xfrm>
            <a:off x="4853880" y="3336840"/>
            <a:ext cx="274248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76520" y="918720"/>
            <a:ext cx="10972080" cy="55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rPr>
              <a:t>Step 3: Create a new internal node And assign frequency equal to sum of the 2 nodes frequency  taken in step 2 And assign fist taken node as a left child and second taken node as a right child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4: add internal node (Created in step 3) To the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5: Repeat step 2,3,4 Until Heap contain only one node. This Node is root Node and tree has been completed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6: Traverse the Tree starting from the root Maintain an auxilary array While moving to the left child, write 0 to the array. While moving to the right child, write 1 to the array. Print the array when a leaf node is encountered.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762120" y="426960"/>
            <a:ext cx="10972080" cy="6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Shannon – Fano Algorithm :</a:t>
            </a:r>
            <a:endParaRPr lang="en-IN" sz="1800" b="0" strike="noStrike" spc="-1">
              <a:solidFill>
                <a:srgbClr val="000000"/>
              </a:solidFill>
              <a:uFill>
                <a:solidFill>
                  <a:srgbClr val="FFFFFF"/>
                </a:solidFill>
              </a:uFill>
              <a:latin typeface="Arial"/>
            </a:endParaRPr>
          </a:p>
        </p:txBody>
      </p:sp>
      <p:sp>
        <p:nvSpPr>
          <p:cNvPr id="209" name="CustomShape 2"/>
          <p:cNvSpPr/>
          <p:nvPr/>
        </p:nvSpPr>
        <p:spPr>
          <a:xfrm>
            <a:off x="762120" y="1522440"/>
            <a:ext cx="10972080" cy="491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For a given list of symbols, develop a corresponding list of probabilities or frequency counts so that each symbol’s relative frequency of occurrence is known.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2. Sort the lists of symbols according to frequency, with the most frequently occurring symbols at the left and the least common at the right.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3. Divide the list into two parts, with the total frequency counts of the left part being as close to the total of the right as possible.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81320" y="861120"/>
            <a:ext cx="11252880" cy="541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rPr>
              <a:t>4. The left part of the list is assigned the binary digit 0, and the right part is assigned the digit 1. This means that the codes for the symbols in the first part will all start with 0, and the codes in the second part will all start with 1.</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5. Recursively apply the steps 3 and 4 to each of the two halves, subdividing groups and adding bits to the codes until each symbol has become a corresponding code leaf on the tree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762120" y="426960"/>
            <a:ext cx="1097208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Lempel – Zev Welch Algorithm:</a:t>
            </a:r>
            <a:endParaRPr lang="en-IN" sz="1800" b="0" strike="noStrike" spc="-1">
              <a:solidFill>
                <a:srgbClr val="000000"/>
              </a:solidFill>
              <a:uFill>
                <a:solidFill>
                  <a:srgbClr val="FFFFFF"/>
                </a:solidFill>
              </a:uFill>
              <a:latin typeface="Arial"/>
            </a:endParaRPr>
          </a:p>
        </p:txBody>
      </p:sp>
      <p:sp>
        <p:nvSpPr>
          <p:cNvPr id="212" name="CustomShape 2"/>
          <p:cNvSpPr/>
          <p:nvPr/>
        </p:nvSpPr>
        <p:spPr>
          <a:xfrm>
            <a:off x="762120" y="1752480"/>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LZW compression uses a code table, with 4096 as a common choice for the number of table entries. Codes 0-255 in the code table are always assigned to represent single bytes from the input file.</a:t>
            </a:r>
            <a:endParaRPr lang="en-IN" sz="1800" b="0" strike="noStrike" spc="-1">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When encoding begins the code table contains only the first 256 entries, with the remainder of the table being blanks. Compression is achieved by using codes 256 through 4095 to represent sequences of bytes.</a:t>
            </a:r>
            <a:endParaRPr lang="en-IN" sz="1800" b="0" strike="noStrike" spc="-1">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As the encoding continues, LZW identifies repeated sequences in the data, and adds them to the code table.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62120" y="426960"/>
            <a:ext cx="10972080" cy="73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Comparison:</a:t>
            </a:r>
            <a:endParaRPr lang="en-IN" sz="1800" b="0" strike="noStrike" spc="-1">
              <a:solidFill>
                <a:srgbClr val="000000"/>
              </a:solidFill>
              <a:uFill>
                <a:solidFill>
                  <a:srgbClr val="FFFFFF"/>
                </a:solidFill>
              </a:uFill>
              <a:latin typeface="Arial"/>
            </a:endParaRPr>
          </a:p>
        </p:txBody>
      </p:sp>
      <p:sp>
        <p:nvSpPr>
          <p:cNvPr id="214" name="CustomShape 2"/>
          <p:cNvSpPr/>
          <p:nvPr/>
        </p:nvSpPr>
        <p:spPr>
          <a:xfrm>
            <a:off x="762120" y="1752480"/>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Compression Ratio</a:t>
            </a: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Time complexity</a:t>
            </a: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Code Efficiency</a:t>
            </a: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Compression Factor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PERT Chart</a:t>
            </a:r>
            <a:endParaRPr lang="en-IN" sz="1800" b="0" strike="noStrike" spc="-1">
              <a:solidFill>
                <a:srgbClr val="000000"/>
              </a:solidFill>
              <a:uFill>
                <a:solidFill>
                  <a:srgbClr val="FFFFFF"/>
                </a:solidFill>
              </a:uFill>
              <a:latin typeface="Arial"/>
            </a:endParaRPr>
          </a:p>
        </p:txBody>
      </p:sp>
      <p:sp>
        <p:nvSpPr>
          <p:cNvPr id="216" name="CustomShape 2"/>
          <p:cNvSpPr/>
          <p:nvPr/>
        </p:nvSpPr>
        <p:spPr>
          <a:xfrm>
            <a:off x="3048120" y="3200400"/>
            <a:ext cx="6095160" cy="384120"/>
          </a:xfrm>
          <a:prstGeom prst="rect">
            <a:avLst/>
          </a:prstGeom>
          <a:noFill/>
          <a:ln>
            <a:noFill/>
          </a:ln>
        </p:spPr>
        <p:style>
          <a:lnRef idx="0">
            <a:scrgbClr r="0" g="0" b="0"/>
          </a:lnRef>
          <a:fillRef idx="0">
            <a:scrgbClr r="0" g="0" b="0"/>
          </a:fillRef>
          <a:effectRef idx="0">
            <a:scrgbClr r="0" g="0" b="0"/>
          </a:effectRef>
          <a:fontRef idx="minor"/>
        </p:style>
      </p:sp>
      <p:pic>
        <p:nvPicPr>
          <p:cNvPr id="217" name="Picture 4"/>
          <p:cNvPicPr/>
          <p:nvPr/>
        </p:nvPicPr>
        <p:blipFill>
          <a:blip r:embed="rId2"/>
          <a:stretch/>
        </p:blipFill>
        <p:spPr>
          <a:xfrm>
            <a:off x="928800" y="1129680"/>
            <a:ext cx="10362600" cy="574848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84221" y="553188"/>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References</a:t>
            </a:r>
            <a:endParaRPr lang="en-IN" sz="1800" b="0" strike="noStrike" spc="-1">
              <a:solidFill>
                <a:srgbClr val="000000"/>
              </a:solidFill>
              <a:uFill>
                <a:solidFill>
                  <a:srgbClr val="FFFFFF"/>
                </a:solidFill>
              </a:uFill>
              <a:latin typeface="Arial"/>
            </a:endParaRPr>
          </a:p>
        </p:txBody>
      </p:sp>
      <p:sp>
        <p:nvSpPr>
          <p:cNvPr id="2" name="TextBox 1">
            <a:extLst>
              <a:ext uri="{FF2B5EF4-FFF2-40B4-BE49-F238E27FC236}">
                <a16:creationId xmlns:a16="http://schemas.microsoft.com/office/drawing/2014/main" id="{328D1DA6-B237-420A-8B73-336B0D035032}"/>
              </a:ext>
            </a:extLst>
          </p:cNvPr>
          <p:cNvSpPr txBox="1"/>
          <p:nvPr/>
        </p:nvSpPr>
        <p:spPr>
          <a:xfrm>
            <a:off x="926432" y="1828800"/>
            <a:ext cx="10623884" cy="4524315"/>
          </a:xfrm>
          <a:prstGeom prst="rect">
            <a:avLst/>
          </a:prstGeom>
          <a:noFill/>
        </p:spPr>
        <p:txBody>
          <a:bodyPr wrap="square" rtlCol="0">
            <a:spAutoFit/>
          </a:bodyPr>
          <a:lstStyle/>
          <a:p>
            <a:pPr marL="285750" lvl="0" indent="-285750" fontAlgn="base" hangingPunct="0">
              <a:buFont typeface="Arial" panose="020B0604020202020204" pitchFamily="34" charset="0"/>
              <a:buChar char="•"/>
            </a:pPr>
            <a:endParaRPr lang="en-IN" dirty="0"/>
          </a:p>
          <a:p>
            <a:pPr marL="285750" lvl="0" indent="-285750" fontAlgn="base" hangingPunct="0">
              <a:buFont typeface="Arial" panose="020B0604020202020204" pitchFamily="34" charset="0"/>
              <a:buChar char="•"/>
            </a:pPr>
            <a:r>
              <a:rPr lang="en-IN" dirty="0"/>
              <a:t>Monika </a:t>
            </a:r>
            <a:r>
              <a:rPr lang="en-IN" dirty="0" err="1"/>
              <a:t>Soni</a:t>
            </a:r>
            <a:r>
              <a:rPr lang="en-IN" dirty="0"/>
              <a:t> , Dr Neeraj Shukla “Data Compression Techniques in Cloud Computing”</a:t>
            </a:r>
          </a:p>
          <a:p>
            <a:pPr marL="285750" lvl="0" indent="-285750" fontAlgn="base" hangingPunct="0">
              <a:buFont typeface="Arial" panose="020B0604020202020204" pitchFamily="34" charset="0"/>
              <a:buChar char="•"/>
            </a:pPr>
            <a:r>
              <a:rPr lang="en-IN" dirty="0"/>
              <a:t>Mohammad Hosseini “A Survey of Data Compression Algorithms and their Applications”</a:t>
            </a:r>
          </a:p>
          <a:p>
            <a:pPr marL="285750" lvl="0" indent="-285750" fontAlgn="base" hangingPunct="0">
              <a:buFont typeface="Arial" panose="020B0604020202020204" pitchFamily="34" charset="0"/>
              <a:buChar char="•"/>
            </a:pPr>
            <a:r>
              <a:rPr lang="en-IN" dirty="0"/>
              <a:t>Pu, I.M., 2006, Fundamental Data Compression, Elsevier, Britain.</a:t>
            </a:r>
          </a:p>
          <a:p>
            <a:pPr marL="285750" lvl="0" indent="-285750" fontAlgn="base" hangingPunct="0">
              <a:buFont typeface="Arial" panose="020B0604020202020204" pitchFamily="34" charset="0"/>
              <a:buChar char="•"/>
            </a:pPr>
            <a:r>
              <a:rPr lang="en-IN" dirty="0" err="1"/>
              <a:t>Kesheng</a:t>
            </a:r>
            <a:r>
              <a:rPr lang="en-IN" dirty="0"/>
              <a:t>, W., J. </a:t>
            </a:r>
            <a:r>
              <a:rPr lang="en-IN" dirty="0" err="1"/>
              <a:t>Otoo</a:t>
            </a:r>
            <a:r>
              <a:rPr lang="en-IN" dirty="0"/>
              <a:t> and S. Arie, 2006. Optimizing bitmap indices with efficient compression, ACM Trans. Database Systems, 31: 1-38.</a:t>
            </a:r>
          </a:p>
          <a:p>
            <a:pPr marL="285750" lvl="0" indent="-285750" fontAlgn="base" hangingPunct="0">
              <a:buFont typeface="Arial" panose="020B0604020202020204" pitchFamily="34" charset="0"/>
              <a:buChar char="•"/>
            </a:pPr>
            <a:r>
              <a:rPr lang="en-IN" dirty="0"/>
              <a:t>https://www.google.com/url?sa=t&amp;rct=j&amp;q=&amp;esrc=s&amp;source=web&amp;cd=15&amp;ved=2ahUKEwjW8piM_q_dAhVHyrwKHXE2DHoQFjAOegQIABAC&amp;url=http%3A%2F%2Fecehithaldia.in%2Fteaching_material%2FShanon-Fano1586521731.pdf&amp;usg=AOvVaw0MHM4foSS-sDhzqyRAVfaE</a:t>
            </a:r>
          </a:p>
          <a:p>
            <a:pPr marL="285750" lvl="0" indent="-285750" fontAlgn="base" hangingPunct="0">
              <a:buFont typeface="Arial" panose="020B0604020202020204" pitchFamily="34" charset="0"/>
              <a:buChar char="•"/>
            </a:pPr>
            <a:r>
              <a:rPr lang="en-IN" dirty="0"/>
              <a:t>S.R. </a:t>
            </a:r>
            <a:r>
              <a:rPr lang="en-IN" dirty="0" err="1"/>
              <a:t>Kodituwakku</a:t>
            </a:r>
            <a:r>
              <a:rPr lang="en-IN" dirty="0"/>
              <a:t> ,U. S. </a:t>
            </a:r>
            <a:r>
              <a:rPr lang="en-IN" dirty="0" err="1"/>
              <a:t>Amarasinghe</a:t>
            </a:r>
            <a:r>
              <a:rPr lang="en-IN" dirty="0"/>
              <a:t>  “</a:t>
            </a:r>
            <a:r>
              <a:rPr lang="en-IN" dirty="0" err="1"/>
              <a:t>Comparision</a:t>
            </a:r>
            <a:r>
              <a:rPr lang="en-IN" dirty="0"/>
              <a:t> of Lossless data compression algorithms for text data”</a:t>
            </a:r>
          </a:p>
          <a:p>
            <a:pPr marL="285750" lvl="0" indent="-285750" fontAlgn="base" hangingPunct="0">
              <a:buFont typeface="Arial" panose="020B0604020202020204" pitchFamily="34" charset="0"/>
              <a:buChar char="•"/>
            </a:pPr>
            <a:r>
              <a:rPr lang="en-IN" dirty="0"/>
              <a:t>Highly Efficient Compression Algorithms for Multichannel </a:t>
            </a:r>
            <a:r>
              <a:rPr lang="en-IN" dirty="0" err="1"/>
              <a:t>EEG,Laxmi</a:t>
            </a:r>
            <a:r>
              <a:rPr lang="en-IN" dirty="0"/>
              <a:t> Shaw , Student Member, IEEE , </a:t>
            </a:r>
            <a:r>
              <a:rPr lang="en-IN" dirty="0" err="1"/>
              <a:t>Daleef</a:t>
            </a:r>
            <a:r>
              <a:rPr lang="en-IN" dirty="0"/>
              <a:t> Rahman, and </a:t>
            </a:r>
            <a:r>
              <a:rPr lang="en-IN" dirty="0" err="1"/>
              <a:t>Aurobinda</a:t>
            </a:r>
            <a:r>
              <a:rPr lang="en-IN" dirty="0"/>
              <a:t> </a:t>
            </a:r>
            <a:r>
              <a:rPr lang="en-IN" dirty="0" err="1"/>
              <a:t>Routray</a:t>
            </a:r>
            <a:r>
              <a:rPr lang="en-IN" dirty="0"/>
              <a:t>, Senior Member, IEEE</a:t>
            </a:r>
          </a:p>
          <a:p>
            <a:pPr marL="285750" lvl="0" indent="-285750" fontAlgn="base" hangingPunct="0">
              <a:buFont typeface="Arial" panose="020B0604020202020204" pitchFamily="34" charset="0"/>
              <a:buChar char="•"/>
            </a:pPr>
            <a:r>
              <a:rPr lang="en-IN" dirty="0"/>
              <a:t>A Survey of Data Compression Algorithms and their Applications ,Mohammad Hosseini</a:t>
            </a:r>
          </a:p>
          <a:p>
            <a:pPr marL="285750" lvl="0" indent="-285750" fontAlgn="base" hangingPunct="0">
              <a:buFont typeface="Arial" panose="020B0604020202020204" pitchFamily="34" charset="0"/>
              <a:buChar char="•"/>
            </a:pPr>
            <a:r>
              <a:rPr lang="en-IN" dirty="0"/>
              <a:t>Network Systems Lab, School of Computing Science, Simon Fraser University, BC, </a:t>
            </a:r>
            <a:r>
              <a:rPr lang="en-IN" dirty="0" err="1"/>
              <a:t>Canada,Email</a:t>
            </a:r>
            <a:r>
              <a:rPr lang="en-IN" dirty="0"/>
              <a:t>: </a:t>
            </a:r>
            <a:r>
              <a:rPr lang="en-IN" dirty="0" err="1"/>
              <a:t>mohammad</a:t>
            </a:r>
            <a:r>
              <a:rPr lang="en-IN" dirty="0"/>
              <a:t> hosseini@sfu.ca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0" y="910800"/>
            <a:ext cx="12191400" cy="88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Project Title</a:t>
            </a:r>
            <a:endParaRPr lang="en-IN" sz="1800" b="0" strike="noStrike" spc="-1">
              <a:solidFill>
                <a:srgbClr val="000000"/>
              </a:solidFill>
              <a:uFill>
                <a:solidFill>
                  <a:srgbClr val="FFFFFF"/>
                </a:solidFill>
              </a:uFill>
              <a:latin typeface="Arial"/>
            </a:endParaRPr>
          </a:p>
        </p:txBody>
      </p:sp>
      <p:sp>
        <p:nvSpPr>
          <p:cNvPr id="187" name="CustomShape 2"/>
          <p:cNvSpPr/>
          <p:nvPr/>
        </p:nvSpPr>
        <p:spPr>
          <a:xfrm>
            <a:off x="8755920" y="4360680"/>
            <a:ext cx="3001680" cy="158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595959"/>
                </a:solidFill>
                <a:uFill>
                  <a:solidFill>
                    <a:srgbClr val="FFFFFF"/>
                  </a:solidFill>
                </a:uFill>
                <a:latin typeface="Calibri"/>
                <a:ea typeface="DejaVu Sans"/>
              </a:rPr>
              <a:t>Project Guide</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GL PRAKASH</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Asst. Professor (S.G.),</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Department of Virtualization | SoCS|UPES,</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Dehradun, India</a:t>
            </a:r>
            <a:endParaRPr lang="en-IN" sz="1800" b="0" strike="noStrike" spc="-1">
              <a:solidFill>
                <a:srgbClr val="000000"/>
              </a:solidFill>
              <a:uFill>
                <a:solidFill>
                  <a:srgbClr val="FFFFFF"/>
                </a:solidFill>
              </a:uFill>
              <a:latin typeface="Arial"/>
            </a:endParaRPr>
          </a:p>
        </p:txBody>
      </p:sp>
      <p:sp>
        <p:nvSpPr>
          <p:cNvPr id="188" name="CustomShape 3"/>
          <p:cNvSpPr/>
          <p:nvPr/>
        </p:nvSpPr>
        <p:spPr>
          <a:xfrm>
            <a:off x="1576080" y="2370240"/>
            <a:ext cx="9756720" cy="191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a:solidFill>
                  <a:srgbClr val="000000"/>
                </a:solidFill>
                <a:uFill>
                  <a:solidFill>
                    <a:srgbClr val="FFFFFF"/>
                  </a:solidFill>
                </a:uFill>
                <a:latin typeface="Calibri"/>
                <a:ea typeface="DejaVu Sans"/>
              </a:rPr>
              <a:t>Lossless Data Compression Algorithms and their Comparison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000000"/>
                </a:solidFill>
                <a:uFill>
                  <a:solidFill>
                    <a:srgbClr val="FFFFFF"/>
                  </a:solidFill>
                </a:uFill>
                <a:latin typeface="Calibri"/>
              </a:rPr>
              <a:t>Team Members &amp; Role</a:t>
            </a:r>
            <a:endParaRPr lang="en-IN" sz="1800" b="0" strike="noStrike" spc="-1">
              <a:solidFill>
                <a:srgbClr val="000000"/>
              </a:solidFill>
              <a:uFill>
                <a:solidFill>
                  <a:srgbClr val="FFFFFF"/>
                </a:solidFill>
              </a:uFill>
              <a:latin typeface="Arial"/>
            </a:endParaRPr>
          </a:p>
        </p:txBody>
      </p:sp>
      <p:graphicFrame>
        <p:nvGraphicFramePr>
          <p:cNvPr id="190" name="Table 2"/>
          <p:cNvGraphicFramePr/>
          <p:nvPr/>
        </p:nvGraphicFramePr>
        <p:xfrm>
          <a:off x="1783440" y="2332080"/>
          <a:ext cx="8624880" cy="3418560"/>
        </p:xfrm>
        <a:graphic>
          <a:graphicData uri="http://schemas.openxmlformats.org/drawingml/2006/table">
            <a:tbl>
              <a:tblPr/>
              <a:tblGrid>
                <a:gridCol w="995760">
                  <a:extLst>
                    <a:ext uri="{9D8B030D-6E8A-4147-A177-3AD203B41FA5}">
                      <a16:colId xmlns:a16="http://schemas.microsoft.com/office/drawing/2014/main" val="20000"/>
                    </a:ext>
                  </a:extLst>
                </a:gridCol>
                <a:gridCol w="2875320">
                  <a:extLst>
                    <a:ext uri="{9D8B030D-6E8A-4147-A177-3AD203B41FA5}">
                      <a16:colId xmlns:a16="http://schemas.microsoft.com/office/drawing/2014/main" val="20001"/>
                    </a:ext>
                  </a:extLst>
                </a:gridCol>
                <a:gridCol w="4753800">
                  <a:extLst>
                    <a:ext uri="{9D8B030D-6E8A-4147-A177-3AD203B41FA5}">
                      <a16:colId xmlns:a16="http://schemas.microsoft.com/office/drawing/2014/main" val="20002"/>
                    </a:ext>
                  </a:extLst>
                </a:gridCol>
              </a:tblGrid>
              <a:tr h="652680">
                <a:tc>
                  <a:txBody>
                    <a:bodyPr/>
                    <a:lstStyle/>
                    <a:p>
                      <a:pPr>
                        <a:lnSpc>
                          <a:spcPct val="100000"/>
                        </a:lnSpc>
                      </a:pPr>
                      <a:r>
                        <a:rPr lang="en-IN" sz="1900" b="1" strike="noStrike" spc="-1">
                          <a:solidFill>
                            <a:srgbClr val="FFFFFF"/>
                          </a:solidFill>
                          <a:uFill>
                            <a:solidFill>
                              <a:srgbClr val="FFFFFF"/>
                            </a:solidFill>
                          </a:uFill>
                          <a:latin typeface="Calibri"/>
                        </a:rPr>
                        <a:t>S.NO.</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Name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Role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91560">
                <a:tc>
                  <a:txBody>
                    <a:bodyPr/>
                    <a:lstStyle/>
                    <a:p>
                      <a:pPr>
                        <a:lnSpc>
                          <a:spcPct val="100000"/>
                        </a:lnSpc>
                      </a:pPr>
                      <a:r>
                        <a:rPr lang="en-IN" sz="1900" b="0" strike="noStrike" spc="-1">
                          <a:solidFill>
                            <a:srgbClr val="000000"/>
                          </a:solidFill>
                          <a:uFill>
                            <a:solidFill>
                              <a:srgbClr val="FFFFFF"/>
                            </a:solidFill>
                          </a:uFill>
                          <a:latin typeface="Calibri"/>
                        </a:rPr>
                        <a:t>1.</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 Agarwal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Shannonfano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91560">
                <a:tc>
                  <a:txBody>
                    <a:bodyPr/>
                    <a:lstStyle/>
                    <a:p>
                      <a:pPr>
                        <a:lnSpc>
                          <a:spcPct val="100000"/>
                        </a:lnSpc>
                      </a:pPr>
                      <a:r>
                        <a:rPr lang="en-IN" sz="1900" b="0" strike="noStrike" spc="-1">
                          <a:solidFill>
                            <a:srgbClr val="000000"/>
                          </a:solidFill>
                          <a:uFill>
                            <a:solidFill>
                              <a:srgbClr val="FFFFFF"/>
                            </a:solidFill>
                          </a:uFill>
                          <a:latin typeface="Calibri"/>
                        </a:rPr>
                        <a:t>2.</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Arpit Bhardwaj</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Huffmann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91560">
                <a:tc>
                  <a:txBody>
                    <a:bodyPr/>
                    <a:lstStyle/>
                    <a:p>
                      <a:pPr>
                        <a:lnSpc>
                          <a:spcPct val="100000"/>
                        </a:lnSpc>
                      </a:pPr>
                      <a:r>
                        <a:rPr lang="en-IN" sz="1900" b="0" strike="noStrike" spc="-1">
                          <a:solidFill>
                            <a:srgbClr val="000000"/>
                          </a:solidFill>
                          <a:uFill>
                            <a:solidFill>
                              <a:srgbClr val="FFFFFF"/>
                            </a:solidFill>
                          </a:uFill>
                          <a:latin typeface="Calibri"/>
                        </a:rPr>
                        <a:t>3.</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Ashish Bansal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Lempel-ziv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91200">
                <a:tc>
                  <a:txBody>
                    <a:bodyPr/>
                    <a:lstStyle/>
                    <a:p>
                      <a:pPr>
                        <a:lnSpc>
                          <a:spcPct val="100000"/>
                        </a:lnSpc>
                      </a:pPr>
                      <a:r>
                        <a:rPr lang="en-IN" sz="1900" b="0" strike="noStrike" spc="-1">
                          <a:solidFill>
                            <a:srgbClr val="000000"/>
                          </a:solidFill>
                          <a:uFill>
                            <a:solidFill>
                              <a:srgbClr val="FFFFFF"/>
                            </a:solidFill>
                          </a:uFill>
                          <a:latin typeface="Calibri"/>
                        </a:rPr>
                        <a:t>4.</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Deepanshu Goyal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Comparsion &amp; Suggest improvements</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000000"/>
                </a:solidFill>
                <a:uFill>
                  <a:solidFill>
                    <a:srgbClr val="FFFFFF"/>
                  </a:solidFill>
                </a:uFill>
                <a:latin typeface="Calibri"/>
              </a:rPr>
              <a:t>Introduction</a:t>
            </a:r>
            <a:endParaRPr lang="en-IN" sz="1800" b="0" strike="noStrike" spc="-1">
              <a:solidFill>
                <a:srgbClr val="000000"/>
              </a:solidFill>
              <a:uFill>
                <a:solidFill>
                  <a:srgbClr val="FFFFFF"/>
                </a:solidFill>
              </a:uFill>
              <a:latin typeface="Arial"/>
            </a:endParaRPr>
          </a:p>
        </p:txBody>
      </p:sp>
      <p:sp>
        <p:nvSpPr>
          <p:cNvPr id="192" name="CustomShape 2"/>
          <p:cNvSpPr/>
          <p:nvPr/>
        </p:nvSpPr>
        <p:spPr>
          <a:xfrm>
            <a:off x="504000" y="1913040"/>
            <a:ext cx="10887840" cy="372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Calibri"/>
              </a:rPr>
              <a:t>These days the exponential growth of data leads to high computation requirements which is not always available at user’s end, so compression basically reduces the redundancy in data representation thus decreasing the size of data which when transferred over network consumes less bandwidth and also decreases the cost of storing it.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978720" y="648000"/>
            <a:ext cx="4085280" cy="743040"/>
          </a:xfrm>
          <a:prstGeom prst="rect">
            <a:avLst/>
          </a:prstGeom>
          <a:noFill/>
          <a:ln>
            <a:noFill/>
          </a:ln>
        </p:spPr>
        <p:txBody>
          <a:bodyPr lIns="90000" tIns="45000" rIns="90000" bIns="45000"/>
          <a:lstStyle/>
          <a:p>
            <a:pPr algn="ctr">
              <a:lnSpc>
                <a:spcPct val="100000"/>
              </a:lnSpc>
            </a:pPr>
            <a:r>
              <a:rPr lang="en-IN" sz="4400" b="1" strike="noStrike" spc="-1">
                <a:solidFill>
                  <a:srgbClr val="000000"/>
                </a:solidFill>
                <a:uFill>
                  <a:solidFill>
                    <a:srgbClr val="FFFFFF"/>
                  </a:solidFill>
                </a:uFill>
                <a:latin typeface="Calibri"/>
              </a:rPr>
              <a:t>Introduction</a:t>
            </a:r>
            <a:endParaRPr lang="en-IN" sz="1800" b="0" strike="noStrike" spc="-1">
              <a:solidFill>
                <a:srgbClr val="000000"/>
              </a:solidFill>
              <a:uFill>
                <a:solidFill>
                  <a:srgbClr val="FFFFFF"/>
                </a:solidFill>
              </a:uFill>
              <a:latin typeface="Arial"/>
            </a:endParaRPr>
          </a:p>
        </p:txBody>
      </p:sp>
      <p:sp>
        <p:nvSpPr>
          <p:cNvPr id="194" name="TextShape 2"/>
          <p:cNvSpPr txBox="1"/>
          <p:nvPr/>
        </p:nvSpPr>
        <p:spPr>
          <a:xfrm>
            <a:off x="720000" y="1690560"/>
            <a:ext cx="11016000" cy="391860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Calibri"/>
                <a:ea typeface="Times New Roman"/>
              </a:rPr>
              <a:t>There are number of data compression algorithms which use different approaches,</a:t>
            </a:r>
            <a:r>
              <a:rPr lang="en-IN" sz="3200" b="0" strike="noStrike" spc="-1">
                <a:solidFill>
                  <a:srgbClr val="000000"/>
                </a:solidFill>
                <a:uFill>
                  <a:solidFill>
                    <a:srgbClr val="FFFFFF"/>
                  </a:solidFill>
                </a:uFill>
                <a:latin typeface="Calibri"/>
              </a:rPr>
              <a:t> in our project we will examine </a:t>
            </a:r>
            <a:r>
              <a:rPr lang="en-IN" sz="3200" b="0" strike="noStrike" spc="-1">
                <a:solidFill>
                  <a:srgbClr val="000000"/>
                </a:solidFill>
                <a:uFill>
                  <a:solidFill>
                    <a:srgbClr val="FFFFFF"/>
                  </a:solidFill>
                </a:uFill>
                <a:latin typeface="Calibri"/>
                <a:ea typeface="Times New Roman"/>
              </a:rPr>
              <a:t>lossless data compression algorithms like Huffman encoding algorithm, Lempel-Ziv-Welch algorithm, and Shannon-Fano algorithm and comparing their performance.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3860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Problem Statement</a:t>
            </a:r>
            <a:endParaRPr lang="en-IN" sz="1800" b="0" strike="noStrike" spc="-1">
              <a:solidFill>
                <a:srgbClr val="000000"/>
              </a:solidFill>
              <a:uFill>
                <a:solidFill>
                  <a:srgbClr val="FFFFFF"/>
                </a:solidFill>
              </a:uFill>
              <a:latin typeface="Arial"/>
            </a:endParaRPr>
          </a:p>
        </p:txBody>
      </p:sp>
      <p:sp>
        <p:nvSpPr>
          <p:cNvPr id="196" name="CustomShape 2"/>
          <p:cNvSpPr/>
          <p:nvPr/>
        </p:nvSpPr>
        <p:spPr>
          <a:xfrm>
            <a:off x="1348920" y="1498320"/>
            <a:ext cx="8925120" cy="421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Storage on the cloud is a limited resource. Even though more storage space can be purchased, it seems better to utilize the given space to the fullest. The solution to this problem is data compression. Compress data to save space and then store it on the cloud, also in doing so, we save the data transmission cost over the network and make our cloud storage even more efficient.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0" y="2944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Motivation</a:t>
            </a:r>
            <a:endParaRPr lang="en-IN" sz="1800" b="0" strike="noStrike" spc="-1">
              <a:solidFill>
                <a:srgbClr val="000000"/>
              </a:solidFill>
              <a:uFill>
                <a:solidFill>
                  <a:srgbClr val="FFFFFF"/>
                </a:solidFill>
              </a:uFill>
              <a:latin typeface="Arial"/>
            </a:endParaRPr>
          </a:p>
        </p:txBody>
      </p:sp>
      <p:sp>
        <p:nvSpPr>
          <p:cNvPr id="198" name="CustomShape 2"/>
          <p:cNvSpPr/>
          <p:nvPr/>
        </p:nvSpPr>
        <p:spPr>
          <a:xfrm>
            <a:off x="637560" y="1443960"/>
            <a:ext cx="10915920" cy="478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Cloud computing has turned out be an excellent way to cope up with the data growth, but somewhere down the lane cloud computing  also requires physical infrastructure.</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Processing of data requires time, so processing of redundant data wastes lot of time.</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With the increase in size of files and the limited storage hardware.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All these factors motivates compression an urged us to study these compression algorithms.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10880" y="49716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Objectives</a:t>
            </a:r>
            <a:endParaRPr lang="en-IN" sz="1800" b="0" strike="noStrike" spc="-1">
              <a:solidFill>
                <a:srgbClr val="000000"/>
              </a:solidFill>
              <a:uFill>
                <a:solidFill>
                  <a:srgbClr val="FFFFFF"/>
                </a:solidFill>
              </a:uFill>
              <a:latin typeface="Arial"/>
            </a:endParaRPr>
          </a:p>
        </p:txBody>
      </p:sp>
      <p:sp>
        <p:nvSpPr>
          <p:cNvPr id="200" name="CustomShape 2"/>
          <p:cNvSpPr/>
          <p:nvPr/>
        </p:nvSpPr>
        <p:spPr>
          <a:xfrm>
            <a:off x="601560" y="1311480"/>
            <a:ext cx="10719360" cy="56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Implementation of :</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Huffman's encoding Algorithm</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Shannon – Fano Algorithm</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Lempel – Zev Welch Algorithm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Comparison of all three algorithms on the basis of:</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Degree of compression</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Time</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Code Efficiency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Implementation and deployment of compressed text on cloud.</a:t>
            </a:r>
            <a:endParaRPr lang="en-IN" sz="1800" b="0" strike="noStrike" spc="-1">
              <a:solidFill>
                <a:srgbClr val="000000"/>
              </a:solidFill>
              <a:uFill>
                <a:solidFill>
                  <a:srgbClr val="FFFFFF"/>
                </a:solidFill>
              </a:uFill>
              <a:latin typeface="Arial"/>
            </a:endParaRPr>
          </a:p>
          <a:p>
            <a:pPr marL="570960">
              <a:lnSpc>
                <a:spcPct val="100000"/>
              </a:lnSpc>
            </a:pPr>
            <a:endParaRPr lang="en-IN" sz="1800" b="0" strike="noStrike" spc="-1">
              <a:solidFill>
                <a:srgbClr val="000000"/>
              </a:solidFill>
              <a:uFill>
                <a:solidFill>
                  <a:srgbClr val="FFFFFF"/>
                </a:solidFill>
              </a:uFill>
              <a:latin typeface="Arial"/>
            </a:endParaRPr>
          </a:p>
        </p:txBody>
      </p:sp>
      <p:sp>
        <p:nvSpPr>
          <p:cNvPr id="201" name="CustomShape 3"/>
          <p:cNvSpPr/>
          <p:nvPr/>
        </p:nvSpPr>
        <p:spPr>
          <a:xfrm>
            <a:off x="914400" y="3279600"/>
            <a:ext cx="672516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38600" y="58572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Software/ Hardware Requirement </a:t>
            </a:r>
            <a:endParaRPr lang="en-IN" sz="1800" b="0" strike="noStrike" spc="-1">
              <a:solidFill>
                <a:srgbClr val="000000"/>
              </a:solidFill>
              <a:uFill>
                <a:solidFill>
                  <a:srgbClr val="FFFFFF"/>
                </a:solidFill>
              </a:uFill>
              <a:latin typeface="Arial"/>
            </a:endParaRPr>
          </a:p>
        </p:txBody>
      </p:sp>
      <p:sp>
        <p:nvSpPr>
          <p:cNvPr id="203" name="CustomShape 2"/>
          <p:cNvSpPr/>
          <p:nvPr/>
        </p:nvSpPr>
        <p:spPr>
          <a:xfrm>
            <a:off x="1000800" y="1827360"/>
            <a:ext cx="9873720" cy="52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Hardware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64 bits processor architecture supported by windows.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Minimum RAM requirement for proper functioning is 8 GB.</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Required input as well as output devices.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Software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C Compiler (GCC).</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AWS CLOUD SERVICES.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Socket Programming Library in C.</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8402</TotalTime>
  <Words>981</Words>
  <Application>Microsoft Office PowerPoint</Application>
  <PresentationFormat>Widescreen</PresentationFormat>
  <Paragraphs>111</Paragraphs>
  <Slides>18</Slides>
  <Notes>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18</vt:i4>
      </vt:variant>
    </vt:vector>
  </HeadingPairs>
  <TitlesOfParts>
    <vt:vector size="30" baseType="lpstr">
      <vt:lpstr>Arial</vt:lpstr>
      <vt:lpstr>Calibri</vt:lpstr>
      <vt:lpstr>Cambria</vt:lpstr>
      <vt:lpstr>DejaVu Sans</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subject/>
  <dc:creator>Apple 2</dc:creator>
  <dc:description/>
  <cp:lastModifiedBy>Deepanshu goyal</cp:lastModifiedBy>
  <cp:revision>744</cp:revision>
  <cp:lastPrinted>2017-08-16T11:40:20Z</cp:lastPrinted>
  <dcterms:created xsi:type="dcterms:W3CDTF">2017-08-14T08:34:40Z</dcterms:created>
  <dcterms:modified xsi:type="dcterms:W3CDTF">2018-09-17T18:23:41Z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