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82"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83"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84"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85" name="PlaceHolder 5"/>
          <p:cNvSpPr>
            <a:spLocks noGrp="1"/>
          </p:cNvSpPr>
          <p:nvPr>
            <p:ph type="sldNum"/>
          </p:nvPr>
        </p:nvSpPr>
        <p:spPr>
          <a:xfrm>
            <a:off x="4278960" y="10157400"/>
            <a:ext cx="3280680" cy="534240"/>
          </a:xfrm>
          <a:prstGeom prst="rect">
            <a:avLst/>
          </a:prstGeom>
        </p:spPr>
        <p:txBody>
          <a:bodyPr lIns="0" tIns="0" rIns="0" bIns="0" anchor="b"/>
          <a:lstStyle/>
          <a:p>
            <a:pPr algn="r"/>
            <a:fld id="{7AF558E8-EE7F-4ED6-BE2E-F4736E712C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1B232-664F-4F68-91CD-0D9C4A998CFC}" type="slidenum">
              <a:rPr lang="en-IN" sz="1200" b="0" strike="noStrike" spc="-1">
                <a:solidFill>
                  <a:srgbClr val="000000"/>
                </a:solidFill>
                <a:uFill>
                  <a:solidFill>
                    <a:srgbClr val="FFFFFF"/>
                  </a:solidFill>
                </a:uFill>
                <a:latin typeface="Times New Roman"/>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A902FB-A262-4A52-B228-B92134A66DE6}" type="slidenum">
              <a:rPr lang="en-IN" sz="1200" b="0" strike="noStrike" spc="-1">
                <a:solidFill>
                  <a:srgbClr val="000000"/>
                </a:solidFill>
                <a:uFill>
                  <a:solidFill>
                    <a:srgbClr val="FFFFFF"/>
                  </a:solidFill>
                </a:uFill>
                <a:latin typeface="Times New Roman"/>
              </a:r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3602880" y="1604520"/>
            <a:ext cx="4984920" cy="3977280"/>
          </a:xfrm>
          <a:prstGeom prst="rect">
            <a:avLst/>
          </a:prstGeom>
          <a:ln>
            <a:noFill/>
          </a:ln>
        </p:spPr>
      </p:pic>
      <p:pic>
        <p:nvPicPr>
          <p:cNvPr id="108" name="Picture 10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3" name="Picture 142"/>
          <p:cNvPicPr/>
          <p:nvPr/>
        </p:nvPicPr>
        <p:blipFill>
          <a:blip r:embed="rId2"/>
          <a:stretch/>
        </p:blipFill>
        <p:spPr>
          <a:xfrm>
            <a:off x="3602880" y="1604520"/>
            <a:ext cx="4984920" cy="3977280"/>
          </a:xfrm>
          <a:prstGeom prst="rect">
            <a:avLst/>
          </a:prstGeom>
          <a:ln>
            <a:noFill/>
          </a:ln>
        </p:spPr>
      </p:pic>
      <p:pic>
        <p:nvPicPr>
          <p:cNvPr id="144" name="Picture 1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9" name="Picture 178"/>
          <p:cNvPicPr/>
          <p:nvPr/>
        </p:nvPicPr>
        <p:blipFill>
          <a:blip r:embed="rId2"/>
          <a:stretch/>
        </p:blipFill>
        <p:spPr>
          <a:xfrm>
            <a:off x="3602880" y="1604520"/>
            <a:ext cx="4984920" cy="3977280"/>
          </a:xfrm>
          <a:prstGeom prst="rect">
            <a:avLst/>
          </a:prstGeom>
          <a:ln>
            <a:noFill/>
          </a:ln>
        </p:spPr>
      </p:pic>
      <p:pic>
        <p:nvPicPr>
          <p:cNvPr id="180" name="Picture 17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BAE758-2C03-4D66-ADE1-9FB2BB37606C}" type="slidenum">
              <a:rPr lang="en-IN" sz="1200" b="0" strike="noStrike" spc="-1">
                <a:solidFill>
                  <a:srgbClr val="8B8B8B"/>
                </a:solidFill>
                <a:uFill>
                  <a:solidFill>
                    <a:srgbClr val="FFFFFF"/>
                  </a:solidFill>
                </a:uFill>
                <a:latin typeface="Calibri"/>
                <a:ea typeface="DejaVu Sans"/>
              </a:rPr>
              <a:t>‹#›</a:t>
            </a:fld>
            <a:endParaRPr lang="en-IN" sz="1800" b="0" strike="noStrike" spc="-1">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4"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1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mailto:hosseini@sfu.ca" TargetMode="Externa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 Methodology</a:t>
            </a:r>
            <a:endParaRPr lang="en-IN" sz="1800" b="0" strike="noStrike" spc="-1">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There are 2 major parts of 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1) Creating The Huffman tree for given input Character (step 1-5)</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2) Traversing the Huffman tree to assign code to Characters (step 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1: Create a leaf node for all  unique input  Character and build a min heap for all leaf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2: Take 2 Node with minimum frequency from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4: add internal node (Created in step 3) To the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5: Repeat step 2,3,4 Until Heap contain only one node. This Node is root Node and tree has been completed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Shannon – Fano Algorithm :</a:t>
            </a:r>
            <a:endParaRPr lang="en-IN" sz="1800" b="0" strike="noStrike" spc="-1">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3. Divide the list into two parts, with the total frequency counts of the left part being as close to the total of the right as possible.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Lempel – Zev Welch Algorithm:</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As the encoding continues, LZW identifies repeated sequences in the data, and adds them to the code table.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Comparison:</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Ratio</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Time complexity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Code Efficiency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Factor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PERT Chart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scrgbClr r="0" g="0" b="0"/>
          </a:lnRef>
          <a:fillRef idx="0">
            <a:scrgbClr r="0" g="0" b="0"/>
          </a:fillRef>
          <a:effectRef idx="0">
            <a:scrgbClr r="0" g="0" b="0"/>
          </a:effectRef>
          <a:fontRef idx="minor"/>
        </p:style>
      </p:sp>
      <p:pic>
        <p:nvPicPr>
          <p:cNvPr id="217" name="Picture 4"/>
          <p:cNvPicPr/>
          <p:nvPr/>
        </p:nvPicPr>
        <p:blipFill>
          <a:blip r:embed="rId2"/>
          <a:stretch/>
        </p:blipFill>
        <p:spPr>
          <a:xfrm>
            <a:off x="928800" y="1129680"/>
            <a:ext cx="10362600" cy="57484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4221" y="553188"/>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References</a:t>
            </a:r>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328D1DA6-B237-420A-8B73-336B0D035032}"/>
              </a:ext>
            </a:extLst>
          </p:cNvPr>
          <p:cNvSpPr txBox="1"/>
          <p:nvPr/>
        </p:nvSpPr>
        <p:spPr>
          <a:xfrm>
            <a:off x="926432" y="1828800"/>
            <a:ext cx="10623884" cy="5078313"/>
          </a:xfrm>
          <a:prstGeom prst="rect">
            <a:avLst/>
          </a:prstGeom>
          <a:noFill/>
        </p:spPr>
        <p:txBody>
          <a:bodyPr wrap="square" rtlCol="0">
            <a:spAutoFit/>
          </a:bodyPr>
          <a:lstStyle/>
          <a:p>
            <a:pPr marL="285750" lvl="0" indent="-285750" fontAlgn="base" hangingPunct="0">
              <a:buFont typeface="Arial" panose="020B0604020202020204" pitchFamily="34" charset="0"/>
              <a:buChar char="•"/>
            </a:pPr>
            <a:endParaRPr lang="en-IN" dirty="0"/>
          </a:p>
          <a:p>
            <a:pPr marL="285750" lvl="0" indent="-285750" fontAlgn="base" hangingPunct="0">
              <a:buFont typeface="Arial" panose="020B0604020202020204" pitchFamily="34" charset="0"/>
              <a:buChar char="•"/>
            </a:pPr>
            <a:r>
              <a:rPr lang="en-IN" dirty="0"/>
              <a:t>Monika </a:t>
            </a:r>
            <a:r>
              <a:rPr lang="en-IN" dirty="0" err="1"/>
              <a:t>Soni</a:t>
            </a:r>
            <a:r>
              <a:rPr lang="en-IN" dirty="0"/>
              <a:t> , Dr Neeraj Shukla “Data Compression Techniques in Cloud Computing”</a:t>
            </a:r>
          </a:p>
          <a:p>
            <a:pPr marL="285750" lvl="0" indent="-285750" fontAlgn="base" hangingPunct="0">
              <a:buFont typeface="Arial" panose="020B0604020202020204" pitchFamily="34" charset="0"/>
              <a:buChar char="•"/>
            </a:pPr>
            <a:r>
              <a:rPr lang="en-IN" dirty="0"/>
              <a:t>Mohammad Hosseini “A Survey of Data Compression Algorithms and their Applications”</a:t>
            </a:r>
          </a:p>
          <a:p>
            <a:pPr marL="285750" lvl="0" indent="-285750" fontAlgn="base" hangingPunct="0">
              <a:buFont typeface="Arial" panose="020B0604020202020204" pitchFamily="34" charset="0"/>
              <a:buChar char="•"/>
            </a:pPr>
            <a:r>
              <a:rPr lang="en-IN" dirty="0"/>
              <a:t>Pu, I.M., 2006, Fundamental Data Compression, Elsevier, Britain.</a:t>
            </a:r>
          </a:p>
          <a:p>
            <a:pPr marL="285750" lvl="0" indent="-285750" fontAlgn="base" hangingPunct="0">
              <a:buFont typeface="Arial" panose="020B0604020202020204" pitchFamily="34" charset="0"/>
              <a:buChar char="•"/>
            </a:pPr>
            <a:r>
              <a:rPr lang="en-IN" dirty="0" err="1"/>
              <a:t>Kesheng</a:t>
            </a:r>
            <a:r>
              <a:rPr lang="en-IN" dirty="0"/>
              <a:t>, W., J. </a:t>
            </a:r>
            <a:r>
              <a:rPr lang="en-IN" dirty="0" err="1"/>
              <a:t>Otoo</a:t>
            </a:r>
            <a:r>
              <a:rPr lang="en-IN" dirty="0"/>
              <a:t> and S. Arie, 2006. Optimizing bitmap indices with efficient compression, ACM Trans. Database Systems, 31: 1-38.</a:t>
            </a:r>
          </a:p>
          <a:p>
            <a:pPr marL="285750" lvl="0" indent="-285750" fontAlgn="base" hangingPunct="0">
              <a:buFont typeface="Arial" panose="020B0604020202020204" pitchFamily="34" charset="0"/>
              <a:buChar char="•"/>
            </a:pPr>
            <a:r>
              <a:rPr lang="en-IN" dirty="0"/>
              <a:t>https://www.google.com/url?sa=t&amp;rct=j&amp;q=&amp;esrc=s&amp;source=web&amp;cd=15&amp;ved=2ahUKEwjW8piM_q_dAhVHyrwKHXE2DHoQFjAOegQIABAC&amp;url=http%3A%2F%2Fecehithaldia.in%2Fteaching_material%2FShanon-Fano1586521731.pdf&amp;usg=AOvVaw0MHM4foSS-sDhzqyRAVfaE</a:t>
            </a:r>
          </a:p>
          <a:p>
            <a:pPr marL="285750" lvl="0" indent="-285750" fontAlgn="base" hangingPunct="0">
              <a:buFont typeface="Arial" panose="020B0604020202020204" pitchFamily="34" charset="0"/>
              <a:buChar char="•"/>
            </a:pPr>
            <a:r>
              <a:rPr lang="en-IN" dirty="0"/>
              <a:t>S.R. </a:t>
            </a:r>
            <a:r>
              <a:rPr lang="en-IN" dirty="0" err="1"/>
              <a:t>Kodituwakku</a:t>
            </a:r>
            <a:r>
              <a:rPr lang="en-IN" dirty="0"/>
              <a:t> ,U. S. </a:t>
            </a:r>
            <a:r>
              <a:rPr lang="en-IN" dirty="0" err="1"/>
              <a:t>Amarasinghe</a:t>
            </a:r>
            <a:r>
              <a:rPr lang="en-IN" dirty="0"/>
              <a:t>  “</a:t>
            </a:r>
            <a:r>
              <a:rPr lang="en-IN" dirty="0" err="1"/>
              <a:t>Comparision</a:t>
            </a:r>
            <a:r>
              <a:rPr lang="en-IN" dirty="0"/>
              <a:t> of Lossless data compression algorithms for text data”</a:t>
            </a:r>
          </a:p>
          <a:p>
            <a:pPr marL="285750" lvl="0" indent="-285750" fontAlgn="base" hangingPunct="0">
              <a:buFont typeface="Arial" panose="020B0604020202020204" pitchFamily="34" charset="0"/>
              <a:buChar char="•"/>
            </a:pPr>
            <a:r>
              <a:rPr lang="en-IN" dirty="0"/>
              <a:t>Highly Efficient Compression Algorithms for Multichannel </a:t>
            </a:r>
            <a:r>
              <a:rPr lang="en-IN" dirty="0" err="1"/>
              <a:t>EEG,Laxmi</a:t>
            </a:r>
            <a:r>
              <a:rPr lang="en-IN" dirty="0"/>
              <a:t> Shaw , Student Member, IEEE , </a:t>
            </a:r>
            <a:r>
              <a:rPr lang="en-IN" dirty="0" err="1"/>
              <a:t>Daleef</a:t>
            </a:r>
            <a:r>
              <a:rPr lang="en-IN" dirty="0"/>
              <a:t> Rahman, and </a:t>
            </a:r>
            <a:r>
              <a:rPr lang="en-IN" dirty="0" err="1"/>
              <a:t>Aurobinda</a:t>
            </a:r>
            <a:r>
              <a:rPr lang="en-IN" dirty="0"/>
              <a:t> </a:t>
            </a:r>
            <a:r>
              <a:rPr lang="en-IN" dirty="0" err="1"/>
              <a:t>Routray</a:t>
            </a:r>
            <a:r>
              <a:rPr lang="en-IN" dirty="0"/>
              <a:t>, Senior Member, IEEE</a:t>
            </a:r>
          </a:p>
          <a:p>
            <a:pPr marL="285750" lvl="0" indent="-285750" fontAlgn="base" hangingPunct="0">
              <a:buFont typeface="Arial" panose="020B0604020202020204" pitchFamily="34" charset="0"/>
              <a:buChar char="•"/>
            </a:pPr>
            <a:r>
              <a:rPr lang="en-IN" dirty="0"/>
              <a:t>A Survey of Data Compression Algorithms and their Applications ,Mohammad Hosseini</a:t>
            </a:r>
          </a:p>
          <a:p>
            <a:pPr marL="285750" lvl="0" indent="-285750" fontAlgn="base" hangingPunct="0">
              <a:buFont typeface="Arial" panose="020B0604020202020204" pitchFamily="34" charset="0"/>
              <a:buChar char="•"/>
            </a:pPr>
            <a:r>
              <a:rPr lang="en-IN" dirty="0"/>
              <a:t>Network Systems Lab, School of Computing Science, Simon Fraser University, BC, </a:t>
            </a:r>
            <a:r>
              <a:rPr lang="en-IN" dirty="0" err="1"/>
              <a:t>Canada,Email</a:t>
            </a:r>
            <a:r>
              <a:rPr lang="en-IN" dirty="0"/>
              <a:t>: </a:t>
            </a:r>
            <a:r>
              <a:rPr lang="en-IN" dirty="0" err="1"/>
              <a:t>mohammad</a:t>
            </a:r>
            <a:r>
              <a:rPr lang="en-IN" dirty="0"/>
              <a:t> </a:t>
            </a:r>
            <a:r>
              <a:rPr lang="en-IN" dirty="0">
                <a:hlinkClick r:id="rId2"/>
              </a:rPr>
              <a:t>hosseini@sfu.ca</a:t>
            </a:r>
            <a:endParaRPr lang="en-IN" dirty="0"/>
          </a:p>
          <a:p>
            <a:pPr marL="285750" lvl="0" indent="-285750" fontAlgn="base" hangingPunct="0">
              <a:buFont typeface="Arial" panose="020B0604020202020204" pitchFamily="34" charset="0"/>
              <a:buChar char="•"/>
            </a:pPr>
            <a:r>
              <a:rPr lang="en-IN" dirty="0"/>
              <a:t>ref10-https://www.marketingprofs.com/charts/2017/32531/the-incredible-amount-of-data-generated-online-every-minute-infographic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Project Title</a:t>
            </a:r>
            <a:endParaRPr lang="en-IN" sz="1800" b="0" strike="noStrike" spc="-1">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595959"/>
                </a:solidFill>
                <a:uFill>
                  <a:solidFill>
                    <a:srgbClr val="FFFFFF"/>
                  </a:solidFill>
                </a:uFill>
                <a:latin typeface="Calibri"/>
                <a:ea typeface="DejaVu Sans"/>
              </a:rPr>
              <a:t>Project Guide</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GL PRAKASH</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Asst. Professor (S.G.),</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Department of Virtualization | SoCS|UPES,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Dehradun, India</a:t>
            </a:r>
            <a:endParaRPr lang="en-IN" sz="1800" b="0" strike="noStrike" spc="-1">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0000"/>
                </a:solidFill>
                <a:uFill>
                  <a:solidFill>
                    <a:srgbClr val="FFFFFF"/>
                  </a:solidFill>
                </a:uFill>
                <a:latin typeface="Calibri"/>
                <a:ea typeface="DejaVu Sans"/>
              </a:rPr>
              <a:t>Lossless Data Compression Algorithms and their Comparison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Team Members &amp; Role</a:t>
            </a:r>
            <a:endParaRPr lang="en-IN" sz="1800" b="0" strike="noStrike" spc="-1">
              <a:solidFill>
                <a:srgbClr val="000000"/>
              </a:solidFill>
              <a:uFill>
                <a:solidFill>
                  <a:srgbClr val="FFFFFF"/>
                </a:solidFill>
              </a:uFill>
              <a:latin typeface="Arial"/>
            </a:endParaRPr>
          </a:p>
        </p:txBody>
      </p:sp>
      <p:graphicFrame>
        <p:nvGraphicFramePr>
          <p:cNvPr id="190" name="Table 2"/>
          <p:cNvGraphicFramePr/>
          <p:nvPr/>
        </p:nvGraphicFramePr>
        <p:xfrm>
          <a:off x="1783440" y="2332080"/>
          <a:ext cx="8624880" cy="3418560"/>
        </p:xfrm>
        <a:graphic>
          <a:graphicData uri="http://schemas.openxmlformats.org/drawingml/2006/table">
            <a:tbl>
              <a:tblPr/>
              <a:tblGrid>
                <a:gridCol w="995760">
                  <a:extLst>
                    <a:ext uri="{9D8B030D-6E8A-4147-A177-3AD203B41FA5}">
                      <a16:colId xmlns:a16="http://schemas.microsoft.com/office/drawing/2014/main" val="20000"/>
                    </a:ext>
                  </a:extLst>
                </a:gridCol>
                <a:gridCol w="2875320">
                  <a:extLst>
                    <a:ext uri="{9D8B030D-6E8A-4147-A177-3AD203B41FA5}">
                      <a16:colId xmlns:a16="http://schemas.microsoft.com/office/drawing/2014/main" val="20001"/>
                    </a:ext>
                  </a:extLst>
                </a:gridCol>
                <a:gridCol w="4753800">
                  <a:extLst>
                    <a:ext uri="{9D8B030D-6E8A-4147-A177-3AD203B41FA5}">
                      <a16:colId xmlns:a16="http://schemas.microsoft.com/office/drawing/2014/main" val="20002"/>
                    </a:ext>
                  </a:extLst>
                </a:gridCol>
              </a:tblGrid>
              <a:tr h="652680">
                <a:tc>
                  <a:txBody>
                    <a:bodyPr/>
                    <a:lstStyle/>
                    <a:p>
                      <a:pPr>
                        <a:lnSpc>
                          <a:spcPct val="100000"/>
                        </a:lnSpc>
                      </a:pPr>
                      <a:r>
                        <a:rPr lang="en-IN" sz="1900" b="1" strike="noStrike" spc="-1">
                          <a:solidFill>
                            <a:srgbClr val="FFFFFF"/>
                          </a:solidFill>
                          <a:uFill>
                            <a:solidFill>
                              <a:srgbClr val="FFFFFF"/>
                            </a:solidFill>
                          </a:uFill>
                          <a:latin typeface="Calibri"/>
                        </a:rPr>
                        <a:t>S.NO.</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Name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Role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91560">
                <a:tc>
                  <a:txBody>
                    <a:bodyPr/>
                    <a:lstStyle/>
                    <a:p>
                      <a:pPr>
                        <a:lnSpc>
                          <a:spcPct val="100000"/>
                        </a:lnSpc>
                      </a:pPr>
                      <a:r>
                        <a:rPr lang="en-IN" sz="1900" b="0" strike="noStrike" spc="-1">
                          <a:solidFill>
                            <a:srgbClr val="000000"/>
                          </a:solidFill>
                          <a:uFill>
                            <a:solidFill>
                              <a:srgbClr val="FFFFFF"/>
                            </a:solidFill>
                          </a:uFill>
                          <a:latin typeface="Calibri"/>
                        </a:rPr>
                        <a:t>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 Agarwal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Shannonfano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91560">
                <a:tc>
                  <a:txBody>
                    <a:bodyPr/>
                    <a:lstStyle/>
                    <a:p>
                      <a:pPr>
                        <a:lnSpc>
                          <a:spcPct val="100000"/>
                        </a:lnSpc>
                      </a:pPr>
                      <a:r>
                        <a:rPr lang="en-IN" sz="1900" b="0" strike="noStrike" spc="-1">
                          <a:solidFill>
                            <a:srgbClr val="000000"/>
                          </a:solidFill>
                          <a:uFill>
                            <a:solidFill>
                              <a:srgbClr val="FFFFFF"/>
                            </a:solidFill>
                          </a:uFill>
                          <a:latin typeface="Calibri"/>
                        </a:rPr>
                        <a:t>2.</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Arpit Bhardwaj</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Huffmann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91560">
                <a:tc>
                  <a:txBody>
                    <a:bodyPr/>
                    <a:lstStyle/>
                    <a:p>
                      <a:pPr>
                        <a:lnSpc>
                          <a:spcPct val="100000"/>
                        </a:lnSpc>
                      </a:pPr>
                      <a:r>
                        <a:rPr lang="en-IN" sz="1900" b="0" strike="noStrike" spc="-1">
                          <a:solidFill>
                            <a:srgbClr val="000000"/>
                          </a:solidFill>
                          <a:uFill>
                            <a:solidFill>
                              <a:srgbClr val="FFFFFF"/>
                            </a:solidFill>
                          </a:uFill>
                          <a:latin typeface="Calibri"/>
                        </a:rPr>
                        <a:t>3.</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Ashish Bansal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Lempel-ziv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91200">
                <a:tc>
                  <a:txBody>
                    <a:bodyPr/>
                    <a:lstStyle/>
                    <a:p>
                      <a:pPr>
                        <a:lnSpc>
                          <a:spcPct val="100000"/>
                        </a:lnSpc>
                      </a:pPr>
                      <a:r>
                        <a:rPr lang="en-IN" sz="1900" b="0" strike="noStrike" spc="-1">
                          <a:solidFill>
                            <a:srgbClr val="000000"/>
                          </a:solidFill>
                          <a:uFill>
                            <a:solidFill>
                              <a:srgbClr val="FFFFFF"/>
                            </a:solidFill>
                          </a:uFill>
                          <a:latin typeface="Calibri"/>
                        </a:rPr>
                        <a:t>4.</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Deepanshu Goyal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Comparsion &amp; Suggest improvements</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Calibri"/>
              </a:rPr>
              <a:t>Introduction</a:t>
            </a:r>
            <a:endParaRPr lang="en-IN" sz="1800" b="0" strike="noStrike" spc="-1" dirty="0">
              <a:solidFill>
                <a:srgbClr val="000000"/>
              </a:solidFill>
              <a:uFill>
                <a:solidFill>
                  <a:srgbClr val="FFFFFF"/>
                </a:solidFill>
              </a:uFill>
              <a:latin typeface="Arial"/>
            </a:endParaRPr>
          </a:p>
        </p:txBody>
      </p:sp>
      <p:sp>
        <p:nvSpPr>
          <p:cNvPr id="192" name="CustomShape 2"/>
          <p:cNvSpPr/>
          <p:nvPr/>
        </p:nvSpPr>
        <p:spPr>
          <a:xfrm>
            <a:off x="504000" y="1913040"/>
            <a:ext cx="10887840" cy="37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IN" sz="3200" b="0" strike="noStrike" spc="-1" dirty="0">
                <a:solidFill>
                  <a:srgbClr val="000000"/>
                </a:solidFill>
                <a:uFill>
                  <a:solidFill>
                    <a:srgbClr val="FFFFFF"/>
                  </a:solidFill>
                </a:uFill>
                <a:latin typeface="Calibri"/>
                <a:ea typeface="Times New Roman"/>
              </a:rPr>
              <a:t>There are number of data compression algorithms which use different approaches,</a:t>
            </a:r>
            <a:r>
              <a:rPr lang="en-IN" sz="3200" b="0" strike="noStrike" spc="-1" dirty="0">
                <a:solidFill>
                  <a:srgbClr val="000000"/>
                </a:solidFill>
                <a:uFill>
                  <a:solidFill>
                    <a:srgbClr val="FFFFFF"/>
                  </a:solidFill>
                </a:uFill>
                <a:latin typeface="Calibri"/>
              </a:rPr>
              <a:t> in our project we will examine </a:t>
            </a:r>
            <a:r>
              <a:rPr lang="en-IN" sz="3200" b="0" strike="noStrike" spc="-1" dirty="0">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Problem Statement</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Motivation</a:t>
            </a:r>
            <a:endParaRPr lang="en-IN" sz="1800" b="0" strike="noStrike" spc="-1">
              <a:solidFill>
                <a:srgbClr val="000000"/>
              </a:solidFill>
              <a:uFill>
                <a:solidFill>
                  <a:srgbClr val="FFFFFF"/>
                </a:solidFill>
              </a:uFill>
              <a:latin typeface="Arial"/>
            </a:endParaRPr>
          </a:p>
        </p:txBody>
      </p:sp>
      <p:sp>
        <p:nvSpPr>
          <p:cNvPr id="198" name="CustomShape 2"/>
          <p:cNvSpPr/>
          <p:nvPr/>
        </p:nvSpPr>
        <p:spPr>
          <a:xfrm>
            <a:off x="637560" y="1443960"/>
            <a:ext cx="10915920" cy="478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Processing of large amount data requires time, so processing of redundant data wastes lot of time .So we need the Compression of Data.</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spc="-1" dirty="0">
                <a:solidFill>
                  <a:srgbClr val="000000"/>
                </a:solidFill>
                <a:uFill>
                  <a:solidFill>
                    <a:srgbClr val="FFFFFF"/>
                  </a:solidFill>
                </a:uFill>
                <a:latin typeface="Calibri"/>
              </a:rPr>
              <a:t>According to the Google[ref10] Users of the Internet generate 2.5 quintillion bytes of data each day, on average, according to recent research cites </a:t>
            </a:r>
            <a:r>
              <a:rPr lang="en-IN" sz="2800" spc="-1">
                <a:solidFill>
                  <a:srgbClr val="000000"/>
                </a:solidFill>
                <a:uFill>
                  <a:solidFill>
                    <a:srgbClr val="FFFFFF"/>
                  </a:solidFill>
                </a:uFill>
                <a:latin typeface="Calibri"/>
              </a:rPr>
              <a:t>by Domo .</a:t>
            </a:r>
            <a:r>
              <a:rPr lang="en-IN" sz="2800" spc="-1" dirty="0" err="1">
                <a:solidFill>
                  <a:srgbClr val="000000"/>
                </a:solidFill>
                <a:uFill>
                  <a:solidFill>
                    <a:srgbClr val="FFFFFF"/>
                  </a:solidFill>
                </a:uFill>
                <a:latin typeface="Calibri"/>
              </a:rPr>
              <a:t>So</a:t>
            </a:r>
            <a:r>
              <a:rPr lang="en-IN" sz="2800" spc="-1" dirty="0">
                <a:solidFill>
                  <a:srgbClr val="000000"/>
                </a:solidFill>
                <a:uFill>
                  <a:solidFill>
                    <a:srgbClr val="FFFFFF"/>
                  </a:solidFill>
                </a:uFill>
                <a:latin typeface="Calibri"/>
              </a:rPr>
              <a:t> to store this high amount of data we need a lot of Storage, So it is the need of hour to Compress the Data.</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All these factors motivates us to study these compression algorithms.</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Objectives</a:t>
            </a:r>
            <a:endParaRPr lang="en-IN" sz="1800" b="0" strike="noStrike" spc="-1">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of :</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Shannon – Fano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Lempel – Zev Welch Algorithm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Comparison of all three algorithms on the basis of:</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Degree of compression</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Time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Code Efficiency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and deployment of compressed text on cloud.</a:t>
            </a:r>
            <a:endParaRPr lang="en-IN" sz="1800" b="0" strike="noStrike" spc="-1">
              <a:solidFill>
                <a:srgbClr val="000000"/>
              </a:solidFill>
              <a:uFill>
                <a:solidFill>
                  <a:srgbClr val="FFFFFF"/>
                </a:solidFill>
              </a:uFill>
              <a:latin typeface="Arial"/>
            </a:endParaRPr>
          </a:p>
          <a:p>
            <a:pPr marL="570960">
              <a:lnSpc>
                <a:spcPct val="100000"/>
              </a:lnSpc>
            </a:pPr>
            <a:endParaRPr lang="en-IN" sz="1800" b="0" strike="noStrike" spc="-1">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Software/ Hardware Requirement </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Hardware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64 bits processor architecture supported by windows.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Minimum RAM requirement for proper functioning is 8 GB.</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Required input as well as output devices.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Software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C Compiler (GCC).</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AWS CLOUD SERVICES.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Socket Programming Library in 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8475</TotalTime>
  <Words>1045</Words>
  <Application>Microsoft Office PowerPoint</Application>
  <PresentationFormat>Widescreen</PresentationFormat>
  <Paragraphs>110</Paragraphs>
  <Slides>18</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Calibri</vt:lpstr>
      <vt:lpstr>Cambria</vt:lpstr>
      <vt:lpstr>DejaVu Sans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Deepanshu goyal</cp:lastModifiedBy>
  <cp:revision>748</cp:revision>
  <cp:lastPrinted>2017-08-16T11:40:20Z</cp:lastPrinted>
  <dcterms:created xsi:type="dcterms:W3CDTF">2017-08-14T08:34:40Z</dcterms:created>
  <dcterms:modified xsi:type="dcterms:W3CDTF">2018-09-17T19:37:52Z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