
<file path=[Content_Types].xml><?xml version="1.0" encoding="utf-8"?>
<Types xmlns="http://schemas.openxmlformats.org/package/2006/content-types">
  <Override PartName="/_rels/.rels" ContentType="application/vnd.openxmlformats-package.relationships+xml"/>
  <Override PartName="/ppt/notesSlides/_rels/notesSlide12.xml.rels" ContentType="application/vnd.openxmlformats-package.relationships+xml"/>
  <Override PartName="/ppt/notesSlides/_rels/notesSlide4.xml.rels" ContentType="application/vnd.openxmlformats-package.relationships+xml"/>
  <Override PartName="/ppt/notesSlides/notesSlide12.xml" ContentType="application/vnd.openxmlformats-officedocument.presentationml.notesSlide+xml"/>
  <Override PartName="/ppt/notesSlides/notesSlide4.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5.png" ContentType="image/png"/>
  <Override PartName="/ppt/media/image12.png" ContentType="image/png"/>
  <Override PartName="/ppt/media/image14.png" ContentType="image/png"/>
  <Override PartName="/ppt/media/image10.jpeg" ContentType="image/jpe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16.jpeg" ContentType="image/jpeg"/>
  <Override PartName="/ppt/media/image5.png" ContentType="image/png"/>
  <Override PartName="/ppt/media/image2.png" ContentType="image/png"/>
  <Override PartName="/ppt/media/image7.jpeg" ContentType="image/jpeg"/>
  <Override PartName="/ppt/media/image8.png" ContentType="image/png"/>
  <Override PartName="/ppt/media/image13.jpeg" ContentType="image/jpe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82"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183"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184"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185" name="PlaceHolder 5"/>
          <p:cNvSpPr>
            <a:spLocks noGrp="1"/>
          </p:cNvSpPr>
          <p:nvPr>
            <p:ph type="sldNum"/>
          </p:nvPr>
        </p:nvSpPr>
        <p:spPr>
          <a:xfrm>
            <a:off x="4278960" y="10157400"/>
            <a:ext cx="3280680" cy="534240"/>
          </a:xfrm>
          <a:prstGeom prst="rect">
            <a:avLst/>
          </a:prstGeom>
        </p:spPr>
        <p:txBody>
          <a:bodyPr lIns="0" rIns="0" tIns="0" bIns="0" anchor="b"/>
          <a:p>
            <a:pPr algn="r"/>
            <a:fld id="{7AF558E8-EE7F-4ED6-BE2E-F4736E712C02}"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400640"/>
            <a:ext cx="5485680" cy="359964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222"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9A902FB-A262-4A52-B228-B92134A66DE6}" type="slidenum">
              <a:rPr b="0" lang="en-IN" sz="1200" spc="-1" strike="noStrike">
                <a:solidFill>
                  <a:srgbClr val="000000"/>
                </a:solidFill>
                <a:uFill>
                  <a:solidFill>
                    <a:srgbClr val="ffffff"/>
                  </a:solidFill>
                </a:uFill>
                <a:latin typeface="Times New Roman"/>
              </a:rPr>
              <a:t>&lt;number&gt;</a:t>
            </a:fld>
            <a:endParaRPr b="0" lang="en-IN"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400640"/>
            <a:ext cx="5485680" cy="359964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22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8C1B232-664F-4F68-91CD-0D9C4A998CFC}" type="slidenum">
              <a:rPr b="0" lang="en-IN" sz="1200" spc="-1" strike="noStrike">
                <a:solidFill>
                  <a:srgbClr val="000000"/>
                </a:solidFill>
                <a:uFill>
                  <a:solidFill>
                    <a:srgbClr val="ffffff"/>
                  </a:solidFill>
                </a:uFill>
                <a:latin typeface="Times New Roman"/>
              </a:rPr>
              <a:t>&lt;number&gt;</a:t>
            </a:fld>
            <a:endParaRPr b="0" lang="en-IN"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7"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0"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1"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07" name="" descr=""/>
          <p:cNvPicPr/>
          <p:nvPr/>
        </p:nvPicPr>
        <p:blipFill>
          <a:blip r:embed="rId2"/>
          <a:stretch/>
        </p:blipFill>
        <p:spPr>
          <a:xfrm>
            <a:off x="3602880" y="1604520"/>
            <a:ext cx="4984920" cy="3977280"/>
          </a:xfrm>
          <a:prstGeom prst="rect">
            <a:avLst/>
          </a:prstGeom>
          <a:ln>
            <a:noFill/>
          </a:ln>
        </p:spPr>
      </p:pic>
      <p:pic>
        <p:nvPicPr>
          <p:cNvPr id="108"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4"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3"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7"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1"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4"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9"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2"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3" name="" descr=""/>
          <p:cNvPicPr/>
          <p:nvPr/>
        </p:nvPicPr>
        <p:blipFill>
          <a:blip r:embed="rId2"/>
          <a:stretch/>
        </p:blipFill>
        <p:spPr>
          <a:xfrm>
            <a:off x="3602880" y="1604520"/>
            <a:ext cx="4984920" cy="3977280"/>
          </a:xfrm>
          <a:prstGeom prst="rect">
            <a:avLst/>
          </a:prstGeom>
          <a:ln>
            <a:noFill/>
          </a:ln>
        </p:spPr>
      </p:pic>
      <p:pic>
        <p:nvPicPr>
          <p:cNvPr id="144" name="" descr=""/>
          <p:cNvPicPr/>
          <p:nvPr/>
        </p:nvPicPr>
        <p:blipFill>
          <a:blip r:embed="rId3"/>
          <a:stretch/>
        </p:blipFill>
        <p:spPr>
          <a:xfrm>
            <a:off x="360288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79" name="" descr=""/>
          <p:cNvPicPr/>
          <p:nvPr/>
        </p:nvPicPr>
        <p:blipFill>
          <a:blip r:embed="rId2"/>
          <a:stretch/>
        </p:blipFill>
        <p:spPr>
          <a:xfrm>
            <a:off x="3602880" y="1604520"/>
            <a:ext cx="4984920" cy="3977280"/>
          </a:xfrm>
          <a:prstGeom prst="rect">
            <a:avLst/>
          </a:prstGeom>
          <a:ln>
            <a:noFill/>
          </a:ln>
        </p:spPr>
      </p:pic>
      <p:pic>
        <p:nvPicPr>
          <p:cNvPr id="180" name="" descr=""/>
          <p:cNvPicPr/>
          <p:nvPr/>
        </p:nvPicPr>
        <p:blipFill>
          <a:blip r:embed="rId3"/>
          <a:stretch/>
        </p:blipFill>
        <p:spPr>
          <a:xfrm>
            <a:off x="3602880" y="1604520"/>
            <a:ext cx="4984920" cy="39772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2" name="CustomShape 1"/>
          <p:cNvSpPr/>
          <p:nvPr/>
        </p:nvSpPr>
        <p:spPr>
          <a:xfrm>
            <a:off x="8889840" y="65088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CBAE758-2C03-4D66-ADE1-9FB2BB37606C}"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
        <p:nvSpPr>
          <p:cNvPr id="73" name="PlaceHolder 2"/>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277200" y="469440"/>
            <a:ext cx="11567880" cy="564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600" spc="-1" strike="noStrike">
                <a:solidFill>
                  <a:srgbClr val="595959"/>
                </a:solidFill>
                <a:uFill>
                  <a:solidFill>
                    <a:srgbClr val="ffffff"/>
                  </a:solidFill>
                </a:uFill>
                <a:latin typeface="Calibri"/>
              </a:rPr>
              <a:t> </a:t>
            </a:r>
            <a:r>
              <a:rPr b="1" lang="en-IN" sz="3600" spc="-1" strike="noStrike">
                <a:solidFill>
                  <a:srgbClr val="595959"/>
                </a:solidFill>
                <a:uFill>
                  <a:solidFill>
                    <a:srgbClr val="ffffff"/>
                  </a:solidFill>
                </a:uFill>
                <a:latin typeface="Calibri"/>
              </a:rPr>
              <a:t>Methodology</a:t>
            </a:r>
            <a:endParaRPr b="0" lang="en-IN" sz="1800" spc="-1" strike="noStrike">
              <a:solidFill>
                <a:srgbClr val="000000"/>
              </a:solidFill>
              <a:uFill>
                <a:solidFill>
                  <a:srgbClr val="ffffff"/>
                </a:solidFill>
              </a:uFill>
              <a:latin typeface="Arial"/>
            </a:endParaRPr>
          </a:p>
        </p:txBody>
      </p:sp>
      <p:sp>
        <p:nvSpPr>
          <p:cNvPr id="205" name="CustomShape 2"/>
          <p:cNvSpPr/>
          <p:nvPr/>
        </p:nvSpPr>
        <p:spPr>
          <a:xfrm>
            <a:off x="454320" y="1137240"/>
            <a:ext cx="11239560" cy="697716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000000"/>
                </a:solidFill>
                <a:uFill>
                  <a:solidFill>
                    <a:srgbClr val="ffffff"/>
                  </a:solidFill>
                </a:uFill>
                <a:latin typeface="Calibri"/>
                <a:ea typeface="DejaVu Sans"/>
              </a:rPr>
              <a:t>Huffman's encoding algorithm: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Huffman encoding-</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There are 2 major parts of Huffman encoding</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1) Creating The Huffman tree for given input Character (step 1-5)</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2) Traversing the Huffman tree to assign code to Characters (step 6)</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Step 1: Create a leaf node for all  unique input  Character and build a min heap for all leaf node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Step 2: Take 2 Node with minimum frequency from min heap</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06" name="CustomShape 3"/>
          <p:cNvSpPr/>
          <p:nvPr/>
        </p:nvSpPr>
        <p:spPr>
          <a:xfrm>
            <a:off x="4853880" y="3336840"/>
            <a:ext cx="2742480" cy="384120"/>
          </a:xfrm>
          <a:prstGeom prst="rect">
            <a:avLst/>
          </a:prstGeom>
          <a:noFill/>
          <a:ln>
            <a:noFill/>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776520" y="918720"/>
            <a:ext cx="10972080" cy="550296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uFill>
                  <a:solidFill>
                    <a:srgbClr val="ffffff"/>
                  </a:solidFill>
                </a:uFill>
                <a:latin typeface="Calibri"/>
              </a:rPr>
              <a:t>Step 3: Create a new internal node And assign frequency equal to sum of the 2 nodes frequency  taken in step 2 And assign fist taken node as a left child and second taken node as a right child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Step 4: add internal node (Created in step 3) To the min heap</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Step 5: Repeat step 2,3,4 Until Heap contain only one node. This Node is root Node and tree has been completed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Step 6: Traverse the Tree starting from the root Maintain an auxilary array While moving to the left child, write 0 to the array. While moving to the right child, write 1 to the array. Print the array when a leaf node is encountered.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762120" y="426960"/>
            <a:ext cx="10972080" cy="6534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3200" spc="-1" strike="noStrike">
                <a:solidFill>
                  <a:srgbClr val="000000"/>
                </a:solidFill>
                <a:uFill>
                  <a:solidFill>
                    <a:srgbClr val="ffffff"/>
                  </a:solidFill>
                </a:uFill>
                <a:latin typeface="Calibri"/>
              </a:rPr>
              <a:t>Shannon – Fano Algorithm :</a:t>
            </a:r>
            <a:endParaRPr b="0" lang="en-IN" sz="1800" spc="-1" strike="noStrike">
              <a:solidFill>
                <a:srgbClr val="000000"/>
              </a:solidFill>
              <a:uFill>
                <a:solidFill>
                  <a:srgbClr val="ffffff"/>
                </a:solidFill>
              </a:uFill>
              <a:latin typeface="Arial"/>
            </a:endParaRPr>
          </a:p>
        </p:txBody>
      </p:sp>
      <p:sp>
        <p:nvSpPr>
          <p:cNvPr id="209" name="CustomShape 2"/>
          <p:cNvSpPr/>
          <p:nvPr/>
        </p:nvSpPr>
        <p:spPr>
          <a:xfrm>
            <a:off x="762120" y="1522440"/>
            <a:ext cx="10972080" cy="4913280"/>
          </a:xfrm>
          <a:prstGeom prst="rect">
            <a:avLst/>
          </a:prstGeom>
          <a:noFill/>
          <a:ln>
            <a:noFill/>
          </a:ln>
        </p:spPr>
        <p:style>
          <a:lnRef idx="0"/>
          <a:fillRef idx="0"/>
          <a:effectRef idx="0"/>
          <a:fontRef idx="minor"/>
        </p:style>
        <p:txBody>
          <a:bodyPr lIns="90000" rIns="90000" tIns="45000" bIns="45000"/>
          <a:p>
            <a:pPr marL="514440" indent="-513720">
              <a:lnSpc>
                <a:spcPct val="100000"/>
              </a:lnSpc>
              <a:buClr>
                <a:srgbClr val="000000"/>
              </a:buClr>
              <a:buFont typeface="Arial"/>
              <a:buAutoNum type="arabicPeriod"/>
            </a:pPr>
            <a:r>
              <a:rPr b="0" lang="en-IN" sz="2800" spc="-1" strike="noStrike">
                <a:solidFill>
                  <a:srgbClr val="000000"/>
                </a:solidFill>
                <a:uFill>
                  <a:solidFill>
                    <a:srgbClr val="ffffff"/>
                  </a:solidFill>
                </a:uFill>
                <a:latin typeface="Calibri"/>
              </a:rPr>
              <a:t>For a given list of symbols, develop a corresponding list of probabilities or frequency counts so that each symbol’s relative frequency of occurrence is known.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2. Sort the lists of symbols according to frequency, with the most frequently occurring symbols at the left and the least common at the right.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3. Divide the list into two parts, with the total frequency counts of the left part being as close to the total of the right as possible.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481320" y="861120"/>
            <a:ext cx="11252880" cy="541656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uFill>
                  <a:solidFill>
                    <a:srgbClr val="ffffff"/>
                  </a:solidFill>
                </a:uFill>
                <a:latin typeface="Calibri"/>
              </a:rPr>
              <a:t>4. The left part of the list is assigned the binary digit 0, and the right part is assigned the digit 1. This means that the codes for the symbols in the first part will all start with 0, and the codes in the second part will all start with 1.</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5. Recursively apply the steps 3 and 4 to each of the two halves, subdividing groups and adding bits to the codes until each symbol has become a corresponding code leaf on the tree</a:t>
            </a:r>
            <a:endParaRPr b="0" lang="en-IN"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762120" y="426960"/>
            <a:ext cx="1097208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3200" spc="-1" strike="noStrike">
                <a:solidFill>
                  <a:srgbClr val="000000"/>
                </a:solidFill>
                <a:uFill>
                  <a:solidFill>
                    <a:srgbClr val="ffffff"/>
                  </a:solidFill>
                </a:uFill>
                <a:latin typeface="Calibri"/>
              </a:rPr>
              <a:t>Lempel – Zev Welch Algorithm:</a:t>
            </a:r>
            <a:endParaRPr b="0" lang="en-IN" sz="1800" spc="-1" strike="noStrike">
              <a:solidFill>
                <a:srgbClr val="000000"/>
              </a:solidFill>
              <a:uFill>
                <a:solidFill>
                  <a:srgbClr val="ffffff"/>
                </a:solidFill>
              </a:uFill>
              <a:latin typeface="Arial"/>
            </a:endParaRPr>
          </a:p>
        </p:txBody>
      </p:sp>
      <p:sp>
        <p:nvSpPr>
          <p:cNvPr id="212" name="CustomShape 2"/>
          <p:cNvSpPr/>
          <p:nvPr/>
        </p:nvSpPr>
        <p:spPr>
          <a:xfrm>
            <a:off x="762120" y="1752480"/>
            <a:ext cx="10972080" cy="4525200"/>
          </a:xfrm>
          <a:prstGeom prst="rect">
            <a:avLst/>
          </a:prstGeom>
          <a:noFill/>
          <a:ln>
            <a:noFill/>
          </a:ln>
        </p:spPr>
        <p:style>
          <a:lnRef idx="0"/>
          <a:fillRef idx="0"/>
          <a:effectRef idx="0"/>
          <a:fontRef idx="minor"/>
        </p:style>
        <p:txBody>
          <a:bodyPr lIns="90000" rIns="90000" tIns="45000" bIns="45000"/>
          <a:p>
            <a:pPr marL="514440" indent="-513720">
              <a:lnSpc>
                <a:spcPct val="100000"/>
              </a:lnSpc>
              <a:buClr>
                <a:srgbClr val="000000"/>
              </a:buClr>
              <a:buFont typeface="Arial"/>
              <a:buAutoNum type="arabicPeriod"/>
            </a:pPr>
            <a:r>
              <a:rPr b="0" lang="en-IN" sz="2800" spc="-1" strike="noStrike">
                <a:solidFill>
                  <a:srgbClr val="000000"/>
                </a:solidFill>
                <a:uFill>
                  <a:solidFill>
                    <a:srgbClr val="ffffff"/>
                  </a:solidFill>
                </a:uFill>
                <a:latin typeface="Calibri"/>
              </a:rPr>
              <a:t>LZW compression uses a code table, with 4096 as a common choice for the number of table entries. Codes 0-255 in the code table are always assigned to represent single bytes from the input file.</a:t>
            </a:r>
            <a:endParaRPr b="0" lang="en-IN" sz="1800" spc="-1" strike="noStrike">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b="0" lang="en-IN" sz="2800" spc="-1" strike="noStrike">
                <a:solidFill>
                  <a:srgbClr val="000000"/>
                </a:solidFill>
                <a:uFill>
                  <a:solidFill>
                    <a:srgbClr val="ffffff"/>
                  </a:solidFill>
                </a:uFill>
                <a:latin typeface="Calibri"/>
              </a:rPr>
              <a:t>When encoding begins the code table contains only the first 256 entries, with the remainder of the table being blanks. Compression is achieved by using codes 256 through 4095 to represent sequences of bytes.</a:t>
            </a:r>
            <a:endParaRPr b="0" lang="en-IN" sz="1800" spc="-1" strike="noStrike">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b="0" lang="en-IN" sz="2800" spc="-1" strike="noStrike">
                <a:solidFill>
                  <a:srgbClr val="000000"/>
                </a:solidFill>
                <a:uFill>
                  <a:solidFill>
                    <a:srgbClr val="ffffff"/>
                  </a:solidFill>
                </a:uFill>
                <a:latin typeface="Calibri"/>
              </a:rPr>
              <a:t>As the encoding continues, LZW identifies repeated sequences in the data, and adds them to the code table.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762120" y="426960"/>
            <a:ext cx="10972080" cy="7398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3200" spc="-1" strike="noStrike">
                <a:solidFill>
                  <a:srgbClr val="000000"/>
                </a:solidFill>
                <a:uFill>
                  <a:solidFill>
                    <a:srgbClr val="ffffff"/>
                  </a:solidFill>
                </a:uFill>
                <a:latin typeface="Calibri"/>
              </a:rPr>
              <a:t>Comparison:</a:t>
            </a:r>
            <a:endParaRPr b="0" lang="en-IN" sz="1800" spc="-1" strike="noStrike">
              <a:solidFill>
                <a:srgbClr val="000000"/>
              </a:solidFill>
              <a:uFill>
                <a:solidFill>
                  <a:srgbClr val="ffffff"/>
                </a:solidFill>
              </a:uFill>
              <a:latin typeface="Arial"/>
            </a:endParaRPr>
          </a:p>
        </p:txBody>
      </p:sp>
      <p:sp>
        <p:nvSpPr>
          <p:cNvPr id="214" name="CustomShape 2"/>
          <p:cNvSpPr/>
          <p:nvPr/>
        </p:nvSpPr>
        <p:spPr>
          <a:xfrm>
            <a:off x="762120" y="1752480"/>
            <a:ext cx="10972080" cy="45252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marL="342360" indent="-34164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Compression Ratio</a:t>
            </a:r>
            <a:endParaRPr b="0" lang="en-IN" sz="1800" spc="-1" strike="noStrike">
              <a:solidFill>
                <a:srgbClr val="000000"/>
              </a:solidFill>
              <a:uFill>
                <a:solidFill>
                  <a:srgbClr val="ffffff"/>
                </a:solidFill>
              </a:uFill>
              <a:latin typeface="Arial"/>
            </a:endParaRPr>
          </a:p>
          <a:p>
            <a:pPr marL="342360" indent="-34164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Time complexity</a:t>
            </a:r>
            <a:endParaRPr b="0" lang="en-IN" sz="1800" spc="-1" strike="noStrike">
              <a:solidFill>
                <a:srgbClr val="000000"/>
              </a:solidFill>
              <a:uFill>
                <a:solidFill>
                  <a:srgbClr val="ffffff"/>
                </a:solidFill>
              </a:uFill>
              <a:latin typeface="Arial"/>
            </a:endParaRPr>
          </a:p>
          <a:p>
            <a:pPr marL="342360" indent="-34164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Code Efficiency</a:t>
            </a:r>
            <a:endParaRPr b="0" lang="en-IN" sz="1800" spc="-1" strike="noStrike">
              <a:solidFill>
                <a:srgbClr val="000000"/>
              </a:solidFill>
              <a:uFill>
                <a:solidFill>
                  <a:srgbClr val="ffffff"/>
                </a:solidFill>
              </a:uFill>
              <a:latin typeface="Arial"/>
            </a:endParaRPr>
          </a:p>
          <a:p>
            <a:pPr marL="342360" indent="-341640">
              <a:lnSpc>
                <a:spcPct val="100000"/>
              </a:lnSpc>
              <a:buClr>
                <a:srgbClr val="000000"/>
              </a:buClr>
              <a:buFont typeface="Arial"/>
              <a:buChar char="•"/>
            </a:pPr>
            <a:r>
              <a:rPr b="0" lang="en-IN" sz="2800" spc="-1" strike="noStrike">
                <a:solidFill>
                  <a:srgbClr val="000000"/>
                </a:solidFill>
                <a:uFill>
                  <a:solidFill>
                    <a:srgbClr val="ffffff"/>
                  </a:solidFill>
                </a:uFill>
                <a:latin typeface="Calibri"/>
              </a:rPr>
              <a:t>Compression Factor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0" y="571680"/>
            <a:ext cx="12191400" cy="564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600" spc="-1" strike="noStrike">
                <a:solidFill>
                  <a:srgbClr val="595959"/>
                </a:solidFill>
                <a:uFill>
                  <a:solidFill>
                    <a:srgbClr val="ffffff"/>
                  </a:solidFill>
                </a:uFill>
                <a:latin typeface="Calibri"/>
              </a:rPr>
              <a:t>PERT Chart</a:t>
            </a:r>
            <a:endParaRPr b="0" lang="en-IN" sz="1800" spc="-1" strike="noStrike">
              <a:solidFill>
                <a:srgbClr val="000000"/>
              </a:solidFill>
              <a:uFill>
                <a:solidFill>
                  <a:srgbClr val="ffffff"/>
                </a:solidFill>
              </a:uFill>
              <a:latin typeface="Arial"/>
            </a:endParaRPr>
          </a:p>
        </p:txBody>
      </p:sp>
      <p:sp>
        <p:nvSpPr>
          <p:cNvPr id="216" name="CustomShape 2"/>
          <p:cNvSpPr/>
          <p:nvPr/>
        </p:nvSpPr>
        <p:spPr>
          <a:xfrm>
            <a:off x="3048120" y="3200400"/>
            <a:ext cx="6095160" cy="384120"/>
          </a:xfrm>
          <a:prstGeom prst="rect">
            <a:avLst/>
          </a:prstGeom>
          <a:noFill/>
          <a:ln>
            <a:noFill/>
          </a:ln>
        </p:spPr>
        <p:style>
          <a:lnRef idx="0"/>
          <a:fillRef idx="0"/>
          <a:effectRef idx="0"/>
          <a:fontRef idx="minor"/>
        </p:style>
      </p:sp>
      <p:pic>
        <p:nvPicPr>
          <p:cNvPr id="217" name="Picture 4" descr=""/>
          <p:cNvPicPr/>
          <p:nvPr/>
        </p:nvPicPr>
        <p:blipFill>
          <a:blip r:embed="rId1"/>
          <a:stretch/>
        </p:blipFill>
        <p:spPr>
          <a:xfrm>
            <a:off x="928800" y="1129680"/>
            <a:ext cx="10362600" cy="574848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0" y="649440"/>
            <a:ext cx="12191400" cy="564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600" spc="-1" strike="noStrike">
                <a:solidFill>
                  <a:srgbClr val="595959"/>
                </a:solidFill>
                <a:uFill>
                  <a:solidFill>
                    <a:srgbClr val="ffffff"/>
                  </a:solidFill>
                </a:uFill>
                <a:latin typeface="Calibri"/>
              </a:rPr>
              <a:t>References</a:t>
            </a:r>
            <a:endParaRPr b="0" lang="en-IN"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0" y="910800"/>
            <a:ext cx="12191400" cy="8895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600" spc="-1" strike="noStrike">
                <a:solidFill>
                  <a:srgbClr val="595959"/>
                </a:solidFill>
                <a:uFill>
                  <a:solidFill>
                    <a:srgbClr val="ffffff"/>
                  </a:solidFill>
                </a:uFill>
                <a:latin typeface="Calibri"/>
              </a:rPr>
              <a:t>Project Title</a:t>
            </a:r>
            <a:endParaRPr b="0" lang="en-IN" sz="1800" spc="-1" strike="noStrike">
              <a:solidFill>
                <a:srgbClr val="000000"/>
              </a:solidFill>
              <a:uFill>
                <a:solidFill>
                  <a:srgbClr val="ffffff"/>
                </a:solidFill>
              </a:uFill>
              <a:latin typeface="Arial"/>
            </a:endParaRPr>
          </a:p>
        </p:txBody>
      </p:sp>
      <p:sp>
        <p:nvSpPr>
          <p:cNvPr id="187" name="CustomShape 2"/>
          <p:cNvSpPr/>
          <p:nvPr/>
        </p:nvSpPr>
        <p:spPr>
          <a:xfrm>
            <a:off x="8755920" y="4360680"/>
            <a:ext cx="3001680" cy="1585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800" spc="-1" strike="noStrike">
                <a:solidFill>
                  <a:srgbClr val="595959"/>
                </a:solidFill>
                <a:uFill>
                  <a:solidFill>
                    <a:srgbClr val="ffffff"/>
                  </a:solidFill>
                </a:uFill>
                <a:latin typeface="Calibri"/>
                <a:ea typeface="DejaVu Sans"/>
              </a:rPr>
              <a:t>Project Guide</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595959"/>
                </a:solidFill>
                <a:uFill>
                  <a:solidFill>
                    <a:srgbClr val="ffffff"/>
                  </a:solidFill>
                </a:uFill>
                <a:latin typeface="Calibri"/>
                <a:ea typeface="DejaVu Sans"/>
              </a:rPr>
              <a:t>GL PRAKASH</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595959"/>
                </a:solidFill>
                <a:uFill>
                  <a:solidFill>
                    <a:srgbClr val="ffffff"/>
                  </a:solidFill>
                </a:uFill>
                <a:latin typeface="Calibri"/>
                <a:ea typeface="DejaVu Sans"/>
              </a:rPr>
              <a:t>Asst. Professor (S.G.),</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595959"/>
                </a:solidFill>
                <a:uFill>
                  <a:solidFill>
                    <a:srgbClr val="ffffff"/>
                  </a:solidFill>
                </a:uFill>
                <a:latin typeface="Calibri"/>
                <a:ea typeface="DejaVu Sans"/>
              </a:rPr>
              <a:t>Department of Virtualization | SoCS|UPES,</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595959"/>
                </a:solidFill>
                <a:uFill>
                  <a:solidFill>
                    <a:srgbClr val="ffffff"/>
                  </a:solidFill>
                </a:uFill>
                <a:latin typeface="Calibri"/>
                <a:ea typeface="DejaVu Sans"/>
              </a:rPr>
              <a:t>Dehradun, India</a:t>
            </a:r>
            <a:endParaRPr b="0" lang="en-IN" sz="1800" spc="-1" strike="noStrike">
              <a:solidFill>
                <a:srgbClr val="000000"/>
              </a:solidFill>
              <a:uFill>
                <a:solidFill>
                  <a:srgbClr val="ffffff"/>
                </a:solidFill>
              </a:uFill>
              <a:latin typeface="Arial"/>
            </a:endParaRPr>
          </a:p>
        </p:txBody>
      </p:sp>
      <p:sp>
        <p:nvSpPr>
          <p:cNvPr id="188" name="CustomShape 3"/>
          <p:cNvSpPr/>
          <p:nvPr/>
        </p:nvSpPr>
        <p:spPr>
          <a:xfrm>
            <a:off x="1576080" y="2370240"/>
            <a:ext cx="9756720" cy="191844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000000"/>
                </a:solidFill>
                <a:uFill>
                  <a:solidFill>
                    <a:srgbClr val="ffffff"/>
                  </a:solidFill>
                </a:uFill>
                <a:latin typeface="Calibri"/>
                <a:ea typeface="DejaVu Sans"/>
              </a:rPr>
              <a:t>Lossless Data Compression Algorithms and their Comparison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62120" y="42696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rPr>
              <a:t>Team Members &amp; Role</a:t>
            </a:r>
            <a:endParaRPr b="0" lang="en-IN" sz="1800" spc="-1" strike="noStrike">
              <a:solidFill>
                <a:srgbClr val="000000"/>
              </a:solidFill>
              <a:uFill>
                <a:solidFill>
                  <a:srgbClr val="ffffff"/>
                </a:solidFill>
              </a:uFill>
              <a:latin typeface="Arial"/>
            </a:endParaRPr>
          </a:p>
        </p:txBody>
      </p:sp>
      <p:graphicFrame>
        <p:nvGraphicFramePr>
          <p:cNvPr id="190" name="Table 2"/>
          <p:cNvGraphicFramePr/>
          <p:nvPr/>
        </p:nvGraphicFramePr>
        <p:xfrm>
          <a:off x="1783440" y="2332080"/>
          <a:ext cx="8624520" cy="3418200"/>
        </p:xfrm>
        <a:graphic>
          <a:graphicData uri="http://schemas.openxmlformats.org/drawingml/2006/table">
            <a:tbl>
              <a:tblPr/>
              <a:tblGrid>
                <a:gridCol w="995760"/>
                <a:gridCol w="2875320"/>
                <a:gridCol w="4753800"/>
              </a:tblGrid>
              <a:tr h="652680">
                <a:tc>
                  <a:txBody>
                    <a:bodyPr/>
                    <a:p>
                      <a:pPr>
                        <a:lnSpc>
                          <a:spcPct val="100000"/>
                        </a:lnSpc>
                      </a:pPr>
                      <a:r>
                        <a:rPr b="1" lang="en-IN" sz="1900" spc="-1" strike="noStrike">
                          <a:solidFill>
                            <a:srgbClr val="ffffff"/>
                          </a:solidFill>
                          <a:uFill>
                            <a:solidFill>
                              <a:srgbClr val="ffffff"/>
                            </a:solidFill>
                          </a:uFill>
                          <a:latin typeface="Calibri"/>
                        </a:rPr>
                        <a:t>S.NO.</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900" spc="-1" strike="noStrike">
                          <a:solidFill>
                            <a:srgbClr val="ffffff"/>
                          </a:solidFill>
                          <a:uFill>
                            <a:solidFill>
                              <a:srgbClr val="ffffff"/>
                            </a:solidFill>
                          </a:uFill>
                          <a:latin typeface="Calibri"/>
                        </a:rPr>
                        <a:t>Name of the Student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900" spc="-1" strike="noStrike">
                          <a:solidFill>
                            <a:srgbClr val="ffffff"/>
                          </a:solidFill>
                          <a:uFill>
                            <a:solidFill>
                              <a:srgbClr val="ffffff"/>
                            </a:solidFill>
                          </a:uFill>
                          <a:latin typeface="Calibri"/>
                        </a:rPr>
                        <a:t>Role of the Student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91560">
                <a:tc>
                  <a:txBody>
                    <a:bodyPr/>
                    <a:p>
                      <a:pPr>
                        <a:lnSpc>
                          <a:spcPct val="100000"/>
                        </a:lnSpc>
                      </a:pPr>
                      <a:r>
                        <a:rPr b="0" lang="en-IN" sz="1900" spc="-1" strike="noStrike">
                          <a:solidFill>
                            <a:srgbClr val="000000"/>
                          </a:solidFill>
                          <a:uFill>
                            <a:solidFill>
                              <a:srgbClr val="ffffff"/>
                            </a:solidFill>
                          </a:uFill>
                          <a:latin typeface="Calibri"/>
                        </a:rPr>
                        <a:t>1.</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900" spc="-1" strike="noStrike">
                          <a:solidFill>
                            <a:srgbClr val="000000"/>
                          </a:solidFill>
                          <a:uFill>
                            <a:solidFill>
                              <a:srgbClr val="ffffff"/>
                            </a:solidFill>
                          </a:uFill>
                          <a:latin typeface="Calibri"/>
                        </a:rPr>
                        <a:t>Ashi Agarwal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900" spc="-1" strike="noStrike">
                          <a:solidFill>
                            <a:srgbClr val="000000"/>
                          </a:solidFill>
                          <a:uFill>
                            <a:solidFill>
                              <a:srgbClr val="ffffff"/>
                            </a:solidFill>
                          </a:uFill>
                          <a:latin typeface="Calibri"/>
                        </a:rPr>
                        <a:t>Shannonfano Algorithm Implementation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91560">
                <a:tc>
                  <a:txBody>
                    <a:bodyPr/>
                    <a:p>
                      <a:pPr>
                        <a:lnSpc>
                          <a:spcPct val="100000"/>
                        </a:lnSpc>
                      </a:pPr>
                      <a:r>
                        <a:rPr b="0" lang="en-IN" sz="1900" spc="-1" strike="noStrike">
                          <a:solidFill>
                            <a:srgbClr val="000000"/>
                          </a:solidFill>
                          <a:uFill>
                            <a:solidFill>
                              <a:srgbClr val="ffffff"/>
                            </a:solidFill>
                          </a:uFill>
                          <a:latin typeface="Calibri"/>
                        </a:rPr>
                        <a:t>2.</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900" spc="-1" strike="noStrike">
                          <a:solidFill>
                            <a:srgbClr val="000000"/>
                          </a:solidFill>
                          <a:uFill>
                            <a:solidFill>
                              <a:srgbClr val="ffffff"/>
                            </a:solidFill>
                          </a:uFill>
                          <a:latin typeface="Calibri"/>
                        </a:rPr>
                        <a:t>Arpit Bhardwaj</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900" spc="-1" strike="noStrike">
                          <a:solidFill>
                            <a:srgbClr val="000000"/>
                          </a:solidFill>
                          <a:uFill>
                            <a:solidFill>
                              <a:srgbClr val="ffffff"/>
                            </a:solidFill>
                          </a:uFill>
                          <a:latin typeface="Calibri"/>
                        </a:rPr>
                        <a:t>Huffmann Algorithm Implementation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91560">
                <a:tc>
                  <a:txBody>
                    <a:bodyPr/>
                    <a:p>
                      <a:pPr>
                        <a:lnSpc>
                          <a:spcPct val="100000"/>
                        </a:lnSpc>
                      </a:pPr>
                      <a:r>
                        <a:rPr b="0" lang="en-IN" sz="1900" spc="-1" strike="noStrike">
                          <a:solidFill>
                            <a:srgbClr val="000000"/>
                          </a:solidFill>
                          <a:uFill>
                            <a:solidFill>
                              <a:srgbClr val="ffffff"/>
                            </a:solidFill>
                          </a:uFill>
                          <a:latin typeface="Calibri"/>
                        </a:rPr>
                        <a:t>3.</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900" spc="-1" strike="noStrike">
                          <a:solidFill>
                            <a:srgbClr val="000000"/>
                          </a:solidFill>
                          <a:uFill>
                            <a:solidFill>
                              <a:srgbClr val="ffffff"/>
                            </a:solidFill>
                          </a:uFill>
                          <a:latin typeface="Calibri"/>
                        </a:rPr>
                        <a:t>Ashish Bansal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900" spc="-1" strike="noStrike">
                          <a:solidFill>
                            <a:srgbClr val="000000"/>
                          </a:solidFill>
                          <a:uFill>
                            <a:solidFill>
                              <a:srgbClr val="ffffff"/>
                            </a:solidFill>
                          </a:uFill>
                          <a:latin typeface="Calibri"/>
                        </a:rPr>
                        <a:t>Lempel-ziv Algorithm implementation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91200">
                <a:tc>
                  <a:txBody>
                    <a:bodyPr/>
                    <a:p>
                      <a:pPr>
                        <a:lnSpc>
                          <a:spcPct val="100000"/>
                        </a:lnSpc>
                      </a:pPr>
                      <a:r>
                        <a:rPr b="0" lang="en-IN" sz="1900" spc="-1" strike="noStrike">
                          <a:solidFill>
                            <a:srgbClr val="000000"/>
                          </a:solidFill>
                          <a:uFill>
                            <a:solidFill>
                              <a:srgbClr val="ffffff"/>
                            </a:solidFill>
                          </a:uFill>
                          <a:latin typeface="Calibri"/>
                        </a:rPr>
                        <a:t>4.</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900" spc="-1" strike="noStrike">
                          <a:solidFill>
                            <a:srgbClr val="000000"/>
                          </a:solidFill>
                          <a:uFill>
                            <a:solidFill>
                              <a:srgbClr val="ffffff"/>
                            </a:solidFill>
                          </a:uFill>
                          <a:latin typeface="Calibri"/>
                        </a:rPr>
                        <a:t>Deepanshu Goyal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900" spc="-1" strike="noStrike">
                          <a:solidFill>
                            <a:srgbClr val="000000"/>
                          </a:solidFill>
                          <a:uFill>
                            <a:solidFill>
                              <a:srgbClr val="ffffff"/>
                            </a:solidFill>
                          </a:uFill>
                          <a:latin typeface="Calibri"/>
                        </a:rPr>
                        <a:t>Comparsion &amp; Suggest improvements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62120" y="42696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rPr>
              <a:t>Introduction</a:t>
            </a:r>
            <a:endParaRPr b="0" lang="en-IN" sz="1800" spc="-1" strike="noStrike">
              <a:solidFill>
                <a:srgbClr val="000000"/>
              </a:solidFill>
              <a:uFill>
                <a:solidFill>
                  <a:srgbClr val="ffffff"/>
                </a:solidFill>
              </a:uFill>
              <a:latin typeface="Arial"/>
            </a:endParaRPr>
          </a:p>
        </p:txBody>
      </p:sp>
      <p:sp>
        <p:nvSpPr>
          <p:cNvPr id="192" name="CustomShape 2"/>
          <p:cNvSpPr/>
          <p:nvPr/>
        </p:nvSpPr>
        <p:spPr>
          <a:xfrm>
            <a:off x="504000" y="1913040"/>
            <a:ext cx="10887840" cy="372924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Calibri"/>
              </a:rPr>
              <a:t>These days the exponential growth of data leads to high computation requirements which is not always available at user’s end, so compression basically reduces the redundancy in data representation thus decreasing the size of data which when transferred over network consumes less bandwidth and also decreases the cost of storing it. </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3978720" y="648000"/>
            <a:ext cx="4085280" cy="743040"/>
          </a:xfrm>
          <a:prstGeom prst="rect">
            <a:avLst/>
          </a:prstGeom>
          <a:noFill/>
          <a:ln>
            <a:noFill/>
          </a:ln>
        </p:spPr>
        <p:txBody>
          <a:bodyPr lIns="90000" rIns="90000" tIns="45000" bIns="45000"/>
          <a:p>
            <a:pPr algn="ctr">
              <a:lnSpc>
                <a:spcPct val="100000"/>
              </a:lnSpc>
            </a:pPr>
            <a:r>
              <a:rPr b="1" lang="en-IN" sz="4400" spc="-1" strike="noStrike">
                <a:solidFill>
                  <a:srgbClr val="000000"/>
                </a:solidFill>
                <a:uFill>
                  <a:solidFill>
                    <a:srgbClr val="ffffff"/>
                  </a:solidFill>
                </a:uFill>
                <a:latin typeface="Calibri"/>
              </a:rPr>
              <a:t>Introduction</a:t>
            </a:r>
            <a:endParaRPr b="0" lang="en-IN" sz="1800" spc="-1" strike="noStrike">
              <a:solidFill>
                <a:srgbClr val="000000"/>
              </a:solidFill>
              <a:uFill>
                <a:solidFill>
                  <a:srgbClr val="ffffff"/>
                </a:solidFill>
              </a:uFill>
              <a:latin typeface="Arial"/>
            </a:endParaRPr>
          </a:p>
        </p:txBody>
      </p:sp>
      <p:sp>
        <p:nvSpPr>
          <p:cNvPr id="194" name="TextShape 2"/>
          <p:cNvSpPr txBox="1"/>
          <p:nvPr/>
        </p:nvSpPr>
        <p:spPr>
          <a:xfrm>
            <a:off x="720000" y="1690560"/>
            <a:ext cx="11016000" cy="391860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IN" sz="3200" spc="-1" strike="noStrike">
                <a:solidFill>
                  <a:srgbClr val="000000"/>
                </a:solidFill>
                <a:uFill>
                  <a:solidFill>
                    <a:srgbClr val="ffffff"/>
                  </a:solidFill>
                </a:uFill>
                <a:latin typeface="Calibri"/>
                <a:ea typeface="Times New Roman"/>
              </a:rPr>
              <a:t>There are number of data compression algorithms which use different approaches,</a:t>
            </a:r>
            <a:r>
              <a:rPr b="0" lang="en-IN" sz="3200" spc="-1" strike="noStrike">
                <a:solidFill>
                  <a:srgbClr val="000000"/>
                </a:solidFill>
                <a:uFill>
                  <a:solidFill>
                    <a:srgbClr val="ffffff"/>
                  </a:solidFill>
                </a:uFill>
                <a:latin typeface="Calibri"/>
              </a:rPr>
              <a:t> in our project we will examine </a:t>
            </a:r>
            <a:r>
              <a:rPr b="0" lang="en-IN" sz="3200" spc="-1" strike="noStrike">
                <a:solidFill>
                  <a:srgbClr val="000000"/>
                </a:solidFill>
                <a:uFill>
                  <a:solidFill>
                    <a:srgbClr val="ffffff"/>
                  </a:solidFill>
                </a:uFill>
                <a:latin typeface="Calibri"/>
                <a:ea typeface="Times New Roman"/>
              </a:rPr>
              <a:t>lossless data compression algorithms like Huffman encoding algorithm, Lempel-Ziv-Welch algorithm, and Shannon-Fano algorithm and comparing their performance. </a:t>
            </a:r>
            <a:endParaRPr b="0" lang="en-IN" sz="1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38600" y="571680"/>
            <a:ext cx="12191400" cy="564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600" spc="-1" strike="noStrike">
                <a:solidFill>
                  <a:srgbClr val="595959"/>
                </a:solidFill>
                <a:uFill>
                  <a:solidFill>
                    <a:srgbClr val="ffffff"/>
                  </a:solidFill>
                </a:uFill>
                <a:latin typeface="Calibri"/>
              </a:rPr>
              <a:t>Problem Statement</a:t>
            </a:r>
            <a:endParaRPr b="0" lang="en-IN" sz="1800" spc="-1" strike="noStrike">
              <a:solidFill>
                <a:srgbClr val="000000"/>
              </a:solidFill>
              <a:uFill>
                <a:solidFill>
                  <a:srgbClr val="ffffff"/>
                </a:solidFill>
              </a:uFill>
              <a:latin typeface="Arial"/>
            </a:endParaRPr>
          </a:p>
        </p:txBody>
      </p:sp>
      <p:sp>
        <p:nvSpPr>
          <p:cNvPr id="196" name="CustomShape 2"/>
          <p:cNvSpPr/>
          <p:nvPr/>
        </p:nvSpPr>
        <p:spPr>
          <a:xfrm>
            <a:off x="1348920" y="1498320"/>
            <a:ext cx="8925120" cy="421812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uFill>
                  <a:solidFill>
                    <a:srgbClr val="ffffff"/>
                  </a:solidFill>
                </a:uFill>
                <a:latin typeface="Calibri"/>
                <a:ea typeface="DejaVu Sans"/>
              </a:rPr>
              <a:t>Storage on the cloud is a limited resource. Even though more storage space can be purchased, it seems better to utilize the given space to the fullest. The solution to this problem is data compression. Compress data to save space and then store it on the cloud, also in doing so, we save the data transmission cost over the network and make our cloud storage even more efficient.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0" y="294480"/>
            <a:ext cx="12191400" cy="564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600" spc="-1" strike="noStrike">
                <a:solidFill>
                  <a:srgbClr val="595959"/>
                </a:solidFill>
                <a:uFill>
                  <a:solidFill>
                    <a:srgbClr val="ffffff"/>
                  </a:solidFill>
                </a:uFill>
                <a:latin typeface="Calibri"/>
              </a:rPr>
              <a:t>Motivation</a:t>
            </a:r>
            <a:endParaRPr b="0" lang="en-IN" sz="1800" spc="-1" strike="noStrike">
              <a:solidFill>
                <a:srgbClr val="000000"/>
              </a:solidFill>
              <a:uFill>
                <a:solidFill>
                  <a:srgbClr val="ffffff"/>
                </a:solidFill>
              </a:uFill>
              <a:latin typeface="Arial"/>
            </a:endParaRPr>
          </a:p>
        </p:txBody>
      </p:sp>
      <p:sp>
        <p:nvSpPr>
          <p:cNvPr id="198" name="CustomShape 2"/>
          <p:cNvSpPr/>
          <p:nvPr/>
        </p:nvSpPr>
        <p:spPr>
          <a:xfrm>
            <a:off x="637560" y="1443960"/>
            <a:ext cx="10915920" cy="478188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Cloud computing has turned out be an excellent way to cope up with the data growth, but somewhere down the lane cloud computing  also requires physical infrastructure.</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Processing of data requires time, so processing of redundant data wastes lot of time.</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With the increase in size of files and the limited storage hardware.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All these factors motivates compression an urged us to study these compression algorithms.</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10880" y="497160"/>
            <a:ext cx="12191400" cy="564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600" spc="-1" strike="noStrike">
                <a:solidFill>
                  <a:srgbClr val="595959"/>
                </a:solidFill>
                <a:uFill>
                  <a:solidFill>
                    <a:srgbClr val="ffffff"/>
                  </a:solidFill>
                </a:uFill>
                <a:latin typeface="Calibri"/>
              </a:rPr>
              <a:t>Objectives</a:t>
            </a:r>
            <a:endParaRPr b="0" lang="en-IN" sz="1800" spc="-1" strike="noStrike">
              <a:solidFill>
                <a:srgbClr val="000000"/>
              </a:solidFill>
              <a:uFill>
                <a:solidFill>
                  <a:srgbClr val="ffffff"/>
                </a:solidFill>
              </a:uFill>
              <a:latin typeface="Arial"/>
            </a:endParaRPr>
          </a:p>
        </p:txBody>
      </p:sp>
      <p:sp>
        <p:nvSpPr>
          <p:cNvPr id="200" name="CustomShape 2"/>
          <p:cNvSpPr/>
          <p:nvPr/>
        </p:nvSpPr>
        <p:spPr>
          <a:xfrm>
            <a:off x="601560" y="1311480"/>
            <a:ext cx="10719360" cy="563508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Implementation of :</a:t>
            </a:r>
            <a:endParaRPr b="0" lang="en-IN" sz="1800" spc="-1" strike="noStrike">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b="0" lang="en-IN" sz="2800" spc="-1" strike="noStrike">
                <a:solidFill>
                  <a:srgbClr val="000000"/>
                </a:solidFill>
                <a:uFill>
                  <a:solidFill>
                    <a:srgbClr val="ffffff"/>
                  </a:solidFill>
                </a:uFill>
                <a:latin typeface="Calibri"/>
                <a:ea typeface="DejaVu Sans"/>
              </a:rPr>
              <a:t>Huffman's encoding Algorithm</a:t>
            </a:r>
            <a:endParaRPr b="0" lang="en-IN" sz="1800" spc="-1" strike="noStrike">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b="0" lang="en-IN" sz="2800" spc="-1" strike="noStrike">
                <a:solidFill>
                  <a:srgbClr val="000000"/>
                </a:solidFill>
                <a:uFill>
                  <a:solidFill>
                    <a:srgbClr val="ffffff"/>
                  </a:solidFill>
                </a:uFill>
                <a:latin typeface="Calibri"/>
                <a:ea typeface="DejaVu Sans"/>
              </a:rPr>
              <a:t>Shannon – Fano Algorithm</a:t>
            </a:r>
            <a:endParaRPr b="0" lang="en-IN" sz="1800" spc="-1" strike="noStrike">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b="0" lang="en-IN" sz="2800" spc="-1" strike="noStrike">
                <a:solidFill>
                  <a:srgbClr val="000000"/>
                </a:solidFill>
                <a:uFill>
                  <a:solidFill>
                    <a:srgbClr val="ffffff"/>
                  </a:solidFill>
                </a:uFill>
                <a:latin typeface="Calibri"/>
                <a:ea typeface="DejaVu Sans"/>
              </a:rPr>
              <a:t>Lempel – Zev Welch Algorithm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45648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Comparison of all three algorithms on the basis of:</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=&gt; Degree of compression</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=&gt; Time</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=&gt; Code Efficiency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Implementation and deployment of compressed text on cloud.</a:t>
            </a:r>
            <a:endParaRPr b="0" lang="en-IN" sz="1800" spc="-1" strike="noStrike">
              <a:solidFill>
                <a:srgbClr val="000000"/>
              </a:solidFill>
              <a:uFill>
                <a:solidFill>
                  <a:srgbClr val="ffffff"/>
                </a:solidFill>
              </a:uFill>
              <a:latin typeface="Arial"/>
            </a:endParaRPr>
          </a:p>
          <a:p>
            <a:pPr marL="570960">
              <a:lnSpc>
                <a:spcPct val="100000"/>
              </a:lnSpc>
            </a:pPr>
            <a:endParaRPr b="0" lang="en-IN" sz="1800" spc="-1" strike="noStrike">
              <a:solidFill>
                <a:srgbClr val="000000"/>
              </a:solidFill>
              <a:uFill>
                <a:solidFill>
                  <a:srgbClr val="ffffff"/>
                </a:solidFill>
              </a:uFill>
              <a:latin typeface="Arial"/>
            </a:endParaRPr>
          </a:p>
        </p:txBody>
      </p:sp>
      <p:sp>
        <p:nvSpPr>
          <p:cNvPr id="201" name="CustomShape 3"/>
          <p:cNvSpPr/>
          <p:nvPr/>
        </p:nvSpPr>
        <p:spPr>
          <a:xfrm>
            <a:off x="914400" y="3279600"/>
            <a:ext cx="6725160" cy="384120"/>
          </a:xfrm>
          <a:prstGeom prst="rect">
            <a:avLst/>
          </a:prstGeom>
          <a:noFill/>
          <a:ln>
            <a:no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138600" y="585720"/>
            <a:ext cx="12191400" cy="564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600" spc="-1" strike="noStrike">
                <a:solidFill>
                  <a:srgbClr val="595959"/>
                </a:solidFill>
                <a:uFill>
                  <a:solidFill>
                    <a:srgbClr val="ffffff"/>
                  </a:solidFill>
                </a:uFill>
                <a:latin typeface="Calibri"/>
              </a:rPr>
              <a:t>Software/ Hardware Requirement </a:t>
            </a:r>
            <a:endParaRPr b="0" lang="en-IN" sz="1800" spc="-1" strike="noStrike">
              <a:solidFill>
                <a:srgbClr val="000000"/>
              </a:solidFill>
              <a:uFill>
                <a:solidFill>
                  <a:srgbClr val="ffffff"/>
                </a:solidFill>
              </a:uFill>
              <a:latin typeface="Arial"/>
            </a:endParaRPr>
          </a:p>
        </p:txBody>
      </p:sp>
      <p:sp>
        <p:nvSpPr>
          <p:cNvPr id="203" name="CustomShape 2"/>
          <p:cNvSpPr/>
          <p:nvPr/>
        </p:nvSpPr>
        <p:spPr>
          <a:xfrm>
            <a:off x="1000800" y="1827360"/>
            <a:ext cx="9873720" cy="520992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uFill>
                  <a:solidFill>
                    <a:srgbClr val="ffffff"/>
                  </a:solidFill>
                </a:uFill>
                <a:latin typeface="Calibri"/>
                <a:ea typeface="DejaVu Sans"/>
              </a:rPr>
              <a:t>•</a:t>
            </a:r>
            <a:r>
              <a:rPr b="1" lang="en-IN" sz="2800" spc="-1" strike="noStrike">
                <a:solidFill>
                  <a:srgbClr val="000000"/>
                </a:solidFill>
                <a:uFill>
                  <a:solidFill>
                    <a:srgbClr val="ffffff"/>
                  </a:solidFill>
                </a:uFill>
                <a:latin typeface="Calibri"/>
                <a:ea typeface="DejaVu Sans"/>
              </a:rPr>
              <a:t>Hardware Interface:</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b="0" lang="en-IN" sz="2800" spc="-1" strike="noStrike">
                <a:solidFill>
                  <a:srgbClr val="000000"/>
                </a:solidFill>
                <a:uFill>
                  <a:solidFill>
                    <a:srgbClr val="ffffff"/>
                  </a:solidFill>
                </a:uFill>
                <a:latin typeface="Calibri"/>
                <a:ea typeface="DejaVu Sans"/>
              </a:rPr>
              <a:t>64 bits processor architecture supported by windows.</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b="0" lang="en-IN" sz="2800" spc="-1" strike="noStrike">
                <a:solidFill>
                  <a:srgbClr val="000000"/>
                </a:solidFill>
                <a:uFill>
                  <a:solidFill>
                    <a:srgbClr val="ffffff"/>
                  </a:solidFill>
                </a:uFill>
                <a:latin typeface="Calibri"/>
                <a:ea typeface="DejaVu Sans"/>
              </a:rPr>
              <a:t>Minimum RAM requirement for proper functioning is 8 GB.</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b="0" lang="en-IN" sz="2800" spc="-1" strike="noStrike">
                <a:solidFill>
                  <a:srgbClr val="000000"/>
                </a:solidFill>
                <a:uFill>
                  <a:solidFill>
                    <a:srgbClr val="ffffff"/>
                  </a:solidFill>
                </a:uFill>
                <a:latin typeface="Calibri"/>
                <a:ea typeface="DejaVu Sans"/>
              </a:rPr>
              <a:t>Required input as well as output devices.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a:t>
            </a:r>
            <a:r>
              <a:rPr b="1" lang="en-IN" sz="2800" spc="-1" strike="noStrike">
                <a:solidFill>
                  <a:srgbClr val="000000"/>
                </a:solidFill>
                <a:uFill>
                  <a:solidFill>
                    <a:srgbClr val="ffffff"/>
                  </a:solidFill>
                </a:uFill>
                <a:latin typeface="Calibri"/>
                <a:ea typeface="DejaVu Sans"/>
              </a:rPr>
              <a:t>Software Interface:</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b="0" lang="en-IN" sz="2800" spc="-1" strike="noStrike">
                <a:solidFill>
                  <a:srgbClr val="000000"/>
                </a:solidFill>
                <a:uFill>
                  <a:solidFill>
                    <a:srgbClr val="ffffff"/>
                  </a:solidFill>
                </a:uFill>
                <a:latin typeface="Calibri"/>
                <a:ea typeface="DejaVu Sans"/>
              </a:rPr>
              <a:t>C Compiler (GCC).</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b="0" lang="en-IN" sz="2800" spc="-1" strike="noStrike">
                <a:solidFill>
                  <a:srgbClr val="000000"/>
                </a:solidFill>
                <a:uFill>
                  <a:solidFill>
                    <a:srgbClr val="ffffff"/>
                  </a:solidFill>
                </a:uFill>
                <a:latin typeface="Calibri"/>
                <a:ea typeface="DejaVu Sans"/>
              </a:rPr>
              <a:t>AWS CLOUD SERVICES.</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b="0" lang="en-IN" sz="2800" spc="-1" strike="noStrike">
                <a:solidFill>
                  <a:srgbClr val="000000"/>
                </a:solidFill>
                <a:uFill>
                  <a:solidFill>
                    <a:srgbClr val="ffffff"/>
                  </a:solidFill>
                </a:uFill>
                <a:latin typeface="Calibri"/>
                <a:ea typeface="DejaVu Sans"/>
              </a:rPr>
              <a:t>Socket Programming Library in C.</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8397</TotalTime>
  <Application>LibreOffice/5.1.6.2$Linux_X86_64 LibreOffice_project/10m0$Build-2</Application>
  <Words>666</Words>
  <Paragraphs>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2017-08-14T08:34:40Z</dcterms:created>
  <dc:creator>Apple 2</dc:creator>
  <dc:description/>
  <dc:language>en-IN</dc:language>
  <cp:lastModifiedBy/>
  <cp:lastPrinted>2017-08-16T11:40:20Z</cp:lastPrinted>
  <dcterms:modified xsi:type="dcterms:W3CDTF">2018-09-17T20:35:39Z</dcterms:modified>
  <cp:revision>742</cp:revision>
  <dc:subject/>
  <dc:title>Strengthen the embankments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