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55" r:id="rId2"/>
    <p:sldId id="356" r:id="rId3"/>
    <p:sldId id="357" r:id="rId4"/>
    <p:sldId id="363" r:id="rId5"/>
    <p:sldId id="359" r:id="rId6"/>
    <p:sldId id="361" r:id="rId7"/>
    <p:sldId id="360" r:id="rId8"/>
    <p:sldId id="364" r:id="rId9"/>
    <p:sldId id="362" r:id="rId10"/>
    <p:sldId id="371" r:id="rId11"/>
    <p:sldId id="369" r:id="rId12"/>
    <p:sldId id="370" r:id="rId13"/>
    <p:sldId id="372" r:id="rId14"/>
    <p:sldId id="373" r:id="rId15"/>
    <p:sldId id="365" r:id="rId16"/>
    <p:sldId id="366" r:id="rId17"/>
    <p:sldId id="358" r:id="rId18"/>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80" d="100"/>
          <a:sy n="80" d="100"/>
        </p:scale>
        <p:origin x="360" y="96"/>
      </p:cViewPr>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9/17/2018</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85012C-24FD-4033-9E4F-17EFABF705B6}" type="slidenum">
              <a:rPr lang="en-US" smtClean="0"/>
              <a:pPr/>
              <a:t>4</a:t>
            </a:fld>
            <a:endParaRPr lang="en-US"/>
          </a:p>
        </p:txBody>
      </p:sp>
    </p:spTree>
    <p:extLst>
      <p:ext uri="{BB962C8B-B14F-4D97-AF65-F5344CB8AC3E}">
        <p14:creationId xmlns:p14="http://schemas.microsoft.com/office/powerpoint/2010/main" val="142926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85012C-24FD-4033-9E4F-17EFABF705B6}" type="slidenum">
              <a:rPr lang="en-US" smtClean="0"/>
              <a:pPr/>
              <a:t>11</a:t>
            </a:fld>
            <a:endParaRPr lang="en-US"/>
          </a:p>
        </p:txBody>
      </p:sp>
    </p:spTree>
    <p:extLst>
      <p:ext uri="{BB962C8B-B14F-4D97-AF65-F5344CB8AC3E}">
        <p14:creationId xmlns:p14="http://schemas.microsoft.com/office/powerpoint/2010/main" val="2631345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9/17/2018</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9/17/2018</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9/17/2018</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9/17/2018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75461-3A61-48BD-A1AD-6EE4A67949A8}"/>
              </a:ext>
            </a:extLst>
          </p:cNvPr>
          <p:cNvSpPr>
            <a:spLocks noGrp="1"/>
          </p:cNvSpPr>
          <p:nvPr>
            <p:ph idx="1"/>
          </p:nvPr>
        </p:nvSpPr>
        <p:spPr>
          <a:xfrm>
            <a:off x="776377" y="918714"/>
            <a:ext cx="10972800" cy="5503623"/>
          </a:xfrm>
        </p:spPr>
        <p:txBody>
          <a:bodyPr vert="horz" lIns="91438" tIns="45719" rIns="91438" bIns="45719" rtlCol="0" anchor="t">
            <a:noAutofit/>
          </a:bodyPr>
          <a:lstStyle/>
          <a:p>
            <a:pPr marL="0" indent="0">
              <a:spcBef>
                <a:spcPct val="0"/>
              </a:spcBef>
              <a:buNone/>
            </a:pPr>
            <a:r>
              <a:rPr lang="en-US" sz="2800">
                <a:cs typeface="Calibri"/>
              </a:rPr>
              <a:t>Step 3: Create a new internal node And assign frequency equal to sum of the 2 nodes frequency  taken in step 2 And assign fist taken node as a left child and second taken node as a right child</a:t>
            </a:r>
            <a:endParaRPr lang="en-US" sz="2800" dirty="0">
              <a:cs typeface="Calibri"/>
            </a:endParaRPr>
          </a:p>
          <a:p>
            <a:pPr marL="0" indent="0">
              <a:spcBef>
                <a:spcPct val="0"/>
              </a:spcBef>
              <a:buNone/>
            </a:pPr>
            <a:br>
              <a:rPr lang="en-US" sz="2800" dirty="0">
                <a:cs typeface="Calibri"/>
              </a:rPr>
            </a:br>
            <a:r>
              <a:rPr lang="en-US" sz="2800" dirty="0">
                <a:cs typeface="Calibri"/>
              </a:rPr>
              <a:t>Step 4: add internal node (Created in step 3) To the min heap</a:t>
            </a:r>
          </a:p>
          <a:p>
            <a:pPr marL="0" indent="0">
              <a:spcBef>
                <a:spcPts val="0"/>
              </a:spcBef>
            </a:pPr>
            <a:endParaRPr lang="en-US" sz="2800" dirty="0">
              <a:cs typeface="Calibri"/>
            </a:endParaRPr>
          </a:p>
          <a:p>
            <a:pPr marL="0" indent="0">
              <a:spcBef>
                <a:spcPts val="0"/>
              </a:spcBef>
              <a:buNone/>
            </a:pPr>
            <a:r>
              <a:rPr lang="en-US" sz="2800">
                <a:cs typeface="Calibri"/>
              </a:rPr>
              <a:t>Step 5: Repeat step 2,3,4 Until Heap contain only one node. This Node is root Node and tree has been completed</a:t>
            </a:r>
            <a:endParaRPr lang="en-US" sz="2800" dirty="0">
              <a:cs typeface="Calibri"/>
            </a:endParaRPr>
          </a:p>
          <a:p>
            <a:pPr marL="0" indent="0">
              <a:spcBef>
                <a:spcPts val="0"/>
              </a:spcBef>
            </a:pPr>
            <a:endParaRPr lang="en-US" sz="2800" dirty="0">
              <a:cs typeface="Calibri"/>
            </a:endParaRPr>
          </a:p>
          <a:p>
            <a:pPr marL="0" indent="0">
              <a:spcBef>
                <a:spcPts val="0"/>
              </a:spcBef>
              <a:buNone/>
            </a:pPr>
            <a:r>
              <a:rPr lang="en-US" sz="2800" dirty="0">
                <a:cs typeface="Calibri"/>
              </a:rPr>
              <a:t>Step 6: Traverse the Tree starting from the root Maintain an </a:t>
            </a:r>
            <a:r>
              <a:rPr lang="en-US" sz="2800" dirty="0" err="1">
                <a:cs typeface="Calibri"/>
              </a:rPr>
              <a:t>auxilary</a:t>
            </a:r>
            <a:r>
              <a:rPr lang="en-US" sz="2800" dirty="0">
                <a:cs typeface="Calibri"/>
              </a:rPr>
              <a:t> array While moving to the left child, write 0 to the array. While moving to the right child, write 1 to the array. Print the array when a leaf node is encountered.</a:t>
            </a:r>
          </a:p>
          <a:p>
            <a:pPr marL="0" indent="0">
              <a:spcBef>
                <a:spcPts val="0"/>
              </a:spcBef>
            </a:pPr>
            <a:endParaRPr lang="en-US" sz="2800" dirty="0">
              <a:cs typeface="Calibri"/>
            </a:endParaRPr>
          </a:p>
          <a:p>
            <a:pPr marL="0" indent="0" algn="ctr">
              <a:spcBef>
                <a:spcPct val="0"/>
              </a:spcBef>
            </a:pPr>
            <a:endParaRPr lang="en-US" sz="2800" dirty="0">
              <a:cs typeface="Calibri"/>
            </a:endParaRPr>
          </a:p>
          <a:p>
            <a:pPr marL="342265" indent="-342265"/>
            <a:endParaRPr lang="en-US" sz="2800" dirty="0">
              <a:cs typeface="Calibri"/>
            </a:endParaRPr>
          </a:p>
        </p:txBody>
      </p:sp>
    </p:spTree>
    <p:extLst>
      <p:ext uri="{BB962C8B-B14F-4D97-AF65-F5344CB8AC3E}">
        <p14:creationId xmlns:p14="http://schemas.microsoft.com/office/powerpoint/2010/main" val="321700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A78-CAC2-4ECE-B5D2-CC90251E5F9F}"/>
              </a:ext>
            </a:extLst>
          </p:cNvPr>
          <p:cNvSpPr>
            <a:spLocks noGrp="1"/>
          </p:cNvSpPr>
          <p:nvPr>
            <p:ph type="title"/>
          </p:nvPr>
        </p:nvSpPr>
        <p:spPr>
          <a:xfrm>
            <a:off x="762000" y="427039"/>
            <a:ext cx="10972800" cy="654170"/>
          </a:xfrm>
        </p:spPr>
        <p:txBody>
          <a:bodyPr>
            <a:normAutofit/>
          </a:bodyPr>
          <a:lstStyle/>
          <a:p>
            <a:pPr algn="l"/>
            <a:r>
              <a:rPr lang="en-US" sz="3200" b="1" dirty="0">
                <a:cs typeface="Calibri"/>
              </a:rPr>
              <a:t>Shannon – Fano Algorithm :</a:t>
            </a:r>
          </a:p>
        </p:txBody>
      </p:sp>
      <p:sp>
        <p:nvSpPr>
          <p:cNvPr id="3" name="Content Placeholder 2">
            <a:extLst>
              <a:ext uri="{FF2B5EF4-FFF2-40B4-BE49-F238E27FC236}">
                <a16:creationId xmlns:a16="http://schemas.microsoft.com/office/drawing/2014/main" id="{EBB416DD-8915-4581-8999-052E4ED0D546}"/>
              </a:ext>
            </a:extLst>
          </p:cNvPr>
          <p:cNvSpPr>
            <a:spLocks noGrp="1"/>
          </p:cNvSpPr>
          <p:nvPr>
            <p:ph idx="1"/>
          </p:nvPr>
        </p:nvSpPr>
        <p:spPr>
          <a:xfrm>
            <a:off x="762000" y="1522564"/>
            <a:ext cx="10972800" cy="4914150"/>
          </a:xfrm>
        </p:spPr>
        <p:txBody>
          <a:bodyPr vert="horz" lIns="91438" tIns="45719" rIns="91438" bIns="45719" rtlCol="0" anchor="t">
            <a:noAutofit/>
          </a:bodyPr>
          <a:lstStyle/>
          <a:p>
            <a:pPr marL="514350" indent="-514350">
              <a:buAutoNum type="arabicPeriod"/>
            </a:pPr>
            <a:r>
              <a:rPr lang="en-US" sz="2800" dirty="0">
                <a:cs typeface="Calibri"/>
              </a:rPr>
              <a:t>For a given list of symbols, develop a corresponding list of probabilities or frequency counts so that each symbol’s relative frequency of occurrence is known.</a:t>
            </a:r>
          </a:p>
          <a:p>
            <a:pPr marL="0" indent="0">
              <a:buNone/>
            </a:pPr>
            <a:endParaRPr lang="en-US" sz="2800" dirty="0">
              <a:cs typeface="Calibri"/>
            </a:endParaRPr>
          </a:p>
          <a:p>
            <a:pPr marL="0" indent="0">
              <a:buNone/>
            </a:pPr>
            <a:r>
              <a:rPr lang="en-US" sz="2800" dirty="0">
                <a:cs typeface="Calibri"/>
              </a:rPr>
              <a:t>2. Sort the lists of symbols according to frequency, with the most frequently occurring symbols at the left and the least common at the right.</a:t>
            </a:r>
          </a:p>
          <a:p>
            <a:pPr marL="0" indent="0">
              <a:buNone/>
            </a:pPr>
            <a:endParaRPr lang="en-US" sz="2800" dirty="0">
              <a:cs typeface="Calibri"/>
            </a:endParaRPr>
          </a:p>
          <a:p>
            <a:pPr marL="0" indent="0">
              <a:buNone/>
            </a:pPr>
            <a:r>
              <a:rPr lang="en-US" sz="2800" dirty="0">
                <a:cs typeface="Calibri"/>
              </a:rPr>
              <a:t>3. Divide the list into two parts, with the total frequency counts of the left part being as close to the total of the right as possible.</a:t>
            </a:r>
          </a:p>
          <a:p>
            <a:pPr marL="0" indent="0">
              <a:buNone/>
            </a:pPr>
            <a:endParaRPr lang="en-US" sz="2800" dirty="0">
              <a:cs typeface="Calibri"/>
            </a:endParaRPr>
          </a:p>
          <a:p>
            <a:pPr marL="0" indent="0">
              <a:buNone/>
            </a:pPr>
            <a:r>
              <a:rPr lang="en-US" sz="2800" dirty="0">
                <a:cs typeface="Calibri"/>
              </a:rPr>
              <a:t>.</a:t>
            </a:r>
          </a:p>
        </p:txBody>
      </p:sp>
    </p:spTree>
    <p:extLst>
      <p:ext uri="{BB962C8B-B14F-4D97-AF65-F5344CB8AC3E}">
        <p14:creationId xmlns:p14="http://schemas.microsoft.com/office/powerpoint/2010/main" val="390320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60139-16A8-42D9-85EB-7BD68BBD4767}"/>
              </a:ext>
            </a:extLst>
          </p:cNvPr>
          <p:cNvSpPr>
            <a:spLocks noGrp="1"/>
          </p:cNvSpPr>
          <p:nvPr>
            <p:ph idx="1"/>
          </p:nvPr>
        </p:nvSpPr>
        <p:spPr>
          <a:xfrm>
            <a:off x="481263" y="861205"/>
            <a:ext cx="11253537" cy="5417359"/>
          </a:xfrm>
        </p:spPr>
        <p:txBody>
          <a:bodyPr vert="horz" lIns="91438" tIns="45719" rIns="91438" bIns="45719" rtlCol="0" anchor="t">
            <a:normAutofit/>
          </a:bodyPr>
          <a:lstStyle/>
          <a:p>
            <a:pPr marL="0" indent="0">
              <a:buNone/>
            </a:pPr>
            <a:r>
              <a:rPr lang="en-US" sz="2800" dirty="0">
                <a:cs typeface="Calibri"/>
              </a:rPr>
              <a:t>4. The left part of the list is assigned the binary digit 0, and the right part is assigned the digit 1. This means that the codes for the symbols in the first part will all start with 0, and the codes in the second part will all start with 1.</a:t>
            </a:r>
          </a:p>
          <a:p>
            <a:pPr marL="0" indent="0">
              <a:buNone/>
            </a:pPr>
            <a:r>
              <a:rPr lang="en-US" sz="2800" dirty="0">
                <a:cs typeface="Calibri"/>
              </a:rPr>
              <a:t>5. Recursively apply the steps 3 and 4 to each of the two halves, subdividing groups and adding bits to the codes until each symbol has become a corresponding code leaf on the tree</a:t>
            </a:r>
          </a:p>
        </p:txBody>
      </p:sp>
    </p:spTree>
    <p:extLst>
      <p:ext uri="{BB962C8B-B14F-4D97-AF65-F5344CB8AC3E}">
        <p14:creationId xmlns:p14="http://schemas.microsoft.com/office/powerpoint/2010/main" val="379048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E340-29D4-460D-9686-3302C0286AD5}"/>
              </a:ext>
            </a:extLst>
          </p:cNvPr>
          <p:cNvSpPr>
            <a:spLocks noGrp="1"/>
          </p:cNvSpPr>
          <p:nvPr>
            <p:ph type="title"/>
          </p:nvPr>
        </p:nvSpPr>
        <p:spPr>
          <a:xfrm>
            <a:off x="762000" y="427039"/>
            <a:ext cx="10972800" cy="697302"/>
          </a:xfrm>
        </p:spPr>
        <p:txBody>
          <a:bodyPr/>
          <a:lstStyle/>
          <a:p>
            <a:pPr algn="l"/>
            <a:r>
              <a:rPr lang="en-US" sz="3200" b="1" dirty="0">
                <a:cs typeface="Calibri"/>
              </a:rPr>
              <a:t>Lempel – Zev Welch Algorithm:</a:t>
            </a:r>
            <a:endParaRPr lang="en-US" dirty="0">
              <a:cs typeface="Calibri"/>
            </a:endParaRPr>
          </a:p>
        </p:txBody>
      </p:sp>
      <p:sp>
        <p:nvSpPr>
          <p:cNvPr id="3" name="Content Placeholder 2">
            <a:extLst>
              <a:ext uri="{FF2B5EF4-FFF2-40B4-BE49-F238E27FC236}">
                <a16:creationId xmlns:a16="http://schemas.microsoft.com/office/drawing/2014/main" id="{ED802FC2-CAA7-45B9-8BAC-C82723E31A29}"/>
              </a:ext>
            </a:extLst>
          </p:cNvPr>
          <p:cNvSpPr>
            <a:spLocks noGrp="1"/>
          </p:cNvSpPr>
          <p:nvPr>
            <p:ph idx="1"/>
          </p:nvPr>
        </p:nvSpPr>
        <p:spPr/>
        <p:txBody>
          <a:bodyPr vert="horz" lIns="91438" tIns="45719" rIns="91438" bIns="45719" rtlCol="0" anchor="t">
            <a:noAutofit/>
          </a:bodyPr>
          <a:lstStyle/>
          <a:p>
            <a:pPr marL="514350" indent="-514350">
              <a:buAutoNum type="arabicPeriod"/>
            </a:pPr>
            <a:r>
              <a:rPr lang="en-US" sz="2800" dirty="0">
                <a:cs typeface="Calibri"/>
              </a:rPr>
              <a:t>LZW compression uses a code table, with 4096 as a common choice for the number of table entries. Codes 0-255 in the code table are always assigned to represent single bytes from the input file.</a:t>
            </a:r>
          </a:p>
          <a:p>
            <a:pPr marL="514350" indent="-514350">
              <a:buAutoNum type="arabicPeriod"/>
            </a:pPr>
            <a:r>
              <a:rPr lang="en-US" sz="2800" dirty="0">
                <a:cs typeface="Calibri"/>
              </a:rPr>
              <a:t>When encoding begins the code table contains only the first 256 entries, with the remainder of the table being blanks. Compression is achieved by using codes 256 through 4095 to represent sequences of bytes.</a:t>
            </a:r>
          </a:p>
          <a:p>
            <a:pPr marL="514350" indent="-514350">
              <a:buAutoNum type="arabicPeriod"/>
            </a:pPr>
            <a:r>
              <a:rPr lang="en-US" sz="2800" dirty="0">
                <a:cs typeface="Calibri"/>
              </a:rPr>
              <a:t>As the encoding continues, LZW identifies repeated sequences in the data, and adds them to the code table.</a:t>
            </a:r>
          </a:p>
          <a:p>
            <a:pPr marL="342265" indent="-342265"/>
            <a:endParaRPr lang="en-US" sz="2800" dirty="0">
              <a:cs typeface="Calibri"/>
            </a:endParaRPr>
          </a:p>
        </p:txBody>
      </p:sp>
    </p:spTree>
    <p:extLst>
      <p:ext uri="{BB962C8B-B14F-4D97-AF65-F5344CB8AC3E}">
        <p14:creationId xmlns:p14="http://schemas.microsoft.com/office/powerpoint/2010/main" val="260472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DCDD-E4AF-4D3E-A93F-2E87A2961490}"/>
              </a:ext>
            </a:extLst>
          </p:cNvPr>
          <p:cNvSpPr>
            <a:spLocks noGrp="1"/>
          </p:cNvSpPr>
          <p:nvPr>
            <p:ph type="title"/>
          </p:nvPr>
        </p:nvSpPr>
        <p:spPr>
          <a:xfrm>
            <a:off x="762000" y="427039"/>
            <a:ext cx="10972800" cy="740434"/>
          </a:xfrm>
        </p:spPr>
        <p:txBody>
          <a:bodyPr/>
          <a:lstStyle/>
          <a:p>
            <a:pPr algn="l"/>
            <a:r>
              <a:rPr lang="en-US" sz="3200" b="1" dirty="0">
                <a:cs typeface="Calibri"/>
              </a:rPr>
              <a:t>Comparison:</a:t>
            </a:r>
            <a:endParaRPr lang="en-US" dirty="0">
              <a:cs typeface="Calibri"/>
            </a:endParaRPr>
          </a:p>
        </p:txBody>
      </p:sp>
      <p:sp>
        <p:nvSpPr>
          <p:cNvPr id="3" name="Content Placeholder 2">
            <a:extLst>
              <a:ext uri="{FF2B5EF4-FFF2-40B4-BE49-F238E27FC236}">
                <a16:creationId xmlns:a16="http://schemas.microsoft.com/office/drawing/2014/main" id="{60DB986B-C468-437B-B699-5090715AB275}"/>
              </a:ext>
            </a:extLst>
          </p:cNvPr>
          <p:cNvSpPr>
            <a:spLocks noGrp="1"/>
          </p:cNvSpPr>
          <p:nvPr>
            <p:ph idx="1"/>
          </p:nvPr>
        </p:nvSpPr>
        <p:spPr/>
        <p:txBody>
          <a:bodyPr vert="horz" lIns="91438" tIns="45719" rIns="91438" bIns="45719" rtlCol="0" anchor="t">
            <a:normAutofit/>
          </a:bodyPr>
          <a:lstStyle/>
          <a:p>
            <a:pPr marL="342265" indent="-342265"/>
            <a:endParaRPr lang="en-IN" sz="2800" dirty="0">
              <a:cs typeface="Calibri"/>
            </a:endParaRPr>
          </a:p>
          <a:p>
            <a:pPr marL="342265" indent="-342265"/>
            <a:r>
              <a:rPr lang="en-IN" sz="2800" dirty="0">
                <a:cs typeface="Calibri"/>
              </a:rPr>
              <a:t>Compression Ratio</a:t>
            </a:r>
            <a:endParaRPr lang="en-IN" dirty="0"/>
          </a:p>
          <a:p>
            <a:pPr marL="342265" indent="-342265"/>
            <a:r>
              <a:rPr lang="en-IN" sz="2800" dirty="0">
                <a:cs typeface="Calibri"/>
              </a:rPr>
              <a:t>Time complexity</a:t>
            </a:r>
          </a:p>
          <a:p>
            <a:pPr marL="342265" indent="-342265"/>
            <a:r>
              <a:rPr lang="en-IN" sz="2800" dirty="0">
                <a:cs typeface="Calibri"/>
              </a:rPr>
              <a:t>Code Efficiency</a:t>
            </a:r>
          </a:p>
          <a:p>
            <a:pPr marL="342265" indent="-342265"/>
            <a:r>
              <a:rPr lang="en-IN" sz="2800" dirty="0">
                <a:cs typeface="Calibri"/>
              </a:rPr>
              <a:t>Compression Factor</a:t>
            </a:r>
          </a:p>
          <a:p>
            <a:pPr marL="0" indent="0">
              <a:buNone/>
            </a:pPr>
            <a:endParaRPr lang="en-IN" sz="2800" dirty="0">
              <a:cs typeface="Calibri"/>
            </a:endParaRPr>
          </a:p>
          <a:p>
            <a:pPr marL="0" indent="0">
              <a:buNone/>
            </a:pPr>
            <a:endParaRPr lang="en-IN" sz="2800" dirty="0">
              <a:cs typeface="Calibri"/>
            </a:endParaRPr>
          </a:p>
        </p:txBody>
      </p:sp>
    </p:spTree>
    <p:extLst>
      <p:ext uri="{BB962C8B-B14F-4D97-AF65-F5344CB8AC3E}">
        <p14:creationId xmlns:p14="http://schemas.microsoft.com/office/powerpoint/2010/main" val="239634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717"/>
            <a:ext cx="12192000" cy="564910"/>
          </a:xfrm>
        </p:spPr>
        <p:txBody>
          <a:bodyPr>
            <a:normAutofit fontScale="90000"/>
          </a:bodyPr>
          <a:lstStyle/>
          <a:p>
            <a:r>
              <a:rPr lang="en-IN" b="1" dirty="0"/>
              <a:t>PERT Chart</a:t>
            </a:r>
          </a:p>
        </p:txBody>
      </p:sp>
      <p:sp>
        <p:nvSpPr>
          <p:cNvPr id="3" name="TextBox 2">
            <a:extLst>
              <a:ext uri="{FF2B5EF4-FFF2-40B4-BE49-F238E27FC236}">
                <a16:creationId xmlns:a16="http://schemas.microsoft.com/office/drawing/2014/main" id="{6238D145-95E8-4986-99CA-29BB3969D921}"/>
              </a:ext>
            </a:extLst>
          </p:cNvPr>
          <p:cNvSpPr txBox="1"/>
          <p:nvPr/>
        </p:nvSpPr>
        <p:spPr>
          <a:xfrm>
            <a:off x="3048000" y="3200400"/>
            <a:ext cx="60960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4" name="Picture 4" descr="A screenshot of a cell phone screen with text&#10;&#10;Description generated with high confidence">
            <a:extLst>
              <a:ext uri="{FF2B5EF4-FFF2-40B4-BE49-F238E27FC236}">
                <a16:creationId xmlns:a16="http://schemas.microsoft.com/office/drawing/2014/main" id="{0FC1C70D-9AB0-4F6A-9470-8EA39B36FB80}"/>
              </a:ext>
            </a:extLst>
          </p:cNvPr>
          <p:cNvPicPr>
            <a:picLocks noChangeAspect="1"/>
          </p:cNvPicPr>
          <p:nvPr/>
        </p:nvPicPr>
        <p:blipFill>
          <a:blip r:embed="rId2"/>
          <a:stretch>
            <a:fillRect/>
          </a:stretch>
        </p:blipFill>
        <p:spPr>
          <a:xfrm>
            <a:off x="928777" y="1129550"/>
            <a:ext cx="10363199" cy="5749087"/>
          </a:xfrm>
          <a:prstGeom prst="rect">
            <a:avLst/>
          </a:prstGeom>
        </p:spPr>
      </p:pic>
    </p:spTree>
    <p:extLst>
      <p:ext uri="{BB962C8B-B14F-4D97-AF65-F5344CB8AC3E}">
        <p14:creationId xmlns:p14="http://schemas.microsoft.com/office/powerpoint/2010/main" val="20781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564910"/>
          </a:xfrm>
        </p:spPr>
        <p:txBody>
          <a:bodyPr>
            <a:normAutofit fontScale="90000"/>
          </a:bodyPr>
          <a:lstStyle/>
          <a:p>
            <a:r>
              <a:rPr lang="en-IN" b="1" dirty="0"/>
              <a:t>References</a:t>
            </a:r>
          </a:p>
        </p:txBody>
      </p:sp>
    </p:spTree>
    <p:extLst>
      <p:ext uri="{BB962C8B-B14F-4D97-AF65-F5344CB8AC3E}">
        <p14:creationId xmlns:p14="http://schemas.microsoft.com/office/powerpoint/2010/main" val="335886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910937"/>
            <a:ext cx="12192000" cy="890154"/>
          </a:xfrm>
        </p:spPr>
        <p:txBody>
          <a:bodyPr/>
          <a:lstStyle/>
          <a:p>
            <a:r>
              <a:rPr lang="en-US" b="1" dirty="0"/>
              <a:t>Project Title</a:t>
            </a: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8756073" y="4360719"/>
            <a:ext cx="3002540" cy="1586344"/>
          </a:xfrm>
          <a:prstGeom prst="rect">
            <a:avLst/>
          </a:prstGeom>
        </p:spPr>
        <p:txBody>
          <a:bodyPr vert="horz" lIns="91438" tIns="45719" rIns="91438" bIns="45719" rtlCol="0" anchor="ctr">
            <a:no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1800" dirty="0"/>
              <a:t>Project Guide</a:t>
            </a:r>
          </a:p>
          <a:p>
            <a:r>
              <a:rPr lang="en-US" sz="1800" dirty="0"/>
              <a:t>GL PRAKASH</a:t>
            </a:r>
          </a:p>
          <a:p>
            <a:r>
              <a:rPr lang="en-IN" sz="1800" dirty="0"/>
              <a:t>Asst. Professor (S.G.),</a:t>
            </a:r>
          </a:p>
          <a:p>
            <a:r>
              <a:rPr lang="en-IN" sz="1800" dirty="0"/>
              <a:t>Department of Virtualization | </a:t>
            </a:r>
            <a:r>
              <a:rPr lang="en-IN" sz="1800" dirty="0" err="1"/>
              <a:t>SoCS|UPES</a:t>
            </a:r>
            <a:r>
              <a:rPr lang="en-IN" sz="1800" dirty="0"/>
              <a:t>,</a:t>
            </a:r>
          </a:p>
          <a:p>
            <a:r>
              <a:rPr lang="en-IN" sz="1800" dirty="0"/>
              <a:t>Dehradun, India</a:t>
            </a:r>
          </a:p>
        </p:txBody>
      </p:sp>
      <p:sp>
        <p:nvSpPr>
          <p:cNvPr id="4" name="TextBox 3">
            <a:extLst>
              <a:ext uri="{FF2B5EF4-FFF2-40B4-BE49-F238E27FC236}">
                <a16:creationId xmlns:a16="http://schemas.microsoft.com/office/drawing/2014/main" id="{21A41F2C-D411-43AB-92C7-BDA33DCC68BC}"/>
              </a:ext>
            </a:extLst>
          </p:cNvPr>
          <p:cNvSpPr txBox="1"/>
          <p:nvPr/>
        </p:nvSpPr>
        <p:spPr>
          <a:xfrm>
            <a:off x="1576137" y="2370221"/>
            <a:ext cx="9757610" cy="1938992"/>
          </a:xfrm>
          <a:prstGeom prst="rect">
            <a:avLst/>
          </a:prstGeom>
          <a:noFill/>
        </p:spPr>
        <p:txBody>
          <a:bodyPr wrap="square" rtlCol="0">
            <a:spAutoFit/>
          </a:bodyPr>
          <a:lstStyle/>
          <a:p>
            <a:r>
              <a:rPr lang="en-IN" sz="4000" b="1" dirty="0"/>
              <a:t>Lossless Data Compression Algorithms and their Comparison</a:t>
            </a:r>
          </a:p>
          <a:p>
            <a:endParaRPr lang="en-IN" sz="4000" dirty="0"/>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p:txBody>
          <a:bodyPr/>
          <a:lstStyle/>
          <a:p>
            <a:r>
              <a:rPr lang="en-US" b="1" dirty="0"/>
              <a:t>Team Members &amp; Role</a:t>
            </a:r>
          </a:p>
        </p:txBody>
      </p:sp>
      <p:graphicFrame>
        <p:nvGraphicFramePr>
          <p:cNvPr id="5" name="Table 4">
            <a:extLst>
              <a:ext uri="{FF2B5EF4-FFF2-40B4-BE49-F238E27FC236}">
                <a16:creationId xmlns:a16="http://schemas.microsoft.com/office/drawing/2014/main" id="{9C795761-064A-4AB9-95A5-2E07DC512A2E}"/>
              </a:ext>
            </a:extLst>
          </p:cNvPr>
          <p:cNvGraphicFramePr>
            <a:graphicFrameLocks noGrp="1"/>
          </p:cNvGraphicFramePr>
          <p:nvPr>
            <p:extLst>
              <p:ext uri="{D42A27DB-BD31-4B8C-83A1-F6EECF244321}">
                <p14:modId xmlns:p14="http://schemas.microsoft.com/office/powerpoint/2010/main" val="479695269"/>
              </p:ext>
            </p:extLst>
          </p:nvPr>
        </p:nvGraphicFramePr>
        <p:xfrm>
          <a:off x="1783347" y="2332119"/>
          <a:ext cx="8625305" cy="3418977"/>
        </p:xfrm>
        <a:graphic>
          <a:graphicData uri="http://schemas.openxmlformats.org/drawingml/2006/table">
            <a:tbl>
              <a:tblPr firstRow="1" bandRow="1">
                <a:tableStyleId>{5C22544A-7EE6-4342-B048-85BDC9FD1C3A}</a:tableStyleId>
              </a:tblPr>
              <a:tblGrid>
                <a:gridCol w="995948">
                  <a:extLst>
                    <a:ext uri="{9D8B030D-6E8A-4147-A177-3AD203B41FA5}">
                      <a16:colId xmlns:a16="http://schemas.microsoft.com/office/drawing/2014/main" val="1584953221"/>
                    </a:ext>
                  </a:extLst>
                </a:gridCol>
                <a:gridCol w="2875547">
                  <a:extLst>
                    <a:ext uri="{9D8B030D-6E8A-4147-A177-3AD203B41FA5}">
                      <a16:colId xmlns:a16="http://schemas.microsoft.com/office/drawing/2014/main" val="4245464063"/>
                    </a:ext>
                  </a:extLst>
                </a:gridCol>
                <a:gridCol w="4753810">
                  <a:extLst>
                    <a:ext uri="{9D8B030D-6E8A-4147-A177-3AD203B41FA5}">
                      <a16:colId xmlns:a16="http://schemas.microsoft.com/office/drawing/2014/main" val="3905376817"/>
                    </a:ext>
                  </a:extLst>
                </a:gridCol>
              </a:tblGrid>
              <a:tr h="580933">
                <a:tc>
                  <a:txBody>
                    <a:bodyPr/>
                    <a:lstStyle/>
                    <a:p>
                      <a:r>
                        <a:rPr lang="en-IN" dirty="0"/>
                        <a:t>S.NO.</a:t>
                      </a:r>
                    </a:p>
                  </a:txBody>
                  <a:tcPr/>
                </a:tc>
                <a:tc>
                  <a:txBody>
                    <a:bodyPr/>
                    <a:lstStyle/>
                    <a:p>
                      <a:r>
                        <a:rPr lang="en-IN" dirty="0"/>
                        <a:t>Name of the Student</a:t>
                      </a:r>
                    </a:p>
                  </a:txBody>
                  <a:tcPr/>
                </a:tc>
                <a:tc>
                  <a:txBody>
                    <a:bodyPr/>
                    <a:lstStyle/>
                    <a:p>
                      <a:r>
                        <a:rPr lang="en-IN" dirty="0"/>
                        <a:t>Role of the Student</a:t>
                      </a:r>
                    </a:p>
                  </a:txBody>
                  <a:tcPr/>
                </a:tc>
                <a:extLst>
                  <a:ext uri="{0D108BD9-81ED-4DB2-BD59-A6C34878D82A}">
                    <a16:rowId xmlns:a16="http://schemas.microsoft.com/office/drawing/2014/main" val="470144451"/>
                  </a:ext>
                </a:extLst>
              </a:tr>
              <a:tr h="709511">
                <a:tc>
                  <a:txBody>
                    <a:bodyPr/>
                    <a:lstStyle/>
                    <a:p>
                      <a:r>
                        <a:rPr lang="en-IN" dirty="0"/>
                        <a:t>1.</a:t>
                      </a:r>
                    </a:p>
                  </a:txBody>
                  <a:tcPr/>
                </a:tc>
                <a:tc>
                  <a:txBody>
                    <a:bodyPr/>
                    <a:lstStyle/>
                    <a:p>
                      <a:pPr>
                        <a:buNone/>
                      </a:pPr>
                      <a:r>
                        <a:rPr lang="en-IN" dirty="0"/>
                        <a:t>Ashi Agarwal</a:t>
                      </a:r>
                    </a:p>
                  </a:txBody>
                  <a:tcPr/>
                </a:tc>
                <a:tc>
                  <a:txBody>
                    <a:bodyPr/>
                    <a:lstStyle/>
                    <a:p>
                      <a:r>
                        <a:rPr lang="en-IN" dirty="0" err="1"/>
                        <a:t>Shannonfano</a:t>
                      </a:r>
                      <a:r>
                        <a:rPr lang="en-IN" dirty="0"/>
                        <a:t> Algorithm Implementation</a:t>
                      </a:r>
                    </a:p>
                  </a:txBody>
                  <a:tcPr/>
                </a:tc>
                <a:extLst>
                  <a:ext uri="{0D108BD9-81ED-4DB2-BD59-A6C34878D82A}">
                    <a16:rowId xmlns:a16="http://schemas.microsoft.com/office/drawing/2014/main" val="665085213"/>
                  </a:ext>
                </a:extLst>
              </a:tr>
              <a:tr h="709511">
                <a:tc>
                  <a:txBody>
                    <a:bodyPr/>
                    <a:lstStyle/>
                    <a:p>
                      <a:r>
                        <a:rPr lang="en-IN" dirty="0"/>
                        <a:t>2.</a:t>
                      </a:r>
                    </a:p>
                  </a:txBody>
                  <a:tcPr/>
                </a:tc>
                <a:tc>
                  <a:txBody>
                    <a:bodyPr/>
                    <a:lstStyle/>
                    <a:p>
                      <a:pPr>
                        <a:buNone/>
                      </a:pPr>
                      <a:r>
                        <a:rPr lang="en-IN" sz="1900" b="0" i="0" u="none" strike="noStrike" noProof="0" dirty="0">
                          <a:solidFill>
                            <a:srgbClr val="000000"/>
                          </a:solidFill>
                          <a:latin typeface="Calibri"/>
                        </a:rPr>
                        <a:t>Arpit Bhardwaj</a:t>
                      </a:r>
                      <a:endParaRPr lang="en-IN" dirty="0"/>
                    </a:p>
                  </a:txBody>
                  <a:tcPr/>
                </a:tc>
                <a:tc>
                  <a:txBody>
                    <a:bodyPr/>
                    <a:lstStyle/>
                    <a:p>
                      <a:r>
                        <a:rPr lang="en-IN" dirty="0" err="1"/>
                        <a:t>Huffmann</a:t>
                      </a:r>
                      <a:r>
                        <a:rPr lang="en-IN" dirty="0"/>
                        <a:t> Algorithm Implementation</a:t>
                      </a:r>
                    </a:p>
                  </a:txBody>
                  <a:tcPr/>
                </a:tc>
                <a:extLst>
                  <a:ext uri="{0D108BD9-81ED-4DB2-BD59-A6C34878D82A}">
                    <a16:rowId xmlns:a16="http://schemas.microsoft.com/office/drawing/2014/main" val="3524354180"/>
                  </a:ext>
                </a:extLst>
              </a:tr>
              <a:tr h="709511">
                <a:tc>
                  <a:txBody>
                    <a:bodyPr/>
                    <a:lstStyle/>
                    <a:p>
                      <a:r>
                        <a:rPr lang="en-IN" dirty="0"/>
                        <a:t>3.</a:t>
                      </a:r>
                    </a:p>
                  </a:txBody>
                  <a:tcPr/>
                </a:tc>
                <a:tc>
                  <a:txBody>
                    <a:bodyPr/>
                    <a:lstStyle/>
                    <a:p>
                      <a:pPr lvl="0" algn="l">
                        <a:buNone/>
                      </a:pPr>
                      <a:r>
                        <a:rPr lang="en-IN" sz="1900" b="0" i="0" u="none" strike="noStrike" noProof="0" dirty="0">
                          <a:solidFill>
                            <a:srgbClr val="000000"/>
                          </a:solidFill>
                          <a:latin typeface="Calibri"/>
                        </a:rPr>
                        <a:t>Ashish Bansal</a:t>
                      </a:r>
                      <a:endParaRPr lang="en-US" dirty="0"/>
                    </a:p>
                  </a:txBody>
                  <a:tcPr/>
                </a:tc>
                <a:tc>
                  <a:txBody>
                    <a:bodyPr/>
                    <a:lstStyle/>
                    <a:p>
                      <a:r>
                        <a:rPr lang="en-IN" dirty="0" err="1"/>
                        <a:t>Lempel-ziv</a:t>
                      </a:r>
                      <a:r>
                        <a:rPr lang="en-IN" dirty="0"/>
                        <a:t> Algorithm implementation</a:t>
                      </a:r>
                    </a:p>
                  </a:txBody>
                  <a:tcPr/>
                </a:tc>
                <a:extLst>
                  <a:ext uri="{0D108BD9-81ED-4DB2-BD59-A6C34878D82A}">
                    <a16:rowId xmlns:a16="http://schemas.microsoft.com/office/drawing/2014/main" val="1688516685"/>
                  </a:ext>
                </a:extLst>
              </a:tr>
              <a:tr h="709511">
                <a:tc>
                  <a:txBody>
                    <a:bodyPr/>
                    <a:lstStyle/>
                    <a:p>
                      <a:r>
                        <a:rPr lang="en-IN" dirty="0"/>
                        <a:t>4.</a:t>
                      </a:r>
                    </a:p>
                  </a:txBody>
                  <a:tcPr/>
                </a:tc>
                <a:tc>
                  <a:txBody>
                    <a:bodyPr/>
                    <a:lstStyle/>
                    <a:p>
                      <a:pPr>
                        <a:buNone/>
                      </a:pPr>
                      <a:r>
                        <a:rPr lang="en-IN" sz="1900" b="0" i="0" u="none" strike="noStrike" noProof="0" dirty="0">
                          <a:latin typeface="Calibri"/>
                        </a:rPr>
                        <a:t>Deepanshu Goyal</a:t>
                      </a:r>
                      <a:endParaRPr lang="en-IN" dirty="0"/>
                    </a:p>
                  </a:txBody>
                  <a:tcPr/>
                </a:tc>
                <a:tc>
                  <a:txBody>
                    <a:bodyPr/>
                    <a:lstStyle/>
                    <a:p>
                      <a:r>
                        <a:rPr lang="en-IN" dirty="0" err="1"/>
                        <a:t>Comparsion</a:t>
                      </a:r>
                      <a:r>
                        <a:rPr lang="en-IN" dirty="0"/>
                        <a:t> &amp; Suggest improvements</a:t>
                      </a:r>
                    </a:p>
                  </a:txBody>
                  <a:tcPr/>
                </a:tc>
                <a:extLst>
                  <a:ext uri="{0D108BD9-81ED-4DB2-BD59-A6C34878D82A}">
                    <a16:rowId xmlns:a16="http://schemas.microsoft.com/office/drawing/2014/main" val="3976576016"/>
                  </a:ext>
                </a:extLst>
              </a:tr>
            </a:tbl>
          </a:graphicData>
        </a:graphic>
      </p:graphicFrame>
    </p:spTree>
    <p:extLst>
      <p:ext uri="{BB962C8B-B14F-4D97-AF65-F5344CB8AC3E}">
        <p14:creationId xmlns:p14="http://schemas.microsoft.com/office/powerpoint/2010/main" val="872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a:xfrm>
            <a:off x="661736" y="1913022"/>
            <a:ext cx="10888579" cy="3729789"/>
          </a:xfrm>
        </p:spPr>
        <p:txBody>
          <a:bodyPr>
            <a:normAutofit/>
          </a:bodyPr>
          <a:lstStyle/>
          <a:p>
            <a:pPr>
              <a:buFont typeface="Arial" panose="020B0604020202020204" pitchFamily="34" charset="0"/>
              <a:buChar char="•"/>
            </a:pPr>
            <a:endParaRPr lang="en-IN" dirty="0"/>
          </a:p>
        </p:txBody>
      </p:sp>
    </p:spTree>
    <p:extLst>
      <p:ext uri="{BB962C8B-B14F-4D97-AF65-F5344CB8AC3E}">
        <p14:creationId xmlns:p14="http://schemas.microsoft.com/office/powerpoint/2010/main" val="400123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a:xfrm>
            <a:off x="138546" y="571716"/>
            <a:ext cx="12192000" cy="564910"/>
          </a:xfrm>
        </p:spPr>
        <p:txBody>
          <a:bodyPr>
            <a:normAutofit fontScale="90000"/>
          </a:bodyPr>
          <a:lstStyle/>
          <a:p>
            <a:r>
              <a:rPr lang="en-US" b="1" dirty="0"/>
              <a:t>Problem Statement</a:t>
            </a:r>
          </a:p>
        </p:txBody>
      </p:sp>
      <p:sp>
        <p:nvSpPr>
          <p:cNvPr id="3" name="TextBox 2">
            <a:extLst>
              <a:ext uri="{FF2B5EF4-FFF2-40B4-BE49-F238E27FC236}">
                <a16:creationId xmlns:a16="http://schemas.microsoft.com/office/drawing/2014/main" id="{251F2093-0136-4986-888E-EFA5798310AE}"/>
              </a:ext>
            </a:extLst>
          </p:cNvPr>
          <p:cNvSpPr txBox="1"/>
          <p:nvPr/>
        </p:nvSpPr>
        <p:spPr>
          <a:xfrm>
            <a:off x="1349055" y="1498171"/>
            <a:ext cx="8925914" cy="3400931"/>
          </a:xfrm>
          <a:prstGeom prst="rect">
            <a:avLst/>
          </a:prstGeom>
          <a:noFill/>
        </p:spPr>
        <p:txBody>
          <a:bodyPr wrap="square" rtlCol="0">
            <a:spAutoFit/>
          </a:bodyPr>
          <a:lstStyle/>
          <a:p>
            <a:r>
              <a:rPr lang="en-IN" sz="2800" dirty="0"/>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p>
          <a:p>
            <a:endParaRPr lang="en-IN" dirty="0"/>
          </a:p>
        </p:txBody>
      </p:sp>
    </p:spTree>
    <p:extLst>
      <p:ext uri="{BB962C8B-B14F-4D97-AF65-F5344CB8AC3E}">
        <p14:creationId xmlns:p14="http://schemas.microsoft.com/office/powerpoint/2010/main" val="329144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26"/>
            <a:ext cx="12192000" cy="564910"/>
          </a:xfrm>
        </p:spPr>
        <p:txBody>
          <a:bodyPr>
            <a:normAutofit fontScale="90000"/>
          </a:bodyPr>
          <a:lstStyle/>
          <a:p>
            <a:r>
              <a:rPr lang="en-IN" b="1" dirty="0"/>
              <a:t>Motivation</a:t>
            </a:r>
          </a:p>
        </p:txBody>
      </p:sp>
      <p:sp>
        <p:nvSpPr>
          <p:cNvPr id="3" name="TextBox 2">
            <a:extLst>
              <a:ext uri="{FF2B5EF4-FFF2-40B4-BE49-F238E27FC236}">
                <a16:creationId xmlns:a16="http://schemas.microsoft.com/office/drawing/2014/main" id="{C667A74B-5A9B-4A62-A89E-4461FF35E2E6}"/>
              </a:ext>
            </a:extLst>
          </p:cNvPr>
          <p:cNvSpPr txBox="1"/>
          <p:nvPr/>
        </p:nvSpPr>
        <p:spPr>
          <a:xfrm>
            <a:off x="637674" y="1443789"/>
            <a:ext cx="10916652" cy="3970318"/>
          </a:xfrm>
          <a:prstGeom prst="rect">
            <a:avLst/>
          </a:prstGeom>
          <a:noFill/>
        </p:spPr>
        <p:txBody>
          <a:bodyPr wrap="square" rtlCol="0">
            <a:spAutoFit/>
          </a:bodyPr>
          <a:lstStyle/>
          <a:p>
            <a:pPr marL="342900" indent="-342900">
              <a:buFont typeface="Arial" panose="020B0604020202020204" pitchFamily="34" charset="0"/>
              <a:buChar char="•"/>
            </a:pPr>
            <a:r>
              <a:rPr lang="en-IN" sz="2800" dirty="0"/>
              <a:t>Cloud computing has turned out be an excellent way to cope up with the data growth, but somewhere down the lane cloud computing  also requires physical infrastructure.</a:t>
            </a:r>
          </a:p>
          <a:p>
            <a:pPr marL="342900" indent="-342900">
              <a:buFont typeface="Arial" panose="020B0604020202020204" pitchFamily="34" charset="0"/>
              <a:buChar char="•"/>
            </a:pPr>
            <a:r>
              <a:rPr lang="en-IN" sz="2800" dirty="0"/>
              <a:t>Processing of data requires time, so processing of redundant data wastes lot of time.</a:t>
            </a:r>
          </a:p>
          <a:p>
            <a:pPr marL="342900" indent="-342900">
              <a:buFont typeface="Arial" panose="020B0604020202020204" pitchFamily="34" charset="0"/>
              <a:buChar char="•"/>
            </a:pPr>
            <a:r>
              <a:rPr lang="en-IN" sz="2800" dirty="0"/>
              <a:t>With the increase in size of files and the limited storage hardware.</a:t>
            </a:r>
          </a:p>
          <a:p>
            <a:endParaRPr lang="en-IN" sz="2800" dirty="0"/>
          </a:p>
          <a:p>
            <a:r>
              <a:rPr lang="en-IN" sz="2800" dirty="0"/>
              <a:t>All these factors motivates compression an urged us to study these compression algorithms.</a:t>
            </a:r>
          </a:p>
        </p:txBody>
      </p:sp>
    </p:spTree>
    <p:extLst>
      <p:ext uri="{BB962C8B-B14F-4D97-AF65-F5344CB8AC3E}">
        <p14:creationId xmlns:p14="http://schemas.microsoft.com/office/powerpoint/2010/main" val="108899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497080"/>
            <a:ext cx="12192000" cy="564910"/>
          </a:xfrm>
        </p:spPr>
        <p:txBody>
          <a:bodyPr>
            <a:normAutofit fontScale="90000"/>
          </a:bodyPr>
          <a:lstStyle/>
          <a:p>
            <a:r>
              <a:rPr lang="en-IN" b="1" dirty="0"/>
              <a:t>Objectives</a:t>
            </a:r>
          </a:p>
        </p:txBody>
      </p:sp>
      <p:sp>
        <p:nvSpPr>
          <p:cNvPr id="3" name="TextBox 2">
            <a:extLst>
              <a:ext uri="{FF2B5EF4-FFF2-40B4-BE49-F238E27FC236}">
                <a16:creationId xmlns:a16="http://schemas.microsoft.com/office/drawing/2014/main" id="{191ED0E3-B52F-454E-B186-DE487DE1061A}"/>
              </a:ext>
            </a:extLst>
          </p:cNvPr>
          <p:cNvSpPr txBox="1"/>
          <p:nvPr/>
        </p:nvSpPr>
        <p:spPr>
          <a:xfrm>
            <a:off x="601579" y="1311442"/>
            <a:ext cx="10720137" cy="5262979"/>
          </a:xfrm>
          <a:prstGeom prst="rect">
            <a:avLst/>
          </a:prstGeom>
          <a:noFill/>
        </p:spPr>
        <p:txBody>
          <a:bodyPr wrap="square" rtlCol="0" anchor="t">
            <a:spAutoFit/>
          </a:bodyPr>
          <a:lstStyle/>
          <a:p>
            <a:pPr marL="342900" indent="-342900">
              <a:buFont typeface="Arial" panose="020B0604020202020204" pitchFamily="34" charset="0"/>
              <a:buChar char="•"/>
            </a:pPr>
            <a:r>
              <a:rPr lang="en-IN" sz="2800" dirty="0"/>
              <a:t>Implementation of </a:t>
            </a:r>
            <a:r>
              <a:rPr lang="en-IN" sz="2800" dirty="0">
                <a:cs typeface="Calibri"/>
              </a:rPr>
              <a:t>:</a:t>
            </a:r>
            <a:endParaRPr lang="en-US" sz="2800" dirty="0">
              <a:cs typeface="Calibri"/>
            </a:endParaRPr>
          </a:p>
          <a:p>
            <a:pPr marL="457200" indent="-457200">
              <a:buAutoNum type="arabicPeriod"/>
            </a:pPr>
            <a:r>
              <a:rPr lang="en-IN" sz="2800" dirty="0">
                <a:cs typeface="Calibri"/>
              </a:rPr>
              <a:t>Huffman's encoding Algorithm</a:t>
            </a:r>
          </a:p>
          <a:p>
            <a:pPr marL="457200" indent="-457200">
              <a:buAutoNum type="arabicPeriod"/>
            </a:pPr>
            <a:r>
              <a:rPr lang="en-IN" sz="2800" dirty="0">
                <a:cs typeface="Calibri"/>
              </a:rPr>
              <a:t>Shannon – Fano Algorithm</a:t>
            </a:r>
          </a:p>
          <a:p>
            <a:pPr marL="457200" indent="-457200">
              <a:buAutoNum type="arabicPeriod"/>
            </a:pPr>
            <a:r>
              <a:rPr lang="en-IN" sz="2800" dirty="0">
                <a:cs typeface="Calibri"/>
              </a:rPr>
              <a:t>Lempel – Zev Welch Algorithm </a:t>
            </a:r>
          </a:p>
          <a:p>
            <a:pPr marL="457200" indent="-457200">
              <a:buAutoNum type="arabicPeriod"/>
            </a:pPr>
            <a:endParaRPr lang="en-IN" sz="2800" dirty="0">
              <a:cs typeface="Calibri"/>
            </a:endParaRPr>
          </a:p>
          <a:p>
            <a:pPr marL="457200" indent="-457200">
              <a:buFont typeface="Arial"/>
              <a:buChar char="•"/>
            </a:pPr>
            <a:r>
              <a:rPr lang="en-IN" sz="2800" dirty="0">
                <a:cs typeface="Calibri"/>
              </a:rPr>
              <a:t>Comparison of all three algorithms on the basis of:</a:t>
            </a:r>
          </a:p>
          <a:p>
            <a:r>
              <a:rPr lang="en-IN" sz="2800" dirty="0">
                <a:cs typeface="Calibri"/>
              </a:rPr>
              <a:t>=&gt; Degree of compression</a:t>
            </a:r>
          </a:p>
          <a:p>
            <a:r>
              <a:rPr lang="en-IN" sz="2800" dirty="0">
                <a:cs typeface="Calibri"/>
              </a:rPr>
              <a:t>=&gt; Time</a:t>
            </a:r>
          </a:p>
          <a:p>
            <a:r>
              <a:rPr lang="en-IN" sz="2800" dirty="0">
                <a:cs typeface="Calibri"/>
              </a:rPr>
              <a:t>=&gt; Code Efficiency</a:t>
            </a:r>
          </a:p>
          <a:p>
            <a:endParaRPr lang="en-IN" sz="2800" dirty="0">
              <a:cs typeface="Calibri"/>
            </a:endParaRPr>
          </a:p>
          <a:p>
            <a:pPr marL="342900" indent="-342900">
              <a:buFont typeface="Arial"/>
              <a:buChar char="•"/>
            </a:pPr>
            <a:r>
              <a:rPr lang="en-IN" sz="2800" dirty="0">
                <a:cs typeface="Calibri"/>
              </a:rPr>
              <a:t>Implementation and deployment of compressed text on cloud.</a:t>
            </a:r>
          </a:p>
          <a:p>
            <a:pPr marL="570865" lvl="2"/>
            <a:endParaRPr lang="en-IN" sz="2800" dirty="0">
              <a:cs typeface="Calibri"/>
            </a:endParaRPr>
          </a:p>
        </p:txBody>
      </p:sp>
      <p:sp>
        <p:nvSpPr>
          <p:cNvPr id="4" name="TextBox 3">
            <a:extLst>
              <a:ext uri="{FF2B5EF4-FFF2-40B4-BE49-F238E27FC236}">
                <a16:creationId xmlns:a16="http://schemas.microsoft.com/office/drawing/2014/main" id="{3849ABD0-326C-4553-AE12-9E01C3F6D1B5}"/>
              </a:ext>
            </a:extLst>
          </p:cNvPr>
          <p:cNvSpPr txBox="1"/>
          <p:nvPr/>
        </p:nvSpPr>
        <p:spPr>
          <a:xfrm>
            <a:off x="914401" y="3279475"/>
            <a:ext cx="6725728"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22229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585572"/>
            <a:ext cx="12192000" cy="564910"/>
          </a:xfrm>
        </p:spPr>
        <p:txBody>
          <a:bodyPr>
            <a:normAutofit fontScale="90000"/>
          </a:bodyPr>
          <a:lstStyle/>
          <a:p>
            <a:r>
              <a:rPr lang="en-IN" b="1" dirty="0"/>
              <a:t>Software/ Hardware Requirement </a:t>
            </a:r>
            <a:endParaRPr lang="en-IN" b="1" dirty="0">
              <a:cs typeface="Calibri"/>
            </a:endParaRPr>
          </a:p>
        </p:txBody>
      </p:sp>
      <p:sp>
        <p:nvSpPr>
          <p:cNvPr id="3" name="TextBox 2">
            <a:extLst>
              <a:ext uri="{FF2B5EF4-FFF2-40B4-BE49-F238E27FC236}">
                <a16:creationId xmlns:a16="http://schemas.microsoft.com/office/drawing/2014/main" id="{87412772-A7B0-470B-96EC-3FA73BAC0981}"/>
              </a:ext>
            </a:extLst>
          </p:cNvPr>
          <p:cNvSpPr txBox="1"/>
          <p:nvPr/>
        </p:nvSpPr>
        <p:spPr>
          <a:xfrm>
            <a:off x="1000665" y="1827362"/>
            <a:ext cx="9874368" cy="44012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a:t>
            </a:r>
            <a:r>
              <a:rPr lang="en-IN" sz="2800" b="1" dirty="0">
                <a:cs typeface="Calibri"/>
              </a:rPr>
              <a:t>Hardware Interface:</a:t>
            </a:r>
            <a:endParaRPr lang="en-US" sz="2800" dirty="0">
              <a:cs typeface="Calibri"/>
            </a:endParaRPr>
          </a:p>
          <a:p>
            <a:pPr marL="285750" indent="-285750">
              <a:buFont typeface="Cambria"/>
              <a:buChar char="•"/>
            </a:pPr>
            <a:r>
              <a:rPr lang="en-IN" sz="2800" dirty="0">
                <a:cs typeface="Calibri"/>
              </a:rPr>
              <a:t>64 bits processor architecture supported by windows.</a:t>
            </a:r>
            <a:endParaRPr lang="en-US" sz="2800" dirty="0">
              <a:cs typeface="Calibri"/>
            </a:endParaRPr>
          </a:p>
          <a:p>
            <a:pPr marL="285750" indent="-285750">
              <a:buFont typeface="Cambria"/>
              <a:buChar char="•"/>
            </a:pPr>
            <a:r>
              <a:rPr lang="en-IN" sz="2800" dirty="0">
                <a:cs typeface="Calibri"/>
              </a:rPr>
              <a:t>Minimum RAM requirement for proper functioning is 8 GB.</a:t>
            </a:r>
            <a:endParaRPr lang="en-US" sz="2800" dirty="0">
              <a:cs typeface="Calibri"/>
            </a:endParaRPr>
          </a:p>
          <a:p>
            <a:pPr marL="285750" indent="-285750">
              <a:buFont typeface="Cambria"/>
              <a:buChar char="•"/>
            </a:pPr>
            <a:r>
              <a:rPr lang="en-IN" sz="2800" dirty="0">
                <a:cs typeface="Calibri"/>
              </a:rPr>
              <a:t>Required input as well as output devices.</a:t>
            </a:r>
            <a:endParaRPr lang="en-US" sz="2800" dirty="0">
              <a:cs typeface="Calibri"/>
            </a:endParaRPr>
          </a:p>
          <a:p>
            <a:endParaRPr lang="en-US" sz="2800" dirty="0">
              <a:cs typeface="Calibri"/>
            </a:endParaRPr>
          </a:p>
          <a:p>
            <a:r>
              <a:rPr lang="en-IN" sz="2800" dirty="0">
                <a:cs typeface="Calibri"/>
              </a:rPr>
              <a:t>•</a:t>
            </a:r>
            <a:r>
              <a:rPr lang="en-IN" sz="2800" b="1" dirty="0">
                <a:cs typeface="Calibri"/>
              </a:rPr>
              <a:t>Software Interface:</a:t>
            </a:r>
            <a:endParaRPr lang="en-US" sz="2800" dirty="0">
              <a:cs typeface="Calibri"/>
            </a:endParaRPr>
          </a:p>
          <a:p>
            <a:pPr marL="285750" indent="-285750">
              <a:buFont typeface="Cambria"/>
              <a:buChar char="•"/>
            </a:pPr>
            <a:r>
              <a:rPr lang="en-IN" sz="2800" dirty="0">
                <a:cs typeface="Calibri"/>
              </a:rPr>
              <a:t>C Compiler (GCC).</a:t>
            </a:r>
            <a:endParaRPr lang="en-US" sz="2800" dirty="0">
              <a:cs typeface="Calibri"/>
            </a:endParaRPr>
          </a:p>
          <a:p>
            <a:pPr marL="285750" indent="-285750">
              <a:buFont typeface="Cambria"/>
              <a:buChar char="•"/>
            </a:pPr>
            <a:r>
              <a:rPr lang="en-IN" sz="2800" dirty="0">
                <a:cs typeface="Calibri"/>
              </a:rPr>
              <a:t>AWS CLOUD SERVICES.</a:t>
            </a:r>
            <a:endParaRPr lang="en-US" sz="2800" dirty="0">
              <a:cs typeface="Calibri"/>
            </a:endParaRPr>
          </a:p>
          <a:p>
            <a:pPr marL="285750" indent="-285750">
              <a:buFont typeface="Cambria"/>
              <a:buChar char="•"/>
            </a:pPr>
            <a:r>
              <a:rPr lang="en-IN" sz="2800" dirty="0">
                <a:cs typeface="Calibri"/>
              </a:rPr>
              <a:t>Socket Programming Library in C.</a:t>
            </a:r>
          </a:p>
          <a:p>
            <a:pPr algn="ctr"/>
            <a:endParaRPr lang="en-US" sz="2800" dirty="0">
              <a:cs typeface="Calibri"/>
            </a:endParaRPr>
          </a:p>
        </p:txBody>
      </p:sp>
    </p:spTree>
    <p:extLst>
      <p:ext uri="{BB962C8B-B14F-4D97-AF65-F5344CB8AC3E}">
        <p14:creationId xmlns:p14="http://schemas.microsoft.com/office/powerpoint/2010/main" val="240871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rmAutofit fontScale="90000"/>
          </a:bodyPr>
          <a:lstStyle/>
          <a:p>
            <a:r>
              <a:rPr lang="en-IN" b="1"/>
              <a:t> Methodology</a:t>
            </a:r>
            <a:endParaRPr lang="en-IN" b="1">
              <a:cs typeface="Calibri"/>
            </a:endParaRPr>
          </a:p>
        </p:txBody>
      </p:sp>
      <p:sp>
        <p:nvSpPr>
          <p:cNvPr id="3" name="TextBox 2">
            <a:extLst>
              <a:ext uri="{FF2B5EF4-FFF2-40B4-BE49-F238E27FC236}">
                <a16:creationId xmlns:a16="http://schemas.microsoft.com/office/drawing/2014/main" id="{C0111B03-6C79-47DF-83A1-D92EC39E93C0}"/>
              </a:ext>
            </a:extLst>
          </p:cNvPr>
          <p:cNvSpPr txBox="1"/>
          <p:nvPr/>
        </p:nvSpPr>
        <p:spPr>
          <a:xfrm>
            <a:off x="454326" y="1137249"/>
            <a:ext cx="11240216" cy="618630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Huffman's encoding algorithm:</a:t>
            </a:r>
          </a:p>
          <a:p>
            <a:endParaRPr lang="en-US" sz="2800" dirty="0">
              <a:cs typeface="Calibri"/>
            </a:endParaRPr>
          </a:p>
          <a:p>
            <a:r>
              <a:rPr lang="en-US" sz="2800" dirty="0">
                <a:cs typeface="Calibri"/>
              </a:rPr>
              <a:t>Huffman encoding-</a:t>
            </a:r>
          </a:p>
          <a:p>
            <a:r>
              <a:rPr lang="en-US" sz="2800" dirty="0">
                <a:cs typeface="Calibri"/>
              </a:rPr>
              <a:t>There are 2 major parts of Huffman encoding</a:t>
            </a:r>
          </a:p>
          <a:p>
            <a:r>
              <a:rPr lang="en-US" sz="2800" dirty="0">
                <a:cs typeface="Calibri"/>
              </a:rPr>
              <a:t>1) Creating The Huffman tree for given input Character (step 1-5)</a:t>
            </a:r>
          </a:p>
          <a:p>
            <a:r>
              <a:rPr lang="en-US" sz="2800" dirty="0">
                <a:cs typeface="Calibri"/>
              </a:rPr>
              <a:t>2) Traversing the Huffman tree to assign code to Characters (step 6)</a:t>
            </a:r>
          </a:p>
          <a:p>
            <a:endParaRPr lang="en-US" sz="2800" dirty="0">
              <a:cs typeface="Calibri"/>
            </a:endParaRPr>
          </a:p>
          <a:p>
            <a:r>
              <a:rPr lang="en-US" sz="2800" dirty="0">
                <a:cs typeface="Calibri"/>
              </a:rPr>
              <a:t>Step 1: Create a leaf node for all  unique input  Character and build a min heap for all leaf node</a:t>
            </a:r>
          </a:p>
          <a:p>
            <a:endParaRPr lang="en-US" sz="2800" dirty="0">
              <a:cs typeface="Calibri"/>
            </a:endParaRPr>
          </a:p>
          <a:p>
            <a:r>
              <a:rPr lang="en-US" sz="2800" dirty="0">
                <a:cs typeface="Calibri"/>
              </a:rPr>
              <a:t>Step 2: Take 2 Node with minimum frequency from min heap</a:t>
            </a:r>
          </a:p>
          <a:p>
            <a:endParaRPr lang="en-US" sz="2800" dirty="0">
              <a:cs typeface="Calibri"/>
            </a:endParaRPr>
          </a:p>
          <a:p>
            <a:endParaRPr lang="en-US" sz="2800" dirty="0">
              <a:cs typeface="Calibri"/>
            </a:endParaRPr>
          </a:p>
          <a:p>
            <a:endParaRPr lang="en-US" sz="2800" dirty="0">
              <a:cs typeface="Calibri"/>
            </a:endParaRPr>
          </a:p>
        </p:txBody>
      </p:sp>
      <p:sp>
        <p:nvSpPr>
          <p:cNvPr id="4" name="TextBox 3">
            <a:extLst>
              <a:ext uri="{FF2B5EF4-FFF2-40B4-BE49-F238E27FC236}">
                <a16:creationId xmlns:a16="http://schemas.microsoft.com/office/drawing/2014/main" id="{5C13762C-85B3-420C-AFDB-AE0EA131EBD0}"/>
              </a:ext>
            </a:extLst>
          </p:cNvPr>
          <p:cNvSpPr txBox="1"/>
          <p:nvPr/>
        </p:nvSpPr>
        <p:spPr>
          <a:xfrm>
            <a:off x="4853796" y="3336984"/>
            <a:ext cx="27432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cs typeface="Calibri"/>
            </a:endParaRPr>
          </a:p>
        </p:txBody>
      </p:sp>
    </p:spTree>
    <p:extLst>
      <p:ext uri="{BB962C8B-B14F-4D97-AF65-F5344CB8AC3E}">
        <p14:creationId xmlns:p14="http://schemas.microsoft.com/office/powerpoint/2010/main" val="104791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8383</TotalTime>
  <Words>666</Words>
  <Application>Microsoft Office PowerPoint</Application>
  <PresentationFormat>Widescreen</PresentationFormat>
  <Paragraphs>97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vt:lpstr>
      <vt:lpstr>Office Theme</vt:lpstr>
      <vt:lpstr>PowerPoint Presentation</vt:lpstr>
      <vt:lpstr>Project Title</vt:lpstr>
      <vt:lpstr>Team Members &amp; Role</vt:lpstr>
      <vt:lpstr>Introduction</vt:lpstr>
      <vt:lpstr>Problem Statement</vt:lpstr>
      <vt:lpstr>Motivation</vt:lpstr>
      <vt:lpstr>Objectives</vt:lpstr>
      <vt:lpstr>Software/ Hardware Requirement </vt:lpstr>
      <vt:lpstr> Methodology</vt:lpstr>
      <vt:lpstr>PowerPoint Presentation</vt:lpstr>
      <vt:lpstr>Shannon – Fano Algorithm :</vt:lpstr>
      <vt:lpstr>PowerPoint Presentation</vt:lpstr>
      <vt:lpstr>Lempel – Zev Welch Algorithm:</vt:lpstr>
      <vt:lpstr>Comparison:</vt:lpstr>
      <vt:lpstr>PERT Chart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Deepanshu goyal</cp:lastModifiedBy>
  <cp:revision>737</cp:revision>
  <cp:lastPrinted>2017-08-16T11:40:20Z</cp:lastPrinted>
  <dcterms:created xsi:type="dcterms:W3CDTF">2017-08-14T08:34:40Z</dcterms:created>
  <dcterms:modified xsi:type="dcterms:W3CDTF">2018-09-17T12:07:13Z</dcterms:modified>
</cp:coreProperties>
</file>