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Libre Franklin"/>
      <p:regular r:id="rId21"/>
      <p:bold r:id="rId22"/>
      <p:italic r:id="rId23"/>
      <p:boldItalic r:id="rId24"/>
    </p:embeddedFont>
    <p:embeddedFont>
      <p:font typeface="Roboto"/>
      <p:regular r:id="rId25"/>
      <p:bold r:id="rId26"/>
      <p:italic r:id="rId27"/>
      <p:boldItalic r:id="rId28"/>
    </p:embeddedFont>
    <p:embeddedFont>
      <p:font typeface="Franklin Gothic"/>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J98+jzHWiMQAtxr3isA/nxkQe9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dm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ranklinGothic-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20T21:04:35.970">
    <p:pos x="10" y="10"/>
    <p:text/>
    <p:extLst>
      <p:ext uri="{C676402C-5697-4E1C-873F-D02D1690AC5C}">
        <p15:threadingInfo timeZoneBias="0"/>
      </p:ext>
      <p:ext uri="http://customooxmlschemas.google.com/">
        <go:slidesCustomData xmlns:go="http://customooxmlschemas.google.com/" commentPostId="AAABL50Y-N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fbd5e572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fbd5e572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6fbd5e572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9"/>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0"/>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0"/>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5" name="Google Shape;45;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1"/>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1"/>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1"/>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447817" y="641350"/>
            <a:ext cx="11290859" cy="3651249"/>
          </a:xfrm>
          <a:prstGeom prst="rect">
            <a:avLst/>
          </a:prstGeom>
          <a:noFill/>
          <a:ln>
            <a:noFill/>
          </a:ln>
        </p:spPr>
      </p:sp>
      <p:sp>
        <p:nvSpPr>
          <p:cNvPr id="72" name="Google Shape;72;p2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5"/>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5"/>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kaggle.com/datasets" TargetMode="External"/><Relationship Id="rId4" Type="http://schemas.openxmlformats.org/officeDocument/2006/relationships/hyperlink" Target="https://pandas.pvdata.org/pandas-docs/stable/user%20guide/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STUDENTS PERFORMANCE IN EXAMS ANALYSIS  </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3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Clr>
                <a:srgbClr val="1482AB"/>
              </a:buClr>
              <a:buSzPts val="2000"/>
              <a:buFont typeface="Arial"/>
              <a:buNone/>
            </a:pPr>
            <a:r>
              <a:rPr b="1" lang="en-US" sz="2000">
                <a:solidFill>
                  <a:srgbClr val="1482AB"/>
                </a:solidFill>
              </a:rPr>
              <a:t>ASHWIN R</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202130</a:t>
            </a:r>
            <a:r>
              <a:rPr b="1" lang="en-US" sz="2000">
                <a:solidFill>
                  <a:srgbClr val="1482AB"/>
                </a:solidFill>
              </a:rPr>
              <a:t>8008</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t>
            </a:r>
            <a:r>
              <a:rPr b="1" lang="en-US" sz="2000">
                <a:solidFill>
                  <a:srgbClr val="1482AB"/>
                </a:solidFill>
              </a:rPr>
              <a:t>Alagappa</a:t>
            </a:r>
            <a:r>
              <a:rPr b="1" lang="en-US" sz="2000">
                <a:solidFill>
                  <a:srgbClr val="1482AB"/>
                </a:solidFill>
                <a:latin typeface="Arial"/>
                <a:ea typeface="Arial"/>
                <a:cs typeface="Arial"/>
                <a:sym typeface="Arial"/>
              </a:rPr>
              <a:t> College of Technology , Anna University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B.Tech </a:t>
            </a:r>
            <a:r>
              <a:rPr b="1" lang="en-US" sz="2000">
                <a:solidFill>
                  <a:srgbClr val="1482AB"/>
                </a:solidFill>
              </a:rPr>
              <a:t>PHARMACEUTICAL TECHNOLOGY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315763" y="707433"/>
            <a:ext cx="11029616" cy="49285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000">
                <a:solidFill>
                  <a:schemeClr val="accent1"/>
                </a:solidFill>
                <a:latin typeface="Arial"/>
                <a:ea typeface="Arial"/>
                <a:cs typeface="Arial"/>
                <a:sym typeface="Arial"/>
              </a:rPr>
              <a:t>RESULT</a:t>
            </a:r>
            <a:endParaRPr/>
          </a:p>
        </p:txBody>
      </p:sp>
      <p:cxnSp>
        <p:nvCxnSpPr>
          <p:cNvPr id="154" name="Google Shape;154;p10"/>
          <p:cNvCxnSpPr/>
          <p:nvPr/>
        </p:nvCxnSpPr>
        <p:spPr>
          <a:xfrm flipH="1" rot="10800000">
            <a:off x="629285" y="3924935"/>
            <a:ext cx="7273290" cy="53975"/>
          </a:xfrm>
          <a:prstGeom prst="straightConnector1">
            <a:avLst/>
          </a:prstGeom>
          <a:noFill/>
          <a:ln cap="rnd" cmpd="sng" w="22225">
            <a:solidFill>
              <a:schemeClr val="accent1"/>
            </a:solidFill>
            <a:prstDash val="solid"/>
            <a:round/>
            <a:headEnd len="sm" w="sm" type="none"/>
            <a:tailEnd len="sm" w="sm" type="none"/>
          </a:ln>
        </p:spPr>
      </p:cxnSp>
      <p:cxnSp>
        <p:nvCxnSpPr>
          <p:cNvPr id="155" name="Google Shape;155;p10"/>
          <p:cNvCxnSpPr/>
          <p:nvPr/>
        </p:nvCxnSpPr>
        <p:spPr>
          <a:xfrm>
            <a:off x="7872730" y="1111250"/>
            <a:ext cx="43815" cy="5583555"/>
          </a:xfrm>
          <a:prstGeom prst="straightConnector1">
            <a:avLst/>
          </a:prstGeom>
          <a:noFill/>
          <a:ln cap="rnd" cmpd="sng" w="22225">
            <a:solidFill>
              <a:schemeClr val="accent1"/>
            </a:solidFill>
            <a:prstDash val="solid"/>
            <a:round/>
            <a:headEnd len="sm" w="sm" type="none"/>
            <a:tailEnd len="sm" w="sm" type="none"/>
          </a:ln>
        </p:spPr>
      </p:cxnSp>
      <p:pic>
        <p:nvPicPr>
          <p:cNvPr id="156" name="Google Shape;156;p10"/>
          <p:cNvPicPr preferRelativeResize="0"/>
          <p:nvPr/>
        </p:nvPicPr>
        <p:blipFill>
          <a:blip r:embed="rId4">
            <a:alphaModFix/>
          </a:blip>
          <a:stretch>
            <a:fillRect/>
          </a:stretch>
        </p:blipFill>
        <p:spPr>
          <a:xfrm>
            <a:off x="835375" y="1224725"/>
            <a:ext cx="5858474" cy="2675750"/>
          </a:xfrm>
          <a:prstGeom prst="rect">
            <a:avLst/>
          </a:prstGeom>
          <a:noFill/>
          <a:ln>
            <a:noFill/>
          </a:ln>
        </p:spPr>
      </p:pic>
      <p:pic>
        <p:nvPicPr>
          <p:cNvPr id="157" name="Google Shape;157;p10"/>
          <p:cNvPicPr preferRelativeResize="0"/>
          <p:nvPr/>
        </p:nvPicPr>
        <p:blipFill>
          <a:blip r:embed="rId5">
            <a:alphaModFix/>
          </a:blip>
          <a:stretch>
            <a:fillRect/>
          </a:stretch>
        </p:blipFill>
        <p:spPr>
          <a:xfrm>
            <a:off x="629278" y="4232225"/>
            <a:ext cx="6064575" cy="2892200"/>
          </a:xfrm>
          <a:prstGeom prst="rect">
            <a:avLst/>
          </a:prstGeom>
          <a:noFill/>
          <a:ln>
            <a:noFill/>
          </a:ln>
        </p:spPr>
      </p:pic>
      <p:pic>
        <p:nvPicPr>
          <p:cNvPr id="158" name="Google Shape;158;p10"/>
          <p:cNvPicPr preferRelativeResize="0"/>
          <p:nvPr/>
        </p:nvPicPr>
        <p:blipFill>
          <a:blip r:embed="rId6">
            <a:alphaModFix/>
          </a:blip>
          <a:stretch>
            <a:fillRect/>
          </a:stretch>
        </p:blipFill>
        <p:spPr>
          <a:xfrm>
            <a:off x="8068950" y="1352718"/>
            <a:ext cx="3970649" cy="486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fbd5e5721_0_7"/>
          <p:cNvSpPr txBox="1"/>
          <p:nvPr>
            <p:ph type="title"/>
          </p:nvPr>
        </p:nvSpPr>
        <p:spPr>
          <a:xfrm>
            <a:off x="581193" y="729658"/>
            <a:ext cx="11029500" cy="4929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65" name="Google Shape;165;g26fbd5e5721_0_7"/>
          <p:cNvSpPr txBox="1"/>
          <p:nvPr>
            <p:ph idx="1" type="body"/>
          </p:nvPr>
        </p:nvSpPr>
        <p:spPr>
          <a:xfrm>
            <a:off x="581193" y="1391479"/>
            <a:ext cx="5194800" cy="44697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
        <p:nvSpPr>
          <p:cNvPr id="166" name="Google Shape;166;g26fbd5e5721_0_7"/>
          <p:cNvSpPr txBox="1"/>
          <p:nvPr>
            <p:ph idx="2" type="body"/>
          </p:nvPr>
        </p:nvSpPr>
        <p:spPr>
          <a:xfrm>
            <a:off x="6416039" y="1391479"/>
            <a:ext cx="5194800" cy="44697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67" name="Google Shape;167;g26fbd5e5721_0_7"/>
          <p:cNvPicPr preferRelativeResize="0"/>
          <p:nvPr/>
        </p:nvPicPr>
        <p:blipFill>
          <a:blip r:embed="rId3">
            <a:alphaModFix/>
          </a:blip>
          <a:stretch>
            <a:fillRect/>
          </a:stretch>
        </p:blipFill>
        <p:spPr>
          <a:xfrm>
            <a:off x="66500" y="283775"/>
            <a:ext cx="11885626" cy="556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73" name="Google Shape;173;p1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1" lang="en-US" sz="2000">
                <a:latin typeface="Arial"/>
                <a:ea typeface="Arial"/>
                <a:cs typeface="Arial"/>
                <a:sym typeface="Arial"/>
              </a:rPr>
              <a:t>In Conclusion,</a:t>
            </a:r>
            <a:r>
              <a:rPr lang="en-US" sz="1900">
                <a:solidFill>
                  <a:srgbClr val="212121"/>
                </a:solidFill>
                <a:highlight>
                  <a:srgbClr val="FFFFFF"/>
                </a:highlight>
                <a:latin typeface="Roboto"/>
                <a:ea typeface="Roboto"/>
                <a:cs typeface="Roboto"/>
                <a:sym typeface="Roboto"/>
              </a:rPr>
              <a:t>both males and females from age 42 to 55 people don't have any CHD </a:t>
            </a:r>
            <a:r>
              <a:rPr lang="en-US" sz="1900">
                <a:solidFill>
                  <a:srgbClr val="212121"/>
                </a:solidFill>
                <a:highlight>
                  <a:srgbClr val="FFFFFF"/>
                </a:highlight>
                <a:latin typeface="Roboto"/>
                <a:ea typeface="Roboto"/>
                <a:cs typeface="Roboto"/>
                <a:sym typeface="Roboto"/>
              </a:rPr>
              <a:t>Problem</a:t>
            </a:r>
            <a:r>
              <a:rPr lang="en-US" sz="1900">
                <a:solidFill>
                  <a:srgbClr val="212121"/>
                </a:solidFill>
                <a:highlight>
                  <a:srgbClr val="FFFFFF"/>
                </a:highlight>
                <a:latin typeface="Roboto"/>
                <a:ea typeface="Roboto"/>
                <a:cs typeface="Roboto"/>
                <a:sym typeface="Roboto"/>
              </a:rPr>
              <a:t> but from age around 50-60 people do have CHD problems.And </a:t>
            </a:r>
            <a:r>
              <a:rPr lang="en-US" sz="2000">
                <a:solidFill>
                  <a:srgbClr val="212121"/>
                </a:solidFill>
                <a:highlight>
                  <a:srgbClr val="FFFFFF"/>
                </a:highlight>
                <a:latin typeface="Roboto"/>
                <a:ea typeface="Roboto"/>
                <a:cs typeface="Roboto"/>
                <a:sym typeface="Roboto"/>
              </a:rPr>
              <a:t>Till age 53 BMI is increasing in both male and females but after 53 male's BMI is decreasing slightly and in Women's BMI is still rising.</a:t>
            </a:r>
            <a:r>
              <a:rPr b="1" lang="en-US" sz="2000">
                <a:solidFill>
                  <a:srgbClr val="212121"/>
                </a:solidFill>
                <a:highlight>
                  <a:srgbClr val="FFFFFF"/>
                </a:highlight>
                <a:latin typeface="Roboto"/>
                <a:ea typeface="Roboto"/>
                <a:cs typeface="Roboto"/>
                <a:sym typeface="Roboto"/>
              </a:rPr>
              <a:t>On average, the patients with higher pulse pressure are exposed to the coronary heart disease over the period of 10 years.</a:t>
            </a:r>
            <a:r>
              <a:rPr b="1" lang="en-US" sz="1900">
                <a:solidFill>
                  <a:srgbClr val="212121"/>
                </a:solidFill>
                <a:highlight>
                  <a:srgbClr val="FFFFFF"/>
                </a:highlight>
                <a:latin typeface="Roboto"/>
                <a:ea typeface="Roboto"/>
                <a:cs typeface="Roboto"/>
                <a:sym typeface="Roboto"/>
              </a:rPr>
              <a:t>Only ~15% of the patients in the study were eventually exposed to the risk of this heart disease, rest of the patients were not exposed to this disease after the end of 10 year study.</a:t>
            </a:r>
            <a:endParaRPr sz="4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206121" lvl="0" marL="305435" rtl="0" algn="l">
              <a:lnSpc>
                <a:spcPct val="110000"/>
              </a:lnSpc>
              <a:spcBef>
                <a:spcPts val="940"/>
              </a:spcBef>
              <a:spcAft>
                <a:spcPts val="0"/>
              </a:spcAft>
              <a:buSzPts val="1564"/>
              <a:buNone/>
            </a:pPr>
            <a:r>
              <a:t/>
            </a:r>
            <a:endParaRPr/>
          </a:p>
        </p:txBody>
      </p:sp>
      <p:sp>
        <p:nvSpPr>
          <p:cNvPr id="179" name="Google Shape;179;p1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180" name="Google Shape;180;p12"/>
          <p:cNvSpPr txBox="1"/>
          <p:nvPr/>
        </p:nvSpPr>
        <p:spPr>
          <a:xfrm>
            <a:off x="581192" y="1723149"/>
            <a:ext cx="10391608" cy="3784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By leveraging historical data and machine learning algorithms, educational institutions can develop models to predict the likelihood of academic success for individual students based on their demographic and socioeconomic characteristics.</a:t>
            </a:r>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 </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This proactive approach can help identify at-risk students early on and implement targeted interventions to improve their academic performance and overall educational experience. </a:t>
            </a:r>
            <a:endParaRPr/>
          </a:p>
          <a:p>
            <a:pPr indent="0" lvl="0" marL="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Additionally, further research could explore the intersectionality of these factors to gain a deeper understanding of how multiple variables interact to influence student outcomes.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86" name="Google Shape;186;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2208"/>
              <a:buChar char="◼"/>
            </a:pPr>
            <a:r>
              <a:rPr lang="en-US" sz="2400" u="sng">
                <a:solidFill>
                  <a:schemeClr val="hlink"/>
                </a:solidFill>
                <a:hlinkClick r:id="rId3"/>
              </a:rPr>
              <a:t>https://www.kaggle.com/datasets</a:t>
            </a:r>
            <a:endParaRPr sz="2400"/>
          </a:p>
          <a:p>
            <a:pPr indent="-306070" lvl="0" marL="306070" rtl="0" algn="l">
              <a:lnSpc>
                <a:spcPct val="110000"/>
              </a:lnSpc>
              <a:spcBef>
                <a:spcPts val="1080"/>
              </a:spcBef>
              <a:spcAft>
                <a:spcPts val="0"/>
              </a:spcAft>
              <a:buSzPts val="2208"/>
              <a:buChar char="◼"/>
            </a:pPr>
            <a:r>
              <a:rPr lang="en-US" sz="2400" u="sng">
                <a:solidFill>
                  <a:schemeClr val="hlink"/>
                </a:solidFill>
                <a:hlinkClick r:id="rId4"/>
              </a:rPr>
              <a:t>https://pandas.pvdata.org/pandas-docs/stable/user guide/index.html</a:t>
            </a:r>
            <a:endParaRPr sz="2400"/>
          </a:p>
          <a:p>
            <a:pPr indent="-306070" lvl="0" marL="306070" rtl="0" algn="l">
              <a:lnSpc>
                <a:spcPct val="110000"/>
              </a:lnSpc>
              <a:spcBef>
                <a:spcPts val="1080"/>
              </a:spcBef>
              <a:spcAft>
                <a:spcPts val="0"/>
              </a:spcAft>
              <a:buSzPts val="2208"/>
              <a:buChar char="◼"/>
            </a:pPr>
            <a:r>
              <a:rPr lang="en-US" sz="2400"/>
              <a:t>https://seaborn.pydata.org/</a:t>
            </a:r>
            <a:endParaRPr/>
          </a:p>
          <a:p>
            <a:pPr indent="-306070" lvl="0" marL="306070" rtl="0" algn="l">
              <a:lnSpc>
                <a:spcPct val="110000"/>
              </a:lnSpc>
              <a:spcBef>
                <a:spcPts val="1080"/>
              </a:spcBef>
              <a:spcAft>
                <a:spcPts val="0"/>
              </a:spcAft>
              <a:buSzPts val="2208"/>
              <a:buChar char="◼"/>
            </a:pPr>
            <a:r>
              <a:rPr lang="en-US" sz="2400"/>
              <a:t>https://matplotlib.org/stable/contents.html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1" lang="en-US" sz="2400">
                <a:latin typeface="Arial"/>
                <a:ea typeface="Arial"/>
                <a:cs typeface="Arial"/>
                <a:sym typeface="Arial"/>
              </a:rPr>
              <a:t>This project aims to understand how student performance (test scores) is influenced by various factors, including Gender,Parental Level of Education, Lunch.</a:t>
            </a:r>
            <a:endParaRPr/>
          </a:p>
          <a:p>
            <a:pPr indent="-165226" lvl="0" marL="305435" rtl="0" algn="l">
              <a:lnSpc>
                <a:spcPct val="110000"/>
              </a:lnSpc>
              <a:spcBef>
                <a:spcPts val="1080"/>
              </a:spcBef>
              <a:spcAft>
                <a:spcPts val="0"/>
              </a:spcAft>
              <a:buSzPts val="2208"/>
              <a:buNone/>
            </a:pPr>
            <a:r>
              <a:t/>
            </a:r>
            <a:endParaRPr b="1"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17" name="Google Shape;117;p4"/>
          <p:cNvSpPr txBox="1"/>
          <p:nvPr/>
        </p:nvSpPr>
        <p:spPr>
          <a:xfrm>
            <a:off x="581192" y="1745705"/>
            <a:ext cx="10908844" cy="3784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Utilizing advanced machine learning algorithms, our solution will analyze extensive students performance in exams to establish patterns and correlations.</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Solution could be to conduct a comprehensive statistical analysis using techniques such as regression analysis or machine learning algorithms. </a:t>
            </a:r>
            <a:endParaRPr/>
          </a:p>
          <a:p>
            <a:pPr indent="-158750" lvl="0" marL="28575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This would involve examining the correlation between student performance and each of the mentioned factors (gender, race, parental level of education, lunch, test preparation course) while controlling for other variables. </a:t>
            </a:r>
            <a:endParaRPr/>
          </a:p>
          <a:p>
            <a:pPr indent="-158750" lvl="0" marL="28575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Additionally, visualizations like matplotblob, seaborn can help to illustrate patterns and relationships in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0F0F0F"/>
                </a:solidFill>
                <a:latin typeface="Arial"/>
                <a:ea typeface="Arial"/>
                <a:cs typeface="Arial"/>
                <a:sym typeface="Arial"/>
              </a:rPr>
              <a:t>Building the proposed solution would involve a combination of data processing, feature engineering, and machine learning. Here are the key system and library requirements:</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System Requirements:</a:t>
            </a:r>
            <a:endParaRPr/>
          </a:p>
          <a:p>
            <a:pPr indent="-342900" lvl="0" marL="342900" rtl="0" algn="l">
              <a:lnSpc>
                <a:spcPct val="110000"/>
              </a:lnSpc>
              <a:spcBef>
                <a:spcPts val="1000"/>
              </a:spcBef>
              <a:spcAft>
                <a:spcPts val="0"/>
              </a:spcAft>
              <a:buSzPts val="1840"/>
              <a:buAutoNum type="arabicPeriod"/>
            </a:pPr>
            <a:r>
              <a:rPr b="1" lang="en-US" sz="2000">
                <a:solidFill>
                  <a:srgbClr val="0F0F0F"/>
                </a:solidFill>
                <a:latin typeface="Arial"/>
                <a:ea typeface="Arial"/>
                <a:cs typeface="Arial"/>
                <a:sym typeface="Arial"/>
              </a:rPr>
              <a:t>Hardware:- A computer with sufficient processing power, preferably with multiple cores or a GPU for faster training of machine learning models.- Adequate RAM to handle the size of the dataset and computational requirements. </a:t>
            </a:r>
            <a:endParaRPr/>
          </a:p>
          <a:p>
            <a:pPr indent="-342900" lvl="0" marL="342900" rtl="0" algn="l">
              <a:lnSpc>
                <a:spcPct val="110000"/>
              </a:lnSpc>
              <a:spcBef>
                <a:spcPts val="1000"/>
              </a:spcBef>
              <a:spcAft>
                <a:spcPts val="0"/>
              </a:spcAft>
              <a:buSzPts val="1840"/>
              <a:buAutoNum type="arabicPeriod"/>
            </a:pPr>
            <a:r>
              <a:rPr b="1" lang="en-US" sz="2000">
                <a:solidFill>
                  <a:srgbClr val="0F0F0F"/>
                </a:solidFill>
                <a:latin typeface="Arial"/>
                <a:ea typeface="Arial"/>
                <a:cs typeface="Arial"/>
                <a:sym typeface="Arial"/>
              </a:rPr>
              <a:t>Software: An operating system compatible with the required machine learning libraries (e.g., Windows, Linux, macOS).</a:t>
            </a:r>
            <a:endParaRPr b="1" sz="2000">
              <a:solidFill>
                <a:srgbClr val="0F0F0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9" name="Google Shape;129;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0F0F0F"/>
                </a:solidFill>
                <a:latin typeface="Arial"/>
                <a:ea typeface="Arial"/>
                <a:cs typeface="Arial"/>
                <a:sym typeface="Arial"/>
              </a:rPr>
              <a:t>Library Requirements:</a:t>
            </a:r>
            <a:endParaRPr/>
          </a:p>
          <a:p>
            <a:pPr indent="-342900" lvl="0" marL="342900" rtl="0" algn="l">
              <a:lnSpc>
                <a:spcPct val="110000"/>
              </a:lnSpc>
              <a:spcBef>
                <a:spcPts val="1000"/>
              </a:spcBef>
              <a:spcAft>
                <a:spcPts val="0"/>
              </a:spcAft>
              <a:buSzPts val="1840"/>
              <a:buAutoNum type="arabicPeriod"/>
            </a:pPr>
            <a:r>
              <a:rPr b="1" lang="en-US" sz="2000">
                <a:solidFill>
                  <a:srgbClr val="0F0F0F"/>
                </a:solidFill>
                <a:latin typeface="Arial"/>
                <a:ea typeface="Arial"/>
                <a:cs typeface="Arial"/>
                <a:sym typeface="Arial"/>
              </a:rPr>
              <a:t>Data Processing and Analysis:- </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Pandas: For data manipulation and analysis.- </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NumPy: For numerical operations on data.</a:t>
            </a:r>
            <a:endParaRPr/>
          </a:p>
          <a:p>
            <a:pPr indent="-342900" lvl="0" marL="342900" rtl="0" algn="l">
              <a:lnSpc>
                <a:spcPct val="110000"/>
              </a:lnSpc>
              <a:spcBef>
                <a:spcPts val="1000"/>
              </a:spcBef>
              <a:spcAft>
                <a:spcPts val="0"/>
              </a:spcAft>
              <a:buSzPts val="1840"/>
              <a:buAutoNum type="arabicPeriod" startAt="2"/>
            </a:pPr>
            <a:r>
              <a:rPr b="1" lang="en-US" sz="2000">
                <a:solidFill>
                  <a:srgbClr val="0F0F0F"/>
                </a:solidFill>
                <a:latin typeface="Arial"/>
                <a:ea typeface="Arial"/>
                <a:cs typeface="Arial"/>
                <a:sym typeface="Arial"/>
              </a:rPr>
              <a:t>Data Visualization:- </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Matplotlib and Seaborn : For creating visualizations to understand data patterns.</a:t>
            </a:r>
            <a:endParaRPr/>
          </a:p>
          <a:p>
            <a:pPr indent="0" lvl="0" marL="0" rtl="0" algn="l">
              <a:lnSpc>
                <a:spcPct val="110000"/>
              </a:lnSpc>
              <a:spcBef>
                <a:spcPts val="1000"/>
              </a:spcBef>
              <a:spcAft>
                <a:spcPts val="0"/>
              </a:spcAft>
              <a:buSzPts val="1840"/>
              <a:buNone/>
            </a:pPr>
            <a:r>
              <a:rPr b="1" lang="en-US" sz="2000">
                <a:solidFill>
                  <a:srgbClr val="0F0F0F"/>
                </a:solidFill>
                <a:latin typeface="Arial"/>
                <a:ea typeface="Arial"/>
                <a:cs typeface="Arial"/>
                <a:sym typeface="Arial"/>
              </a:rPr>
              <a:t>      </a:t>
            </a:r>
            <a:endParaRPr b="1" sz="2000">
              <a:solidFill>
                <a:srgbClr val="0F0F0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5" name="Google Shape;135;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656"/>
              <a:buNone/>
            </a:pPr>
            <a:r>
              <a:rPr b="1" lang="en-US" sz="1800">
                <a:latin typeface="Arial"/>
                <a:ea typeface="Arial"/>
                <a:cs typeface="Arial"/>
                <a:sym typeface="Arial"/>
              </a:rPr>
              <a:t>Designing an algorithm for analyzing student performance typically involves several steps:</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a:p>
            <a:pPr indent="0" lvl="0" marL="0" rtl="0" algn="ctr">
              <a:lnSpc>
                <a:spcPct val="110000"/>
              </a:lnSpc>
              <a:spcBef>
                <a:spcPts val="960"/>
              </a:spcBef>
              <a:spcAft>
                <a:spcPts val="0"/>
              </a:spcAft>
              <a:buSzPts val="1656"/>
              <a:buNone/>
            </a:pPr>
            <a:r>
              <a:rPr b="1" lang="en-US" sz="1800">
                <a:latin typeface="Arial"/>
                <a:ea typeface="Arial"/>
                <a:cs typeface="Arial"/>
                <a:sym typeface="Arial"/>
              </a:rPr>
              <a:t>1. *Data Collection*: Gather data on students' performance in exams, including scores, demographic information (gender, ethnicity), parental level of education, lunch status, and whether they took a test preparation course.</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a:p>
            <a:pPr indent="0" lvl="0" marL="0" rtl="0" algn="ctr">
              <a:lnSpc>
                <a:spcPct val="110000"/>
              </a:lnSpc>
              <a:spcBef>
                <a:spcPts val="960"/>
              </a:spcBef>
              <a:spcAft>
                <a:spcPts val="0"/>
              </a:spcAft>
              <a:buSzPts val="1656"/>
              <a:buNone/>
            </a:pPr>
            <a:r>
              <a:rPr b="1" lang="en-US" sz="1800">
                <a:latin typeface="Arial"/>
                <a:ea typeface="Arial"/>
                <a:cs typeface="Arial"/>
                <a:sym typeface="Arial"/>
              </a:rPr>
              <a:t>2. *Data Cleaning and Preprocessing*: Clean the data by removing any errors or inconsistencies, and preprocess it by handling missing values and encoding categorical variables.</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a:p>
            <a:pPr indent="0" lvl="0" marL="0" rtl="0" algn="ctr">
              <a:lnSpc>
                <a:spcPct val="110000"/>
              </a:lnSpc>
              <a:spcBef>
                <a:spcPts val="960"/>
              </a:spcBef>
              <a:spcAft>
                <a:spcPts val="0"/>
              </a:spcAft>
              <a:buSzPts val="1656"/>
              <a:buNone/>
            </a:pPr>
            <a:r>
              <a:rPr b="1" lang="en-US" sz="1800">
                <a:latin typeface="Arial"/>
                <a:ea typeface="Arial"/>
                <a:cs typeface="Arial"/>
                <a:sym typeface="Arial"/>
              </a:rPr>
              <a:t>3. *Feature Engineering*: Create new features or transform existing ones to better represent the relationships between the variables. For example, you might create a feature indicating whether a student received free lunch or not based on their lunch status.</a:t>
            </a:r>
            <a:endParaRPr/>
          </a:p>
          <a:p>
            <a:pPr indent="0" lvl="0" marL="0" rtl="0" algn="ctr">
              <a:lnSpc>
                <a:spcPct val="110000"/>
              </a:lnSpc>
              <a:spcBef>
                <a:spcPts val="960"/>
              </a:spcBef>
              <a:spcAft>
                <a:spcPts val="0"/>
              </a:spcAft>
              <a:buSzPts val="1656"/>
              <a:buNone/>
            </a:pPr>
            <a:r>
              <a:t/>
            </a:r>
            <a:endParaRPr b="1"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1" name="Google Shape;141;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1840"/>
              <a:buNone/>
            </a:pPr>
            <a:r>
              <a:rPr lang="en-US" sz="2000">
                <a:latin typeface="Arial"/>
                <a:ea typeface="Arial"/>
                <a:cs typeface="Arial"/>
                <a:sym typeface="Arial"/>
              </a:rPr>
              <a:t>4</a:t>
            </a:r>
            <a:r>
              <a:rPr b="1" lang="en-US" sz="2000">
                <a:latin typeface="Arial"/>
                <a:ea typeface="Arial"/>
                <a:cs typeface="Arial"/>
                <a:sym typeface="Arial"/>
              </a:rPr>
              <a:t>. *Model Selection*: Choose appropriate machine learning models for predicting student performance based on the features available. This could include regression models, classification models, or more complex models like random forests or neural networks.</a:t>
            </a:r>
            <a:endParaRPr/>
          </a:p>
          <a:p>
            <a:pPr indent="0" lvl="0" marL="0" rtl="0" algn="ctr">
              <a:lnSpc>
                <a:spcPct val="110000"/>
              </a:lnSpc>
              <a:spcBef>
                <a:spcPts val="1000"/>
              </a:spcBef>
              <a:spcAft>
                <a:spcPts val="0"/>
              </a:spcAft>
              <a:buSzPts val="1840"/>
              <a:buNone/>
            </a:pPr>
            <a:r>
              <a:t/>
            </a:r>
            <a:endParaRPr b="1" sz="2000">
              <a:latin typeface="Arial"/>
              <a:ea typeface="Arial"/>
              <a:cs typeface="Arial"/>
              <a:sym typeface="Arial"/>
            </a:endParaRPr>
          </a:p>
          <a:p>
            <a:pPr indent="0" lvl="0" marL="0" rtl="0" algn="ctr">
              <a:lnSpc>
                <a:spcPct val="110000"/>
              </a:lnSpc>
              <a:spcBef>
                <a:spcPts val="1000"/>
              </a:spcBef>
              <a:spcAft>
                <a:spcPts val="0"/>
              </a:spcAft>
              <a:buSzPts val="1840"/>
              <a:buNone/>
            </a:pPr>
            <a:r>
              <a:rPr b="1" lang="en-US" sz="2000">
                <a:latin typeface="Arial"/>
                <a:ea typeface="Arial"/>
                <a:cs typeface="Arial"/>
                <a:sym typeface="Arial"/>
              </a:rPr>
              <a:t>5. *Model Training*: Train the chosen model on a portion of the data, using techniques like cross-validation to ensure generalization to unseen data.</a:t>
            </a:r>
            <a:endParaRPr/>
          </a:p>
          <a:p>
            <a:pPr indent="0" lvl="0" marL="0" rtl="0" algn="ctr">
              <a:lnSpc>
                <a:spcPct val="110000"/>
              </a:lnSpc>
              <a:spcBef>
                <a:spcPts val="1000"/>
              </a:spcBef>
              <a:spcAft>
                <a:spcPts val="0"/>
              </a:spcAft>
              <a:buSzPts val="1840"/>
              <a:buNone/>
            </a:pPr>
            <a:r>
              <a:t/>
            </a:r>
            <a:endParaRPr b="1" sz="2000">
              <a:latin typeface="Arial"/>
              <a:ea typeface="Arial"/>
              <a:cs typeface="Arial"/>
              <a:sym typeface="Arial"/>
            </a:endParaRPr>
          </a:p>
          <a:p>
            <a:pPr indent="0" lvl="0" marL="0" rtl="0" algn="ctr">
              <a:lnSpc>
                <a:spcPct val="110000"/>
              </a:lnSpc>
              <a:spcBef>
                <a:spcPts val="1000"/>
              </a:spcBef>
              <a:spcAft>
                <a:spcPts val="0"/>
              </a:spcAft>
              <a:buSzPts val="1840"/>
              <a:buNone/>
            </a:pPr>
            <a:r>
              <a:rPr b="1" lang="en-US" sz="2000">
                <a:latin typeface="Arial"/>
                <a:ea typeface="Arial"/>
                <a:cs typeface="Arial"/>
                <a:sym typeface="Arial"/>
              </a:rPr>
              <a:t>6. *Model Evaluation*: Evaluate the performance of the trained model using appropriate metrics, such as accuracy, precision, recall, or mean squared error, depending on the nature of the problem (classification or regression).</a:t>
            </a:r>
            <a:endParaRPr/>
          </a:p>
        </p:txBody>
      </p:sp>
      <p:sp>
        <p:nvSpPr>
          <p:cNvPr id="142" name="Google Shape;142;p8"/>
          <p:cNvSpPr txBox="1"/>
          <p:nvPr/>
        </p:nvSpPr>
        <p:spPr>
          <a:xfrm>
            <a:off x="895350" y="2171700"/>
            <a:ext cx="3820795" cy="1993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8" name="Google Shape;148;p9"/>
          <p:cNvSpPr txBox="1"/>
          <p:nvPr/>
        </p:nvSpPr>
        <p:spPr>
          <a:xfrm>
            <a:off x="3048000" y="1721485"/>
            <a:ext cx="6096000" cy="378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7. *Deployment*: Deploy the trained model in a suitable environment, such as a web application or API, where it can be used to make predictions on new data.</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2021-05-26T16:50:00Z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