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56" r:id="rId2"/>
    <p:sldId id="258" r:id="rId3"/>
    <p:sldId id="259" r:id="rId4"/>
    <p:sldId id="260" r:id="rId5"/>
    <p:sldId id="261" r:id="rId6"/>
    <p:sldId id="266" r:id="rId7"/>
    <p:sldId id="267" r:id="rId8"/>
    <p:sldId id="262" r:id="rId9"/>
    <p:sldId id="268" r:id="rId10"/>
    <p:sldId id="270" r:id="rId11"/>
    <p:sldId id="271"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5" d="100"/>
          <a:sy n="85" d="100"/>
        </p:scale>
        <p:origin x="590" y="48"/>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10/10/2025</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10/10/2025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73392" y="1962149"/>
            <a:ext cx="3759807" cy="1547813"/>
          </a:xfrm>
        </p:spPr>
        <p:txBody>
          <a:bodyPr/>
          <a:lstStyle/>
          <a:p>
            <a:r>
              <a:rPr lang="en-IN" b="1" dirty="0"/>
              <a:t>Bias in Artificial Intelligence (AI) Ethics</a:t>
            </a:r>
            <a:br>
              <a:rPr lang="en-IN" dirty="0"/>
            </a:br>
            <a:endParaRPr lang="en-US"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x</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1284" y="-35857"/>
            <a:ext cx="7815629" cy="6677022"/>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219811" y="298367"/>
            <a:ext cx="11473200" cy="540000"/>
          </a:xfrm>
        </p:spPr>
        <p:txBody>
          <a:bodyPr/>
          <a:lstStyle/>
          <a:p>
            <a:r>
              <a:rPr lang="en-IN" dirty="0"/>
              <a:t>EXAMPLES 1:</a:t>
            </a:r>
            <a:br>
              <a:rPr lang="en-IN" sz="2400" dirty="0"/>
            </a:br>
            <a:r>
              <a:rPr lang="en-IN" sz="2400" b="1" dirty="0">
                <a:effectLst>
                  <a:outerShdw blurRad="38100" dist="38100" dir="2700000" algn="tl">
                    <a:srgbClr val="000000">
                      <a:alpha val="43137"/>
                    </a:srgbClr>
                  </a:outerShdw>
                </a:effectLst>
              </a:rPr>
              <a:t>Self-Driving Cars (Perceptual Bias)</a:t>
            </a:r>
            <a:endParaRPr lang="en-US" sz="1800"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pPr/>
              <a:t>10</a:t>
            </a:fld>
            <a:endParaRPr lang="en-US"/>
          </a:p>
        </p:txBody>
      </p:sp>
      <p:sp>
        <p:nvSpPr>
          <p:cNvPr id="5" name="Rectangle 1">
            <a:extLst>
              <a:ext uri="{FF2B5EF4-FFF2-40B4-BE49-F238E27FC236}">
                <a16:creationId xmlns:a16="http://schemas.microsoft.com/office/drawing/2014/main" id="{CD526939-7B87-4FE4-81E5-4539997E9129}"/>
              </a:ext>
            </a:extLst>
          </p:cNvPr>
          <p:cNvSpPr>
            <a:spLocks noChangeArrowheads="1"/>
          </p:cNvSpPr>
          <p:nvPr/>
        </p:nvSpPr>
        <p:spPr bwMode="auto">
          <a:xfrm>
            <a:off x="121200" y="1077860"/>
            <a:ext cx="986548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mj-lt"/>
              </a:rPr>
              <a:t>Self-Driving Cars (Perceptual Bias)</a:t>
            </a:r>
          </a:p>
          <a:p>
            <a:r>
              <a:rPr lang="en-US" b="1" dirty="0">
                <a:latin typeface="+mj-lt"/>
              </a:rPr>
              <a:t>Meaning:</a:t>
            </a:r>
            <a:br>
              <a:rPr lang="en-US" dirty="0">
                <a:latin typeface="+mj-lt"/>
              </a:rPr>
            </a:br>
            <a:r>
              <a:rPr lang="en-US" dirty="0">
                <a:latin typeface="+mj-lt"/>
              </a:rPr>
              <a:t>Perceptual bias in self-driving cars occurs when the AI system misinterprets visual or sensory data due to biased training datasets or sensor limitations.</a:t>
            </a:r>
          </a:p>
          <a:p>
            <a:r>
              <a:rPr lang="en-US" b="1" dirty="0">
                <a:latin typeface="+mj-lt"/>
              </a:rPr>
              <a:t>Causes:</a:t>
            </a:r>
            <a:endParaRPr lang="en-US" dirty="0">
              <a:latin typeface="+mj-lt"/>
            </a:endParaRPr>
          </a:p>
          <a:p>
            <a:r>
              <a:rPr lang="en-US" dirty="0">
                <a:latin typeface="+mj-lt"/>
              </a:rPr>
              <a:t>Training data that doesn’t represent all environments (e.g., weather, lighting, road types).</a:t>
            </a:r>
          </a:p>
          <a:p>
            <a:r>
              <a:rPr lang="en-US" dirty="0">
                <a:latin typeface="+mj-lt"/>
              </a:rPr>
              <a:t>Insufficient diversity in pedestrians, vehicles, or objects during model training.</a:t>
            </a:r>
          </a:p>
          <a:p>
            <a:r>
              <a:rPr lang="en-US" dirty="0">
                <a:latin typeface="+mj-lt"/>
              </a:rPr>
              <a:t>Sensor errors (camera, LiDAR, radar) causing false detection or missed objects.</a:t>
            </a:r>
          </a:p>
          <a:p>
            <a:r>
              <a:rPr lang="en-US" b="1" dirty="0">
                <a:latin typeface="+mj-lt"/>
              </a:rPr>
              <a:t>Examples:</a:t>
            </a:r>
            <a:endParaRPr lang="en-US" dirty="0">
              <a:latin typeface="+mj-lt"/>
            </a:endParaRPr>
          </a:p>
          <a:p>
            <a:r>
              <a:rPr lang="en-US" dirty="0">
                <a:latin typeface="+mj-lt"/>
              </a:rPr>
              <a:t>A car detecting dark-skinned pedestrians less accurately due to lighting bias in training data.</a:t>
            </a:r>
          </a:p>
          <a:p>
            <a:r>
              <a:rPr lang="en-US" dirty="0">
                <a:latin typeface="+mj-lt"/>
              </a:rPr>
              <a:t>Misidentifying road signs if they’re slightly dirty, faded, or vandalized.</a:t>
            </a:r>
          </a:p>
          <a:p>
            <a:r>
              <a:rPr lang="en-US" dirty="0">
                <a:latin typeface="+mj-lt"/>
              </a:rPr>
              <a:t>Failing to detect small or uncommon objects, like wheelchairs or strollers.</a:t>
            </a:r>
          </a:p>
          <a:p>
            <a:r>
              <a:rPr lang="en-US" b="1" dirty="0">
                <a:latin typeface="+mj-lt"/>
              </a:rPr>
              <a:t>Impact:</a:t>
            </a:r>
            <a:endParaRPr lang="en-US" dirty="0">
              <a:latin typeface="+mj-lt"/>
            </a:endParaRPr>
          </a:p>
          <a:p>
            <a:r>
              <a:rPr lang="en-US" dirty="0">
                <a:latin typeface="+mj-lt"/>
              </a:rPr>
              <a:t>Increased accident risk in underrepresented conditions.</a:t>
            </a:r>
          </a:p>
          <a:p>
            <a:r>
              <a:rPr lang="en-US" dirty="0">
                <a:latin typeface="+mj-lt"/>
              </a:rPr>
              <a:t>Ethical and safety concerns about fairness and accountability in AI decisions.</a:t>
            </a:r>
          </a:p>
          <a:p>
            <a:r>
              <a:rPr lang="en-US" b="1" dirty="0">
                <a:latin typeface="+mj-lt"/>
              </a:rPr>
              <a:t>Solutions:</a:t>
            </a:r>
            <a:endParaRPr lang="en-US" dirty="0">
              <a:latin typeface="+mj-lt"/>
            </a:endParaRPr>
          </a:p>
          <a:p>
            <a:r>
              <a:rPr lang="en-US" dirty="0">
                <a:latin typeface="+mj-lt"/>
              </a:rPr>
              <a:t>Use </a:t>
            </a:r>
            <a:r>
              <a:rPr lang="en-US" b="1" dirty="0">
                <a:latin typeface="+mj-lt"/>
              </a:rPr>
              <a:t>diverse and inclusive datasets</a:t>
            </a:r>
            <a:r>
              <a:rPr lang="en-US" dirty="0">
                <a:latin typeface="+mj-lt"/>
              </a:rPr>
              <a:t>.</a:t>
            </a:r>
          </a:p>
          <a:p>
            <a:r>
              <a:rPr lang="en-US" dirty="0">
                <a:latin typeface="+mj-lt"/>
              </a:rPr>
              <a:t>Continuous </a:t>
            </a:r>
            <a:r>
              <a:rPr lang="en-US" b="1" dirty="0">
                <a:latin typeface="+mj-lt"/>
              </a:rPr>
              <a:t>real-world testing</a:t>
            </a:r>
            <a:r>
              <a:rPr lang="en-US" dirty="0">
                <a:latin typeface="+mj-lt"/>
              </a:rPr>
              <a:t> in varied environments.</a:t>
            </a:r>
          </a:p>
          <a:p>
            <a:r>
              <a:rPr lang="en-US" dirty="0">
                <a:latin typeface="+mj-lt"/>
              </a:rPr>
              <a:t>Incorporate </a:t>
            </a:r>
            <a:r>
              <a:rPr lang="en-US" b="1" dirty="0">
                <a:latin typeface="+mj-lt"/>
              </a:rPr>
              <a:t>multi-sensor fusion</a:t>
            </a:r>
            <a:r>
              <a:rPr lang="en-US" dirty="0">
                <a:latin typeface="+mj-lt"/>
              </a:rPr>
              <a:t> to reduce perception errors.</a:t>
            </a:r>
          </a:p>
          <a:p>
            <a:r>
              <a:rPr lang="en-US" dirty="0">
                <a:latin typeface="+mj-lt"/>
              </a:rPr>
              <a:t>Regular </a:t>
            </a:r>
            <a:r>
              <a:rPr lang="en-US" b="1" dirty="0">
                <a:latin typeface="+mj-lt"/>
              </a:rPr>
              <a:t>bias audits</a:t>
            </a:r>
            <a:r>
              <a:rPr lang="en-US" dirty="0">
                <a:latin typeface="+mj-lt"/>
              </a:rPr>
              <a:t> and transparency in AI training.</a:t>
            </a:r>
          </a:p>
        </p:txBody>
      </p:sp>
    </p:spTree>
    <p:extLst>
      <p:ext uri="{BB962C8B-B14F-4D97-AF65-F5344CB8AC3E}">
        <p14:creationId xmlns:p14="http://schemas.microsoft.com/office/powerpoint/2010/main" val="9832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121200" y="531450"/>
            <a:ext cx="11473200" cy="540000"/>
          </a:xfrm>
        </p:spPr>
        <p:txBody>
          <a:bodyPr/>
          <a:lstStyle/>
          <a:p>
            <a:r>
              <a:rPr lang="en-IN" dirty="0"/>
              <a:t>EXAMPLES 2:</a:t>
            </a:r>
            <a:br>
              <a:rPr lang="en-IN" sz="2400" dirty="0"/>
            </a:br>
            <a:r>
              <a:rPr lang="en-IN" b="1" dirty="0">
                <a:effectLst>
                  <a:outerShdw blurRad="38100" dist="38100" dir="2700000" algn="tl">
                    <a:srgbClr val="000000">
                      <a:alpha val="43137"/>
                    </a:srgbClr>
                  </a:outerShdw>
                </a:effectLst>
              </a:rPr>
              <a:t>Job Recommendation Bias</a:t>
            </a:r>
            <a:endParaRPr lang="en-US" sz="1800"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pPr/>
              <a:t>11</a:t>
            </a:fld>
            <a:endParaRPr lang="en-US"/>
          </a:p>
        </p:txBody>
      </p:sp>
      <p:sp>
        <p:nvSpPr>
          <p:cNvPr id="5" name="Rectangle 1">
            <a:extLst>
              <a:ext uri="{FF2B5EF4-FFF2-40B4-BE49-F238E27FC236}">
                <a16:creationId xmlns:a16="http://schemas.microsoft.com/office/drawing/2014/main" id="{CD526939-7B87-4FE4-81E5-4539997E9129}"/>
              </a:ext>
            </a:extLst>
          </p:cNvPr>
          <p:cNvSpPr>
            <a:spLocks noChangeArrowheads="1"/>
          </p:cNvSpPr>
          <p:nvPr/>
        </p:nvSpPr>
        <p:spPr bwMode="auto">
          <a:xfrm>
            <a:off x="9525" y="1613118"/>
            <a:ext cx="1218247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mj-lt"/>
              </a:rPr>
              <a:t>LinkedIn’s early recommendation algorithms sometimes </a:t>
            </a:r>
            <a:r>
              <a:rPr lang="en-US" sz="2000" b="1" dirty="0">
                <a:latin typeface="+mj-lt"/>
              </a:rPr>
              <a:t>suggested higher-paying jobs</a:t>
            </a:r>
            <a:r>
              <a:rPr lang="en-US" sz="2000" dirty="0">
                <a:latin typeface="+mj-lt"/>
              </a:rPr>
              <a:t> to men than to women with the same skills, because they learned from past user behavior patterns.</a:t>
            </a:r>
          </a:p>
          <a:p>
            <a:r>
              <a:rPr lang="en-US" sz="2000" b="1" dirty="0">
                <a:latin typeface="+mj-lt"/>
              </a:rPr>
              <a:t>Lesson:</a:t>
            </a:r>
          </a:p>
          <a:p>
            <a:r>
              <a:rPr lang="en-US" sz="2000" dirty="0">
                <a:latin typeface="+mj-lt"/>
              </a:rPr>
              <a:t>AI reflected real-world </a:t>
            </a:r>
            <a:r>
              <a:rPr lang="en-US" sz="2000" b="1" dirty="0">
                <a:latin typeface="+mj-lt"/>
              </a:rPr>
              <a:t>gender inequality</a:t>
            </a:r>
            <a:r>
              <a:rPr lang="en-US" sz="2000" dirty="0">
                <a:latin typeface="+mj-lt"/>
              </a:rPr>
              <a:t>.</a:t>
            </a:r>
            <a:br>
              <a:rPr lang="en-US" sz="2000" dirty="0">
                <a:latin typeface="+mj-lt"/>
              </a:rPr>
            </a:br>
            <a:r>
              <a:rPr lang="en-US" sz="2000" dirty="0">
                <a:latin typeface="+mj-lt"/>
              </a:rPr>
              <a:t>➡ </a:t>
            </a:r>
            <a:r>
              <a:rPr lang="en-US" sz="2000" b="1" dirty="0">
                <a:latin typeface="+mj-lt"/>
              </a:rPr>
              <a:t>Bias in past behavior can repeat discrimination</a:t>
            </a:r>
            <a:r>
              <a:rPr lang="en-US" sz="2400" b="1" dirty="0">
                <a:latin typeface="+mj-lt"/>
              </a:rPr>
              <a:t>.</a:t>
            </a:r>
            <a:endParaRPr lang="en-US" sz="2400" dirty="0">
              <a:latin typeface="+mj-lt"/>
            </a:endParaRPr>
          </a:p>
        </p:txBody>
      </p:sp>
    </p:spTree>
    <p:extLst>
      <p:ext uri="{BB962C8B-B14F-4D97-AF65-F5344CB8AC3E}">
        <p14:creationId xmlns:p14="http://schemas.microsoft.com/office/powerpoint/2010/main" val="121969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121200" y="531450"/>
            <a:ext cx="11473200" cy="540000"/>
          </a:xfrm>
        </p:spPr>
        <p:txBody>
          <a:bodyPr/>
          <a:lstStyle/>
          <a:p>
            <a:r>
              <a:rPr lang="en-IN" sz="4000" dirty="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pPr/>
              <a:t>12</a:t>
            </a:fld>
            <a:endParaRPr lang="en-US"/>
          </a:p>
        </p:txBody>
      </p:sp>
      <p:sp>
        <p:nvSpPr>
          <p:cNvPr id="5" name="Rectangle 1">
            <a:extLst>
              <a:ext uri="{FF2B5EF4-FFF2-40B4-BE49-F238E27FC236}">
                <a16:creationId xmlns:a16="http://schemas.microsoft.com/office/drawing/2014/main" id="{CD526939-7B87-4FE4-81E5-4539997E9129}"/>
              </a:ext>
            </a:extLst>
          </p:cNvPr>
          <p:cNvSpPr>
            <a:spLocks noChangeArrowheads="1"/>
          </p:cNvSpPr>
          <p:nvPr/>
        </p:nvSpPr>
        <p:spPr bwMode="auto">
          <a:xfrm>
            <a:off x="121200" y="1071450"/>
            <a:ext cx="121824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mj-lt"/>
                <a:cs typeface="Arial" panose="020B0604020202020204" pitchFamily="34" charset="0"/>
              </a:rPr>
              <a:t>Bias in AI is a complex and multidimensional ethical issue. While AI systems aim to make objective decisions, they often inherit the biases present in data and human judgment. The challenge lies not only in technical correction but also in recognizing the </a:t>
            </a:r>
            <a:r>
              <a:rPr lang="en-US" sz="2000" b="1" dirty="0">
                <a:latin typeface="+mj-lt"/>
                <a:cs typeface="Arial" panose="020B0604020202020204" pitchFamily="34" charset="0"/>
              </a:rPr>
              <a:t>social and moral dimensions</a:t>
            </a:r>
            <a:r>
              <a:rPr lang="en-US" sz="2000" dirty="0">
                <a:latin typeface="+mj-lt"/>
                <a:cs typeface="Arial" panose="020B0604020202020204" pitchFamily="34" charset="0"/>
              </a:rPr>
              <a:t> of AI.</a:t>
            </a:r>
          </a:p>
          <a:p>
            <a:r>
              <a:rPr lang="en-US" sz="2000" dirty="0">
                <a:latin typeface="+mj-lt"/>
                <a:cs typeface="Arial" panose="020B0604020202020204" pitchFamily="34" charset="0"/>
              </a:rPr>
              <a:t>Building fair and unbiased AI requires collaboration between </a:t>
            </a:r>
            <a:r>
              <a:rPr lang="en-US" sz="2000" b="1" dirty="0">
                <a:latin typeface="+mj-lt"/>
                <a:cs typeface="Arial" panose="020B0604020202020204" pitchFamily="34" charset="0"/>
              </a:rPr>
              <a:t>technologists, ethicists, policymakers, and communities</a:t>
            </a:r>
            <a:r>
              <a:rPr lang="en-US" sz="2000" dirty="0">
                <a:latin typeface="+mj-lt"/>
                <a:cs typeface="Arial" panose="020B0604020202020204" pitchFamily="34" charset="0"/>
              </a:rPr>
              <a:t>. By embracing transparency, accountability, and fairness, society can harness the benefits of AI while ensuring that technology serves everyone equally.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cs typeface="Arial" panose="020B0604020202020204" pitchFamily="34" charset="0"/>
            </a:endParaRPr>
          </a:p>
        </p:txBody>
      </p:sp>
    </p:spTree>
    <p:extLst>
      <p:ext uri="{BB962C8B-B14F-4D97-AF65-F5344CB8AC3E}">
        <p14:creationId xmlns:p14="http://schemas.microsoft.com/office/powerpoint/2010/main" val="40953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1081731" y="4705818"/>
            <a:ext cx="3756943" cy="252000"/>
          </a:xfrm>
        </p:spPr>
        <p:txBody>
          <a:bodyPr/>
          <a:lstStyle/>
          <a:p>
            <a:r>
              <a:rPr lang="en-US" noProof="1"/>
              <a:t>SAHIL , SABAS &amp; ASHIF</a:t>
            </a:r>
          </a:p>
          <a:p>
            <a:endParaRPr lang="en-US" noProof="1"/>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60000"/>
            <a:ext cx="6993300" cy="540000"/>
          </a:xfrm>
        </p:spPr>
        <p:txBody>
          <a:bodyPr/>
          <a:lstStyle/>
          <a:p>
            <a:r>
              <a:rPr lang="en-IN" b="1" dirty="0">
                <a:effectLst>
                  <a:outerShdw blurRad="38100" dist="38100" dir="2700000" algn="tl">
                    <a:srgbClr val="000000">
                      <a:alpha val="43137"/>
                    </a:srgbClr>
                  </a:outerShdw>
                </a:effectLst>
              </a:rPr>
              <a:t>Introduction</a:t>
            </a:r>
            <a:endParaRPr lang="en-US"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noProof="1"/>
              <a:t> </a:t>
            </a: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12107760" y="705754"/>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1141075" y="-21000"/>
            <a:ext cx="4387850" cy="6679488"/>
          </a:xfrm>
        </p:spPr>
      </p:pic>
      <p:sp>
        <p:nvSpPr>
          <p:cNvPr id="6" name="Rectangle 1">
            <a:extLst>
              <a:ext uri="{FF2B5EF4-FFF2-40B4-BE49-F238E27FC236}">
                <a16:creationId xmlns:a16="http://schemas.microsoft.com/office/drawing/2014/main" id="{6DBDFD4A-2AE9-4654-900B-7CBD4FFE152C}"/>
              </a:ext>
            </a:extLst>
          </p:cNvPr>
          <p:cNvSpPr>
            <a:spLocks noGrp="1" noChangeArrowheads="1"/>
          </p:cNvSpPr>
          <p:nvPr>
            <p:ph sz="half" idx="1"/>
          </p:nvPr>
        </p:nvSpPr>
        <p:spPr bwMode="auto">
          <a:xfrm>
            <a:off x="81270" y="615652"/>
            <a:ext cx="1088229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lang="en-US" sz="2400" dirty="0"/>
              <a:t>Artificial Intelligence (AI) is increasingly being integrated into every part of human life </a:t>
            </a:r>
          </a:p>
          <a:p>
            <a:pPr marL="0" indent="0" algn="just" eaLnBrk="0" fontAlgn="base" hangingPunct="0">
              <a:lnSpc>
                <a:spcPct val="100000"/>
              </a:lnSpc>
              <a:spcBef>
                <a:spcPct val="0"/>
              </a:spcBef>
              <a:spcAft>
                <a:spcPct val="0"/>
              </a:spcAft>
              <a:buNone/>
            </a:pPr>
            <a:r>
              <a:rPr lang="en-US" sz="2400" dirty="0"/>
              <a:t>from recruitment systems and healthcare diagnosis to facial recognition and social </a:t>
            </a:r>
          </a:p>
          <a:p>
            <a:pPr marL="0" indent="0" algn="just" eaLnBrk="0" fontAlgn="base" hangingPunct="0">
              <a:lnSpc>
                <a:spcPct val="100000"/>
              </a:lnSpc>
              <a:spcBef>
                <a:spcPct val="0"/>
              </a:spcBef>
              <a:spcAft>
                <a:spcPct val="0"/>
              </a:spcAft>
              <a:buNone/>
            </a:pPr>
            <a:r>
              <a:rPr lang="en-US" sz="2400" dirty="0"/>
              <a:t>media recommendations. While AI has great potential to improve efficiency and decision</a:t>
            </a:r>
          </a:p>
          <a:p>
            <a:pPr marL="0" indent="0" algn="just" eaLnBrk="0" fontAlgn="base" hangingPunct="0">
              <a:lnSpc>
                <a:spcPct val="100000"/>
              </a:lnSpc>
              <a:spcBef>
                <a:spcPct val="0"/>
              </a:spcBef>
              <a:spcAft>
                <a:spcPct val="0"/>
              </a:spcAft>
              <a:buNone/>
            </a:pPr>
            <a:r>
              <a:rPr lang="en-US" sz="2400" dirty="0"/>
              <a:t>making, it also raises significant </a:t>
            </a:r>
            <a:r>
              <a:rPr lang="en-US" sz="2400" b="1" dirty="0"/>
              <a:t>ethical concerns</a:t>
            </a:r>
            <a:r>
              <a:rPr lang="en-US" sz="2400" dirty="0"/>
              <a:t>, one of the most important being </a:t>
            </a:r>
            <a:r>
              <a:rPr lang="en-US" sz="2400" b="1" dirty="0"/>
              <a:t>bias</a:t>
            </a:r>
            <a:r>
              <a:rPr lang="en-US" sz="2400" dirty="0"/>
              <a:t>.</a:t>
            </a:r>
          </a:p>
          <a:p>
            <a:pPr marL="0" indent="0" algn="just" eaLnBrk="0" fontAlgn="base" hangingPunct="0">
              <a:lnSpc>
                <a:spcPct val="100000"/>
              </a:lnSpc>
              <a:spcBef>
                <a:spcPct val="0"/>
              </a:spcBef>
              <a:spcAft>
                <a:spcPct val="0"/>
              </a:spcAft>
              <a:buNone/>
            </a:pPr>
            <a:br>
              <a:rPr lang="en-US" sz="2400" dirty="0"/>
            </a:br>
            <a:r>
              <a:rPr lang="en-US" sz="2400" b="1" dirty="0"/>
              <a:t>Bias in AI</a:t>
            </a:r>
            <a:r>
              <a:rPr lang="en-US" sz="2400" dirty="0"/>
              <a:t> </a:t>
            </a:r>
            <a:r>
              <a:rPr lang="en-US" sz="2400" dirty="0">
                <a:cs typeface="Arial" panose="020B0604020202020204" pitchFamily="34" charset="0"/>
              </a:rPr>
              <a:t>Bias in AI is a complex and multidimensional ethical issue </a:t>
            </a:r>
            <a:r>
              <a:rPr lang="en-US" sz="2400" dirty="0"/>
              <a:t>occurs when the outcomes of AI systems unfairly favor or disadvantage</a:t>
            </a:r>
          </a:p>
          <a:p>
            <a:pPr marL="0" indent="0" eaLnBrk="0" fontAlgn="base" hangingPunct="0">
              <a:lnSpc>
                <a:spcPct val="100000"/>
              </a:lnSpc>
              <a:spcBef>
                <a:spcPct val="0"/>
              </a:spcBef>
              <a:spcAft>
                <a:spcPct val="0"/>
              </a:spcAft>
              <a:buNone/>
            </a:pPr>
            <a:r>
              <a:rPr lang="en-US" sz="2400" dirty="0"/>
              <a:t> particular individuals or groups. This often happens when algorithms are trained on</a:t>
            </a:r>
          </a:p>
          <a:p>
            <a:pPr marL="0" indent="0" eaLnBrk="0" fontAlgn="base" hangingPunct="0">
              <a:lnSpc>
                <a:spcPct val="100000"/>
              </a:lnSpc>
              <a:spcBef>
                <a:spcPct val="0"/>
              </a:spcBef>
              <a:spcAft>
                <a:spcPct val="0"/>
              </a:spcAft>
              <a:buNone/>
            </a:pPr>
            <a:r>
              <a:rPr lang="en-US" sz="2400" dirty="0"/>
              <a:t> biased data, or when their design reflects the assumptions of their developers. In AI</a:t>
            </a:r>
          </a:p>
          <a:p>
            <a:pPr marL="0" indent="0" eaLnBrk="0" fontAlgn="base" hangingPunct="0">
              <a:lnSpc>
                <a:spcPct val="100000"/>
              </a:lnSpc>
              <a:spcBef>
                <a:spcPct val="0"/>
              </a:spcBef>
              <a:spcAft>
                <a:spcPct val="0"/>
              </a:spcAft>
              <a:buNone/>
            </a:pPr>
            <a:r>
              <a:rPr lang="en-US" sz="2400" dirty="0"/>
              <a:t> ethics, addressing bias is crucial to ensuring fairness, accountability, and transparency </a:t>
            </a:r>
          </a:p>
          <a:p>
            <a:pPr marL="0" indent="0" eaLnBrk="0" fontAlgn="base" hangingPunct="0">
              <a:lnSpc>
                <a:spcPct val="100000"/>
              </a:lnSpc>
              <a:spcBef>
                <a:spcPct val="0"/>
              </a:spcBef>
              <a:spcAft>
                <a:spcPct val="0"/>
              </a:spcAft>
              <a:buNone/>
            </a:pPr>
            <a:r>
              <a:rPr lang="en-US" sz="2400" dirty="0"/>
              <a:t> in technology.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41433" y="796419"/>
            <a:ext cx="6993300" cy="540000"/>
          </a:xfrm>
        </p:spPr>
        <p:txBody>
          <a:bodyPr/>
          <a:lstStyle/>
          <a:p>
            <a:r>
              <a:rPr lang="en-IN" b="1" dirty="0">
                <a:effectLst>
                  <a:outerShdw blurRad="38100" dist="38100" dir="2700000" algn="tl">
                    <a:srgbClr val="000000">
                      <a:alpha val="43137"/>
                    </a:srgbClr>
                  </a:outerShdw>
                </a:effectLst>
              </a:rPr>
              <a:t>Understanding Bias in AI</a:t>
            </a:r>
            <a:endParaRPr lang="en-US" b="1" dirty="0">
              <a:effectLst>
                <a:outerShdw blurRad="38100" dist="38100" dir="2700000" algn="tl">
                  <a:srgbClr val="000000">
                    <a:alpha val="43137"/>
                  </a:srgbClr>
                </a:outerShdw>
              </a:effectLst>
            </a:endParaRPr>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3</a:t>
            </a:fld>
            <a:endParaRPr lang="en-US" dirty="0"/>
          </a:p>
        </p:txBody>
      </p:sp>
      <p:sp>
        <p:nvSpPr>
          <p:cNvPr id="8" name="Rectangle 1">
            <a:extLst>
              <a:ext uri="{FF2B5EF4-FFF2-40B4-BE49-F238E27FC236}">
                <a16:creationId xmlns:a16="http://schemas.microsoft.com/office/drawing/2014/main" id="{F0E53E8B-284F-4319-B717-14BD6052D933}"/>
              </a:ext>
            </a:extLst>
          </p:cNvPr>
          <p:cNvSpPr>
            <a:spLocks noGrp="1" noChangeArrowheads="1"/>
          </p:cNvSpPr>
          <p:nvPr>
            <p:ph sz="half" idx="1"/>
          </p:nvPr>
        </p:nvSpPr>
        <p:spPr bwMode="auto">
          <a:xfrm>
            <a:off x="-87002" y="1442464"/>
            <a:ext cx="7997702" cy="329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Bias in AI refers to </a:t>
            </a:r>
            <a:r>
              <a:rPr lang="en-US" sz="2000" b="1" dirty="0"/>
              <a:t>systematic and unfair discrimination</a:t>
            </a:r>
            <a:r>
              <a:rPr lang="en-US" sz="2000" dirty="0"/>
              <a:t> that arises during the development or deployment of artificial intelligence systems. These biases can lead to </a:t>
            </a:r>
            <a:r>
              <a:rPr lang="en-US" sz="2000" b="1" dirty="0"/>
              <a:t>unethical and discriminatory decisions</a:t>
            </a:r>
            <a:r>
              <a:rPr lang="en-US" sz="2000" dirty="0"/>
              <a:t>, such as rejecting qualified candidates, misidentifying people in images, or providing unequal services to certain communities.</a:t>
            </a:r>
          </a:p>
          <a:p>
            <a:r>
              <a:rPr lang="en-US" sz="2000" dirty="0"/>
              <a:t>Bias in AI is not necessarily intentional — it often originates from </a:t>
            </a:r>
            <a:r>
              <a:rPr lang="en-US" sz="2000" b="1" dirty="0"/>
              <a:t>historical inequalities</a:t>
            </a:r>
            <a:r>
              <a:rPr lang="en-US" sz="2000" dirty="0"/>
              <a:t>, </a:t>
            </a:r>
            <a:r>
              <a:rPr lang="en-US" sz="2000" b="1" dirty="0"/>
              <a:t>imbalanced datasets</a:t>
            </a:r>
            <a:r>
              <a:rPr lang="en-US" sz="2000" dirty="0"/>
              <a:t>, or </a:t>
            </a:r>
            <a:r>
              <a:rPr lang="en-US" sz="2000" b="1" dirty="0"/>
              <a:t>human cognitive biases</a:t>
            </a:r>
            <a:r>
              <a:rPr lang="en-US" sz="2000" dirty="0"/>
              <a:t> embedded in data collection and labeling. As AI learns from data, any pre-existing social or cultural bias present in the dataset gets learned and repeated by the algorithm.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5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Types and Sources of Bias</a:t>
            </a:r>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11815059" y="1578621"/>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4</a:t>
            </a:fld>
            <a:endParaRPr lang="en-US" dirty="0"/>
          </a:p>
        </p:txBody>
      </p:sp>
      <p:sp>
        <p:nvSpPr>
          <p:cNvPr id="10" name="Rectangle 2">
            <a:extLst>
              <a:ext uri="{FF2B5EF4-FFF2-40B4-BE49-F238E27FC236}">
                <a16:creationId xmlns:a16="http://schemas.microsoft.com/office/drawing/2014/main" id="{7FB6F984-A6F8-4DE9-B03B-43DD60E37DC7}"/>
              </a:ext>
            </a:extLst>
          </p:cNvPr>
          <p:cNvSpPr>
            <a:spLocks noGrp="1" noChangeArrowheads="1"/>
          </p:cNvSpPr>
          <p:nvPr>
            <p:ph sz="half" idx="1"/>
          </p:nvPr>
        </p:nvSpPr>
        <p:spPr bwMode="auto">
          <a:xfrm>
            <a:off x="517531" y="900000"/>
            <a:ext cx="10724444" cy="589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Data Bias</a:t>
            </a:r>
            <a:br>
              <a:rPr lang="en-US" sz="2000" dirty="0"/>
            </a:br>
            <a:r>
              <a:rPr lang="en-US" sz="2000" dirty="0"/>
              <a:t>Data is the foundation of AI. If the dataset used for training lacks diversity or overrepresents certain groups, the AI will mirror that imbalance. For example, an AI trained mostly on images of light-skinned faces may fail to recognize dark-skinned individuals accurately.</a:t>
            </a:r>
          </a:p>
          <a:p>
            <a:r>
              <a:rPr lang="en-US" sz="2000" b="1" dirty="0"/>
              <a:t>Algorithmic Bias</a:t>
            </a:r>
            <a:br>
              <a:rPr lang="en-US" sz="2000" dirty="0"/>
            </a:br>
            <a:r>
              <a:rPr lang="en-US" sz="2000" dirty="0"/>
              <a:t>Sometimes, the mathematical model or design choices themselves favor certain outcomes. Even if the data is unbiased, algorithmic choices such as weighting or feature selection  can produce unfair results.</a:t>
            </a:r>
          </a:p>
          <a:p>
            <a:r>
              <a:rPr lang="en-US" sz="2000" b="1" dirty="0"/>
              <a:t>Societal Bias</a:t>
            </a:r>
            <a:br>
              <a:rPr lang="en-US" sz="2000" dirty="0"/>
            </a:br>
            <a:r>
              <a:rPr lang="en-US" sz="2000" dirty="0"/>
              <a:t>AI reflects the society it is built in. If social systems are unequal (e.g., gender pay gap, racial discrimination), these inequalities are often encoded in data, leading to biased AI behavior.</a:t>
            </a:r>
          </a:p>
          <a:p>
            <a:r>
              <a:rPr lang="en-US" sz="2000" b="1" dirty="0"/>
              <a:t>Measurement Bias</a:t>
            </a:r>
            <a:br>
              <a:rPr lang="en-US" sz="2000" dirty="0"/>
            </a:br>
            <a:r>
              <a:rPr lang="en-US" sz="2000" dirty="0"/>
              <a:t>This occurs when the chosen features or metrics don’t accurately represent the concept being measured. For example, using ZIP codes to determine creditworthiness may unintentionally discriminate against certain communities.</a:t>
            </a:r>
          </a:p>
          <a:p>
            <a:r>
              <a:rPr lang="en-US" sz="2000" b="1" dirty="0"/>
              <a:t>Confirmation Bias</a:t>
            </a:r>
            <a:br>
              <a:rPr lang="en-US" sz="2000" dirty="0"/>
            </a:br>
            <a:r>
              <a:rPr lang="en-US" sz="2000" dirty="0"/>
              <a:t>Developers may unintentionally select data or design models that confirm their assumptions or expectations, ignoring contradictory evidence.</a:t>
            </a: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03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Real-World Examples of Bias in AI</a:t>
            </a:r>
            <a:br>
              <a:rPr lang="en-IN"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9" name="Rectangle 3">
            <a:extLst>
              <a:ext uri="{FF2B5EF4-FFF2-40B4-BE49-F238E27FC236}">
                <a16:creationId xmlns:a16="http://schemas.microsoft.com/office/drawing/2014/main" id="{13B6BDC6-4A49-4364-A938-9D1C46F3C2AD}"/>
              </a:ext>
            </a:extLst>
          </p:cNvPr>
          <p:cNvSpPr>
            <a:spLocks noChangeArrowheads="1"/>
          </p:cNvSpPr>
          <p:nvPr/>
        </p:nvSpPr>
        <p:spPr bwMode="auto">
          <a:xfrm>
            <a:off x="579122" y="1017342"/>
            <a:ext cx="916305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Facial Recognition:</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Research has shown that commercial facial recognition systems perform worse on women and people of color due to underrepresentation in training datasets. This can lead to misidentification or false arrests.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Hiring Algorithms:</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Amazon once developed an AI hiring tool that favored male candidates because the model learned from historical data which reflected a male-dominated tech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Criminal Justice Systems:</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The COMPAS algorithm, used in the U.S. to predict recidivism, was found to rate Black defendants as more likely to reoffend than white defendants with similar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Healthcare:</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Some healthcare AI models underestimate the risk of illness for minority populations, since their training data mainly includes information from majority groups.</a:t>
            </a:r>
          </a:p>
        </p:txBody>
      </p:sp>
    </p:spTree>
    <p:extLst>
      <p:ext uri="{BB962C8B-B14F-4D97-AF65-F5344CB8AC3E}">
        <p14:creationId xmlns:p14="http://schemas.microsoft.com/office/powerpoint/2010/main" val="117758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248550" y="445078"/>
            <a:ext cx="11473200" cy="540000"/>
          </a:xfrm>
        </p:spPr>
        <p:txBody>
          <a:bodyPr/>
          <a:lstStyle/>
          <a:p>
            <a:r>
              <a:rPr lang="en-US" b="1" dirty="0">
                <a:effectLst>
                  <a:outerShdw blurRad="38100" dist="38100" dir="2700000" algn="tl">
                    <a:srgbClr val="000000">
                      <a:alpha val="43137"/>
                    </a:srgbClr>
                  </a:outerShdw>
                </a:effectLst>
              </a:rPr>
              <a:t>Ethical Concerns Related to AI Bias</a:t>
            </a:r>
          </a:p>
        </p:txBody>
      </p:sp>
      <p:sp>
        <p:nvSpPr>
          <p:cNvPr id="3" name="Rectangle 2" descr="legend">
            <a:extLst>
              <a:ext uri="{FF2B5EF4-FFF2-40B4-BE49-F238E27FC236}">
                <a16:creationId xmlns:a16="http://schemas.microsoft.com/office/drawing/2014/main" id="{7D64EECE-959D-459E-BAFC-4E6C13A0DE32}"/>
              </a:ext>
              <a:ext uri="{C183D7F6-B498-43B3-948B-1728B52AA6E4}">
                <adec:decorative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endParaRPr lang="en-US" sz="1200" noProof="1">
                <a:latin typeface="+mj-lt"/>
              </a:endParaRPr>
            </a:p>
          </p:txBody>
        </p:sp>
        <p:sp>
          <p:nvSpPr>
            <p:cNvPr id="29" name="TextBox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endParaRPr lang="en-US" sz="1200" noProof="1">
                <a:latin typeface="+mj-lt"/>
              </a:endParaRPr>
            </a:p>
          </p:txBody>
        </p:sp>
        <p:sp>
          <p:nvSpPr>
            <p:cNvPr id="30" name="Rectangle 29">
              <a:extLst>
                <a:ext uri="{FF2B5EF4-FFF2-40B4-BE49-F238E27FC236}">
                  <a16:creationId xmlns:a16="http://schemas.microsoft.com/office/drawing/2014/main" id="{ACD1BF27-2213-45CE-A667-788F7924C22E}"/>
                </a:ext>
                <a:ext uri="{C183D7F6-B498-43B3-948B-1728B52AA6E4}">
                  <adec:decorative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id="{54F87B6B-A885-4EEB-8E55-6E1DA1BD0EA8}"/>
                </a:ext>
                <a:ext uri="{C183D7F6-B498-43B3-948B-1728B52AA6E4}">
                  <adec:decorative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id="{EB4B2BC6-FC0E-4408-9491-47D196A52DE9}"/>
                </a:ext>
                <a:ext uri="{C183D7F6-B498-43B3-948B-1728B52AA6E4}">
                  <adec:decorative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endParaRPr lang="en-US" sz="1200" noProof="1">
                <a:latin typeface="+mj-lt"/>
              </a:endParaRPr>
            </a:p>
          </p:txBody>
        </p:sp>
      </p:gr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6</a:t>
            </a:fld>
            <a:endParaRPr lang="en-US" dirty="0"/>
          </a:p>
        </p:txBody>
      </p:sp>
      <p:sp>
        <p:nvSpPr>
          <p:cNvPr id="6" name="Rectangle 2">
            <a:extLst>
              <a:ext uri="{FF2B5EF4-FFF2-40B4-BE49-F238E27FC236}">
                <a16:creationId xmlns:a16="http://schemas.microsoft.com/office/drawing/2014/main" id="{38B87ACB-AE95-410A-8A58-1E6F847056F6}"/>
              </a:ext>
            </a:extLst>
          </p:cNvPr>
          <p:cNvSpPr>
            <a:spLocks noChangeArrowheads="1"/>
          </p:cNvSpPr>
          <p:nvPr/>
        </p:nvSpPr>
        <p:spPr bwMode="auto">
          <a:xfrm>
            <a:off x="248550" y="969216"/>
            <a:ext cx="110897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Social Harm:</a:t>
            </a:r>
            <a:r>
              <a:rPr kumimoji="0" lang="en-US" altLang="en-US" sz="2400" b="0" i="0" u="none" strike="noStrike" cap="none" normalizeH="0" baseline="0" dirty="0">
                <a:ln>
                  <a:noFill/>
                </a:ln>
                <a:solidFill>
                  <a:schemeClr val="tx1"/>
                </a:solidFill>
                <a:effectLst/>
                <a:latin typeface="+mj-lt"/>
              </a:rPr>
              <a:t> Biased AI can reinforce stereotypes and amplify existing inequalities.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Fairness:</a:t>
            </a:r>
            <a:r>
              <a:rPr kumimoji="0" lang="en-US" altLang="en-US" sz="2400" b="0" i="0" u="none" strike="noStrike" cap="none" normalizeH="0" baseline="0" dirty="0">
                <a:ln>
                  <a:noFill/>
                </a:ln>
                <a:solidFill>
                  <a:schemeClr val="tx1"/>
                </a:solidFill>
                <a:effectLst/>
                <a:latin typeface="+mj-lt"/>
              </a:rPr>
              <a:t> Ensuring that AI systems make equitable decisions for all individuals.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Transparency:</a:t>
            </a:r>
            <a:r>
              <a:rPr kumimoji="0" lang="en-US" altLang="en-US" sz="2400" b="0" i="0" u="none" strike="noStrike" cap="none" normalizeH="0" baseline="0" dirty="0">
                <a:ln>
                  <a:noFill/>
                </a:ln>
                <a:solidFill>
                  <a:schemeClr val="tx1"/>
                </a:solidFill>
                <a:effectLst/>
                <a:latin typeface="+mj-lt"/>
              </a:rPr>
              <a:t> AI decisions should be explainable and understandable to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Accountability:</a:t>
            </a:r>
            <a:r>
              <a:rPr kumimoji="0" lang="en-US" altLang="en-US" sz="2400" b="0" i="0" u="none" strike="noStrike" cap="none" normalizeH="0" baseline="0" dirty="0">
                <a:ln>
                  <a:noFill/>
                </a:ln>
                <a:solidFill>
                  <a:schemeClr val="tx1"/>
                </a:solidFill>
                <a:effectLst/>
                <a:latin typeface="+mj-lt"/>
              </a:rPr>
              <a:t> It should be clear who is responsible for the consequences of biased AI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mj-lt"/>
              </a:rPr>
              <a:t>		</a:t>
            </a:r>
            <a:r>
              <a:rPr kumimoji="0" lang="en-US" altLang="en-US" sz="2400" b="0" i="0" u="none" strike="noStrike" cap="none" normalizeH="0" baseline="0" dirty="0">
                <a:ln>
                  <a:noFill/>
                </a:ln>
                <a:solidFill>
                  <a:schemeClr val="tx1"/>
                </a:solidFill>
                <a:effectLst/>
                <a:latin typeface="+mj-lt"/>
              </a:rPr>
              <a:t>developers, companies,  or governments.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Privacy:</a:t>
            </a:r>
            <a:r>
              <a:rPr kumimoji="0" lang="en-US" altLang="en-US" sz="2400" b="0" i="0" u="none" strike="noStrike" cap="none" normalizeH="0" baseline="0" dirty="0">
                <a:ln>
                  <a:noFill/>
                </a:ln>
                <a:solidFill>
                  <a:schemeClr val="tx1"/>
                </a:solidFill>
                <a:effectLst/>
                <a:latin typeface="+mj-lt"/>
              </a:rPr>
              <a:t> Some data collection practices to reduce bias might infringe on user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Trust:</a:t>
            </a:r>
            <a:r>
              <a:rPr kumimoji="0" lang="en-US" altLang="en-US" sz="2400" b="0" i="0" u="none" strike="noStrike" cap="none" normalizeH="0" baseline="0" dirty="0">
                <a:ln>
                  <a:noFill/>
                </a:ln>
                <a:solidFill>
                  <a:schemeClr val="tx1"/>
                </a:solidFill>
                <a:effectLst/>
                <a:latin typeface="+mj-lt"/>
              </a:rPr>
              <a:t> If people perceive AI as biased, their trust in technology declines</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4827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Methods to Detect and Reduce Bias</a:t>
            </a:r>
          </a:p>
        </p:txBody>
      </p:sp>
      <p:sp>
        <p:nvSpPr>
          <p:cNvPr id="3" name="Rectangle 2" descr="legend">
            <a:extLst>
              <a:ext uri="{FF2B5EF4-FFF2-40B4-BE49-F238E27FC236}">
                <a16:creationId xmlns:a16="http://schemas.microsoft.com/office/drawing/2014/main" id="{7D64EECE-959D-459E-BAFC-4E6C13A0DE32}"/>
              </a:ext>
              <a:ext uri="{C183D7F6-B498-43B3-948B-1728B52AA6E4}">
                <adec:decorative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a16="http://schemas.microsoft.com/office/drawing/2014/main" id="{ACD1BF27-2213-45CE-A667-788F7924C22E}"/>
                </a:ext>
                <a:ext uri="{C183D7F6-B498-43B3-948B-1728B52AA6E4}">
                  <adec:decorative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id="{54F87B6B-A885-4EEB-8E55-6E1DA1BD0EA8}"/>
                </a:ext>
                <a:ext uri="{C183D7F6-B498-43B3-948B-1728B52AA6E4}">
                  <adec:decorative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id="{EB4B2BC6-FC0E-4408-9491-47D196A52DE9}"/>
                </a:ext>
                <a:ext uri="{C183D7F6-B498-43B3-948B-1728B52AA6E4}">
                  <adec:decorative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dirty="0"/>
          </a:p>
        </p:txBody>
      </p:sp>
      <p:sp>
        <p:nvSpPr>
          <p:cNvPr id="16" name="Rectangle 15">
            <a:extLst>
              <a:ext uri="{FF2B5EF4-FFF2-40B4-BE49-F238E27FC236}">
                <a16:creationId xmlns:a16="http://schemas.microsoft.com/office/drawing/2014/main" id="{2482E935-3416-44D2-9014-5C5ACB736E99}"/>
              </a:ext>
            </a:extLst>
          </p:cNvPr>
          <p:cNvSpPr/>
          <p:nvPr/>
        </p:nvSpPr>
        <p:spPr>
          <a:xfrm>
            <a:off x="441306" y="894684"/>
            <a:ext cx="11655444" cy="5016758"/>
          </a:xfrm>
          <a:prstGeom prst="rect">
            <a:avLst/>
          </a:prstGeom>
        </p:spPr>
        <p:txBody>
          <a:bodyPr wrap="square">
            <a:spAutoFit/>
          </a:bodyPr>
          <a:lstStyle/>
          <a:p>
            <a:pPr>
              <a:buFont typeface="+mj-lt"/>
              <a:buAutoNum type="arabicPeriod"/>
            </a:pPr>
            <a:r>
              <a:rPr lang="en-US" sz="2000" b="1" dirty="0">
                <a:latin typeface="+mj-lt"/>
                <a:cs typeface="Arial" panose="020B0604020202020204" pitchFamily="34" charset="0"/>
              </a:rPr>
              <a:t>Data Auditing:</a:t>
            </a:r>
          </a:p>
          <a:p>
            <a:pPr>
              <a:buFont typeface="+mj-lt"/>
              <a:buAutoNum type="arabicPeriod"/>
            </a:pPr>
            <a:r>
              <a:rPr lang="en-US" sz="2000" dirty="0">
                <a:latin typeface="+mj-lt"/>
                <a:cs typeface="Arial" panose="020B0604020202020204" pitchFamily="34" charset="0"/>
              </a:rPr>
              <a:t> Examine training data for representation imbalance, missing values, and discriminatory patterns.</a:t>
            </a:r>
          </a:p>
          <a:p>
            <a:pPr>
              <a:buFont typeface="+mj-lt"/>
              <a:buAutoNum type="arabicPeriod"/>
            </a:pPr>
            <a:r>
              <a:rPr lang="en-US" sz="2000" b="1" dirty="0">
                <a:latin typeface="+mj-lt"/>
                <a:cs typeface="Arial" panose="020B0604020202020204" pitchFamily="34" charset="0"/>
              </a:rPr>
              <a:t>Fairness Metrics:</a:t>
            </a:r>
            <a:br>
              <a:rPr lang="en-US" sz="2000" dirty="0">
                <a:latin typeface="+mj-lt"/>
                <a:cs typeface="Arial" panose="020B0604020202020204" pitchFamily="34" charset="0"/>
              </a:rPr>
            </a:br>
            <a:r>
              <a:rPr lang="en-US" sz="2000" dirty="0">
                <a:latin typeface="+mj-lt"/>
                <a:cs typeface="Arial" panose="020B0604020202020204" pitchFamily="34" charset="0"/>
              </a:rPr>
              <a:t>Use statistical methods (e.g., demographic parity, equal opportunity, disparate impact) to measure fairness                      across groups.</a:t>
            </a:r>
          </a:p>
          <a:p>
            <a:pPr>
              <a:buFont typeface="+mj-lt"/>
              <a:buAutoNum type="arabicPeriod"/>
            </a:pPr>
            <a:r>
              <a:rPr lang="en-US" sz="2000" b="1" dirty="0">
                <a:latin typeface="+mj-lt"/>
                <a:cs typeface="Arial" panose="020B0604020202020204" pitchFamily="34" charset="0"/>
              </a:rPr>
              <a:t>Diverse Development Teams:</a:t>
            </a:r>
            <a:br>
              <a:rPr lang="en-US" sz="2000" dirty="0">
                <a:latin typeface="+mj-lt"/>
                <a:cs typeface="Arial" panose="020B0604020202020204" pitchFamily="34" charset="0"/>
              </a:rPr>
            </a:br>
            <a:r>
              <a:rPr lang="en-US" sz="2000" dirty="0">
                <a:latin typeface="+mj-lt"/>
                <a:cs typeface="Arial" panose="020B0604020202020204" pitchFamily="34" charset="0"/>
              </a:rPr>
              <a:t>Including individuals from different genders, ethnicities, and disciplines can help identify potential sources of bias early.</a:t>
            </a:r>
          </a:p>
          <a:p>
            <a:pPr>
              <a:buFont typeface="+mj-lt"/>
              <a:buAutoNum type="arabicPeriod"/>
            </a:pPr>
            <a:r>
              <a:rPr lang="en-US" sz="2000" b="1" dirty="0">
                <a:latin typeface="+mj-lt"/>
                <a:cs typeface="Arial" panose="020B0604020202020204" pitchFamily="34" charset="0"/>
              </a:rPr>
              <a:t>Explainable AI (XAI):</a:t>
            </a:r>
            <a:br>
              <a:rPr lang="en-US" sz="2000" dirty="0">
                <a:latin typeface="+mj-lt"/>
                <a:cs typeface="Arial" panose="020B0604020202020204" pitchFamily="34" charset="0"/>
              </a:rPr>
            </a:br>
            <a:r>
              <a:rPr lang="en-US" sz="2000" dirty="0">
                <a:latin typeface="+mj-lt"/>
                <a:cs typeface="Arial" panose="020B0604020202020204" pitchFamily="34" charset="0"/>
              </a:rPr>
              <a:t>Making AI decisions transparent and interpretable allows developers and users to detect and correct biased reasoning.</a:t>
            </a:r>
          </a:p>
          <a:p>
            <a:pPr>
              <a:buFont typeface="+mj-lt"/>
              <a:buAutoNum type="arabicPeriod"/>
            </a:pPr>
            <a:r>
              <a:rPr lang="en-US" sz="2000" b="1" dirty="0">
                <a:latin typeface="+mj-lt"/>
                <a:cs typeface="Arial" panose="020B0604020202020204" pitchFamily="34" charset="0"/>
              </a:rPr>
              <a:t>Ethical Guidelines:</a:t>
            </a:r>
            <a:br>
              <a:rPr lang="en-US" sz="2000" dirty="0">
                <a:latin typeface="+mj-lt"/>
                <a:cs typeface="Arial" panose="020B0604020202020204" pitchFamily="34" charset="0"/>
              </a:rPr>
            </a:br>
            <a:r>
              <a:rPr lang="en-US" sz="2000" dirty="0">
                <a:latin typeface="+mj-lt"/>
                <a:cs typeface="Arial" panose="020B0604020202020204" pitchFamily="34" charset="0"/>
              </a:rPr>
              <a:t>Following established AI ethics principles ensures responsible development. Examples include the </a:t>
            </a:r>
            <a:r>
              <a:rPr lang="en-US" sz="2000" b="1" dirty="0">
                <a:latin typeface="+mj-lt"/>
                <a:cs typeface="Arial" panose="020B0604020202020204" pitchFamily="34" charset="0"/>
              </a:rPr>
              <a:t>EU AI Act</a:t>
            </a:r>
            <a:r>
              <a:rPr lang="en-US" sz="2000" dirty="0">
                <a:latin typeface="+mj-lt"/>
                <a:cs typeface="Arial" panose="020B0604020202020204" pitchFamily="34" charset="0"/>
              </a:rPr>
              <a:t>, </a:t>
            </a:r>
            <a:r>
              <a:rPr lang="en-US" sz="2000" b="1" dirty="0">
                <a:latin typeface="+mj-lt"/>
                <a:cs typeface="Arial" panose="020B0604020202020204" pitchFamily="34" charset="0"/>
              </a:rPr>
              <a:t>OECD AI Principles</a:t>
            </a:r>
            <a:r>
              <a:rPr lang="en-US" sz="2000" dirty="0">
                <a:latin typeface="+mj-lt"/>
                <a:cs typeface="Arial" panose="020B0604020202020204" pitchFamily="34" charset="0"/>
              </a:rPr>
              <a:t>, and </a:t>
            </a:r>
            <a:r>
              <a:rPr lang="en-US" sz="2000" b="1" dirty="0">
                <a:latin typeface="+mj-lt"/>
                <a:cs typeface="Arial" panose="020B0604020202020204" pitchFamily="34" charset="0"/>
              </a:rPr>
              <a:t>UNESCO AI Ethics Guidelines</a:t>
            </a:r>
            <a:r>
              <a:rPr lang="en-US" sz="2000" dirty="0">
                <a:latin typeface="+mj-lt"/>
                <a:cs typeface="Arial" panose="020B0604020202020204" pitchFamily="34" charset="0"/>
              </a:rPr>
              <a:t>.</a:t>
            </a:r>
          </a:p>
          <a:p>
            <a:pPr>
              <a:buFont typeface="+mj-lt"/>
              <a:buAutoNum type="arabicPeriod"/>
            </a:pPr>
            <a:r>
              <a:rPr lang="en-US" sz="2000" b="1" dirty="0">
                <a:latin typeface="+mj-lt"/>
                <a:cs typeface="Arial" panose="020B0604020202020204" pitchFamily="34" charset="0"/>
              </a:rPr>
              <a:t>Continuous Monitoring:</a:t>
            </a:r>
            <a:br>
              <a:rPr lang="en-US" sz="2000" dirty="0">
                <a:latin typeface="+mj-lt"/>
                <a:cs typeface="Arial" panose="020B0604020202020204" pitchFamily="34" charset="0"/>
              </a:rPr>
            </a:br>
            <a:r>
              <a:rPr lang="en-US" sz="2000" dirty="0">
                <a:latin typeface="+mj-lt"/>
                <a:cs typeface="Arial" panose="020B0604020202020204" pitchFamily="34" charset="0"/>
              </a:rPr>
              <a:t>Bias can emerge over time as AI interacts with new data. Ongoing evaluation is essential to maintain fairness.</a:t>
            </a:r>
          </a:p>
        </p:txBody>
      </p:sp>
    </p:spTree>
    <p:extLst>
      <p:ext uri="{BB962C8B-B14F-4D97-AF65-F5344CB8AC3E}">
        <p14:creationId xmlns:p14="http://schemas.microsoft.com/office/powerpoint/2010/main" val="390561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266700" y="398100"/>
            <a:ext cx="11473200" cy="540000"/>
          </a:xfrm>
        </p:spPr>
        <p:txBody>
          <a:bodyPr/>
          <a:lstStyle/>
          <a:p>
            <a:r>
              <a:rPr lang="en-US" dirty="0">
                <a:effectLst>
                  <a:outerShdw blurRad="38100" dist="38100" dir="2700000" algn="tl">
                    <a:srgbClr val="000000">
                      <a:alpha val="43137"/>
                    </a:srgbClr>
                  </a:outerShdw>
                </a:effectLst>
              </a:rPr>
              <a:t>Global Ethical Frameworks for AI</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pPr/>
              <a:t>8</a:t>
            </a:fld>
            <a:endParaRPr lang="en-US"/>
          </a:p>
        </p:txBody>
      </p:sp>
      <p:sp>
        <p:nvSpPr>
          <p:cNvPr id="3" name="Rectangle 1">
            <a:extLst>
              <a:ext uri="{FF2B5EF4-FFF2-40B4-BE49-F238E27FC236}">
                <a16:creationId xmlns:a16="http://schemas.microsoft.com/office/drawing/2014/main" id="{EC15A18A-C3BD-4572-BCD4-90001E756BCE}"/>
              </a:ext>
            </a:extLst>
          </p:cNvPr>
          <p:cNvSpPr>
            <a:spLocks noChangeArrowheads="1"/>
          </p:cNvSpPr>
          <p:nvPr/>
        </p:nvSpPr>
        <p:spPr bwMode="auto">
          <a:xfrm>
            <a:off x="114300" y="1305342"/>
            <a:ext cx="115705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latin typeface="+mj-lt"/>
              </a:rPr>
              <a:t>OECD AI Principles (2019):</a:t>
            </a:r>
            <a:r>
              <a:rPr kumimoji="0" lang="en-US" altLang="en-US" sz="2000" b="0" i="0" u="none" strike="noStrike" cap="none" normalizeH="0" baseline="0" dirty="0">
                <a:ln>
                  <a:noFill/>
                </a:ln>
                <a:solidFill>
                  <a:schemeClr val="tx1"/>
                </a:solidFill>
                <a:latin typeface="+mj-lt"/>
              </a:rPr>
              <a:t> Emphasize inclusive growth, human-centered values, transparency, robustness,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latin typeface="+mj-lt"/>
              </a:rPr>
              <a:t>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latin typeface="+mj-lt"/>
              </a:rPr>
              <a:t>UNESCO Recommendation on AI Ethics (2021):</a:t>
            </a:r>
            <a:r>
              <a:rPr kumimoji="0" lang="en-US" altLang="en-US" sz="2000" b="0" i="0" u="none" strike="noStrike" cap="none" normalizeH="0" baseline="0" dirty="0">
                <a:ln>
                  <a:noFill/>
                </a:ln>
                <a:solidFill>
                  <a:schemeClr val="tx1"/>
                </a:solidFill>
                <a:latin typeface="+mj-lt"/>
              </a:rPr>
              <a:t> Advocates fairness, non-discrimination, sustainability,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latin typeface="+mj-lt"/>
              </a:rPr>
              <a:t>respect for human rights.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latin typeface="+mj-lt"/>
              </a:rPr>
              <a:t>European Union AI Act:</a:t>
            </a:r>
            <a:r>
              <a:rPr kumimoji="0" lang="en-US" altLang="en-US" sz="2000" b="0" i="0" u="none" strike="noStrike" cap="none" normalizeH="0" baseline="0" dirty="0">
                <a:ln>
                  <a:noFill/>
                </a:ln>
                <a:solidFill>
                  <a:schemeClr val="tx1"/>
                </a:solidFill>
                <a:latin typeface="+mj-lt"/>
              </a:rPr>
              <a:t> Categorizes AI systems by risk level and imposes strict regulations on high-risk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latin typeface="+mj-lt"/>
              </a:rPr>
              <a:t> (e.g., facial recognition, credit scoring).</a:t>
            </a:r>
          </a:p>
        </p:txBody>
      </p:sp>
    </p:spTree>
    <p:extLst>
      <p:ext uri="{BB962C8B-B14F-4D97-AF65-F5344CB8AC3E}">
        <p14:creationId xmlns:p14="http://schemas.microsoft.com/office/powerpoint/2010/main" val="97587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121200" y="531450"/>
            <a:ext cx="11473200" cy="540000"/>
          </a:xfrm>
        </p:spPr>
        <p:txBody>
          <a:bodyPr/>
          <a:lstStyle/>
          <a:p>
            <a:r>
              <a:rPr lang="en-US" b="1" dirty="0">
                <a:effectLst>
                  <a:outerShdw blurRad="38100" dist="38100" dir="2700000" algn="tl">
                    <a:srgbClr val="000000">
                      <a:alpha val="43137"/>
                    </a:srgbClr>
                  </a:outerShdw>
                </a:effectLst>
              </a:rPr>
              <a:t>Importance of Addressing Bias in AI</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pPr/>
              <a:t>9</a:t>
            </a:fld>
            <a:endParaRPr lang="en-US"/>
          </a:p>
        </p:txBody>
      </p:sp>
      <p:sp>
        <p:nvSpPr>
          <p:cNvPr id="5" name="Rectangle 1">
            <a:extLst>
              <a:ext uri="{FF2B5EF4-FFF2-40B4-BE49-F238E27FC236}">
                <a16:creationId xmlns:a16="http://schemas.microsoft.com/office/drawing/2014/main" id="{CD526939-7B87-4FE4-81E5-4539997E9129}"/>
              </a:ext>
            </a:extLst>
          </p:cNvPr>
          <p:cNvSpPr>
            <a:spLocks noChangeArrowheads="1"/>
          </p:cNvSpPr>
          <p:nvPr/>
        </p:nvSpPr>
        <p:spPr bwMode="auto">
          <a:xfrm>
            <a:off x="295275" y="1097429"/>
            <a:ext cx="102247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It </a:t>
            </a:r>
            <a:r>
              <a:rPr kumimoji="0" lang="en-US" altLang="en-US" sz="2400" b="1" i="0" u="none" strike="noStrike" cap="none" normalizeH="0" baseline="0" dirty="0">
                <a:ln>
                  <a:noFill/>
                </a:ln>
                <a:solidFill>
                  <a:schemeClr val="tx1"/>
                </a:solidFill>
                <a:effectLst/>
                <a:latin typeface="+mj-lt"/>
              </a:rPr>
              <a:t>ensures fairness</a:t>
            </a:r>
            <a:r>
              <a:rPr kumimoji="0" lang="en-US" altLang="en-US" sz="2400" b="0" i="0" u="none" strike="noStrike" cap="none" normalizeH="0" baseline="0" dirty="0">
                <a:ln>
                  <a:noFill/>
                </a:ln>
                <a:solidFill>
                  <a:schemeClr val="tx1"/>
                </a:solidFill>
                <a:effectLst/>
                <a:latin typeface="+mj-lt"/>
              </a:rPr>
              <a:t> and equal treatment in automated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It </a:t>
            </a:r>
            <a:r>
              <a:rPr kumimoji="0" lang="en-US" altLang="en-US" sz="2400" b="1" i="0" u="none" strike="noStrike" cap="none" normalizeH="0" baseline="0" dirty="0">
                <a:ln>
                  <a:noFill/>
                </a:ln>
                <a:solidFill>
                  <a:schemeClr val="tx1"/>
                </a:solidFill>
                <a:effectLst/>
                <a:latin typeface="+mj-lt"/>
              </a:rPr>
              <a:t>builds trust</a:t>
            </a:r>
            <a:r>
              <a:rPr kumimoji="0" lang="en-US" altLang="en-US" sz="2400" b="0" i="0" u="none" strike="noStrike" cap="none" normalizeH="0" baseline="0" dirty="0">
                <a:ln>
                  <a:noFill/>
                </a:ln>
                <a:solidFill>
                  <a:schemeClr val="tx1"/>
                </a:solidFill>
                <a:effectLst/>
                <a:latin typeface="+mj-lt"/>
              </a:rPr>
              <a:t> between humans and AI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It </a:t>
            </a:r>
            <a:r>
              <a:rPr kumimoji="0" lang="en-US" altLang="en-US" sz="2400" b="1" i="0" u="none" strike="noStrike" cap="none" normalizeH="0" baseline="0" dirty="0">
                <a:ln>
                  <a:noFill/>
                </a:ln>
                <a:solidFill>
                  <a:schemeClr val="tx1"/>
                </a:solidFill>
                <a:effectLst/>
                <a:latin typeface="+mj-lt"/>
              </a:rPr>
              <a:t>prevents legal and ethical violations</a:t>
            </a:r>
            <a:r>
              <a:rPr kumimoji="0" lang="en-US" altLang="en-US" sz="2400" b="0" i="0" u="none" strike="noStrike" cap="none" normalizeH="0" baseline="0" dirty="0">
                <a:ln>
                  <a:noFill/>
                </a:ln>
                <a:solidFill>
                  <a:schemeClr val="tx1"/>
                </a:solidFill>
                <a:effectLst/>
                <a:latin typeface="+mj-lt"/>
              </a:rPr>
              <a:t>, such as discrimination or exclusion.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It </a:t>
            </a:r>
            <a:r>
              <a:rPr kumimoji="0" lang="en-US" altLang="en-US" sz="2400" b="1" i="0" u="none" strike="noStrike" cap="none" normalizeH="0" baseline="0" dirty="0">
                <a:ln>
                  <a:noFill/>
                </a:ln>
                <a:solidFill>
                  <a:schemeClr val="tx1"/>
                </a:solidFill>
                <a:effectLst/>
                <a:latin typeface="+mj-lt"/>
              </a:rPr>
              <a:t>enhances accuracy</a:t>
            </a:r>
            <a:r>
              <a:rPr kumimoji="0" lang="en-US" altLang="en-US" sz="2400" b="0" i="0" u="none" strike="noStrike" cap="none" normalizeH="0" baseline="0" dirty="0">
                <a:ln>
                  <a:noFill/>
                </a:ln>
                <a:solidFill>
                  <a:schemeClr val="tx1"/>
                </a:solidFill>
                <a:effectLst/>
                <a:latin typeface="+mj-lt"/>
              </a:rPr>
              <a:t> and reliability of AI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It </a:t>
            </a:r>
            <a:r>
              <a:rPr kumimoji="0" lang="en-US" altLang="en-US" sz="2400" b="1" i="0" u="none" strike="noStrike" cap="none" normalizeH="0" baseline="0" dirty="0">
                <a:ln>
                  <a:noFill/>
                </a:ln>
                <a:solidFill>
                  <a:schemeClr val="tx1"/>
                </a:solidFill>
                <a:effectLst/>
                <a:latin typeface="+mj-lt"/>
              </a:rPr>
              <a:t>supports sustainable and inclusive AI development</a:t>
            </a:r>
            <a:r>
              <a:rPr kumimoji="0" lang="en-US" altLang="en-US" sz="2400" b="0" i="0" u="none" strike="noStrike" cap="none" normalizeH="0" baseline="0" dirty="0">
                <a:ln>
                  <a:noFill/>
                </a:ln>
                <a:solidFill>
                  <a:schemeClr val="tx1"/>
                </a:solidFill>
                <a:effectLst/>
                <a:latin typeface="+mj-lt"/>
              </a:rPr>
              <a:t> for all sections of society.</a:t>
            </a:r>
          </a:p>
        </p:txBody>
      </p:sp>
    </p:spTree>
    <p:extLst>
      <p:ext uri="{BB962C8B-B14F-4D97-AF65-F5344CB8AC3E}">
        <p14:creationId xmlns:p14="http://schemas.microsoft.com/office/powerpoint/2010/main" val="3116430319"/>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1334</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Lucida Sans Typewriter</vt:lpstr>
      <vt:lpstr>Times New Roman</vt:lpstr>
      <vt:lpstr>Tw Cen MT</vt:lpstr>
      <vt:lpstr>Office Theme</vt:lpstr>
      <vt:lpstr>Bias in Artificial Intelligence (AI) Ethics </vt:lpstr>
      <vt:lpstr>Introduction</vt:lpstr>
      <vt:lpstr>Understanding Bias in AI</vt:lpstr>
      <vt:lpstr>Types and Sources of Bias</vt:lpstr>
      <vt:lpstr>Real-World Examples of Bias in AI </vt:lpstr>
      <vt:lpstr>Ethical Concerns Related to AI Bias</vt:lpstr>
      <vt:lpstr>Methods to Detect and Reduce Bias</vt:lpstr>
      <vt:lpstr>Global Ethical Frameworks for AI</vt:lpstr>
      <vt:lpstr>Importance of Addressing Bias in AI</vt:lpstr>
      <vt:lpstr>EXAMPLES 1: Self-Driving Cars (Perceptual Bias)</vt:lpstr>
      <vt:lpstr>EXAMPLES 2: Job Recommendation Bias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2025-10-08T05:37:21Z</dcterms:created>
  <dcterms:modified xsi:type="dcterms:W3CDTF">2025-10-10T10:32:02Z</dcterms:modified>
</cp:coreProperties>
</file>